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7559675" cy="10691813"/>
  <p:notesSz cx="7102475" cy="10233025"/>
  <p:defaultTextStyle>
    <a:defPPr>
      <a:defRPr lang="ja-JP"/>
    </a:defPPr>
    <a:lvl1pPr marL="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参加申込書" id="{E30AFA5D-B80F-402F-BADC-70FA0EE8A233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出陽香" initials="小出陽香" lastIdx="1" clrIdx="0">
    <p:extLst>
      <p:ext uri="{19B8F6BF-5375-455C-9EA6-DF929625EA0E}">
        <p15:presenceInfo xmlns:p15="http://schemas.microsoft.com/office/powerpoint/2012/main" userId="S-1-5-21-891646079-1061728830-2802722030-95549" providerId="AD"/>
      </p:ext>
    </p:extLst>
  </p:cmAuthor>
  <p:cmAuthor id="2" name="目仲美代子" initials="目仲美代子" lastIdx="1" clrIdx="1">
    <p:extLst>
      <p:ext uri="{19B8F6BF-5375-455C-9EA6-DF929625EA0E}">
        <p15:presenceInfo xmlns:p15="http://schemas.microsoft.com/office/powerpoint/2012/main" userId="S-1-5-21-891646079-1061728830-2802722030-1344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D2CDE6"/>
    <a:srgbClr val="E8E6F2"/>
    <a:srgbClr val="0099FF"/>
    <a:srgbClr val="FFFF99"/>
    <a:srgbClr val="0066CC"/>
    <a:srgbClr val="F0EA00"/>
    <a:srgbClr val="FFFF66"/>
    <a:srgbClr val="FF0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 autoAdjust="0"/>
    <p:restoredTop sz="94329" autoAdjust="0"/>
  </p:normalViewPr>
  <p:slideViewPr>
    <p:cSldViewPr>
      <p:cViewPr varScale="1">
        <p:scale>
          <a:sx n="42" d="100"/>
          <a:sy n="42" d="100"/>
        </p:scale>
        <p:origin x="2274" y="3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7518" cy="511570"/>
          </a:xfrm>
          <a:prstGeom prst="rect">
            <a:avLst/>
          </a:prstGeom>
        </p:spPr>
        <p:txBody>
          <a:bodyPr vert="horz" lIns="94600" tIns="47302" rIns="94600" bIns="473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6" y="4"/>
            <a:ext cx="3077518" cy="511570"/>
          </a:xfrm>
          <a:prstGeom prst="rect">
            <a:avLst/>
          </a:prstGeom>
        </p:spPr>
        <p:txBody>
          <a:bodyPr vert="horz" lIns="94600" tIns="47302" rIns="94600" bIns="47302" rtlCol="0"/>
          <a:lstStyle>
            <a:lvl1pPr algn="r">
              <a:defRPr sz="1200"/>
            </a:lvl1pPr>
          </a:lstStyle>
          <a:p>
            <a:fld id="{9FF790E7-34CE-480E-837E-7D0D032056BE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5513" y="768350"/>
            <a:ext cx="2711450" cy="3833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0" tIns="47302" rIns="94600" bIns="473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1" y="4860729"/>
            <a:ext cx="5681316" cy="4604126"/>
          </a:xfrm>
          <a:prstGeom prst="rect">
            <a:avLst/>
          </a:prstGeom>
        </p:spPr>
        <p:txBody>
          <a:bodyPr vert="horz" lIns="94600" tIns="47302" rIns="94600" bIns="4730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19825"/>
            <a:ext cx="3077518" cy="511569"/>
          </a:xfrm>
          <a:prstGeom prst="rect">
            <a:avLst/>
          </a:prstGeom>
        </p:spPr>
        <p:txBody>
          <a:bodyPr vert="horz" lIns="94600" tIns="47302" rIns="94600" bIns="473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6" y="9719825"/>
            <a:ext cx="3077518" cy="511569"/>
          </a:xfrm>
          <a:prstGeom prst="rect">
            <a:avLst/>
          </a:prstGeom>
        </p:spPr>
        <p:txBody>
          <a:bodyPr vert="horz" lIns="94600" tIns="47302" rIns="94600" bIns="47302" rtlCol="0" anchor="b"/>
          <a:lstStyle>
            <a:lvl1pPr algn="r">
              <a:defRPr sz="1200"/>
            </a:lvl1pPr>
          </a:lstStyle>
          <a:p>
            <a:fld id="{14B47B24-267E-4BA8-AF22-F0AE112F8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6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47B24-267E-4BA8-AF22-F0AE112F819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68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5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1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62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7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32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64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34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42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68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83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7059521"/>
            <a:ext cx="7559675" cy="2146055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80000" bIns="180000" rtlCol="0" anchor="ctr">
            <a:spAutoFit/>
          </a:bodyPr>
          <a:lstStyle/>
          <a:p>
            <a:pPr>
              <a:lnSpc>
                <a:spcPts val="1653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申込方法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ts val="1653"/>
              </a:lnSpc>
            </a:pPr>
            <a:endParaRPr lang="en-US" altLang="ja-JP" sz="1600" b="1" dirty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ts val="1543"/>
              </a:lnSpc>
            </a:pPr>
            <a:r>
              <a:rPr lang="ja-JP" altLang="en-US" sz="1400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　   上記をご記入の上、下記の申込先に</a:t>
            </a:r>
            <a:r>
              <a:rPr lang="ja-JP" altLang="en-US" sz="1800" b="1" u="sng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メール</a:t>
            </a:r>
            <a:r>
              <a:rPr lang="ja-JP" altLang="en-US" sz="1400" dirty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で、お申込みください</a:t>
            </a:r>
            <a:endParaRPr lang="en-US" altLang="ja-JP" sz="1200" dirty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  <a:p>
            <a:pPr lvl="2">
              <a:lnSpc>
                <a:spcPts val="1543"/>
              </a:lnSpc>
            </a:pPr>
            <a:endParaRPr lang="en-US" altLang="ja-JP" sz="1200" dirty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  <a:p>
            <a:pPr marL="692961" lvl="1" indent="-188989">
              <a:lnSpc>
                <a:spcPts val="1543"/>
              </a:lnSpc>
              <a:spcBef>
                <a:spcPct val="0"/>
              </a:spcBef>
              <a:buFont typeface="Wingdings" panose="05000000000000000000" pitchFamily="2" charset="2"/>
              <a:buChar char="n"/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申込書はみどり自然課ホームページからもダウンロードできます</a:t>
            </a:r>
            <a:endParaRPr lang="en-US" altLang="ja-JP" sz="12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692961" lvl="1" indent="-188989">
              <a:lnSpc>
                <a:spcPts val="1543"/>
              </a:lnSpc>
              <a:spcBef>
                <a:spcPct val="0"/>
              </a:spcBef>
              <a:buFont typeface="Wingdings" panose="05000000000000000000" pitchFamily="2" charset="2"/>
              <a:buChar char="n"/>
              <a:defRPr/>
            </a:pP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申込みは</a:t>
            </a:r>
            <a:r>
              <a:rPr lang="ja-JP" altLang="ja-JP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先着順</a:t>
            </a: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となります</a:t>
            </a:r>
            <a:endParaRPr lang="en-US" altLang="ja-JP" sz="12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692961" lvl="1" indent="-188989">
              <a:lnSpc>
                <a:spcPts val="1543"/>
              </a:lnSpc>
              <a:spcBef>
                <a:spcPct val="0"/>
              </a:spcBef>
              <a:buFont typeface="Wingdings" panose="05000000000000000000" pitchFamily="2" charset="2"/>
              <a:buChar char="n"/>
              <a:defRPr/>
            </a:pP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受講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決定のお知らせは</a:t>
            </a: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メール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で連絡予定です</a:t>
            </a:r>
            <a:endParaRPr lang="en-US" altLang="ja-JP" sz="12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692961" lvl="1" indent="-188989">
              <a:lnSpc>
                <a:spcPts val="1543"/>
              </a:lnSpc>
              <a:spcBef>
                <a:spcPct val="0"/>
              </a:spcBef>
              <a:buFont typeface="Wingdings" panose="05000000000000000000" pitchFamily="2" charset="2"/>
              <a:buChar char="n"/>
              <a:defRPr/>
            </a:pP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申込みから</a:t>
            </a:r>
            <a:r>
              <a:rPr lang="en-US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週間以上たっても連絡が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な</a:t>
            </a:r>
            <a:r>
              <a:rPr lang="ja-JP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い場合</a:t>
            </a:r>
            <a:br>
              <a:rPr lang="en-US" altLang="ja-JP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</a:br>
            <a:r>
              <a:rPr lang="ja-JP" altLang="en-US" sz="12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誠にお手数ですが、</a:t>
            </a:r>
            <a:r>
              <a:rPr lang="ja-JP" altLang="ja-JP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みどり自然課までお問</a:t>
            </a:r>
            <a:r>
              <a:rPr lang="ja-JP" altLang="en-US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い</a:t>
            </a:r>
            <a:r>
              <a:rPr lang="ja-JP" altLang="ja-JP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合</a:t>
            </a:r>
            <a:r>
              <a:rPr lang="ja-JP" altLang="en-US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わ</a:t>
            </a:r>
            <a:r>
              <a:rPr lang="ja-JP" altLang="ja-JP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せ</a:t>
            </a:r>
            <a:r>
              <a:rPr lang="ja-JP" altLang="en-US" sz="1200" u="sng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ください</a:t>
            </a:r>
            <a:endParaRPr lang="en-US" altLang="ja-JP" sz="1200" u="sng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006931"/>
              </p:ext>
            </p:extLst>
          </p:nvPr>
        </p:nvGraphicFramePr>
        <p:xfrm>
          <a:off x="188289" y="428178"/>
          <a:ext cx="7183096" cy="6631343"/>
        </p:xfrm>
        <a:graphic>
          <a:graphicData uri="http://schemas.openxmlformats.org/drawingml/2006/table">
            <a:tbl>
              <a:tblPr firstRow="1" firstCol="1" bandRow="1"/>
              <a:tblGrid>
                <a:gridCol w="1396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5634">
                <a:tc gridSpan="3">
                  <a:txBody>
                    <a:bodyPr/>
                    <a:lstStyle/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令和７年度　みどり</a:t>
                      </a:r>
                      <a:r>
                        <a:rPr lang="ja-JP" altLang="ja-JP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いっぱいの芝生講習会</a:t>
                      </a:r>
                      <a:endParaRPr lang="en-US" altLang="ja-JP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2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参加申込書</a:t>
                      </a:r>
                      <a:endParaRPr lang="ja-JP" altLang="en-US" sz="1400" b="1" u="sng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8590" marR="88590" marT="44295" marB="4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54000">
                          <a:schemeClr val="bg1"/>
                        </a:gs>
                        <a:gs pos="8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13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/>
                      </a:endParaRPr>
                    </a:p>
                  </a:txBody>
                  <a:tcPr marL="62638" marR="6263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施設名</a:t>
                      </a:r>
                      <a:r>
                        <a:rPr lang="en-US" altLang="ja-JP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ja-JP" altLang="en-US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ご</a:t>
                      </a:r>
                      <a:r>
                        <a:rPr lang="ja-JP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所属</a:t>
                      </a:r>
                      <a:r>
                        <a:rPr lang="en-US" altLang="ja-JP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ja-JP" sz="1400" b="1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sz="16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ja-JP" sz="16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5086" marR="55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858" marR="56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1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住所</a:t>
                      </a:r>
                    </a:p>
                  </a:txBody>
                  <a:tcPr marL="55086" marR="55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〒　　　</a:t>
                      </a:r>
                      <a:r>
                        <a:rPr lang="en-US" altLang="ja-JP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-</a:t>
                      </a:r>
                      <a:endParaRPr 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5086" marR="55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altLang="ja-JP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TEL</a:t>
                      </a:r>
                    </a:p>
                  </a:txBody>
                  <a:tcPr marL="60686" marR="606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858" marR="568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858" marR="56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altLang="ja-JP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FAX</a:t>
                      </a: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en-US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686" marR="606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4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参加者</a:t>
                      </a:r>
                    </a:p>
                  </a:txBody>
                  <a:tcPr marL="88590" marR="88590" marT="44295" marB="44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氏</a:t>
                      </a:r>
                      <a:r>
                        <a:rPr lang="ja-JP" altLang="en-US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r>
                        <a:rPr lang="ja-JP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名（ふりがな）</a:t>
                      </a: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40" algn="r"/>
                        </a:tabLst>
                        <a:defRPr/>
                      </a:pPr>
                      <a:r>
                        <a:rPr lang="ja-JP" altLang="ja-JP" sz="18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来場方法</a:t>
                      </a:r>
                      <a:r>
                        <a:rPr lang="ja-JP" altLang="en-US" sz="1400" b="1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（いずれかに○）</a:t>
                      </a:r>
                      <a:endParaRPr lang="ja-JP" sz="1400" b="1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2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sz="16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ja-JP" sz="16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車 ・ 車（他の参加者と同乗）</a:t>
                      </a:r>
                      <a:endParaRPr lang="en-US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公共交通機関</a:t>
                      </a:r>
                      <a:endParaRPr lang="ja-JP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2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en-US" sz="16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 </a:t>
                      </a:r>
                      <a:endParaRPr lang="ja-JP" sz="16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車 ・ 車（他の参加者と同乗）</a:t>
                      </a:r>
                      <a:endParaRPr lang="en-US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公共交通機関</a:t>
                      </a:r>
                      <a:endParaRPr lang="ja-JP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2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16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車 ・ 車（他の参加者と同乗）</a:t>
                      </a:r>
                      <a:endParaRPr lang="en-US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公共交通機関</a:t>
                      </a:r>
                      <a:endParaRPr lang="ja-JP" altLang="ja-JP" sz="140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686" marR="60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9654"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r>
                        <a:rPr lang="ja-JP" altLang="en-US" sz="1400" b="1" u="sng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事前にご相談・ご質問</a:t>
                      </a:r>
                      <a:r>
                        <a:rPr lang="ja-JP" altLang="en-US" sz="1400" b="0" u="none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などがございましたら、自由にご記入ください。</a:t>
                      </a:r>
                      <a:endParaRPr lang="en-US" altLang="ja-JP" sz="1400" b="0" u="none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en-US" altLang="ja-JP" sz="1400" b="1" u="non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en-US" altLang="ja-JP" sz="1400" b="1" u="non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en-US" altLang="ja-JP" sz="1400" b="1" u="non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1400" b="1" u="non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5086" marR="55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858" marR="568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0040" algn="r"/>
                        </a:tabLs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858" marR="568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ACA6856-695D-4F97-898C-DADA453BE5AB}"/>
              </a:ext>
            </a:extLst>
          </p:cNvPr>
          <p:cNvSpPr/>
          <p:nvPr/>
        </p:nvSpPr>
        <p:spPr>
          <a:xfrm>
            <a:off x="0" y="9234521"/>
            <a:ext cx="7632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dirty="0">
              <a:latin typeface="+mn-ea"/>
            </a:endParaRPr>
          </a:p>
          <a:p>
            <a:r>
              <a:rPr lang="en-US" altLang="ja-JP" sz="1600" b="1" dirty="0">
                <a:latin typeface="+mn-ea"/>
              </a:rPr>
              <a:t>【</a:t>
            </a:r>
            <a:r>
              <a:rPr lang="ja-JP" altLang="en-US" sz="1600" b="1" dirty="0">
                <a:latin typeface="+mn-ea"/>
              </a:rPr>
              <a:t>申込先・問合せ先</a:t>
            </a:r>
            <a:r>
              <a:rPr lang="en-US" altLang="ja-JP" sz="1600" b="1" dirty="0">
                <a:latin typeface="+mn-ea"/>
              </a:rPr>
              <a:t>】</a:t>
            </a:r>
          </a:p>
          <a:p>
            <a:r>
              <a:rPr lang="ja-JP" altLang="en-US" sz="1600" b="1" dirty="0">
                <a:latin typeface="+mn-ea"/>
              </a:rPr>
              <a:t>　　メール：</a:t>
            </a:r>
            <a:r>
              <a:rPr lang="en-US" altLang="ja-JP" sz="1600" b="1" dirty="0">
                <a:latin typeface="+mn-ea"/>
              </a:rPr>
              <a:t>a3140-13@pref.saitama.lg.jp</a:t>
            </a:r>
          </a:p>
          <a:p>
            <a:pPr>
              <a:tabLst>
                <a:tab pos="195989" algn="l"/>
                <a:tab pos="685961" algn="l"/>
              </a:tabLst>
            </a:pPr>
            <a:r>
              <a:rPr lang="ja-JP" altLang="en-US" sz="1600" b="1" dirty="0">
                <a:latin typeface="+mn-ea"/>
              </a:rPr>
              <a:t>　　</a:t>
            </a:r>
            <a:r>
              <a:rPr lang="ja-JP" altLang="en-US" sz="1600" dirty="0">
                <a:latin typeface="+mn-ea"/>
              </a:rPr>
              <a:t>埼玉県環境部 みどり自然課　みどり創出・担い手支援担当</a:t>
            </a:r>
            <a:endParaRPr lang="en-US" altLang="ja-JP" sz="1600" dirty="0">
              <a:latin typeface="+mn-ea"/>
            </a:endParaRPr>
          </a:p>
          <a:p>
            <a:pPr>
              <a:tabLst>
                <a:tab pos="195989" algn="l"/>
                <a:tab pos="685961" algn="l"/>
              </a:tabLst>
            </a:pPr>
            <a:r>
              <a:rPr lang="ja-JP" altLang="en-US" sz="1600" b="1" dirty="0">
                <a:latin typeface="+mn-ea"/>
              </a:rPr>
              <a:t>　　</a:t>
            </a:r>
            <a:r>
              <a:rPr lang="en-US" altLang="ja-JP" sz="1600" b="1" dirty="0">
                <a:latin typeface="+mn-ea"/>
              </a:rPr>
              <a:t>T E L 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048-830-3147</a:t>
            </a:r>
          </a:p>
          <a:p>
            <a:endParaRPr lang="en-US" altLang="ja-JP" sz="2000" b="1" dirty="0">
              <a:latin typeface="+mn-ea"/>
            </a:endParaRPr>
          </a:p>
          <a:p>
            <a:endParaRPr lang="ja-JP" altLang="en-US" sz="2000" dirty="0">
              <a:latin typeface="+mn-ea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887E7DE-EE51-4617-B901-9007C8282D40}"/>
              </a:ext>
            </a:extLst>
          </p:cNvPr>
          <p:cNvSpPr/>
          <p:nvPr/>
        </p:nvSpPr>
        <p:spPr>
          <a:xfrm>
            <a:off x="9180" y="8914"/>
            <a:ext cx="1668492" cy="166830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36000" rIns="72000" bIns="36000" rtlCol="0" anchor="ctr"/>
          <a:lstStyle/>
          <a:p>
            <a:endParaRPr kumimoji="1" lang="en-US" altLang="ja-JP" sz="18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2B644A1-ED3D-4F74-9D9C-42C2A3CF4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797" y="10053063"/>
            <a:ext cx="426882" cy="4211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6F4906-F587-48F8-A5C5-FCA55479B111}"/>
              </a:ext>
            </a:extLst>
          </p:cNvPr>
          <p:cNvSpPr txBox="1"/>
          <p:nvPr/>
        </p:nvSpPr>
        <p:spPr>
          <a:xfrm>
            <a:off x="6371238" y="1005306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彩の国</a:t>
            </a:r>
            <a:endParaRPr kumimoji="1" lang="en-US" altLang="ja-JP" sz="1600" dirty="0"/>
          </a:p>
          <a:p>
            <a:pPr algn="ctr"/>
            <a:r>
              <a:rPr lang="ja-JP" altLang="en-US" sz="1600" dirty="0"/>
              <a:t>埼玉県</a:t>
            </a:r>
            <a:endParaRPr kumimoji="1" lang="ja-JP" altLang="en-US" sz="1600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C11CFBD8-1AC1-42B4-A904-CCA3B3895DA3}"/>
              </a:ext>
            </a:extLst>
          </p:cNvPr>
          <p:cNvSpPr/>
          <p:nvPr/>
        </p:nvSpPr>
        <p:spPr>
          <a:xfrm>
            <a:off x="1259557" y="598752"/>
            <a:ext cx="360000" cy="36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pic>
        <p:nvPicPr>
          <p:cNvPr id="1026" name="Picture 2" descr="https://www.pref.saitama.lg.jp/documents/148073/31-1-03r.png">
            <a:extLst>
              <a:ext uri="{FF2B5EF4-FFF2-40B4-BE49-F238E27FC236}">
                <a16:creationId xmlns:a16="http://schemas.microsoft.com/office/drawing/2014/main" id="{2EA8A12D-97B9-43D8-9335-FD83741F4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069" y="-21684"/>
            <a:ext cx="2123654" cy="212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EF9E4B-C507-4829-A5F6-05D05AA5ACCE}"/>
              </a:ext>
            </a:extLst>
          </p:cNvPr>
          <p:cNvSpPr txBox="1"/>
          <p:nvPr/>
        </p:nvSpPr>
        <p:spPr>
          <a:xfrm>
            <a:off x="5851021" y="1378515"/>
            <a:ext cx="8002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さいたま</a:t>
            </a:r>
            <a:r>
              <a:rPr kumimoji="1" lang="ja-JP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っち</a:t>
            </a:r>
            <a:endParaRPr kumimoji="1"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D02CB3-D633-3613-8218-1373F8FF8FC1}"/>
              </a:ext>
            </a:extLst>
          </p:cNvPr>
          <p:cNvSpPr txBox="1"/>
          <p:nvPr/>
        </p:nvSpPr>
        <p:spPr>
          <a:xfrm>
            <a:off x="112486" y="408178"/>
            <a:ext cx="1291087" cy="594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 </a:t>
            </a:r>
            <a:r>
              <a:rPr kumimoji="1" lang="en-US" altLang="ja-JP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9C3396-9E7D-15AA-27A4-990C8A84B7CB}"/>
              </a:ext>
            </a:extLst>
          </p:cNvPr>
          <p:cNvSpPr txBox="1"/>
          <p:nvPr/>
        </p:nvSpPr>
        <p:spPr>
          <a:xfrm>
            <a:off x="404082" y="1002893"/>
            <a:ext cx="855475" cy="517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〆切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6234FB-3A1E-09AB-DF69-70F4BF662DED}"/>
              </a:ext>
            </a:extLst>
          </p:cNvPr>
          <p:cNvSpPr txBox="1"/>
          <p:nvPr/>
        </p:nvSpPr>
        <p:spPr>
          <a:xfrm>
            <a:off x="381543" y="427354"/>
            <a:ext cx="930562" cy="594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3989926-70EA-1068-1327-BD664735A7BE}"/>
              </a:ext>
            </a:extLst>
          </p:cNvPr>
          <p:cNvSpPr txBox="1"/>
          <p:nvPr/>
        </p:nvSpPr>
        <p:spPr>
          <a:xfrm>
            <a:off x="1260257" y="622715"/>
            <a:ext cx="1034213" cy="312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endParaRPr lang="en-US" altLang="ja-JP" sz="105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65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2675</TotalTime>
  <Words>203</Words>
  <Application>Microsoft Office PowerPoint</Application>
  <PresentationFormat>ユーザー設定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Arial</vt:lpstr>
      <vt:lpstr>Calibri</vt:lpstr>
      <vt:lpstr>Century Gothic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細谷幸子;目仲美代子</dc:creator>
  <cp:lastModifiedBy>目仲 美代子（みどり自然課）</cp:lastModifiedBy>
  <cp:revision>275</cp:revision>
  <cp:lastPrinted>2025-07-07T04:34:03Z</cp:lastPrinted>
  <dcterms:created xsi:type="dcterms:W3CDTF">2019-02-01T00:48:26Z</dcterms:created>
  <dcterms:modified xsi:type="dcterms:W3CDTF">2025-07-14T01:15:32Z</dcterms:modified>
</cp:coreProperties>
</file>