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339" r:id="rId5"/>
  </p:sldIdLst>
  <p:sldSz cx="12192000" cy="6858000"/>
  <p:notesSz cx="6770688" cy="9902825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931B3764-887D-40DC-8222-D41AC7936712}">
          <p14:sldIdLst>
            <p14:sldId id="3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99FF"/>
    <a:srgbClr val="FF6600"/>
    <a:srgbClr val="33CCFF"/>
    <a:srgbClr val="6292CC"/>
    <a:srgbClr val="0066FF"/>
    <a:srgbClr val="FEC306"/>
    <a:srgbClr val="FF99FF"/>
    <a:srgbClr val="9AB9DE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 autoAdjust="0"/>
    <p:restoredTop sz="94761" autoAdjust="0"/>
  </p:normalViewPr>
  <p:slideViewPr>
    <p:cSldViewPr>
      <p:cViewPr varScale="1">
        <p:scale>
          <a:sx n="121" d="100"/>
          <a:sy n="121" d="100"/>
        </p:scale>
        <p:origin x="108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6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E7B7774-FEE6-44BC-A8B9-4B2BF483BF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965" cy="49686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34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096C91D-3C95-4381-85A4-E1D13C6ED5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35156" y="0"/>
            <a:ext cx="2933965" cy="49686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4801A-B2F1-4388-A88A-3CE3B6C94935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34" charset="-128"/>
              </a:rPr>
              <a:t>2026/7/23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34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F017927-1298-41BA-98BF-771FEBFB6E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5966"/>
            <a:ext cx="2933965" cy="4968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34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657224-B9E0-4180-A4A7-E329F2ED21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35156" y="9405966"/>
            <a:ext cx="2933965" cy="4968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52EAD-88B6-4355-8B86-6A272D996513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34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3361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965" cy="49686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34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35156" y="0"/>
            <a:ext cx="2933965" cy="49686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34" charset="-128"/>
              </a:defRPr>
            </a:lvl1pPr>
          </a:lstStyle>
          <a:p>
            <a:fld id="{8FBF9337-BB0B-4779-AC26-DACA472035A9}" type="datetime1">
              <a:rPr lang="ja-JP" altLang="en-US" smtClean="0"/>
              <a:pPr/>
              <a:t>2026/7/23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1238250"/>
            <a:ext cx="5940425" cy="3341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7069" y="4765735"/>
            <a:ext cx="5416550" cy="38992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05966"/>
            <a:ext cx="2933965" cy="4968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34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35156" y="9405966"/>
            <a:ext cx="2933965" cy="4968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34" charset="-128"/>
              </a:defRPr>
            </a:lvl1pPr>
          </a:lstStyle>
          <a:p>
            <a:fld id="{BE80388B-F4F6-4B1F-B881-EC440BF445C8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65498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14776-C5EA-A5EC-E5A3-461916EE5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67FE13-F107-5BEB-C623-A11D36806E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A42322-0BD4-BBE6-9A0C-8694AA7E8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A1E4AA-D455-217A-74A1-D40CFB60C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594A2-F5A0-4803-80E5-848D8BF1B3B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3427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ea typeface="Meiryo UI" panose="020B0604030504040204" pitchFamily="34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ea typeface="Meiryo UI" panose="020B0604030504040204" pitchFamily="34" charset="-128"/>
              </a:defRPr>
            </a:lvl1pPr>
          </a:lstStyle>
          <a:p>
            <a:fld id="{D0A3977E-818C-420B-A31F-0C76E0568F40}" type="datetime1">
              <a:rPr lang="ja-JP" altLang="en-US" smtClean="0"/>
              <a:pPr/>
              <a:t>2026/7/23</a:t>
            </a:fld>
            <a:endParaRPr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ea typeface="Meiryo UI" panose="020B0604030504040204" pitchFamily="34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ea typeface="Meiryo UI" panose="020B0604030504040204" pitchFamily="34" charset="-128"/>
              </a:defRPr>
            </a:lvl1pPr>
          </a:lstStyle>
          <a:p>
            <a:fld id="{7091A9FD-CDA2-4BA5-8C18-59D6F59EB34A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ea typeface="Meiryo UI" panose="020B0604030504040204" pitchFamily="34" charset="-128"/>
              </a:defRPr>
            </a:lvl1pPr>
          </a:lstStyle>
          <a:p>
            <a:fld id="{F8B829CA-AC05-4F30-8FAA-1B0B3FDB2454}" type="datetime1">
              <a:rPr lang="ja-JP" altLang="en-US" smtClean="0"/>
              <a:pPr/>
              <a:t>2026/7/23</a:t>
            </a:fld>
            <a:endParaRPr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ea typeface="Meiryo UI" panose="020B0604030504040204" pitchFamily="34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ea typeface="Meiryo UI" panose="020B0604030504040204" pitchFamily="34" charset="-128"/>
              </a:defRPr>
            </a:lvl1pPr>
          </a:lstStyle>
          <a:p>
            <a:fld id="{7091A9FD-CDA2-4BA5-8C18-59D6F59EB34A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09E9B4-F046-4E25-8DCC-382160CC8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20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algn="ctr">
              <a:defRPr sz="3200" b="1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1303C3-4856-4845-9C97-519C5B4E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5141" y="6325346"/>
            <a:ext cx="2250141" cy="365125"/>
          </a:xfrm>
        </p:spPr>
        <p:txBody>
          <a:bodyPr/>
          <a:lstStyle/>
          <a:p>
            <a:fld id="{E2442C2D-56A3-4E96-A372-C61A1F3BDB8C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0555DE-8A7E-4FD1-8FA6-6DA27EAF3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EE7C30-96A7-4093-98E7-29538AFA5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325347"/>
            <a:ext cx="2398059" cy="365125"/>
          </a:xfrm>
        </p:spPr>
        <p:txBody>
          <a:bodyPr/>
          <a:lstStyle>
            <a:lvl1pPr>
              <a:defRPr sz="18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6BD5D44A-6191-4F9B-A293-73925FE4518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681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34" charset="-128"/>
              </a:defRPr>
            </a:lvl1pPr>
          </a:lstStyle>
          <a:p>
            <a:fld id="{8D098E4E-AC6C-4367-90E5-738068CFB204}" type="datetime1">
              <a:rPr lang="ja-JP" altLang="en-US" smtClean="0"/>
              <a:pPr/>
              <a:t>2026/7/23</a:t>
            </a:fld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34" charset="-128"/>
              </a:defRPr>
            </a:lvl1pPr>
          </a:lstStyle>
          <a:p>
            <a:endParaRPr lang="ja-JP" altLang="en-US" noProof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34" charset="-128"/>
              </a:defRPr>
            </a:lvl1pPr>
          </a:lstStyle>
          <a:p>
            <a:fld id="{7091A9FD-CDA2-4BA5-8C18-59D6F59EB34A}" type="slidenum">
              <a:rPr lang="en-US" altLang="ja-JP" noProof="0" smtClean="0"/>
              <a:pPr/>
              <a:t>‹#›</a:t>
            </a:fld>
            <a:endParaRPr lang="ja-JP" alt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34" charset="-128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34" charset="-128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5FFCB-4DDE-54F3-327F-E760B2280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A589951A-D510-C1A7-C4B3-7058CE035C8A}"/>
              </a:ext>
            </a:extLst>
          </p:cNvPr>
          <p:cNvCxnSpPr>
            <a:cxnSpLocks/>
          </p:cNvCxnSpPr>
          <p:nvPr/>
        </p:nvCxnSpPr>
        <p:spPr>
          <a:xfrm flipV="1">
            <a:off x="10625212" y="1871310"/>
            <a:ext cx="0" cy="899712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2F00D84F-C9E0-76FF-BC8D-A9BF63E91A87}"/>
              </a:ext>
            </a:extLst>
          </p:cNvPr>
          <p:cNvCxnSpPr>
            <a:cxnSpLocks/>
          </p:cNvCxnSpPr>
          <p:nvPr/>
        </p:nvCxnSpPr>
        <p:spPr>
          <a:xfrm>
            <a:off x="2654006" y="1683765"/>
            <a:ext cx="7263060" cy="0"/>
          </a:xfrm>
          <a:prstGeom prst="straightConnector1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7" name="四角形: 角を丸くする 36">
            <a:extLst>
              <a:ext uri="{FF2B5EF4-FFF2-40B4-BE49-F238E27FC236}">
                <a16:creationId xmlns:a16="http://schemas.microsoft.com/office/drawing/2014/main" id="{A71EECDD-5270-822C-AB3C-D2D498F37A20}"/>
              </a:ext>
            </a:extLst>
          </p:cNvPr>
          <p:cNvSpPr/>
          <p:nvPr/>
        </p:nvSpPr>
        <p:spPr>
          <a:xfrm>
            <a:off x="129909" y="4487911"/>
            <a:ext cx="6588732" cy="2315230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B3CBD529-386F-01CE-EA8C-962E3D9FCC6C}"/>
              </a:ext>
            </a:extLst>
          </p:cNvPr>
          <p:cNvCxnSpPr>
            <a:cxnSpLocks/>
          </p:cNvCxnSpPr>
          <p:nvPr/>
        </p:nvCxnSpPr>
        <p:spPr>
          <a:xfrm flipV="1">
            <a:off x="5233473" y="1920101"/>
            <a:ext cx="0" cy="899712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02577FC0-2AA0-3E4A-EC72-0A24A979F9C2}"/>
              </a:ext>
            </a:extLst>
          </p:cNvPr>
          <p:cNvCxnSpPr>
            <a:cxnSpLocks/>
          </p:cNvCxnSpPr>
          <p:nvPr/>
        </p:nvCxnSpPr>
        <p:spPr>
          <a:xfrm flipV="1">
            <a:off x="7900613" y="1915000"/>
            <a:ext cx="0" cy="899712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DF503DA0-BF44-37ED-DE3F-46951884DD6C}"/>
              </a:ext>
            </a:extLst>
          </p:cNvPr>
          <p:cNvCxnSpPr>
            <a:cxnSpLocks/>
          </p:cNvCxnSpPr>
          <p:nvPr/>
        </p:nvCxnSpPr>
        <p:spPr>
          <a:xfrm flipV="1">
            <a:off x="2572250" y="1889669"/>
            <a:ext cx="0" cy="899712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D60C456D-F20A-44FF-F045-0D288425A287}"/>
              </a:ext>
            </a:extLst>
          </p:cNvPr>
          <p:cNvCxnSpPr>
            <a:cxnSpLocks/>
          </p:cNvCxnSpPr>
          <p:nvPr/>
        </p:nvCxnSpPr>
        <p:spPr>
          <a:xfrm>
            <a:off x="10265172" y="1889669"/>
            <a:ext cx="0" cy="927646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E45506A6-FD1A-4C5E-9467-AEFFD048D4A0}"/>
              </a:ext>
            </a:extLst>
          </p:cNvPr>
          <p:cNvCxnSpPr>
            <a:cxnSpLocks/>
          </p:cNvCxnSpPr>
          <p:nvPr/>
        </p:nvCxnSpPr>
        <p:spPr>
          <a:xfrm>
            <a:off x="7396557" y="1907355"/>
            <a:ext cx="0" cy="927646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6C373619-B8BC-AC4F-5BC7-442000A58C98}"/>
              </a:ext>
            </a:extLst>
          </p:cNvPr>
          <p:cNvCxnSpPr>
            <a:cxnSpLocks/>
          </p:cNvCxnSpPr>
          <p:nvPr/>
        </p:nvCxnSpPr>
        <p:spPr>
          <a:xfrm>
            <a:off x="4823947" y="1919607"/>
            <a:ext cx="0" cy="927646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1510E821-5CCB-24FB-884D-1072C0DE64B7}"/>
              </a:ext>
            </a:extLst>
          </p:cNvPr>
          <p:cNvCxnSpPr>
            <a:cxnSpLocks/>
          </p:cNvCxnSpPr>
          <p:nvPr/>
        </p:nvCxnSpPr>
        <p:spPr>
          <a:xfrm>
            <a:off x="2233341" y="1861735"/>
            <a:ext cx="0" cy="927646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A5A778A2-8D33-C79C-DA66-3295E2460987}"/>
              </a:ext>
            </a:extLst>
          </p:cNvPr>
          <p:cNvSpPr/>
          <p:nvPr/>
        </p:nvSpPr>
        <p:spPr>
          <a:xfrm>
            <a:off x="119336" y="1124744"/>
            <a:ext cx="11521280" cy="2315230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5B63ED30-2ED3-784A-6669-C54B46995BBA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197950"/>
            <a:ext cx="12192000" cy="74663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b="1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>
              <a:lnSpc>
                <a:spcPts val="3600"/>
              </a:lnSpc>
              <a:defRPr/>
            </a:pPr>
            <a:r>
              <a:rPr lang="ja-JP" altLang="ja-JP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複数</a:t>
            </a:r>
            <a:r>
              <a:rPr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</a:t>
            </a:r>
            <a:r>
              <a:rPr lang="ja-JP" altLang="ja-JP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訪問費用補助</a:t>
            </a:r>
            <a:r>
              <a:rPr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について（手続きフロー）</a:t>
            </a:r>
            <a:endParaRPr lang="en-US" altLang="ja-JP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36A28D0-57D7-826D-92D2-884E31465D23}"/>
              </a:ext>
            </a:extLst>
          </p:cNvPr>
          <p:cNvSpPr/>
          <p:nvPr/>
        </p:nvSpPr>
        <p:spPr>
          <a:xfrm>
            <a:off x="1888174" y="1458221"/>
            <a:ext cx="936104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事前協議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86FD93E-CD1A-93CE-B161-C79359C995BC}"/>
              </a:ext>
            </a:extLst>
          </p:cNvPr>
          <p:cNvSpPr/>
          <p:nvPr/>
        </p:nvSpPr>
        <p:spPr>
          <a:xfrm>
            <a:off x="4518117" y="1480023"/>
            <a:ext cx="936104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交付申請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6E8DC2-82A6-2655-C594-312552140B7C}"/>
              </a:ext>
            </a:extLst>
          </p:cNvPr>
          <p:cNvSpPr/>
          <p:nvPr/>
        </p:nvSpPr>
        <p:spPr>
          <a:xfrm>
            <a:off x="7200225" y="1454900"/>
            <a:ext cx="936104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実績報告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0AEAFF-06DE-5BE8-331E-7D1CEF191A41}"/>
              </a:ext>
            </a:extLst>
          </p:cNvPr>
          <p:cNvSpPr/>
          <p:nvPr/>
        </p:nvSpPr>
        <p:spPr>
          <a:xfrm>
            <a:off x="9944030" y="1474834"/>
            <a:ext cx="1080120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/>
              <a:t>補助金</a:t>
            </a:r>
            <a:r>
              <a:rPr kumimoji="1" lang="ja-JP" altLang="en-US" sz="1400" dirty="0"/>
              <a:t>請求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1E4443-E7BE-A10A-9995-76CC412848DE}"/>
              </a:ext>
            </a:extLst>
          </p:cNvPr>
          <p:cNvSpPr txBox="1"/>
          <p:nvPr/>
        </p:nvSpPr>
        <p:spPr>
          <a:xfrm>
            <a:off x="418388" y="1497096"/>
            <a:ext cx="8943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事業所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D701151-F0BF-CAAF-EADE-90A5CE5FE550}"/>
              </a:ext>
            </a:extLst>
          </p:cNvPr>
          <p:cNvSpPr/>
          <p:nvPr/>
        </p:nvSpPr>
        <p:spPr>
          <a:xfrm>
            <a:off x="1816166" y="2831696"/>
            <a:ext cx="1080120" cy="4001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採択通知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367605E-4074-0883-5480-E8CD46B54033}"/>
              </a:ext>
            </a:extLst>
          </p:cNvPr>
          <p:cNvSpPr/>
          <p:nvPr/>
        </p:nvSpPr>
        <p:spPr>
          <a:xfrm>
            <a:off x="4336678" y="2838121"/>
            <a:ext cx="1296143" cy="4001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交付決定通知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2E1F0EE-3A76-8C80-A9AE-35F0AF8124DA}"/>
              </a:ext>
            </a:extLst>
          </p:cNvPr>
          <p:cNvSpPr/>
          <p:nvPr/>
        </p:nvSpPr>
        <p:spPr>
          <a:xfrm>
            <a:off x="7072520" y="2828185"/>
            <a:ext cx="1786235" cy="4001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/>
              <a:t>補助金の額確定通知</a:t>
            </a:r>
            <a:endParaRPr kumimoji="1" lang="ja-JP" altLang="en-US" sz="14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723E6D4-FAB7-CAF1-0175-2CF23BCAE579}"/>
              </a:ext>
            </a:extLst>
          </p:cNvPr>
          <p:cNvSpPr/>
          <p:nvPr/>
        </p:nvSpPr>
        <p:spPr>
          <a:xfrm>
            <a:off x="9944029" y="2813892"/>
            <a:ext cx="1080119" cy="4001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/>
              <a:t>補助金交付</a:t>
            </a:r>
            <a:endParaRPr kumimoji="1" lang="ja-JP" altLang="en-US" sz="14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43376EA-CC6E-720C-F76A-AECE9435A551}"/>
              </a:ext>
            </a:extLst>
          </p:cNvPr>
          <p:cNvSpPr txBox="1"/>
          <p:nvPr/>
        </p:nvSpPr>
        <p:spPr>
          <a:xfrm>
            <a:off x="406781" y="2797460"/>
            <a:ext cx="864096" cy="335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埼玉県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9AB10AE-B96E-821E-866E-7C14DE5D69E4}"/>
              </a:ext>
            </a:extLst>
          </p:cNvPr>
          <p:cNvSpPr txBox="1"/>
          <p:nvPr/>
        </p:nvSpPr>
        <p:spPr>
          <a:xfrm>
            <a:off x="1888174" y="2041872"/>
            <a:ext cx="2850462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・事前協議書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None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・暴力行為等があり、複数人で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None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訪問したことを確認できる書類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ED6C045-BF2B-954A-A357-431998C71754}"/>
              </a:ext>
            </a:extLst>
          </p:cNvPr>
          <p:cNvSpPr txBox="1"/>
          <p:nvPr/>
        </p:nvSpPr>
        <p:spPr>
          <a:xfrm>
            <a:off x="4470054" y="2083084"/>
            <a:ext cx="1539132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・交付申請書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None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・事業計画書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E66B6B4-F92E-8602-4142-04DE8A8F6CB6}"/>
              </a:ext>
            </a:extLst>
          </p:cNvPr>
          <p:cNvSpPr txBox="1"/>
          <p:nvPr/>
        </p:nvSpPr>
        <p:spPr>
          <a:xfrm>
            <a:off x="6966134" y="2037049"/>
            <a:ext cx="2328424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・実績報告書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None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・主治医やケアマネ等の意見書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None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・同意の有無の報告書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2316EC3-5CBB-B261-2809-ECFB8DF3F4AC}"/>
              </a:ext>
            </a:extLst>
          </p:cNvPr>
          <p:cNvSpPr txBox="1"/>
          <p:nvPr/>
        </p:nvSpPr>
        <p:spPr>
          <a:xfrm>
            <a:off x="10035666" y="2092958"/>
            <a:ext cx="1179092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・請求書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B5C6248-F078-D415-4CA7-2E41A485B92F}"/>
              </a:ext>
            </a:extLst>
          </p:cNvPr>
          <p:cNvSpPr/>
          <p:nvPr/>
        </p:nvSpPr>
        <p:spPr>
          <a:xfrm>
            <a:off x="204675" y="910300"/>
            <a:ext cx="2290925" cy="40837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改正前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事務フロー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40FEBE7D-7105-4CA6-91B8-9625487D7A4F}"/>
              </a:ext>
            </a:extLst>
          </p:cNvPr>
          <p:cNvSpPr/>
          <p:nvPr/>
        </p:nvSpPr>
        <p:spPr>
          <a:xfrm>
            <a:off x="401456" y="4224711"/>
            <a:ext cx="2357289" cy="40837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改正後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事務フロー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2338DD2-8FA0-CCAC-1C5A-2F194F110670}"/>
              </a:ext>
            </a:extLst>
          </p:cNvPr>
          <p:cNvSpPr txBox="1"/>
          <p:nvPr/>
        </p:nvSpPr>
        <p:spPr>
          <a:xfrm>
            <a:off x="399395" y="2167277"/>
            <a:ext cx="8943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提出書類</a:t>
            </a:r>
            <a:endParaRPr lang="en-US" altLang="ja-JP" sz="1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399A3322-2276-4B54-968F-AE3CE748EC7D}"/>
              </a:ext>
            </a:extLst>
          </p:cNvPr>
          <p:cNvSpPr/>
          <p:nvPr/>
        </p:nvSpPr>
        <p:spPr>
          <a:xfrm>
            <a:off x="1747681" y="4725144"/>
            <a:ext cx="1980939" cy="400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交付申請兼実績報告書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B3477350-05CB-E78A-D010-DCA81230DD07}"/>
              </a:ext>
            </a:extLst>
          </p:cNvPr>
          <p:cNvSpPr/>
          <p:nvPr/>
        </p:nvSpPr>
        <p:spPr>
          <a:xfrm>
            <a:off x="5043072" y="4725144"/>
            <a:ext cx="1080120" cy="380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/>
              <a:t>補助金</a:t>
            </a:r>
            <a:r>
              <a:rPr kumimoji="1" lang="ja-JP" altLang="en-US" sz="1400" dirty="0"/>
              <a:t>請求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312A92E-68D1-04BE-3ADE-B8ECF9DC7991}"/>
              </a:ext>
            </a:extLst>
          </p:cNvPr>
          <p:cNvSpPr txBox="1"/>
          <p:nvPr/>
        </p:nvSpPr>
        <p:spPr>
          <a:xfrm>
            <a:off x="185339" y="4724214"/>
            <a:ext cx="8943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事業所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06B4B74-D3A2-F6DB-3C2C-E8EAACA4852A}"/>
              </a:ext>
            </a:extLst>
          </p:cNvPr>
          <p:cNvSpPr/>
          <p:nvPr/>
        </p:nvSpPr>
        <p:spPr>
          <a:xfrm>
            <a:off x="1800038" y="6341258"/>
            <a:ext cx="1845728" cy="4001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交付決定・確定通知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D6D323F-3E37-CEE3-7387-7D808E4C4D31}"/>
              </a:ext>
            </a:extLst>
          </p:cNvPr>
          <p:cNvSpPr/>
          <p:nvPr/>
        </p:nvSpPr>
        <p:spPr>
          <a:xfrm>
            <a:off x="5043072" y="6337134"/>
            <a:ext cx="1120324" cy="40011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/>
              <a:t>補助金交付</a:t>
            </a:r>
            <a:endParaRPr kumimoji="1" lang="ja-JP" altLang="en-US" sz="1400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20E2246-DA6F-4F55-9888-80CB693ADACC}"/>
              </a:ext>
            </a:extLst>
          </p:cNvPr>
          <p:cNvSpPr txBox="1"/>
          <p:nvPr/>
        </p:nvSpPr>
        <p:spPr>
          <a:xfrm>
            <a:off x="215609" y="6301516"/>
            <a:ext cx="864096" cy="335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埼玉県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6999C52-84E4-52D0-04AF-E738D5A98DF4}"/>
              </a:ext>
            </a:extLst>
          </p:cNvPr>
          <p:cNvSpPr txBox="1"/>
          <p:nvPr/>
        </p:nvSpPr>
        <p:spPr>
          <a:xfrm>
            <a:off x="203815" y="5533463"/>
            <a:ext cx="8943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提出書類</a:t>
            </a:r>
            <a:endParaRPr lang="en-US" altLang="ja-JP" sz="1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17005E10-08FF-C144-D7DF-B5D479C33582}"/>
              </a:ext>
            </a:extLst>
          </p:cNvPr>
          <p:cNvCxnSpPr>
            <a:cxnSpLocks/>
          </p:cNvCxnSpPr>
          <p:nvPr/>
        </p:nvCxnSpPr>
        <p:spPr>
          <a:xfrm flipV="1">
            <a:off x="3171238" y="5125254"/>
            <a:ext cx="0" cy="1184898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C1A76E85-B3B7-5DE2-7FBC-D33470E40271}"/>
              </a:ext>
            </a:extLst>
          </p:cNvPr>
          <p:cNvCxnSpPr>
            <a:cxnSpLocks/>
          </p:cNvCxnSpPr>
          <p:nvPr/>
        </p:nvCxnSpPr>
        <p:spPr>
          <a:xfrm>
            <a:off x="2298765" y="5125254"/>
            <a:ext cx="0" cy="1184898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3D90D609-C444-0371-CC0C-37C8D53F1C3D}"/>
              </a:ext>
            </a:extLst>
          </p:cNvPr>
          <p:cNvSpPr txBox="1"/>
          <p:nvPr/>
        </p:nvSpPr>
        <p:spPr>
          <a:xfrm>
            <a:off x="1678205" y="5305305"/>
            <a:ext cx="3023907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・交付申請書（様式第</a:t>
            </a: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号）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None/>
            </a:pP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・暴力行為等があり、複数人で訪問したことが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None/>
            </a:pP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確認できる書類（カルテ、薬歴簿、訪問記録など）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None/>
            </a:pP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・事業実績内訳書（別紙１）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3A41D2ED-8655-FF9D-7C07-996F7D93FB31}"/>
              </a:ext>
            </a:extLst>
          </p:cNvPr>
          <p:cNvCxnSpPr>
            <a:cxnSpLocks/>
            <a:endCxn id="40" idx="1"/>
          </p:cNvCxnSpPr>
          <p:nvPr/>
        </p:nvCxnSpPr>
        <p:spPr>
          <a:xfrm flipV="1">
            <a:off x="3747301" y="4915155"/>
            <a:ext cx="1295771" cy="10044"/>
          </a:xfrm>
          <a:prstGeom prst="straightConnector1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BFFB855E-FFC1-8764-6089-FE081A7C6720}"/>
              </a:ext>
            </a:extLst>
          </p:cNvPr>
          <p:cNvCxnSpPr>
            <a:cxnSpLocks/>
          </p:cNvCxnSpPr>
          <p:nvPr/>
        </p:nvCxnSpPr>
        <p:spPr>
          <a:xfrm>
            <a:off x="5390213" y="5125254"/>
            <a:ext cx="0" cy="1176262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5" name="直線矢印コネクタ 54">
            <a:extLst>
              <a:ext uri="{FF2B5EF4-FFF2-40B4-BE49-F238E27FC236}">
                <a16:creationId xmlns:a16="http://schemas.microsoft.com/office/drawing/2014/main" id="{55E81037-4CA2-59A1-9943-C757474BEF62}"/>
              </a:ext>
            </a:extLst>
          </p:cNvPr>
          <p:cNvCxnSpPr>
            <a:cxnSpLocks/>
          </p:cNvCxnSpPr>
          <p:nvPr/>
        </p:nvCxnSpPr>
        <p:spPr>
          <a:xfrm flipV="1">
            <a:off x="5750253" y="5125254"/>
            <a:ext cx="0" cy="1176262"/>
          </a:xfrm>
          <a:prstGeom prst="straightConnector1">
            <a:avLst/>
          </a:prstGeom>
          <a:noFill/>
          <a:ln w="381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8CDAA16-F475-9724-5039-FC3D4AED1E8F}"/>
              </a:ext>
            </a:extLst>
          </p:cNvPr>
          <p:cNvSpPr txBox="1"/>
          <p:nvPr/>
        </p:nvSpPr>
        <p:spPr>
          <a:xfrm>
            <a:off x="4923521" y="5310844"/>
            <a:ext cx="173963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・交付請求書（様式第</a:t>
            </a: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号）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863EC76E-AC3C-3B53-0B7F-C45859F6F30D}"/>
              </a:ext>
            </a:extLst>
          </p:cNvPr>
          <p:cNvSpPr txBox="1"/>
          <p:nvPr/>
        </p:nvSpPr>
        <p:spPr>
          <a:xfrm>
            <a:off x="129909" y="551700"/>
            <a:ext cx="2365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1" name="矢印: ストライプ 60">
            <a:extLst>
              <a:ext uri="{FF2B5EF4-FFF2-40B4-BE49-F238E27FC236}">
                <a16:creationId xmlns:a16="http://schemas.microsoft.com/office/drawing/2014/main" id="{2F16D460-9100-E247-86C8-C180612A4886}"/>
              </a:ext>
            </a:extLst>
          </p:cNvPr>
          <p:cNvSpPr/>
          <p:nvPr/>
        </p:nvSpPr>
        <p:spPr>
          <a:xfrm rot="5400000">
            <a:off x="3630892" y="3583088"/>
            <a:ext cx="787865" cy="623706"/>
          </a:xfrm>
          <a:prstGeom prst="stripedRightArrow">
            <a:avLst>
              <a:gd name="adj1" fmla="val 55639"/>
              <a:gd name="adj2" fmla="val 35903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フローチャート: 複数書類 1">
            <a:extLst>
              <a:ext uri="{FF2B5EF4-FFF2-40B4-BE49-F238E27FC236}">
                <a16:creationId xmlns:a16="http://schemas.microsoft.com/office/drawing/2014/main" id="{DBD1A0FE-DDB8-4758-4D6C-D766F037D8B7}"/>
              </a:ext>
            </a:extLst>
          </p:cNvPr>
          <p:cNvSpPr/>
          <p:nvPr/>
        </p:nvSpPr>
        <p:spPr>
          <a:xfrm>
            <a:off x="1197585" y="2153293"/>
            <a:ext cx="338890" cy="335746"/>
          </a:xfrm>
          <a:prstGeom prst="flowChartMultidocumen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1" name="グラフィックス 20" descr="医師女性 単色塗りつぶし">
            <a:extLst>
              <a:ext uri="{FF2B5EF4-FFF2-40B4-BE49-F238E27FC236}">
                <a16:creationId xmlns:a16="http://schemas.microsoft.com/office/drawing/2014/main" id="{4CD2AA7F-3B6B-C531-8ED7-7ACDC9842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5346" y="1450358"/>
            <a:ext cx="531603" cy="531603"/>
          </a:xfrm>
          <a:prstGeom prst="rect">
            <a:avLst/>
          </a:prstGeom>
        </p:spPr>
      </p:pic>
      <p:pic>
        <p:nvPicPr>
          <p:cNvPr id="25" name="グラフィックス 24" descr="建物 枠線">
            <a:extLst>
              <a:ext uri="{FF2B5EF4-FFF2-40B4-BE49-F238E27FC236}">
                <a16:creationId xmlns:a16="http://schemas.microsoft.com/office/drawing/2014/main" id="{2D0E499C-6808-7F0E-4472-E5453AFAF9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79" y="2758925"/>
            <a:ext cx="821080" cy="400110"/>
          </a:xfrm>
          <a:prstGeom prst="rect">
            <a:avLst/>
          </a:prstGeom>
        </p:spPr>
      </p:pic>
      <p:sp>
        <p:nvSpPr>
          <p:cNvPr id="26" name="フローチャート: 複数書類 25">
            <a:extLst>
              <a:ext uri="{FF2B5EF4-FFF2-40B4-BE49-F238E27FC236}">
                <a16:creationId xmlns:a16="http://schemas.microsoft.com/office/drawing/2014/main" id="{CC7997C0-B6BD-239E-30E7-34DE2F69EC83}"/>
              </a:ext>
            </a:extLst>
          </p:cNvPr>
          <p:cNvSpPr/>
          <p:nvPr/>
        </p:nvSpPr>
        <p:spPr>
          <a:xfrm>
            <a:off x="1117906" y="5564723"/>
            <a:ext cx="338890" cy="335746"/>
          </a:xfrm>
          <a:prstGeom prst="flowChartMultidocumen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グラフィックス 30" descr="医師女性 単色塗りつぶし">
            <a:extLst>
              <a:ext uri="{FF2B5EF4-FFF2-40B4-BE49-F238E27FC236}">
                <a16:creationId xmlns:a16="http://schemas.microsoft.com/office/drawing/2014/main" id="{B629BC3B-60F4-F3EF-8D81-355854C27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5667" y="4653136"/>
            <a:ext cx="531603" cy="531603"/>
          </a:xfrm>
          <a:prstGeom prst="rect">
            <a:avLst/>
          </a:prstGeom>
        </p:spPr>
      </p:pic>
      <p:pic>
        <p:nvPicPr>
          <p:cNvPr id="32" name="グラフィックス 31" descr="建物 枠線">
            <a:extLst>
              <a:ext uri="{FF2B5EF4-FFF2-40B4-BE49-F238E27FC236}">
                <a16:creationId xmlns:a16="http://schemas.microsoft.com/office/drawing/2014/main" id="{F7CDA691-AC80-0A18-9BF7-68A0B99D26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2500" y="6310152"/>
            <a:ext cx="821080" cy="400110"/>
          </a:xfrm>
          <a:prstGeom prst="rect">
            <a:avLst/>
          </a:prstGeom>
        </p:spPr>
      </p:pic>
      <p:sp>
        <p:nvSpPr>
          <p:cNvPr id="53" name="吹き出し: 角を丸めた四角形 52">
            <a:extLst>
              <a:ext uri="{FF2B5EF4-FFF2-40B4-BE49-F238E27FC236}">
                <a16:creationId xmlns:a16="http://schemas.microsoft.com/office/drawing/2014/main" id="{27A622EF-F938-47FB-FF5C-9F99D5A63FCC}"/>
              </a:ext>
            </a:extLst>
          </p:cNvPr>
          <p:cNvSpPr/>
          <p:nvPr/>
        </p:nvSpPr>
        <p:spPr>
          <a:xfrm>
            <a:off x="3644503" y="4494024"/>
            <a:ext cx="1434701" cy="241164"/>
          </a:xfrm>
          <a:prstGeom prst="wedgeRoundRectCallout">
            <a:avLst>
              <a:gd name="adj1" fmla="val -56781"/>
              <a:gd name="adj2" fmla="val 4083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/>
              <a:t>四半期ごとに申請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11536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6599548" id="{5F524C47-EC08-45E0-AFDB-66979DBE1120}" vid="{6B2D32DB-12B4-48A2-B3D9-3B50D41E40E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42c6bc-0306-4871-b698-2c007b6207f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46A78693B669B4ABAD7C8B941A1615F" ma:contentTypeVersion="11" ma:contentTypeDescription="新しいドキュメントを作成します。" ma:contentTypeScope="" ma:versionID="da18041da3956e95a449b3770cbd915d">
  <xsd:schema xmlns:xsd="http://www.w3.org/2001/XMLSchema" xmlns:xs="http://www.w3.org/2001/XMLSchema" xmlns:p="http://schemas.microsoft.com/office/2006/metadata/properties" xmlns:ns2="1b42c6bc-0306-4871-b698-2c007b6207f3" targetNamespace="http://schemas.microsoft.com/office/2006/metadata/properties" ma:root="true" ma:fieldsID="faf8e0509b8f9c4cf926f3947b244262" ns2:_="">
    <xsd:import namespace="1b42c6bc-0306-4871-b698-2c007b6207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2c6bc-0306-4871-b698-2c007b620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eaabba1a-d6bd-463b-b12e-be47770685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6A9CB8-BAD7-45B6-82A2-17F3EFFF2326}">
  <ds:schemaRefs>
    <ds:schemaRef ds:uri="http://schemas.microsoft.com/office/2006/metadata/properties"/>
    <ds:schemaRef ds:uri="http://schemas.microsoft.com/office/infopath/2007/PartnerControls"/>
    <ds:schemaRef ds:uri="1b42c6bc-0306-4871-b698-2c007b6207f3"/>
  </ds:schemaRefs>
</ds:datastoreItem>
</file>

<file path=customXml/itemProps2.xml><?xml version="1.0" encoding="utf-8"?>
<ds:datastoreItem xmlns:ds="http://schemas.openxmlformats.org/officeDocument/2006/customXml" ds:itemID="{30C42BEA-C411-40C5-990C-DFF5E3D661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319A87-52DB-4DFF-8999-59ACE347C4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42c6bc-0306-4871-b698-2c007b6207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 年間のガント チャート</Template>
  <TotalTime>1049</TotalTime>
  <Words>167</Words>
  <Application>Microsoft Office PowerPoint</Application>
  <PresentationFormat>ワイド画面</PresentationFormat>
  <Paragraphs>37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BIZ UDPゴシック</vt:lpstr>
      <vt:lpstr>Meiryo UI</vt:lpstr>
      <vt:lpstr>Arial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内田貴之</dc:creator>
  <cp:keywords/>
  <dc:description/>
  <cp:lastModifiedBy>直之 上原</cp:lastModifiedBy>
  <cp:revision>33</cp:revision>
  <dcterms:created xsi:type="dcterms:W3CDTF">2022-03-07T01:51:18Z</dcterms:created>
  <dcterms:modified xsi:type="dcterms:W3CDTF">2026-07-23T05:01:21Z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0x010100A46A78693B669B4ABAD7C8B941A1615F</vt:lpwstr>
  </property>
  <property fmtid="{D5CDD505-2E9C-101B-9397-08002B2CF9AE}" pid="3" name="MediaServiceImageTags">
    <vt:lpwstr/>
  </property>
</Properties>
</file>