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F0D3FC-D6E4-7969-E22A-ACA7B54F8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782BF0-E34D-3A83-CD46-2E0DE5C5D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FC0D60-3F94-032E-8CC4-BF80504CC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AD6C3-0C70-873C-2E7D-C1289FCB4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36E41E-F99D-35A5-B02B-2FE6DC989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22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9DF304-0439-8360-6FB8-CE2EFDA52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73FD31-F595-21AE-18F1-6CE0A6AF5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1C44F1-8E0D-B146-F953-986BAA5DA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A18E76-8FD7-9405-FA01-64E8776CF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1C36B9-7844-975D-3291-2FD3806C9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61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5CD9631-8371-2E4B-E62F-AD0BDA2D32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2DFD82C-6F6D-14E2-DD22-030243412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3D34C2-4823-A29E-FA96-E0F10B173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45F79-6469-1DC2-07F6-70DBDEF01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498259-F44F-3885-B8CE-842210321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659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FF6E4D-EDA2-A575-5CD3-674F4CAF9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06A8F3-A73A-804E-A196-3F1BA1136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C98DA4-AB3D-A9F7-841E-08581E13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8B049F-B6D3-0062-E8A8-0BD6C94F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E8CF14-5D79-69E4-0204-DFD783B73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941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A5BDC4-B6B3-DF32-86F3-02BB4C3C3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8997ED-17DB-7679-6796-D7E91620B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02A1D4-14A3-DBE3-6640-32C4332ED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52DF34-BFF5-AB3D-5033-E0B8210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62AAFA-27F6-4EEE-974D-61065D97B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68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FD949-55C8-7B0D-5EBE-B9AD59BFB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4656A4-D46C-7A89-2CAE-ACB6DBC00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241CC8-63F1-8B05-0CC0-2CFD095EF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530105-F2F2-4BD8-0791-B6FE9A48D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AAB4CC-32A9-6C1B-EB96-C4C820BD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D34F124-8E6D-AD2F-B113-0480680F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689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9F1A02-DCE4-EF86-2498-B9160FBA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6A458B-6A3F-DE58-1A4B-4DFB8DBBD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D39BFB-4284-C853-24EF-108520C76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EFBBC0-71AD-1FD8-C3AB-A9A1628C35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85CF806-7E9D-56E8-99CB-B5AD63A99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4AE728E-706A-A664-CC82-B6BB2EA1F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31527F-6513-75CB-27CB-C43C13A9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C461CE-6EEF-5458-A56F-EB040B5F9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47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7BDBDC-E70A-BD47-A8C8-6EE1C418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318A7D-895E-2E4C-EA58-D2173F36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0A7A96-07C2-936C-3ED0-420343264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D41535-49F4-AD2D-73C3-C3740A0F0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08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8B35BF1-1B88-0CC2-2724-819CD790F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F6C44C-5C94-E70D-C845-E22DC270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C4AEA1-0799-01D4-4B62-4807A82F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45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02289F-F0D7-BC65-04E7-AE2E35885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0F16AB-577B-BC5D-6069-C5FB3E57B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991D9AA-E40B-D2AA-E650-517E93DB1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626DCE-A27C-F113-D798-C1B1C230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BCEF1D-7E91-6CDA-E07F-D18C01D4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B574E1-C7E8-D3F1-5204-38760F25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19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EA481-651D-C550-493F-15E611B4C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53D5BC-EC27-FC39-FB7D-218A3AAE8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5FEF07B-7C89-71E7-1644-9CEDFB46BC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6E3A46-867E-FF26-1304-D90B7C3A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1B7837-9509-F3AA-6140-0A686071E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8DA8E0-2AFE-6AE3-5255-8FA775669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0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9F27432-136E-BE0E-85BF-E8E029665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79CC975-84AA-A38A-0415-1A11D4570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DC834D-D9AE-9FEE-19C1-CE3F9BE91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FA728-BD76-48CC-BBE2-ADB01A90C36C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DAB09D-01D6-4B9F-0F2B-FD217775D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C836F4-798F-AEF7-31B0-EE3A9B343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7B51-6B9E-425A-9DC4-E5B53436D7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3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F4E221-021B-D663-3EB9-16E6EAC24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27222"/>
          </a:xfrm>
        </p:spPr>
        <p:txBody>
          <a:bodyPr>
            <a:normAutofit/>
          </a:bodyPr>
          <a:lstStyle/>
          <a:p>
            <a:r>
              <a:rPr kumimoji="1" lang="ja-JP" altLang="en-US" sz="4000" dirty="0"/>
              <a:t>令和８年度 </a:t>
            </a:r>
            <a:br>
              <a:rPr kumimoji="1" lang="en-US" altLang="ja-JP" sz="4000" dirty="0"/>
            </a:br>
            <a:r>
              <a:rPr kumimoji="1" lang="ja-JP" altLang="en-US" sz="4000" dirty="0"/>
              <a:t>埼玉県新たな地域クラブ活動実証事業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323EDA-CFFD-E22F-FBC8-29929464C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06378"/>
          </a:xfrm>
        </p:spPr>
        <p:txBody>
          <a:bodyPr/>
          <a:lstStyle/>
          <a:p>
            <a:r>
              <a:rPr kumimoji="1" lang="ja-JP" altLang="en-US" dirty="0"/>
              <a:t>団体名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0EDE9990-5FB3-FB40-B887-22CCAD85281C}"/>
              </a:ext>
            </a:extLst>
          </p:cNvPr>
          <p:cNvSpPr txBox="1">
            <a:spLocks/>
          </p:cNvSpPr>
          <p:nvPr/>
        </p:nvSpPr>
        <p:spPr>
          <a:xfrm>
            <a:off x="520818" y="288024"/>
            <a:ext cx="1240871" cy="32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/>
              <a:t>別紙様式２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27AF157C-9C16-42BB-60FC-29D34ED8E1C9}"/>
              </a:ext>
            </a:extLst>
          </p:cNvPr>
          <p:cNvSpPr txBox="1">
            <a:spLocks/>
          </p:cNvSpPr>
          <p:nvPr/>
        </p:nvSpPr>
        <p:spPr>
          <a:xfrm>
            <a:off x="7471795" y="6055271"/>
            <a:ext cx="4572000" cy="572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/>
              <a:t>※</a:t>
            </a:r>
            <a:r>
              <a:rPr lang="ja-JP" altLang="en-US" dirty="0"/>
              <a:t>レイアウト等は変更可能です。</a:t>
            </a:r>
            <a:endParaRPr lang="en-US" altLang="ja-JP" dirty="0"/>
          </a:p>
          <a:p>
            <a:pPr algn="l"/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620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EBEFCA56-34D5-F7AE-44E0-CAD8E7F977FE}"/>
              </a:ext>
            </a:extLst>
          </p:cNvPr>
          <p:cNvSpPr txBox="1">
            <a:spLocks/>
          </p:cNvSpPr>
          <p:nvPr/>
        </p:nvSpPr>
        <p:spPr>
          <a:xfrm>
            <a:off x="779477" y="201337"/>
            <a:ext cx="10515600" cy="44545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/>
              <a:t>１　取組内容</a:t>
            </a:r>
            <a:endParaRPr lang="en-US" altLang="ja-JP" sz="2800" dirty="0"/>
          </a:p>
          <a:p>
            <a:r>
              <a:rPr lang="ja-JP" altLang="en-US" sz="2800" dirty="0"/>
              <a:t>（１）委託事業申請者</a:t>
            </a:r>
            <a:endParaRPr lang="en-US" altLang="ja-JP" sz="2800" dirty="0"/>
          </a:p>
          <a:p>
            <a:r>
              <a:rPr lang="ja-JP" altLang="en-US" sz="2800" dirty="0"/>
              <a:t>（２）実施主体（連絡先：　　　）</a:t>
            </a:r>
            <a:endParaRPr lang="en-US" altLang="ja-JP" sz="2800" dirty="0"/>
          </a:p>
          <a:p>
            <a:r>
              <a:rPr lang="ja-JP" altLang="en-US" sz="2800" dirty="0"/>
              <a:t>（３）役割分担</a:t>
            </a:r>
            <a:endParaRPr lang="en-US" altLang="ja-JP" sz="2800" dirty="0"/>
          </a:p>
          <a:p>
            <a:r>
              <a:rPr lang="ja-JP" altLang="en-US" sz="2800" dirty="0"/>
              <a:t>（４）活動場所</a:t>
            </a:r>
            <a:endParaRPr lang="en-US" altLang="ja-JP" sz="2800" dirty="0"/>
          </a:p>
          <a:p>
            <a:r>
              <a:rPr lang="ja-JP" altLang="en-US" sz="2800" dirty="0"/>
              <a:t>（５）活動内容</a:t>
            </a:r>
            <a:endParaRPr lang="en-US" altLang="ja-JP" sz="2800" dirty="0"/>
          </a:p>
          <a:p>
            <a:r>
              <a:rPr lang="ja-JP" altLang="en-US" sz="2800" dirty="0"/>
              <a:t>　　ア　曜日・時間</a:t>
            </a:r>
            <a:endParaRPr lang="en-US" altLang="ja-JP" sz="2800" dirty="0"/>
          </a:p>
          <a:p>
            <a:r>
              <a:rPr lang="ja-JP" altLang="en-US" sz="2800" dirty="0"/>
              <a:t>　　イ　活動種目（複数）</a:t>
            </a:r>
            <a:endParaRPr lang="en-US" altLang="ja-JP" sz="2800" dirty="0"/>
          </a:p>
          <a:p>
            <a:r>
              <a:rPr lang="ja-JP" altLang="en-US" sz="2800" dirty="0"/>
              <a:t>　　ウ　多様な経験</a:t>
            </a:r>
            <a:r>
              <a:rPr lang="ja-JP" altLang="en-US" sz="2800"/>
              <a:t>の機会（新たな価値の創出）</a:t>
            </a:r>
            <a:endParaRPr lang="en-US" altLang="ja-JP" sz="2800" dirty="0"/>
          </a:p>
          <a:p>
            <a:r>
              <a:rPr lang="ja-JP" altLang="en-US" sz="2800" dirty="0"/>
              <a:t>　　エ　受益者負担</a:t>
            </a:r>
            <a:endParaRPr lang="en-US" altLang="ja-JP" sz="2800" dirty="0"/>
          </a:p>
          <a:p>
            <a:r>
              <a:rPr lang="ja-JP" altLang="en-US" sz="2800" dirty="0"/>
              <a:t>　　オ　経済的に困窮する世帯の生徒への支援</a:t>
            </a:r>
            <a:endParaRPr lang="en-US" altLang="ja-JP" sz="2800" dirty="0"/>
          </a:p>
          <a:p>
            <a:r>
              <a:rPr lang="ja-JP" altLang="en-US" sz="2800" dirty="0"/>
              <a:t>　　カ　スケジュール</a:t>
            </a: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74B78392-B3EE-C180-5FAD-519D670CC319}"/>
              </a:ext>
            </a:extLst>
          </p:cNvPr>
          <p:cNvSpPr txBox="1">
            <a:spLocks/>
          </p:cNvSpPr>
          <p:nvPr/>
        </p:nvSpPr>
        <p:spPr>
          <a:xfrm>
            <a:off x="779477" y="5247950"/>
            <a:ext cx="8555297" cy="13238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/>
              <a:t>※</a:t>
            </a:r>
            <a:r>
              <a:rPr lang="ja-JP" altLang="en-US" dirty="0"/>
              <a:t>レイアウト等は変更可能です。</a:t>
            </a:r>
            <a:endParaRPr lang="en-US" altLang="ja-JP" dirty="0"/>
          </a:p>
          <a:p>
            <a:pPr algn="l"/>
            <a:r>
              <a:rPr lang="en-US" altLang="ja-JP" dirty="0"/>
              <a:t>※</a:t>
            </a:r>
            <a:r>
              <a:rPr lang="ja-JP" altLang="en-US" dirty="0"/>
              <a:t>項目を増やしていただいても構いません。</a:t>
            </a:r>
            <a:endParaRPr lang="en-US" altLang="ja-JP" dirty="0"/>
          </a:p>
          <a:p>
            <a:pPr algn="l"/>
            <a:r>
              <a:rPr lang="en-US" altLang="ja-JP" dirty="0"/>
              <a:t>※</a:t>
            </a:r>
            <a:r>
              <a:rPr lang="ja-JP" altLang="en-US" dirty="0"/>
              <a:t>事業イメージ図（レイアウト自由）は必ず作成してください。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6215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EE55533-80F0-4BC5-263F-1D69041AF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756036"/>
              </p:ext>
            </p:extLst>
          </p:nvPr>
        </p:nvGraphicFramePr>
        <p:xfrm>
          <a:off x="914461" y="976801"/>
          <a:ext cx="10268063" cy="5341854"/>
        </p:xfrm>
        <a:graphic>
          <a:graphicData uri="http://schemas.openxmlformats.org/drawingml/2006/table">
            <a:tbl>
              <a:tblPr/>
              <a:tblGrid>
                <a:gridCol w="1140895">
                  <a:extLst>
                    <a:ext uri="{9D8B030D-6E8A-4147-A177-3AD203B41FA5}">
                      <a16:colId xmlns:a16="http://schemas.microsoft.com/office/drawing/2014/main" val="1192662839"/>
                    </a:ext>
                  </a:extLst>
                </a:gridCol>
                <a:gridCol w="7415824">
                  <a:extLst>
                    <a:ext uri="{9D8B030D-6E8A-4147-A177-3AD203B41FA5}">
                      <a16:colId xmlns:a16="http://schemas.microsoft.com/office/drawing/2014/main" val="3900268649"/>
                    </a:ext>
                  </a:extLst>
                </a:gridCol>
                <a:gridCol w="1711344">
                  <a:extLst>
                    <a:ext uri="{9D8B030D-6E8A-4147-A177-3AD203B41FA5}">
                      <a16:colId xmlns:a16="http://schemas.microsoft.com/office/drawing/2014/main" val="4294388245"/>
                    </a:ext>
                  </a:extLst>
                </a:gridCol>
              </a:tblGrid>
              <a:tr h="2052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時期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計画事項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699980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新たな地域クラブ活動における関係各所との打ち合わせ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067265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新たな地域クラブ活動への実施準備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581867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新たな地域クラブ活動開始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435532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関係団体ヒアリング及び情報交換①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377996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拠点地域・保護者等へのアンケート調査実施①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882022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県へ進捗状況等の報告①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39401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新たな地域クラブ活動指導者向け研修会の実施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0217175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県へ進捗状況等の報告②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488174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関係団体ヒアリング及び情報交換②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29109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地域ミーティング開催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県主催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107293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県へ進捗状況等の報告③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096744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拠点地域・保護者等へのアンケート調査実施②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185218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地域ミーティング開催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県主催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168988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8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地域ミーティング開催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県主催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9668866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県へ進捗状況等の報告④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491428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回検討会議の開催（成果報告、来年度に向けた検討課題）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8695951"/>
                  </a:ext>
                </a:extLst>
              </a:tr>
              <a:tr h="297863">
                <a:tc>
                  <a:txBody>
                    <a:bodyPr/>
                    <a:lstStyle/>
                    <a:p>
                      <a:pPr algn="ctr" fontAlgn="ctr"/>
                      <a:endParaRPr lang="ja-JP" alt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事業完了報告書・成果報告書等の作成、提出</a:t>
                      </a: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863" marR="3863" marT="38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1205507"/>
                  </a:ext>
                </a:extLst>
              </a:tr>
            </a:tbl>
          </a:graphicData>
        </a:graphic>
      </p:graphicFrame>
      <p:sp>
        <p:nvSpPr>
          <p:cNvPr id="4" name="字幕 2">
            <a:extLst>
              <a:ext uri="{FF2B5EF4-FFF2-40B4-BE49-F238E27FC236}">
                <a16:creationId xmlns:a16="http://schemas.microsoft.com/office/drawing/2014/main" id="{142F460D-4027-EFE2-DDC1-952701AAF2D4}"/>
              </a:ext>
            </a:extLst>
          </p:cNvPr>
          <p:cNvSpPr txBox="1">
            <a:spLocks/>
          </p:cNvSpPr>
          <p:nvPr/>
        </p:nvSpPr>
        <p:spPr>
          <a:xfrm>
            <a:off x="836103" y="573612"/>
            <a:ext cx="9144000" cy="80637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/>
              <a:t>スケジュール（例）</a:t>
            </a:r>
          </a:p>
        </p:txBody>
      </p:sp>
    </p:spTree>
    <p:extLst>
      <p:ext uri="{BB962C8B-B14F-4D97-AF65-F5344CB8AC3E}">
        <p14:creationId xmlns:p14="http://schemas.microsoft.com/office/powerpoint/2010/main" val="3363506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次の値と等しい 44">
            <a:extLst>
              <a:ext uri="{FF2B5EF4-FFF2-40B4-BE49-F238E27FC236}">
                <a16:creationId xmlns:a16="http://schemas.microsoft.com/office/drawing/2014/main" id="{7FD1E1C9-2E63-D6C8-E681-494FB40B5AEF}"/>
              </a:ext>
            </a:extLst>
          </p:cNvPr>
          <p:cNvSpPr/>
          <p:nvPr/>
        </p:nvSpPr>
        <p:spPr>
          <a:xfrm>
            <a:off x="3229802" y="1152014"/>
            <a:ext cx="526415" cy="419100"/>
          </a:xfrm>
          <a:prstGeom prst="mathEqual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6" name="四角形: 角を丸くする 109">
            <a:extLst>
              <a:ext uri="{FF2B5EF4-FFF2-40B4-BE49-F238E27FC236}">
                <a16:creationId xmlns:a16="http://schemas.microsoft.com/office/drawing/2014/main" id="{74F5B277-D1F0-E345-2D2A-B1E781EDA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032" y="1263457"/>
            <a:ext cx="2216150" cy="1022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活動場所の利用調整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学校・保護者との連絡方法の調整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地域移行に係る説明　　等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DA19261E-4D5D-A582-9244-300E1B3CDF6F}"/>
              </a:ext>
            </a:extLst>
          </p:cNvPr>
          <p:cNvSpPr/>
          <p:nvPr/>
        </p:nvSpPr>
        <p:spPr>
          <a:xfrm>
            <a:off x="3827020" y="263181"/>
            <a:ext cx="3022600" cy="1344295"/>
          </a:xfrm>
          <a:prstGeom prst="ellipse">
            <a:avLst/>
          </a:prstGeom>
          <a:solidFill>
            <a:schemeClr val="accent1">
              <a:alpha val="0"/>
            </a:schemeClr>
          </a:solidFill>
          <a:ln w="133350"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77B89714-BC0C-EAFA-3416-9575A3F6A194}"/>
              </a:ext>
            </a:extLst>
          </p:cNvPr>
          <p:cNvSpPr/>
          <p:nvPr/>
        </p:nvSpPr>
        <p:spPr>
          <a:xfrm>
            <a:off x="1684325" y="2620875"/>
            <a:ext cx="2298700" cy="15303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9" name="四角形: 角を丸くする 121">
            <a:extLst>
              <a:ext uri="{FF2B5EF4-FFF2-40B4-BE49-F238E27FC236}">
                <a16:creationId xmlns:a16="http://schemas.microsoft.com/office/drawing/2014/main" id="{86CE5861-19D5-2EFC-157C-6E9A7C13F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3570" y="3233544"/>
            <a:ext cx="933450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保護者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四角形: 角を丸くする 120">
            <a:extLst>
              <a:ext uri="{FF2B5EF4-FFF2-40B4-BE49-F238E27FC236}">
                <a16:creationId xmlns:a16="http://schemas.microsoft.com/office/drawing/2014/main" id="{241BD6A9-8B00-543C-8C2C-9368FE9F7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395" y="3230369"/>
            <a:ext cx="850900" cy="647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生徒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8004FCB-DFB8-A39F-15EC-5E9A4520426B}"/>
              </a:ext>
            </a:extLst>
          </p:cNvPr>
          <p:cNvSpPr/>
          <p:nvPr/>
        </p:nvSpPr>
        <p:spPr>
          <a:xfrm>
            <a:off x="6644832" y="1087102"/>
            <a:ext cx="4267200" cy="314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52" name="正方形/長方形 131">
            <a:extLst>
              <a:ext uri="{FF2B5EF4-FFF2-40B4-BE49-F238E27FC236}">
                <a16:creationId xmlns:a16="http://schemas.microsoft.com/office/drawing/2014/main" id="{59A4F2AD-5DA3-17BB-92B3-491FDBF80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8957" y="931669"/>
            <a:ext cx="4267200" cy="419100"/>
          </a:xfrm>
          <a:prstGeom prst="rect">
            <a:avLst/>
          </a:prstGeom>
          <a:solidFill>
            <a:srgbClr val="00206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運営団体・実施主体　　</a:t>
            </a:r>
            <a:r>
              <a:rPr kumimoji="0" lang="en-US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[</a:t>
            </a:r>
            <a: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●●●</a:t>
            </a:r>
            <a:r>
              <a:rPr kumimoji="0" lang="ja-JP" altLang="en-US" sz="10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クラブ</a:t>
            </a:r>
            <a:r>
              <a:rPr kumimoji="0" lang="en-US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]</a:t>
            </a:r>
            <a:endParaRPr kumimoji="0" lang="en-US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四角形: 角を丸くする 119">
            <a:extLst>
              <a:ext uri="{FF2B5EF4-FFF2-40B4-BE49-F238E27FC236}">
                <a16:creationId xmlns:a16="http://schemas.microsoft.com/office/drawing/2014/main" id="{1688F796-91E7-7FCA-9BBE-014CA74B1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3893" y="1530952"/>
            <a:ext cx="2055391" cy="2501900"/>
          </a:xfrm>
          <a:prstGeom prst="roundRect">
            <a:avLst>
              <a:gd name="adj" fmla="val 9977"/>
            </a:avLst>
          </a:prstGeom>
          <a:solidFill>
            <a:srgbClr val="FFCCFF">
              <a:alpha val="0"/>
            </a:srgbClr>
          </a:solidFill>
          <a:ln w="2540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【運営事務局】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・指導者の調整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・学校や指導者等との連絡調整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・スケジュール管理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・会費設定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・保険選定、加入義務付け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4" name="四角形: 角を丸くする 112">
            <a:extLst>
              <a:ext uri="{FF2B5EF4-FFF2-40B4-BE49-F238E27FC236}">
                <a16:creationId xmlns:a16="http://schemas.microsoft.com/office/drawing/2014/main" id="{F5AC3D8D-C5E1-CE79-9D8F-71F615186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4462" y="1500873"/>
            <a:ext cx="2000250" cy="2501900"/>
          </a:xfrm>
          <a:prstGeom prst="roundRect">
            <a:avLst>
              <a:gd name="adj" fmla="val 9977"/>
            </a:avLst>
          </a:prstGeom>
          <a:solidFill>
            <a:srgbClr val="FFCCFF">
              <a:alpha val="0"/>
            </a:srgbClr>
          </a:solidFill>
          <a:ln w="2540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【指導者】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5" name="楕円 54">
            <a:extLst>
              <a:ext uri="{FF2B5EF4-FFF2-40B4-BE49-F238E27FC236}">
                <a16:creationId xmlns:a16="http://schemas.microsoft.com/office/drawing/2014/main" id="{C0A4748A-1DB5-66CE-ED53-397BCDA39D34}"/>
              </a:ext>
            </a:extLst>
          </p:cNvPr>
          <p:cNvSpPr/>
          <p:nvPr/>
        </p:nvSpPr>
        <p:spPr>
          <a:xfrm>
            <a:off x="3100897" y="4833109"/>
            <a:ext cx="7444105" cy="1892300"/>
          </a:xfrm>
          <a:prstGeom prst="ellipse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6" name="正方形/長方形 115">
            <a:extLst>
              <a:ext uri="{FF2B5EF4-FFF2-40B4-BE49-F238E27FC236}">
                <a16:creationId xmlns:a16="http://schemas.microsoft.com/office/drawing/2014/main" id="{940DCEBE-4EC1-6653-02DA-3360D3C9F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9432" y="4340032"/>
            <a:ext cx="1882775" cy="419100"/>
          </a:xfrm>
          <a:prstGeom prst="rect">
            <a:avLst/>
          </a:prstGeom>
          <a:solidFill>
            <a:srgbClr val="00206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活動場所・実施種目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正方形/長方形 123">
            <a:extLst>
              <a:ext uri="{FF2B5EF4-FFF2-40B4-BE49-F238E27FC236}">
                <a16:creationId xmlns:a16="http://schemas.microsoft.com/office/drawing/2014/main" id="{44286681-7BEF-AA7C-4A19-325685BDA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782" y="818957"/>
            <a:ext cx="1403350" cy="533400"/>
          </a:xfrm>
          <a:prstGeom prst="rect">
            <a:avLst/>
          </a:prstGeom>
          <a:solidFill>
            <a:srgbClr val="00206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市町村　●●市</a:t>
            </a:r>
            <a:r>
              <a:rPr kumimoji="0" lang="en-US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]</a:t>
            </a:r>
            <a:endParaRPr kumimoji="0" lang="en-US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矢印: 下 57">
            <a:extLst>
              <a:ext uri="{FF2B5EF4-FFF2-40B4-BE49-F238E27FC236}">
                <a16:creationId xmlns:a16="http://schemas.microsoft.com/office/drawing/2014/main" id="{3CBBA561-7773-F2FB-03B3-B0F675376CF9}"/>
              </a:ext>
            </a:extLst>
          </p:cNvPr>
          <p:cNvSpPr/>
          <p:nvPr/>
        </p:nvSpPr>
        <p:spPr>
          <a:xfrm rot="19654070">
            <a:off x="3375283" y="4295445"/>
            <a:ext cx="671830" cy="575945"/>
          </a:xfrm>
          <a:prstGeom prst="down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9" name="四角形: 角を丸くする 97">
            <a:extLst>
              <a:ext uri="{FF2B5EF4-FFF2-40B4-BE49-F238E27FC236}">
                <a16:creationId xmlns:a16="http://schemas.microsoft.com/office/drawing/2014/main" id="{FEE18FC1-E995-DE9B-AF40-7203AB2F9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407" y="3801869"/>
            <a:ext cx="2292350" cy="558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出欠連絡、会費支払い、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活動場所への移動等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四角形: 角を丸くする 98">
            <a:extLst>
              <a:ext uri="{FF2B5EF4-FFF2-40B4-BE49-F238E27FC236}">
                <a16:creationId xmlns:a16="http://schemas.microsoft.com/office/drawing/2014/main" id="{5FB2E50A-2811-6272-16B3-1B3048073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3882" y="2747769"/>
            <a:ext cx="2292350" cy="8826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平日・休日の連携、年間予定と整合した指導スケジュール、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個々の生徒に関する情報共有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四角形: 角を丸くする 118">
            <a:extLst>
              <a:ext uri="{FF2B5EF4-FFF2-40B4-BE49-F238E27FC236}">
                <a16:creationId xmlns:a16="http://schemas.microsoft.com/office/drawing/2014/main" id="{B804B4D0-1E68-D018-2E82-2B745D7EA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8525" y="4516879"/>
            <a:ext cx="1581150" cy="546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指導、指導者の派遣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四角形: 角を丸くする 129">
            <a:extLst>
              <a:ext uri="{FF2B5EF4-FFF2-40B4-BE49-F238E27FC236}">
                <a16:creationId xmlns:a16="http://schemas.microsoft.com/office/drawing/2014/main" id="{E5113695-E1E7-AA7C-219D-69A13A3CD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470" y="4849619"/>
            <a:ext cx="1171575" cy="774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●●中学校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学校体育館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【●●】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四角形: 角を丸くする 114">
            <a:extLst>
              <a:ext uri="{FF2B5EF4-FFF2-40B4-BE49-F238E27FC236}">
                <a16:creationId xmlns:a16="http://schemas.microsoft.com/office/drawing/2014/main" id="{5EA9F179-5825-148C-5C9A-83C177EF4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345" y="4765482"/>
            <a:ext cx="1069975" cy="6223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市体育館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【●●】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四角形: 角を丸くする 116">
            <a:extLst>
              <a:ext uri="{FF2B5EF4-FFF2-40B4-BE49-F238E27FC236}">
                <a16:creationId xmlns:a16="http://schemas.microsoft.com/office/drawing/2014/main" id="{D2269220-AD8C-3574-F682-44364457C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132" y="5381432"/>
            <a:ext cx="1279525" cy="81915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●●●等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【体験教室等】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四角形: 角を丸くする 113">
            <a:extLst>
              <a:ext uri="{FF2B5EF4-FFF2-40B4-BE49-F238E27FC236}">
                <a16:creationId xmlns:a16="http://schemas.microsoft.com/office/drawing/2014/main" id="{502C92B7-72BF-C59B-6BE3-DFADCBAF1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220" y="5497319"/>
            <a:ext cx="1270000" cy="774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●●中学校学校グラウンド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【●●】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四角形: 角を丸くする 128">
            <a:extLst>
              <a:ext uri="{FF2B5EF4-FFF2-40B4-BE49-F238E27FC236}">
                <a16:creationId xmlns:a16="http://schemas.microsoft.com/office/drawing/2014/main" id="{DE317D25-6510-05B6-5358-3508B3227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5495" y="4855969"/>
            <a:ext cx="1171575" cy="7747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●●中学校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学校体育館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【●●】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四角形: 角を丸くする 117">
            <a:extLst>
              <a:ext uri="{FF2B5EF4-FFF2-40B4-BE49-F238E27FC236}">
                <a16:creationId xmlns:a16="http://schemas.microsoft.com/office/drawing/2014/main" id="{F94D313E-1F42-2A38-5F65-99336144E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857" y="4405119"/>
            <a:ext cx="1398588" cy="546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希望する活動に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参加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矢印: 下 67">
            <a:extLst>
              <a:ext uri="{FF2B5EF4-FFF2-40B4-BE49-F238E27FC236}">
                <a16:creationId xmlns:a16="http://schemas.microsoft.com/office/drawing/2014/main" id="{B97D7F7D-0B69-6BBB-1762-ED9C30876767}"/>
              </a:ext>
            </a:extLst>
          </p:cNvPr>
          <p:cNvSpPr/>
          <p:nvPr/>
        </p:nvSpPr>
        <p:spPr>
          <a:xfrm>
            <a:off x="2642428" y="2130747"/>
            <a:ext cx="671830" cy="508635"/>
          </a:xfrm>
          <a:prstGeom prst="down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9" name="正方形/長方形 124">
            <a:extLst>
              <a:ext uri="{FF2B5EF4-FFF2-40B4-BE49-F238E27FC236}">
                <a16:creationId xmlns:a16="http://schemas.microsoft.com/office/drawing/2014/main" id="{02B96694-BC4C-DE58-A90F-76B91BF32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5007" y="6202169"/>
            <a:ext cx="6421438" cy="37623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多様なスポーツ資源が活かされ身近な地域でスポーツに親しめる環境の創出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矢印: 下 69">
            <a:extLst>
              <a:ext uri="{FF2B5EF4-FFF2-40B4-BE49-F238E27FC236}">
                <a16:creationId xmlns:a16="http://schemas.microsoft.com/office/drawing/2014/main" id="{91F17198-B085-A56C-E1B1-6808DBD4597C}"/>
              </a:ext>
            </a:extLst>
          </p:cNvPr>
          <p:cNvSpPr/>
          <p:nvPr/>
        </p:nvSpPr>
        <p:spPr>
          <a:xfrm>
            <a:off x="8495307" y="4295445"/>
            <a:ext cx="671830" cy="575945"/>
          </a:xfrm>
          <a:prstGeom prst="down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1" name="正方形/長方形 122">
            <a:extLst>
              <a:ext uri="{FF2B5EF4-FFF2-40B4-BE49-F238E27FC236}">
                <a16:creationId xmlns:a16="http://schemas.microsoft.com/office/drawing/2014/main" id="{C3E31CB5-BE74-5A88-7BCE-AD3D10111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832" y="2630294"/>
            <a:ext cx="2298700" cy="355600"/>
          </a:xfrm>
          <a:prstGeom prst="rect">
            <a:avLst/>
          </a:prstGeom>
          <a:solidFill>
            <a:srgbClr val="00206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●●中学校他　●校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四角形: 角を丸くする 104">
            <a:extLst>
              <a:ext uri="{FF2B5EF4-FFF2-40B4-BE49-F238E27FC236}">
                <a16:creationId xmlns:a16="http://schemas.microsoft.com/office/drawing/2014/main" id="{3C74022A-777D-DE93-9A4D-81320FEE8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7832" y="2956923"/>
            <a:ext cx="850900" cy="44132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退職教員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四角形: 角を丸くする 103">
            <a:extLst>
              <a:ext uri="{FF2B5EF4-FFF2-40B4-BE49-F238E27FC236}">
                <a16:creationId xmlns:a16="http://schemas.microsoft.com/office/drawing/2014/main" id="{3A01D925-FADB-2DB7-8051-0A81AC538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4718" y="2360431"/>
            <a:ext cx="850900" cy="44132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競技団体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四角形: 角を丸くする 105">
            <a:extLst>
              <a:ext uri="{FF2B5EF4-FFF2-40B4-BE49-F238E27FC236}">
                <a16:creationId xmlns:a16="http://schemas.microsoft.com/office/drawing/2014/main" id="{745518C8-9BBE-F808-EB94-A04875116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4718" y="2875818"/>
            <a:ext cx="819150" cy="34607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スポ少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矢印: 左右 74">
            <a:extLst>
              <a:ext uri="{FF2B5EF4-FFF2-40B4-BE49-F238E27FC236}">
                <a16:creationId xmlns:a16="http://schemas.microsoft.com/office/drawing/2014/main" id="{6883B9CD-E0F0-9301-A8C4-1B70C54A70F3}"/>
              </a:ext>
            </a:extLst>
          </p:cNvPr>
          <p:cNvSpPr/>
          <p:nvPr/>
        </p:nvSpPr>
        <p:spPr>
          <a:xfrm>
            <a:off x="3990532" y="2451297"/>
            <a:ext cx="2743200" cy="387350"/>
          </a:xfrm>
          <a:prstGeom prst="leftRight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6" name="四角形: 角を丸くする 102">
            <a:extLst>
              <a:ext uri="{FF2B5EF4-FFF2-40B4-BE49-F238E27FC236}">
                <a16:creationId xmlns:a16="http://schemas.microsoft.com/office/drawing/2014/main" id="{7AC2B287-6E69-5BAA-5F8F-19CFD014E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432" y="2357350"/>
            <a:ext cx="850900" cy="52705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プロ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チーム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四角形: 角を丸くする 101">
            <a:extLst>
              <a:ext uri="{FF2B5EF4-FFF2-40B4-BE49-F238E27FC236}">
                <a16:creationId xmlns:a16="http://schemas.microsoft.com/office/drawing/2014/main" id="{DA356FEE-6A0E-67EA-3BFB-C6729D4FB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1" y="1873290"/>
            <a:ext cx="1096963" cy="441325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教員・大学生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四角形: 角を丸くする 100">
            <a:extLst>
              <a:ext uri="{FF2B5EF4-FFF2-40B4-BE49-F238E27FC236}">
                <a16:creationId xmlns:a16="http://schemas.microsoft.com/office/drawing/2014/main" id="{0DC484F8-A56C-837D-0309-27D1A630F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6582" y="1982594"/>
            <a:ext cx="2292350" cy="558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学校からの連絡事項伝達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活動場所の指定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正方形/長方形 96">
            <a:extLst>
              <a:ext uri="{FF2B5EF4-FFF2-40B4-BE49-F238E27FC236}">
                <a16:creationId xmlns:a16="http://schemas.microsoft.com/office/drawing/2014/main" id="{5EFEF43A-3B2E-BE4F-CAA8-B86B29102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207" y="672907"/>
            <a:ext cx="1054100" cy="504825"/>
          </a:xfrm>
          <a:prstGeom prst="rect">
            <a:avLst/>
          </a:pr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市地域移行</a:t>
            </a:r>
            <a:endParaRPr kumimoji="0" lang="ja-JP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推進協議会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矢印: 左右 79">
            <a:extLst>
              <a:ext uri="{FF2B5EF4-FFF2-40B4-BE49-F238E27FC236}">
                <a16:creationId xmlns:a16="http://schemas.microsoft.com/office/drawing/2014/main" id="{9EA1A88A-B259-32D1-EE46-C30394AE24BB}"/>
              </a:ext>
            </a:extLst>
          </p:cNvPr>
          <p:cNvSpPr/>
          <p:nvPr/>
        </p:nvSpPr>
        <p:spPr>
          <a:xfrm>
            <a:off x="3998145" y="1646361"/>
            <a:ext cx="2743200" cy="387350"/>
          </a:xfrm>
          <a:prstGeom prst="leftRight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81" name="矢印: 左右 80">
            <a:extLst>
              <a:ext uri="{FF2B5EF4-FFF2-40B4-BE49-F238E27FC236}">
                <a16:creationId xmlns:a16="http://schemas.microsoft.com/office/drawing/2014/main" id="{87C544D5-5FC3-AF55-AA6A-CFE6CE8E53CC}"/>
              </a:ext>
            </a:extLst>
          </p:cNvPr>
          <p:cNvSpPr/>
          <p:nvPr/>
        </p:nvSpPr>
        <p:spPr>
          <a:xfrm>
            <a:off x="4004820" y="3557394"/>
            <a:ext cx="2743200" cy="333375"/>
          </a:xfrm>
          <a:prstGeom prst="leftRightArrow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82" name="四角形: 角を丸くする 134">
            <a:extLst>
              <a:ext uri="{FF2B5EF4-FFF2-40B4-BE49-F238E27FC236}">
                <a16:creationId xmlns:a16="http://schemas.microsoft.com/office/drawing/2014/main" id="{8E0468ED-F70E-2D09-9E2C-68BD80E98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6372" y="1857760"/>
            <a:ext cx="742950" cy="45085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クラブ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3" name="四角形: 角を丸くする 3">
            <a:extLst>
              <a:ext uri="{FF2B5EF4-FFF2-40B4-BE49-F238E27FC236}">
                <a16:creationId xmlns:a16="http://schemas.microsoft.com/office/drawing/2014/main" id="{6E843FD7-F56B-2576-C78E-1361D6514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4557" y="636394"/>
            <a:ext cx="2032000" cy="10112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70C0"/>
            </a:solidFill>
            <a:prstDash val="sys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役割分担の整理・確認、指導方針の共有、大会参加についての調整、情報発信、事業検証・成果発表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4" name="正方形/長方形 93">
            <a:extLst>
              <a:ext uri="{FF2B5EF4-FFF2-40B4-BE49-F238E27FC236}">
                <a16:creationId xmlns:a16="http://schemas.microsoft.com/office/drawing/2014/main" id="{11E7E301-3227-E94D-C64A-64A6411A9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4920" y="301432"/>
            <a:ext cx="1403350" cy="419100"/>
          </a:xfrm>
          <a:prstGeom prst="rect">
            <a:avLst/>
          </a:prstGeom>
          <a:solidFill>
            <a:srgbClr val="00206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県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Rectangle 114">
            <a:extLst>
              <a:ext uri="{FF2B5EF4-FFF2-40B4-BE49-F238E27FC236}">
                <a16:creationId xmlns:a16="http://schemas.microsoft.com/office/drawing/2014/main" id="{FD039A07-A6B0-A67C-FE06-44C4F6E92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832" y="-20180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86" name="Rectangle 146">
            <a:extLst>
              <a:ext uri="{FF2B5EF4-FFF2-40B4-BE49-F238E27FC236}">
                <a16:creationId xmlns:a16="http://schemas.microsoft.com/office/drawing/2014/main" id="{2F937EE6-6C7D-9371-4D1B-6FB4CA745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832" y="2553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ja-JP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</a:br>
            <a:endParaRPr kumimoji="0" lang="en-US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字幕 2">
            <a:extLst>
              <a:ext uri="{FF2B5EF4-FFF2-40B4-BE49-F238E27FC236}">
                <a16:creationId xmlns:a16="http://schemas.microsoft.com/office/drawing/2014/main" id="{2C22CA85-BA90-9AA5-2E32-D2048C937DB9}"/>
              </a:ext>
            </a:extLst>
          </p:cNvPr>
          <p:cNvSpPr txBox="1">
            <a:spLocks/>
          </p:cNvSpPr>
          <p:nvPr/>
        </p:nvSpPr>
        <p:spPr>
          <a:xfrm>
            <a:off x="226009" y="150654"/>
            <a:ext cx="2752334" cy="446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/>
              <a:t>事業イメージ図（案）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62916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556</Words>
  <Application>Microsoft Office PowerPoint</Application>
  <PresentationFormat>ワイド画面</PresentationFormat>
  <Paragraphs>130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BIZ UDPゴシック</vt:lpstr>
      <vt:lpstr>Meiryo UI</vt:lpstr>
      <vt:lpstr>ＭＳ 明朝</vt:lpstr>
      <vt:lpstr>游ゴシック</vt:lpstr>
      <vt:lpstr>游ゴシック Light</vt:lpstr>
      <vt:lpstr>Arial</vt:lpstr>
      <vt:lpstr>Office テーマ</vt:lpstr>
      <vt:lpstr>令和８年度  埼玉県新たな地域クラブ活動実証事業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令和５年度  埼玉県新たな地域クラブ活動実証事業</dc:title>
  <dc:creator>尾﨑孝之</dc:creator>
  <cp:lastModifiedBy>横山 豪（スポーツ振興課）</cp:lastModifiedBy>
  <cp:revision>10</cp:revision>
  <cp:lastPrinted>2023-05-15T08:17:15Z</cp:lastPrinted>
  <dcterms:created xsi:type="dcterms:W3CDTF">2023-04-18T08:25:58Z</dcterms:created>
  <dcterms:modified xsi:type="dcterms:W3CDTF">2026-04-09T06:09:13Z</dcterms:modified>
</cp:coreProperties>
</file>