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4" r:id="rId1"/>
  </p:sldMasterIdLst>
  <p:notesMasterIdLst>
    <p:notesMasterId r:id="rId60"/>
  </p:notesMasterIdLst>
  <p:handoutMasterIdLst>
    <p:handoutMasterId r:id="rId61"/>
  </p:handoutMasterIdLst>
  <p:sldIdLst>
    <p:sldId id="312" r:id="rId2"/>
    <p:sldId id="304" r:id="rId3"/>
    <p:sldId id="315" r:id="rId4"/>
    <p:sldId id="314" r:id="rId5"/>
    <p:sldId id="283" r:id="rId6"/>
    <p:sldId id="305" r:id="rId7"/>
    <p:sldId id="321" r:id="rId8"/>
    <p:sldId id="322" r:id="rId9"/>
    <p:sldId id="320" r:id="rId10"/>
    <p:sldId id="306" r:id="rId11"/>
    <p:sldId id="327" r:id="rId12"/>
    <p:sldId id="828" r:id="rId13"/>
    <p:sldId id="829" r:id="rId14"/>
    <p:sldId id="333" r:id="rId15"/>
    <p:sldId id="334" r:id="rId16"/>
    <p:sldId id="332" r:id="rId17"/>
    <p:sldId id="335" r:id="rId18"/>
    <p:sldId id="830" r:id="rId19"/>
    <p:sldId id="336" r:id="rId20"/>
    <p:sldId id="831" r:id="rId21"/>
    <p:sldId id="843" r:id="rId22"/>
    <p:sldId id="844" r:id="rId23"/>
    <p:sldId id="845" r:id="rId24"/>
    <p:sldId id="846" r:id="rId25"/>
    <p:sldId id="847" r:id="rId26"/>
    <p:sldId id="848" r:id="rId27"/>
    <p:sldId id="849" r:id="rId28"/>
    <p:sldId id="850" r:id="rId29"/>
    <p:sldId id="851" r:id="rId30"/>
    <p:sldId id="852" r:id="rId31"/>
    <p:sldId id="853" r:id="rId32"/>
    <p:sldId id="317" r:id="rId33"/>
    <p:sldId id="307" r:id="rId34"/>
    <p:sldId id="337" r:id="rId35"/>
    <p:sldId id="339" r:id="rId36"/>
    <p:sldId id="340" r:id="rId37"/>
    <p:sldId id="341" r:id="rId38"/>
    <p:sldId id="342" r:id="rId39"/>
    <p:sldId id="318" r:id="rId40"/>
    <p:sldId id="308" r:id="rId41"/>
    <p:sldId id="347" r:id="rId42"/>
    <p:sldId id="346" r:id="rId43"/>
    <p:sldId id="348" r:id="rId44"/>
    <p:sldId id="356" r:id="rId45"/>
    <p:sldId id="359" r:id="rId46"/>
    <p:sldId id="833" r:id="rId47"/>
    <p:sldId id="864" r:id="rId48"/>
    <p:sldId id="865" r:id="rId49"/>
    <p:sldId id="349" r:id="rId50"/>
    <p:sldId id="351" r:id="rId51"/>
    <p:sldId id="353" r:id="rId52"/>
    <p:sldId id="354" r:id="rId53"/>
    <p:sldId id="355" r:id="rId54"/>
    <p:sldId id="357" r:id="rId55"/>
    <p:sldId id="358" r:id="rId56"/>
    <p:sldId id="319" r:id="rId57"/>
    <p:sldId id="309" r:id="rId58"/>
    <p:sldId id="310" r:id="rId59"/>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8AEF1C4C-0AE5-465E-A185-FAEBDD5445B1}">
          <p14:sldIdLst>
            <p14:sldId id="312"/>
            <p14:sldId id="304"/>
            <p14:sldId id="315"/>
            <p14:sldId id="314"/>
            <p14:sldId id="283"/>
            <p14:sldId id="305"/>
            <p14:sldId id="321"/>
            <p14:sldId id="322"/>
            <p14:sldId id="320"/>
            <p14:sldId id="306"/>
            <p14:sldId id="327"/>
            <p14:sldId id="828"/>
            <p14:sldId id="829"/>
            <p14:sldId id="333"/>
            <p14:sldId id="334"/>
            <p14:sldId id="332"/>
            <p14:sldId id="335"/>
            <p14:sldId id="830"/>
            <p14:sldId id="336"/>
            <p14:sldId id="831"/>
            <p14:sldId id="843"/>
            <p14:sldId id="844"/>
            <p14:sldId id="845"/>
            <p14:sldId id="846"/>
            <p14:sldId id="847"/>
            <p14:sldId id="848"/>
            <p14:sldId id="849"/>
            <p14:sldId id="850"/>
            <p14:sldId id="851"/>
            <p14:sldId id="852"/>
            <p14:sldId id="853"/>
            <p14:sldId id="317"/>
            <p14:sldId id="307"/>
            <p14:sldId id="337"/>
            <p14:sldId id="339"/>
            <p14:sldId id="340"/>
            <p14:sldId id="341"/>
            <p14:sldId id="342"/>
            <p14:sldId id="318"/>
            <p14:sldId id="308"/>
            <p14:sldId id="347"/>
            <p14:sldId id="346"/>
            <p14:sldId id="348"/>
            <p14:sldId id="356"/>
            <p14:sldId id="359"/>
            <p14:sldId id="833"/>
            <p14:sldId id="864"/>
          </p14:sldIdLst>
        </p14:section>
        <p14:section name="タイトルなしのセクション" id="{5563A425-C391-4D53-AB26-DAED3D0D1D4D}">
          <p14:sldIdLst>
            <p14:sldId id="865"/>
            <p14:sldId id="349"/>
            <p14:sldId id="351"/>
            <p14:sldId id="353"/>
            <p14:sldId id="354"/>
            <p14:sldId id="355"/>
            <p14:sldId id="357"/>
            <p14:sldId id="358"/>
            <p14:sldId id="319"/>
            <p14:sldId id="309"/>
            <p14:sldId id="310"/>
          </p14:sldIdLst>
        </p14:section>
      </p14:sectionLst>
    </p:ext>
    <p:ext uri="{EFAFB233-063F-42B5-8137-9DF3F51BA10A}">
      <p15:sldGuideLst xmlns:p15="http://schemas.microsoft.com/office/powerpoint/2012/main">
        <p15:guide id="1" orient="horz" pos="2160" userDrawn="1">
          <p15:clr>
            <a:srgbClr val="A4A3A4"/>
          </p15:clr>
        </p15:guide>
        <p15:guide id="2" pos="304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66CC"/>
    <a:srgbClr val="FFFF99"/>
    <a:srgbClr val="CC0000"/>
    <a:srgbClr val="009900"/>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0312" autoAdjust="0"/>
  </p:normalViewPr>
  <p:slideViewPr>
    <p:cSldViewPr snapToGrid="0">
      <p:cViewPr varScale="1">
        <p:scale>
          <a:sx n="89" d="100"/>
          <a:sy n="89" d="100"/>
        </p:scale>
        <p:origin x="630" y="78"/>
      </p:cViewPr>
      <p:guideLst>
        <p:guide orient="horz" pos="2160"/>
        <p:guide pos="304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1668" y="-81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D532DE-2862-4798-B434-B23E90A0F22D}" type="doc">
      <dgm:prSet loTypeId="urn:microsoft.com/office/officeart/2008/layout/AlternatingHexagons" loCatId="list" qsTypeId="urn:microsoft.com/office/officeart/2005/8/quickstyle/simple1" qsCatId="simple" csTypeId="urn:microsoft.com/office/officeart/2005/8/colors/accent1_5" csCatId="accent1" phldr="1"/>
      <dgm:spPr/>
      <dgm:t>
        <a:bodyPr/>
        <a:lstStyle/>
        <a:p>
          <a:endParaRPr kumimoji="1" lang="ja-JP" altLang="en-US"/>
        </a:p>
      </dgm:t>
    </dgm:pt>
    <dgm:pt modelId="{22966AAC-C3FA-4B2F-BFE8-7E28F3755FDD}">
      <dgm:prSet phldrT="[テキスト]" phldr="1"/>
      <dgm:spPr>
        <a:solidFill>
          <a:srgbClr val="FED2FE">
            <a:alpha val="90000"/>
          </a:srgbClr>
        </a:solidFill>
      </dgm:spPr>
      <dgm:t>
        <a:bodyPr/>
        <a:lstStyle/>
        <a:p>
          <a:endParaRPr kumimoji="1" lang="ja-JP" altLang="en-US" dirty="0"/>
        </a:p>
      </dgm:t>
    </dgm:pt>
    <dgm:pt modelId="{D18CA7CD-852E-492E-93F6-B702B7BEC877}" type="parTrans" cxnId="{5CC85177-84A2-46DB-BA10-E0B761BDE26F}">
      <dgm:prSet/>
      <dgm:spPr/>
      <dgm:t>
        <a:bodyPr/>
        <a:lstStyle/>
        <a:p>
          <a:endParaRPr kumimoji="1" lang="ja-JP" altLang="en-US"/>
        </a:p>
      </dgm:t>
    </dgm:pt>
    <dgm:pt modelId="{5CFA0921-8C5A-45B1-9D28-A23160129715}" type="sibTrans" cxnId="{5CC85177-84A2-46DB-BA10-E0B761BDE26F}">
      <dgm:prSet/>
      <dgm:spPr>
        <a:solidFill>
          <a:srgbClr val="FFCCFF">
            <a:alpha val="82000"/>
          </a:srgbClr>
        </a:solidFill>
      </dgm:spPr>
      <dgm:t>
        <a:bodyPr/>
        <a:lstStyle/>
        <a:p>
          <a:endParaRPr kumimoji="1" lang="ja-JP" altLang="en-US"/>
        </a:p>
      </dgm:t>
    </dgm:pt>
    <dgm:pt modelId="{FC76D377-87C4-46EF-9CC8-2DE71004BBCD}">
      <dgm:prSet phldrT="[テキスト]" phldr="1"/>
      <dgm:spPr>
        <a:solidFill>
          <a:srgbClr val="FFCCFF">
            <a:alpha val="74000"/>
          </a:srgbClr>
        </a:solidFill>
      </dgm:spPr>
      <dgm:t>
        <a:bodyPr/>
        <a:lstStyle/>
        <a:p>
          <a:endParaRPr kumimoji="1" lang="ja-JP" altLang="en-US" dirty="0"/>
        </a:p>
      </dgm:t>
    </dgm:pt>
    <dgm:pt modelId="{54CA6F82-9BEC-4707-BCF7-4AD04A5C4ACA}" type="parTrans" cxnId="{25959C91-1307-4A1C-B554-BEB3BB56DB12}">
      <dgm:prSet/>
      <dgm:spPr/>
      <dgm:t>
        <a:bodyPr/>
        <a:lstStyle/>
        <a:p>
          <a:endParaRPr kumimoji="1" lang="ja-JP" altLang="en-US"/>
        </a:p>
      </dgm:t>
    </dgm:pt>
    <dgm:pt modelId="{54513B74-9192-4102-A8ED-77145DF23717}" type="sibTrans" cxnId="{25959C91-1307-4A1C-B554-BEB3BB56DB12}">
      <dgm:prSet/>
      <dgm:spPr>
        <a:solidFill>
          <a:srgbClr val="FED2FE">
            <a:alpha val="66000"/>
          </a:srgbClr>
        </a:solidFill>
      </dgm:spPr>
      <dgm:t>
        <a:bodyPr/>
        <a:lstStyle/>
        <a:p>
          <a:endParaRPr kumimoji="1" lang="ja-JP" altLang="en-US"/>
        </a:p>
      </dgm:t>
    </dgm:pt>
    <dgm:pt modelId="{D03FE85F-15B5-4040-957F-FF2BAEEEB04B}">
      <dgm:prSet phldrT="[テキスト]" phldr="1"/>
      <dgm:spPr>
        <a:solidFill>
          <a:srgbClr val="FED2FE">
            <a:alpha val="58000"/>
          </a:srgbClr>
        </a:solidFill>
      </dgm:spPr>
      <dgm:t>
        <a:bodyPr/>
        <a:lstStyle/>
        <a:p>
          <a:endParaRPr kumimoji="1" lang="ja-JP" altLang="en-US"/>
        </a:p>
      </dgm:t>
    </dgm:pt>
    <dgm:pt modelId="{AA4A491D-6179-42E5-AF3E-84B72DBEBBA3}" type="parTrans" cxnId="{DD58CEA2-34FB-4185-B0DD-777492A12A25}">
      <dgm:prSet/>
      <dgm:spPr/>
      <dgm:t>
        <a:bodyPr/>
        <a:lstStyle/>
        <a:p>
          <a:endParaRPr kumimoji="1" lang="ja-JP" altLang="en-US"/>
        </a:p>
      </dgm:t>
    </dgm:pt>
    <dgm:pt modelId="{AA0185A5-4344-45EF-89B0-787D1FA3179F}" type="sibTrans" cxnId="{DD58CEA2-34FB-4185-B0DD-777492A12A25}">
      <dgm:prSet/>
      <dgm:spPr>
        <a:solidFill>
          <a:srgbClr val="FFCCFF">
            <a:alpha val="50000"/>
          </a:srgbClr>
        </a:solidFill>
      </dgm:spPr>
      <dgm:t>
        <a:bodyPr/>
        <a:lstStyle/>
        <a:p>
          <a:endParaRPr kumimoji="1" lang="ja-JP" altLang="en-US"/>
        </a:p>
      </dgm:t>
    </dgm:pt>
    <dgm:pt modelId="{0C3055B3-B364-4F01-9990-391C9B1455B2}" type="pres">
      <dgm:prSet presAssocID="{48D532DE-2862-4798-B434-B23E90A0F22D}" presName="Name0" presStyleCnt="0">
        <dgm:presLayoutVars>
          <dgm:chMax/>
          <dgm:chPref/>
          <dgm:dir/>
          <dgm:animLvl val="lvl"/>
        </dgm:presLayoutVars>
      </dgm:prSet>
      <dgm:spPr/>
    </dgm:pt>
    <dgm:pt modelId="{1AB52D1E-20EB-44A6-95FF-7CAB1B7B05FE}" type="pres">
      <dgm:prSet presAssocID="{22966AAC-C3FA-4B2F-BFE8-7E28F3755FDD}" presName="composite" presStyleCnt="0"/>
      <dgm:spPr/>
    </dgm:pt>
    <dgm:pt modelId="{88670036-8BA8-4790-AE14-90BA818B0068}" type="pres">
      <dgm:prSet presAssocID="{22966AAC-C3FA-4B2F-BFE8-7E28F3755FDD}" presName="Parent1" presStyleLbl="node1" presStyleIdx="0" presStyleCnt="6" custScaleX="215268" custLinFactNeighborX="8054" custLinFactNeighborY="4466">
        <dgm:presLayoutVars>
          <dgm:chMax val="1"/>
          <dgm:chPref val="1"/>
          <dgm:bulletEnabled val="1"/>
        </dgm:presLayoutVars>
      </dgm:prSet>
      <dgm:spPr/>
    </dgm:pt>
    <dgm:pt modelId="{42738F77-CE26-4C8B-ADA1-F7AF1E41D576}" type="pres">
      <dgm:prSet presAssocID="{22966AAC-C3FA-4B2F-BFE8-7E28F3755FDD}" presName="Childtext1" presStyleLbl="revTx" presStyleIdx="0" presStyleCnt="3">
        <dgm:presLayoutVars>
          <dgm:chMax val="0"/>
          <dgm:chPref val="0"/>
          <dgm:bulletEnabled val="1"/>
        </dgm:presLayoutVars>
      </dgm:prSet>
      <dgm:spPr/>
    </dgm:pt>
    <dgm:pt modelId="{B0CA09E5-DF8F-4C66-BE28-E747FE2D85ED}" type="pres">
      <dgm:prSet presAssocID="{22966AAC-C3FA-4B2F-BFE8-7E28F3755FDD}" presName="BalanceSpacing" presStyleCnt="0"/>
      <dgm:spPr/>
    </dgm:pt>
    <dgm:pt modelId="{AA032890-83A5-4A2B-B668-0C7171ABFDC9}" type="pres">
      <dgm:prSet presAssocID="{22966AAC-C3FA-4B2F-BFE8-7E28F3755FDD}" presName="BalanceSpacing1" presStyleCnt="0"/>
      <dgm:spPr/>
    </dgm:pt>
    <dgm:pt modelId="{0BD7A850-0C7E-455A-9F98-A82CEC8D94A1}" type="pres">
      <dgm:prSet presAssocID="{5CFA0921-8C5A-45B1-9D28-A23160129715}" presName="Accent1Text" presStyleLbl="node1" presStyleIdx="1" presStyleCnt="6" custScaleX="215108" custLinFactX="-7335" custLinFactNeighborX="-100000" custLinFactNeighborY="4355"/>
      <dgm:spPr/>
    </dgm:pt>
    <dgm:pt modelId="{A8F440F5-466A-41F4-8DEF-8939A1154A5C}" type="pres">
      <dgm:prSet presAssocID="{5CFA0921-8C5A-45B1-9D28-A23160129715}" presName="spaceBetweenRectangles" presStyleCnt="0"/>
      <dgm:spPr/>
    </dgm:pt>
    <dgm:pt modelId="{25C9EA1F-2199-41AA-9DDB-162EBA0D2B54}" type="pres">
      <dgm:prSet presAssocID="{FC76D377-87C4-46EF-9CC8-2DE71004BBCD}" presName="composite" presStyleCnt="0"/>
      <dgm:spPr/>
    </dgm:pt>
    <dgm:pt modelId="{F52AEB5A-9465-41BB-80A3-3D48B8587FC3}" type="pres">
      <dgm:prSet presAssocID="{FC76D377-87C4-46EF-9CC8-2DE71004BBCD}" presName="Parent1" presStyleLbl="node1" presStyleIdx="2" presStyleCnt="6" custScaleX="219542" custLinFactNeighborX="-51937" custLinFactNeighborY="1823">
        <dgm:presLayoutVars>
          <dgm:chMax val="1"/>
          <dgm:chPref val="1"/>
          <dgm:bulletEnabled val="1"/>
        </dgm:presLayoutVars>
      </dgm:prSet>
      <dgm:spPr/>
    </dgm:pt>
    <dgm:pt modelId="{E1D05702-6596-490E-9C73-940121207C38}" type="pres">
      <dgm:prSet presAssocID="{FC76D377-87C4-46EF-9CC8-2DE71004BBCD}" presName="Childtext1" presStyleLbl="revTx" presStyleIdx="1" presStyleCnt="3">
        <dgm:presLayoutVars>
          <dgm:chMax val="0"/>
          <dgm:chPref val="0"/>
          <dgm:bulletEnabled val="1"/>
        </dgm:presLayoutVars>
      </dgm:prSet>
      <dgm:spPr/>
    </dgm:pt>
    <dgm:pt modelId="{ACF05291-0F89-44F1-906C-1F68FCD71671}" type="pres">
      <dgm:prSet presAssocID="{FC76D377-87C4-46EF-9CC8-2DE71004BBCD}" presName="BalanceSpacing" presStyleCnt="0"/>
      <dgm:spPr/>
    </dgm:pt>
    <dgm:pt modelId="{7F96AFD2-1DCB-4C39-9BA0-8EFD1C735991}" type="pres">
      <dgm:prSet presAssocID="{FC76D377-87C4-46EF-9CC8-2DE71004BBCD}" presName="BalanceSpacing1" presStyleCnt="0"/>
      <dgm:spPr/>
    </dgm:pt>
    <dgm:pt modelId="{B9FA077E-AC4A-46D8-82AC-783C4D01E2F3}" type="pres">
      <dgm:prSet presAssocID="{54513B74-9192-4102-A8ED-77145DF23717}" presName="Accent1Text" presStyleLbl="node1" presStyleIdx="3" presStyleCnt="6" custScaleX="212198" custLinFactNeighborX="63429" custLinFactNeighborY="1196"/>
      <dgm:spPr/>
    </dgm:pt>
    <dgm:pt modelId="{0509E759-29C1-43CF-87B6-131F93E755C4}" type="pres">
      <dgm:prSet presAssocID="{54513B74-9192-4102-A8ED-77145DF23717}" presName="spaceBetweenRectangles" presStyleCnt="0"/>
      <dgm:spPr/>
    </dgm:pt>
    <dgm:pt modelId="{B6D5DB50-24D9-4DA4-A1F9-0BE249BB2AB0}" type="pres">
      <dgm:prSet presAssocID="{D03FE85F-15B5-4040-957F-FF2BAEEEB04B}" presName="composite" presStyleCnt="0"/>
      <dgm:spPr/>
    </dgm:pt>
    <dgm:pt modelId="{E9C8A9A0-8B40-44D2-846F-DEB2A339E207}" type="pres">
      <dgm:prSet presAssocID="{D03FE85F-15B5-4040-957F-FF2BAEEEB04B}" presName="Parent1" presStyleLbl="node1" presStyleIdx="4" presStyleCnt="6" custScaleX="215559" custLinFactNeighborX="7690" custLinFactNeighborY="-3177">
        <dgm:presLayoutVars>
          <dgm:chMax val="1"/>
          <dgm:chPref val="1"/>
          <dgm:bulletEnabled val="1"/>
        </dgm:presLayoutVars>
      </dgm:prSet>
      <dgm:spPr/>
    </dgm:pt>
    <dgm:pt modelId="{E65361EE-DD53-4C37-B5AE-CBE6E233D89E}" type="pres">
      <dgm:prSet presAssocID="{D03FE85F-15B5-4040-957F-FF2BAEEEB04B}" presName="Childtext1" presStyleLbl="revTx" presStyleIdx="2" presStyleCnt="3">
        <dgm:presLayoutVars>
          <dgm:chMax val="0"/>
          <dgm:chPref val="0"/>
          <dgm:bulletEnabled val="1"/>
        </dgm:presLayoutVars>
      </dgm:prSet>
      <dgm:spPr/>
    </dgm:pt>
    <dgm:pt modelId="{42121964-D8DB-4003-A920-C4DDC88E54DE}" type="pres">
      <dgm:prSet presAssocID="{D03FE85F-15B5-4040-957F-FF2BAEEEB04B}" presName="BalanceSpacing" presStyleCnt="0"/>
      <dgm:spPr/>
    </dgm:pt>
    <dgm:pt modelId="{0B885139-86BE-4502-8BE0-FA63BF4B2751}" type="pres">
      <dgm:prSet presAssocID="{D03FE85F-15B5-4040-957F-FF2BAEEEB04B}" presName="BalanceSpacing1" presStyleCnt="0"/>
      <dgm:spPr/>
    </dgm:pt>
    <dgm:pt modelId="{567743EC-A416-409D-A2AF-D4AC732FAA82}" type="pres">
      <dgm:prSet presAssocID="{AA0185A5-4344-45EF-89B0-787D1FA3179F}" presName="Accent1Text" presStyleLbl="node1" presStyleIdx="5" presStyleCnt="6" custScaleX="209296" custLinFactX="-6446" custLinFactNeighborX="-100000" custLinFactNeighborY="-1821"/>
      <dgm:spPr/>
    </dgm:pt>
  </dgm:ptLst>
  <dgm:cxnLst>
    <dgm:cxn modelId="{00EECD28-8520-47E2-94C4-26C16BF454CE}" type="presOf" srcId="{22966AAC-C3FA-4B2F-BFE8-7E28F3755FDD}" destId="{88670036-8BA8-4790-AE14-90BA818B0068}" srcOrd="0" destOrd="0" presId="urn:microsoft.com/office/officeart/2008/layout/AlternatingHexagons"/>
    <dgm:cxn modelId="{12FCD22F-BFAC-4658-AC7E-AC64DD0D219E}" type="presOf" srcId="{AA0185A5-4344-45EF-89B0-787D1FA3179F}" destId="{567743EC-A416-409D-A2AF-D4AC732FAA82}" srcOrd="0" destOrd="0" presId="urn:microsoft.com/office/officeart/2008/layout/AlternatingHexagons"/>
    <dgm:cxn modelId="{4272CF30-C15E-4B92-97CD-917E8F170C21}" type="presOf" srcId="{FC76D377-87C4-46EF-9CC8-2DE71004BBCD}" destId="{F52AEB5A-9465-41BB-80A3-3D48B8587FC3}" srcOrd="0" destOrd="0" presId="urn:microsoft.com/office/officeart/2008/layout/AlternatingHexagons"/>
    <dgm:cxn modelId="{4981EC52-369F-439A-A818-F6A256EB3B76}" type="presOf" srcId="{54513B74-9192-4102-A8ED-77145DF23717}" destId="{B9FA077E-AC4A-46D8-82AC-783C4D01E2F3}" srcOrd="0" destOrd="0" presId="urn:microsoft.com/office/officeart/2008/layout/AlternatingHexagons"/>
    <dgm:cxn modelId="{5CC85177-84A2-46DB-BA10-E0B761BDE26F}" srcId="{48D532DE-2862-4798-B434-B23E90A0F22D}" destId="{22966AAC-C3FA-4B2F-BFE8-7E28F3755FDD}" srcOrd="0" destOrd="0" parTransId="{D18CA7CD-852E-492E-93F6-B702B7BEC877}" sibTransId="{5CFA0921-8C5A-45B1-9D28-A23160129715}"/>
    <dgm:cxn modelId="{113FFB83-ECD6-42E0-AB96-D7814FD15673}" type="presOf" srcId="{5CFA0921-8C5A-45B1-9D28-A23160129715}" destId="{0BD7A850-0C7E-455A-9F98-A82CEC8D94A1}" srcOrd="0" destOrd="0" presId="urn:microsoft.com/office/officeart/2008/layout/AlternatingHexagons"/>
    <dgm:cxn modelId="{25959C91-1307-4A1C-B554-BEB3BB56DB12}" srcId="{48D532DE-2862-4798-B434-B23E90A0F22D}" destId="{FC76D377-87C4-46EF-9CC8-2DE71004BBCD}" srcOrd="1" destOrd="0" parTransId="{54CA6F82-9BEC-4707-BCF7-4AD04A5C4ACA}" sibTransId="{54513B74-9192-4102-A8ED-77145DF23717}"/>
    <dgm:cxn modelId="{DD58CEA2-34FB-4185-B0DD-777492A12A25}" srcId="{48D532DE-2862-4798-B434-B23E90A0F22D}" destId="{D03FE85F-15B5-4040-957F-FF2BAEEEB04B}" srcOrd="2" destOrd="0" parTransId="{AA4A491D-6179-42E5-AF3E-84B72DBEBBA3}" sibTransId="{AA0185A5-4344-45EF-89B0-787D1FA3179F}"/>
    <dgm:cxn modelId="{B48D6CC1-1F2F-4855-A3C3-F99CE4437CF6}" type="presOf" srcId="{D03FE85F-15B5-4040-957F-FF2BAEEEB04B}" destId="{E9C8A9A0-8B40-44D2-846F-DEB2A339E207}" srcOrd="0" destOrd="0" presId="urn:microsoft.com/office/officeart/2008/layout/AlternatingHexagons"/>
    <dgm:cxn modelId="{5BBBCBE9-F3CD-4EA1-907F-CAFCE2A58400}" type="presOf" srcId="{48D532DE-2862-4798-B434-B23E90A0F22D}" destId="{0C3055B3-B364-4F01-9990-391C9B1455B2}" srcOrd="0" destOrd="0" presId="urn:microsoft.com/office/officeart/2008/layout/AlternatingHexagons"/>
    <dgm:cxn modelId="{3B74A471-5D57-44E8-BC0A-C0715CDD3E7F}" type="presParOf" srcId="{0C3055B3-B364-4F01-9990-391C9B1455B2}" destId="{1AB52D1E-20EB-44A6-95FF-7CAB1B7B05FE}" srcOrd="0" destOrd="0" presId="urn:microsoft.com/office/officeart/2008/layout/AlternatingHexagons"/>
    <dgm:cxn modelId="{410A7F09-10CB-4F2F-BF33-BE836464EDF4}" type="presParOf" srcId="{1AB52D1E-20EB-44A6-95FF-7CAB1B7B05FE}" destId="{88670036-8BA8-4790-AE14-90BA818B0068}" srcOrd="0" destOrd="0" presId="urn:microsoft.com/office/officeart/2008/layout/AlternatingHexagons"/>
    <dgm:cxn modelId="{29D52F7C-187C-4E00-8FD2-7B83591CB3B9}" type="presParOf" srcId="{1AB52D1E-20EB-44A6-95FF-7CAB1B7B05FE}" destId="{42738F77-CE26-4C8B-ADA1-F7AF1E41D576}" srcOrd="1" destOrd="0" presId="urn:microsoft.com/office/officeart/2008/layout/AlternatingHexagons"/>
    <dgm:cxn modelId="{AE907EBC-E20F-49F8-A304-8D5F4E163F90}" type="presParOf" srcId="{1AB52D1E-20EB-44A6-95FF-7CAB1B7B05FE}" destId="{B0CA09E5-DF8F-4C66-BE28-E747FE2D85ED}" srcOrd="2" destOrd="0" presId="urn:microsoft.com/office/officeart/2008/layout/AlternatingHexagons"/>
    <dgm:cxn modelId="{08D9FAE5-D016-400C-A74F-F3D1064C454D}" type="presParOf" srcId="{1AB52D1E-20EB-44A6-95FF-7CAB1B7B05FE}" destId="{AA032890-83A5-4A2B-B668-0C7171ABFDC9}" srcOrd="3" destOrd="0" presId="urn:microsoft.com/office/officeart/2008/layout/AlternatingHexagons"/>
    <dgm:cxn modelId="{62D1A4D3-0242-457F-97E8-C5BE8FFEACFF}" type="presParOf" srcId="{1AB52D1E-20EB-44A6-95FF-7CAB1B7B05FE}" destId="{0BD7A850-0C7E-455A-9F98-A82CEC8D94A1}" srcOrd="4" destOrd="0" presId="urn:microsoft.com/office/officeart/2008/layout/AlternatingHexagons"/>
    <dgm:cxn modelId="{9DB63F05-BFA4-4124-8F97-AC64890D4EC9}" type="presParOf" srcId="{0C3055B3-B364-4F01-9990-391C9B1455B2}" destId="{A8F440F5-466A-41F4-8DEF-8939A1154A5C}" srcOrd="1" destOrd="0" presId="urn:microsoft.com/office/officeart/2008/layout/AlternatingHexagons"/>
    <dgm:cxn modelId="{8E793FF3-6AD2-42B6-AEDC-565CB4E2574B}" type="presParOf" srcId="{0C3055B3-B364-4F01-9990-391C9B1455B2}" destId="{25C9EA1F-2199-41AA-9DDB-162EBA0D2B54}" srcOrd="2" destOrd="0" presId="urn:microsoft.com/office/officeart/2008/layout/AlternatingHexagons"/>
    <dgm:cxn modelId="{F0B15BF6-980E-4555-ADDF-DC745D812825}" type="presParOf" srcId="{25C9EA1F-2199-41AA-9DDB-162EBA0D2B54}" destId="{F52AEB5A-9465-41BB-80A3-3D48B8587FC3}" srcOrd="0" destOrd="0" presId="urn:microsoft.com/office/officeart/2008/layout/AlternatingHexagons"/>
    <dgm:cxn modelId="{435DAF3E-494C-4A58-9B62-979D6CD8EA1C}" type="presParOf" srcId="{25C9EA1F-2199-41AA-9DDB-162EBA0D2B54}" destId="{E1D05702-6596-490E-9C73-940121207C38}" srcOrd="1" destOrd="0" presId="urn:microsoft.com/office/officeart/2008/layout/AlternatingHexagons"/>
    <dgm:cxn modelId="{B8C8F3DB-CE2D-474C-8D11-C5394879A6A3}" type="presParOf" srcId="{25C9EA1F-2199-41AA-9DDB-162EBA0D2B54}" destId="{ACF05291-0F89-44F1-906C-1F68FCD71671}" srcOrd="2" destOrd="0" presId="urn:microsoft.com/office/officeart/2008/layout/AlternatingHexagons"/>
    <dgm:cxn modelId="{32D9DD63-4ADB-4B05-9E76-4959EFB74CC8}" type="presParOf" srcId="{25C9EA1F-2199-41AA-9DDB-162EBA0D2B54}" destId="{7F96AFD2-1DCB-4C39-9BA0-8EFD1C735991}" srcOrd="3" destOrd="0" presId="urn:microsoft.com/office/officeart/2008/layout/AlternatingHexagons"/>
    <dgm:cxn modelId="{201E8B4C-014A-48F1-BD8C-CAAD3E278A76}" type="presParOf" srcId="{25C9EA1F-2199-41AA-9DDB-162EBA0D2B54}" destId="{B9FA077E-AC4A-46D8-82AC-783C4D01E2F3}" srcOrd="4" destOrd="0" presId="urn:microsoft.com/office/officeart/2008/layout/AlternatingHexagons"/>
    <dgm:cxn modelId="{AF54A6D5-2248-4A66-8F28-AC8B65DCA612}" type="presParOf" srcId="{0C3055B3-B364-4F01-9990-391C9B1455B2}" destId="{0509E759-29C1-43CF-87B6-131F93E755C4}" srcOrd="3" destOrd="0" presId="urn:microsoft.com/office/officeart/2008/layout/AlternatingHexagons"/>
    <dgm:cxn modelId="{DB30C1E8-00BD-4E3C-A58D-1E8CDA9FD0F7}" type="presParOf" srcId="{0C3055B3-B364-4F01-9990-391C9B1455B2}" destId="{B6D5DB50-24D9-4DA4-A1F9-0BE249BB2AB0}" srcOrd="4" destOrd="0" presId="urn:microsoft.com/office/officeart/2008/layout/AlternatingHexagons"/>
    <dgm:cxn modelId="{01BAF273-2DC6-4F38-A6FD-7C237B44C2E2}" type="presParOf" srcId="{B6D5DB50-24D9-4DA4-A1F9-0BE249BB2AB0}" destId="{E9C8A9A0-8B40-44D2-846F-DEB2A339E207}" srcOrd="0" destOrd="0" presId="urn:microsoft.com/office/officeart/2008/layout/AlternatingHexagons"/>
    <dgm:cxn modelId="{A4AEC6ED-B8B5-4B63-B381-535B1A3581DD}" type="presParOf" srcId="{B6D5DB50-24D9-4DA4-A1F9-0BE249BB2AB0}" destId="{E65361EE-DD53-4C37-B5AE-CBE6E233D89E}" srcOrd="1" destOrd="0" presId="urn:microsoft.com/office/officeart/2008/layout/AlternatingHexagons"/>
    <dgm:cxn modelId="{F01B3F01-A80F-45F6-9862-E6CA9CE6785C}" type="presParOf" srcId="{B6D5DB50-24D9-4DA4-A1F9-0BE249BB2AB0}" destId="{42121964-D8DB-4003-A920-C4DDC88E54DE}" srcOrd="2" destOrd="0" presId="urn:microsoft.com/office/officeart/2008/layout/AlternatingHexagons"/>
    <dgm:cxn modelId="{99EA8339-CD99-484F-A27B-10D5D2960588}" type="presParOf" srcId="{B6D5DB50-24D9-4DA4-A1F9-0BE249BB2AB0}" destId="{0B885139-86BE-4502-8BE0-FA63BF4B2751}" srcOrd="3" destOrd="0" presId="urn:microsoft.com/office/officeart/2008/layout/AlternatingHexagons"/>
    <dgm:cxn modelId="{7EE7AF9A-02AC-4C37-B5DB-60B0078FAD82}" type="presParOf" srcId="{B6D5DB50-24D9-4DA4-A1F9-0BE249BB2AB0}" destId="{567743EC-A416-409D-A2AF-D4AC732FAA82}" srcOrd="4" destOrd="0" presId="urn:microsoft.com/office/officeart/2008/layout/AlternatingHexagons"/>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70036-8BA8-4790-AE14-90BA818B0068}">
      <dsp:nvSpPr>
        <dsp:cNvPr id="0" name=""/>
        <dsp:cNvSpPr/>
      </dsp:nvSpPr>
      <dsp:spPr>
        <a:xfrm rot="5400000">
          <a:off x="4628131" y="-737830"/>
          <a:ext cx="1890130" cy="3539896"/>
        </a:xfrm>
        <a:prstGeom prst="hexagon">
          <a:avLst>
            <a:gd name="adj" fmla="val 25000"/>
            <a:gd name="vf" fmla="val 115470"/>
          </a:avLst>
        </a:prstGeom>
        <a:solidFill>
          <a:srgbClr val="FED2FE">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endParaRPr kumimoji="1" lang="ja-JP" altLang="en-US" sz="3900" kern="1200" dirty="0"/>
        </a:p>
      </dsp:txBody>
      <dsp:txXfrm rot="-5400000">
        <a:off x="4393231" y="402075"/>
        <a:ext cx="2359930" cy="1260086"/>
      </dsp:txXfrm>
    </dsp:sp>
    <dsp:sp modelId="{42738F77-CE26-4C8B-ADA1-F7AF1E41D576}">
      <dsp:nvSpPr>
        <dsp:cNvPr id="0" name=""/>
        <dsp:cNvSpPr/>
      </dsp:nvSpPr>
      <dsp:spPr>
        <a:xfrm>
          <a:off x="6312862" y="380665"/>
          <a:ext cx="2109385" cy="1134078"/>
        </a:xfrm>
        <a:prstGeom prst="rect">
          <a:avLst/>
        </a:prstGeom>
        <a:noFill/>
        <a:ln>
          <a:noFill/>
        </a:ln>
        <a:effectLst/>
      </dsp:spPr>
      <dsp:style>
        <a:lnRef idx="0">
          <a:scrgbClr r="0" g="0" b="0"/>
        </a:lnRef>
        <a:fillRef idx="0">
          <a:scrgbClr r="0" g="0" b="0"/>
        </a:fillRef>
        <a:effectRef idx="0">
          <a:scrgbClr r="0" g="0" b="0"/>
        </a:effectRef>
        <a:fontRef idx="minor"/>
      </dsp:style>
    </dsp:sp>
    <dsp:sp modelId="{0BD7A850-0C7E-455A-9F98-A82CEC8D94A1}">
      <dsp:nvSpPr>
        <dsp:cNvPr id="0" name=""/>
        <dsp:cNvSpPr/>
      </dsp:nvSpPr>
      <dsp:spPr>
        <a:xfrm rot="5400000">
          <a:off x="954692" y="-738612"/>
          <a:ext cx="1890130" cy="3537265"/>
        </a:xfrm>
        <a:prstGeom prst="hexagon">
          <a:avLst>
            <a:gd name="adj" fmla="val 25000"/>
            <a:gd name="vf" fmla="val 115470"/>
          </a:avLst>
        </a:prstGeom>
        <a:solidFill>
          <a:srgbClr val="FFCCFF">
            <a:alpha val="82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rot="-5400000">
        <a:off x="720669" y="399977"/>
        <a:ext cx="2358177" cy="1260086"/>
      </dsp:txXfrm>
    </dsp:sp>
    <dsp:sp modelId="{F52AEB5A-9465-41BB-80A3-3D48B8587FC3}">
      <dsp:nvSpPr>
        <dsp:cNvPr id="0" name=""/>
        <dsp:cNvSpPr/>
      </dsp:nvSpPr>
      <dsp:spPr>
        <a:xfrm rot="5400000">
          <a:off x="2750245" y="781415"/>
          <a:ext cx="1890130" cy="3610178"/>
        </a:xfrm>
        <a:prstGeom prst="hexagon">
          <a:avLst>
            <a:gd name="adj" fmla="val 25000"/>
            <a:gd name="vf" fmla="val 115470"/>
          </a:avLst>
        </a:prstGeom>
        <a:solidFill>
          <a:srgbClr val="FFCCFF">
            <a:alpha val="74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endParaRPr kumimoji="1" lang="ja-JP" altLang="en-US" sz="4000" kern="1200" dirty="0"/>
        </a:p>
      </dsp:txBody>
      <dsp:txXfrm rot="-5400000">
        <a:off x="2491917" y="1956461"/>
        <a:ext cx="2406786" cy="1260086"/>
      </dsp:txXfrm>
    </dsp:sp>
    <dsp:sp modelId="{E1D05702-6596-490E-9C73-940121207C38}">
      <dsp:nvSpPr>
        <dsp:cNvPr id="0" name=""/>
        <dsp:cNvSpPr/>
      </dsp:nvSpPr>
      <dsp:spPr>
        <a:xfrm>
          <a:off x="1617777" y="1985008"/>
          <a:ext cx="2041341" cy="1134078"/>
        </a:xfrm>
        <a:prstGeom prst="rect">
          <a:avLst/>
        </a:prstGeom>
        <a:noFill/>
        <a:ln>
          <a:noFill/>
        </a:ln>
        <a:effectLst/>
      </dsp:spPr>
      <dsp:style>
        <a:lnRef idx="0">
          <a:scrgbClr r="0" g="0" b="0"/>
        </a:lnRef>
        <a:fillRef idx="0">
          <a:scrgbClr r="0" g="0" b="0"/>
        </a:fillRef>
        <a:effectRef idx="0">
          <a:scrgbClr r="0" g="0" b="0"/>
        </a:effectRef>
        <a:fontRef idx="minor"/>
      </dsp:style>
    </dsp:sp>
    <dsp:sp modelId="{B9FA077E-AC4A-46D8-82AC-783C4D01E2F3}">
      <dsp:nvSpPr>
        <dsp:cNvPr id="0" name=""/>
        <dsp:cNvSpPr/>
      </dsp:nvSpPr>
      <dsp:spPr>
        <a:xfrm rot="5400000">
          <a:off x="6423307" y="829947"/>
          <a:ext cx="1890130" cy="3489413"/>
        </a:xfrm>
        <a:prstGeom prst="hexagon">
          <a:avLst>
            <a:gd name="adj" fmla="val 25000"/>
            <a:gd name="vf" fmla="val 115470"/>
          </a:avLst>
        </a:prstGeom>
        <a:solidFill>
          <a:srgbClr val="FED2FE">
            <a:alpha val="66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rot="-5400000">
        <a:off x="6205235" y="1944610"/>
        <a:ext cx="2326275" cy="1260086"/>
      </dsp:txXfrm>
    </dsp:sp>
    <dsp:sp modelId="{E9C8A9A0-8B40-44D2-846F-DEB2A339E207}">
      <dsp:nvSpPr>
        <dsp:cNvPr id="0" name=""/>
        <dsp:cNvSpPr/>
      </dsp:nvSpPr>
      <dsp:spPr>
        <a:xfrm rot="5400000">
          <a:off x="4622146" y="2324000"/>
          <a:ext cx="1890130" cy="3544681"/>
        </a:xfrm>
        <a:prstGeom prst="hexagon">
          <a:avLst>
            <a:gd name="adj" fmla="val 25000"/>
            <a:gd name="vf" fmla="val 115470"/>
          </a:avLst>
        </a:prstGeom>
        <a:solidFill>
          <a:srgbClr val="FED2FE">
            <a:alpha val="58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endParaRPr kumimoji="1" lang="ja-JP" altLang="en-US" sz="3900" kern="1200"/>
        </a:p>
      </dsp:txBody>
      <dsp:txXfrm rot="-5400000">
        <a:off x="4385651" y="3466297"/>
        <a:ext cx="2363121" cy="1260086"/>
      </dsp:txXfrm>
    </dsp:sp>
    <dsp:sp modelId="{E65361EE-DD53-4C37-B5AE-CBE6E233D89E}">
      <dsp:nvSpPr>
        <dsp:cNvPr id="0" name=""/>
        <dsp:cNvSpPr/>
      </dsp:nvSpPr>
      <dsp:spPr>
        <a:xfrm>
          <a:off x="6312862" y="3589351"/>
          <a:ext cx="2109385" cy="1134078"/>
        </a:xfrm>
        <a:prstGeom prst="rect">
          <a:avLst/>
        </a:prstGeom>
        <a:noFill/>
        <a:ln>
          <a:noFill/>
        </a:ln>
        <a:effectLst/>
      </dsp:spPr>
      <dsp:style>
        <a:lnRef idx="0">
          <a:scrgbClr r="0" g="0" b="0"/>
        </a:lnRef>
        <a:fillRef idx="0">
          <a:scrgbClr r="0" g="0" b="0"/>
        </a:fillRef>
        <a:effectRef idx="0">
          <a:scrgbClr r="0" g="0" b="0"/>
        </a:effectRef>
        <a:fontRef idx="minor"/>
      </dsp:style>
    </dsp:sp>
    <dsp:sp modelId="{567743EC-A416-409D-A2AF-D4AC732FAA82}">
      <dsp:nvSpPr>
        <dsp:cNvPr id="0" name=""/>
        <dsp:cNvSpPr/>
      </dsp:nvSpPr>
      <dsp:spPr>
        <a:xfrm rot="5400000">
          <a:off x="969311" y="2401125"/>
          <a:ext cx="1890130" cy="3441692"/>
        </a:xfrm>
        <a:prstGeom prst="hexagon">
          <a:avLst>
            <a:gd name="adj" fmla="val 25000"/>
            <a:gd name="vf" fmla="val 115470"/>
          </a:avLst>
        </a:prstGeom>
        <a:solidFill>
          <a:srgbClr val="FFCCFF">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rot="-5400000">
        <a:off x="767145" y="3491928"/>
        <a:ext cx="2294462" cy="1260086"/>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1B6BCCE-E072-47EF-A00E-EFE792F4E649}"/>
              </a:ext>
            </a:extLst>
          </p:cNvPr>
          <p:cNvSpPr>
            <a:spLocks noGrp="1"/>
          </p:cNvSpPr>
          <p:nvPr>
            <p:ph type="hdr" sz="quarter"/>
          </p:nvPr>
        </p:nvSpPr>
        <p:spPr>
          <a:xfrm>
            <a:off x="0" y="0"/>
            <a:ext cx="2918831" cy="495029"/>
          </a:xfrm>
          <a:prstGeom prst="rect">
            <a:avLst/>
          </a:prstGeom>
        </p:spPr>
        <p:txBody>
          <a:bodyPr vert="horz" lIns="94858" tIns="47429" rIns="94858" bIns="47429" rtlCol="0"/>
          <a:lstStyle>
            <a:lvl1pPr algn="l">
              <a:defRPr sz="1300"/>
            </a:lvl1pPr>
          </a:lstStyle>
          <a:p>
            <a:endParaRPr kumimoji="1" lang="ja-JP" altLang="en-US"/>
          </a:p>
        </p:txBody>
      </p:sp>
      <p:sp>
        <p:nvSpPr>
          <p:cNvPr id="3" name="日付プレースホルダー 2">
            <a:extLst>
              <a:ext uri="{FF2B5EF4-FFF2-40B4-BE49-F238E27FC236}">
                <a16:creationId xmlns:a16="http://schemas.microsoft.com/office/drawing/2014/main" id="{D6E3E25B-5F3D-454A-8593-26F9978F5B65}"/>
              </a:ext>
            </a:extLst>
          </p:cNvPr>
          <p:cNvSpPr>
            <a:spLocks noGrp="1"/>
          </p:cNvSpPr>
          <p:nvPr>
            <p:ph type="dt" sz="quarter" idx="1"/>
          </p:nvPr>
        </p:nvSpPr>
        <p:spPr>
          <a:xfrm>
            <a:off x="3815374" y="0"/>
            <a:ext cx="2918831" cy="495029"/>
          </a:xfrm>
          <a:prstGeom prst="rect">
            <a:avLst/>
          </a:prstGeom>
        </p:spPr>
        <p:txBody>
          <a:bodyPr vert="horz" lIns="94858" tIns="47429" rIns="94858" bIns="47429" rtlCol="0"/>
          <a:lstStyle>
            <a:lvl1pPr algn="r">
              <a:defRPr sz="1300"/>
            </a:lvl1pPr>
          </a:lstStyle>
          <a:p>
            <a:r>
              <a:rPr kumimoji="1" lang="en-US" altLang="ja-JP"/>
              <a:t>R6</a:t>
            </a:r>
            <a:r>
              <a:rPr kumimoji="1" lang="ja-JP" altLang="en-US"/>
              <a:t>東部地区第１回市町教育委員会生徒指導担当指導主事及び教育相談担当指導主事会議</a:t>
            </a:r>
          </a:p>
        </p:txBody>
      </p:sp>
      <p:sp>
        <p:nvSpPr>
          <p:cNvPr id="4" name="フッター プレースホルダー 3">
            <a:extLst>
              <a:ext uri="{FF2B5EF4-FFF2-40B4-BE49-F238E27FC236}">
                <a16:creationId xmlns:a16="http://schemas.microsoft.com/office/drawing/2014/main" id="{D20D878D-96B1-48BF-8C02-1A7495B31AD8}"/>
              </a:ext>
            </a:extLst>
          </p:cNvPr>
          <p:cNvSpPr>
            <a:spLocks noGrp="1"/>
          </p:cNvSpPr>
          <p:nvPr>
            <p:ph type="ftr" sz="quarter" idx="2"/>
          </p:nvPr>
        </p:nvSpPr>
        <p:spPr>
          <a:xfrm>
            <a:off x="0" y="9371286"/>
            <a:ext cx="2918831" cy="495028"/>
          </a:xfrm>
          <a:prstGeom prst="rect">
            <a:avLst/>
          </a:prstGeom>
        </p:spPr>
        <p:txBody>
          <a:bodyPr vert="horz" lIns="94858" tIns="47429" rIns="94858" bIns="47429" rtlCol="0" anchor="b"/>
          <a:lstStyle>
            <a:lvl1pPr algn="l">
              <a:defRPr sz="1300"/>
            </a:lvl1pPr>
          </a:lstStyle>
          <a:p>
            <a:endParaRPr kumimoji="1" lang="ja-JP" altLang="en-US"/>
          </a:p>
        </p:txBody>
      </p:sp>
      <p:sp>
        <p:nvSpPr>
          <p:cNvPr id="5" name="スライド番号プレースホルダー 4">
            <a:extLst>
              <a:ext uri="{FF2B5EF4-FFF2-40B4-BE49-F238E27FC236}">
                <a16:creationId xmlns:a16="http://schemas.microsoft.com/office/drawing/2014/main" id="{EBE5317B-D05A-4CF9-B1A3-E73D99B801BE}"/>
              </a:ext>
            </a:extLst>
          </p:cNvPr>
          <p:cNvSpPr>
            <a:spLocks noGrp="1"/>
          </p:cNvSpPr>
          <p:nvPr>
            <p:ph type="sldNum" sz="quarter" idx="3"/>
          </p:nvPr>
        </p:nvSpPr>
        <p:spPr>
          <a:xfrm>
            <a:off x="3815374" y="9371286"/>
            <a:ext cx="2918831" cy="495028"/>
          </a:xfrm>
          <a:prstGeom prst="rect">
            <a:avLst/>
          </a:prstGeom>
        </p:spPr>
        <p:txBody>
          <a:bodyPr vert="horz" lIns="94858" tIns="47429" rIns="94858" bIns="47429" rtlCol="0" anchor="b"/>
          <a:lstStyle>
            <a:lvl1pPr algn="r">
              <a:defRPr sz="1300"/>
            </a:lvl1pPr>
          </a:lstStyle>
          <a:p>
            <a:fld id="{A93AAF7F-6F5B-445C-9AC4-E35CABC27543}" type="slidenum">
              <a:rPr kumimoji="1" lang="ja-JP" altLang="en-US" smtClean="0"/>
              <a:t>‹#›</a:t>
            </a:fld>
            <a:endParaRPr kumimoji="1" lang="ja-JP" altLang="en-US"/>
          </a:p>
        </p:txBody>
      </p:sp>
    </p:spTree>
    <p:extLst>
      <p:ext uri="{BB962C8B-B14F-4D97-AF65-F5344CB8AC3E}">
        <p14:creationId xmlns:p14="http://schemas.microsoft.com/office/powerpoint/2010/main" val="225794653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4858" tIns="47429" rIns="94858" bIns="47429" rtlCol="0"/>
          <a:lstStyle>
            <a:lvl1pPr algn="l">
              <a:defRPr sz="1300"/>
            </a:lvl1pPr>
          </a:lstStyle>
          <a:p>
            <a:endParaRPr kumimoji="1" lang="ja-JP" altLang="en-US"/>
          </a:p>
        </p:txBody>
      </p:sp>
      <p:sp>
        <p:nvSpPr>
          <p:cNvPr id="3" name="日付プレースホルダー 2"/>
          <p:cNvSpPr>
            <a:spLocks noGrp="1"/>
          </p:cNvSpPr>
          <p:nvPr>
            <p:ph type="dt" idx="1"/>
          </p:nvPr>
        </p:nvSpPr>
        <p:spPr>
          <a:xfrm>
            <a:off x="3815374" y="0"/>
            <a:ext cx="2918831" cy="495029"/>
          </a:xfrm>
          <a:prstGeom prst="rect">
            <a:avLst/>
          </a:prstGeom>
        </p:spPr>
        <p:txBody>
          <a:bodyPr vert="horz" lIns="94858" tIns="47429" rIns="94858" bIns="47429" rtlCol="0"/>
          <a:lstStyle>
            <a:lvl1pPr algn="r">
              <a:defRPr sz="1300"/>
            </a:lvl1pPr>
          </a:lstStyle>
          <a:p>
            <a:r>
              <a:rPr kumimoji="1" lang="en-US" altLang="ja-JP"/>
              <a:t>R6</a:t>
            </a:r>
            <a:r>
              <a:rPr kumimoji="1" lang="ja-JP" altLang="en-US"/>
              <a:t>東部地区第１回市町教育委員会生徒指導担当指導主事及び教育相談担当指導主事会議</a:t>
            </a:r>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4858" tIns="47429" rIns="94858" bIns="47429"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4858" tIns="47429" rIns="94858" bIns="4742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4858" tIns="47429" rIns="94858" bIns="4742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4858" tIns="47429" rIns="94858" bIns="47429" rtlCol="0" anchor="b"/>
          <a:lstStyle>
            <a:lvl1pPr algn="r">
              <a:defRPr sz="1300"/>
            </a:lvl1pPr>
          </a:lstStyle>
          <a:p>
            <a:fld id="{6C90C1EB-845C-485F-B326-2B0FF1BAC7B8}" type="slidenum">
              <a:rPr kumimoji="1" lang="ja-JP" altLang="en-US" smtClean="0"/>
              <a:t>‹#›</a:t>
            </a:fld>
            <a:endParaRPr kumimoji="1" lang="ja-JP" altLang="en-US"/>
          </a:p>
        </p:txBody>
      </p:sp>
    </p:spTree>
    <p:extLst>
      <p:ext uri="{BB962C8B-B14F-4D97-AF65-F5344CB8AC3E}">
        <p14:creationId xmlns:p14="http://schemas.microsoft.com/office/powerpoint/2010/main" val="139301083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6CFCC-91D3-2F92-BC98-8BE0E4CAD8D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52B9A1A-6613-C72E-AE76-E0F036AA4094}"/>
              </a:ext>
            </a:extLst>
          </p:cNvPr>
          <p:cNvSpPr>
            <a:spLocks noGrp="1" noRot="1" noChangeAspect="1"/>
          </p:cNvSpPr>
          <p:nvPr>
            <p:ph type="sldImg"/>
          </p:nvPr>
        </p:nvSpPr>
        <p:spPr>
          <a:xfrm>
            <a:off x="409575" y="331788"/>
            <a:ext cx="5916613" cy="3328987"/>
          </a:xfrm>
        </p:spPr>
      </p:sp>
      <p:sp>
        <p:nvSpPr>
          <p:cNvPr id="3" name="ノート プレースホルダー 2">
            <a:extLst>
              <a:ext uri="{FF2B5EF4-FFF2-40B4-BE49-F238E27FC236}">
                <a16:creationId xmlns:a16="http://schemas.microsoft.com/office/drawing/2014/main" id="{338BD17A-AED9-1F5F-3F94-560A4FE5FD9C}"/>
              </a:ext>
            </a:extLst>
          </p:cNvPr>
          <p:cNvSpPr>
            <a:spLocks noGrp="1"/>
          </p:cNvSpPr>
          <p:nvPr>
            <p:ph type="body" idx="1"/>
          </p:nvPr>
        </p:nvSpPr>
        <p:spPr>
          <a:xfrm>
            <a:off x="409574" y="3714751"/>
            <a:ext cx="5916613" cy="4918274"/>
          </a:xfrm>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4BE7F2BA-AA8B-A9AA-81D7-EF46766EBA54}"/>
              </a:ext>
            </a:extLst>
          </p:cNvPr>
          <p:cNvSpPr>
            <a:spLocks noGrp="1"/>
          </p:cNvSpPr>
          <p:nvPr>
            <p:ph type="sldNum" sz="quarter" idx="10"/>
          </p:nvPr>
        </p:nvSpPr>
        <p:spPr/>
        <p:txBody>
          <a:bodyPr/>
          <a:lstStyle/>
          <a:p>
            <a:fld id="{8530193B-564F-4854-8A52-728F3FB19C85}" type="slidenum">
              <a:rPr lang="en-US" altLang="ja-JP" smtClean="0"/>
              <a:pPr/>
              <a:t>1</a:t>
            </a:fld>
            <a:endParaRPr lang="ja-JP" altLang="en-US" dirty="0"/>
          </a:p>
        </p:txBody>
      </p:sp>
    </p:spTree>
    <p:extLst>
      <p:ext uri="{BB962C8B-B14F-4D97-AF65-F5344CB8AC3E}">
        <p14:creationId xmlns:p14="http://schemas.microsoft.com/office/powerpoint/2010/main" val="386954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10</a:t>
            </a:fld>
            <a:endParaRPr kumimoji="1" lang="ja-JP" altLang="en-US"/>
          </a:p>
        </p:txBody>
      </p:sp>
    </p:spTree>
    <p:extLst>
      <p:ext uri="{BB962C8B-B14F-4D97-AF65-F5344CB8AC3E}">
        <p14:creationId xmlns:p14="http://schemas.microsoft.com/office/powerpoint/2010/main" val="1129446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11</a:t>
            </a:fld>
            <a:endParaRPr kumimoji="1" lang="ja-JP" altLang="en-US"/>
          </a:p>
        </p:txBody>
      </p:sp>
    </p:spTree>
    <p:extLst>
      <p:ext uri="{BB962C8B-B14F-4D97-AF65-F5344CB8AC3E}">
        <p14:creationId xmlns:p14="http://schemas.microsoft.com/office/powerpoint/2010/main" val="2568815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12</a:t>
            </a:fld>
            <a:endParaRPr kumimoji="1" lang="ja-JP" altLang="en-US"/>
          </a:p>
        </p:txBody>
      </p:sp>
    </p:spTree>
    <p:extLst>
      <p:ext uri="{BB962C8B-B14F-4D97-AF65-F5344CB8AC3E}">
        <p14:creationId xmlns:p14="http://schemas.microsoft.com/office/powerpoint/2010/main" val="2551232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13</a:t>
            </a:fld>
            <a:endParaRPr kumimoji="1" lang="ja-JP" altLang="en-US"/>
          </a:p>
        </p:txBody>
      </p:sp>
    </p:spTree>
    <p:extLst>
      <p:ext uri="{BB962C8B-B14F-4D97-AF65-F5344CB8AC3E}">
        <p14:creationId xmlns:p14="http://schemas.microsoft.com/office/powerpoint/2010/main" val="3472324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14</a:t>
            </a:fld>
            <a:endParaRPr kumimoji="1" lang="ja-JP" altLang="en-US"/>
          </a:p>
        </p:txBody>
      </p:sp>
    </p:spTree>
    <p:extLst>
      <p:ext uri="{BB962C8B-B14F-4D97-AF65-F5344CB8AC3E}">
        <p14:creationId xmlns:p14="http://schemas.microsoft.com/office/powerpoint/2010/main" val="3388289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15</a:t>
            </a:fld>
            <a:endParaRPr kumimoji="1" lang="ja-JP" altLang="en-US"/>
          </a:p>
        </p:txBody>
      </p:sp>
    </p:spTree>
    <p:extLst>
      <p:ext uri="{BB962C8B-B14F-4D97-AF65-F5344CB8AC3E}">
        <p14:creationId xmlns:p14="http://schemas.microsoft.com/office/powerpoint/2010/main" val="1141743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16</a:t>
            </a:fld>
            <a:endParaRPr kumimoji="1" lang="ja-JP" altLang="en-US"/>
          </a:p>
        </p:txBody>
      </p:sp>
    </p:spTree>
    <p:extLst>
      <p:ext uri="{BB962C8B-B14F-4D97-AF65-F5344CB8AC3E}">
        <p14:creationId xmlns:p14="http://schemas.microsoft.com/office/powerpoint/2010/main" val="1022421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17</a:t>
            </a:fld>
            <a:endParaRPr kumimoji="1" lang="ja-JP" altLang="en-US"/>
          </a:p>
        </p:txBody>
      </p:sp>
    </p:spTree>
    <p:extLst>
      <p:ext uri="{BB962C8B-B14F-4D97-AF65-F5344CB8AC3E}">
        <p14:creationId xmlns:p14="http://schemas.microsoft.com/office/powerpoint/2010/main" val="1937016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18</a:t>
            </a:fld>
            <a:endParaRPr kumimoji="1" lang="ja-JP" altLang="en-US"/>
          </a:p>
        </p:txBody>
      </p:sp>
    </p:spTree>
    <p:extLst>
      <p:ext uri="{BB962C8B-B14F-4D97-AF65-F5344CB8AC3E}">
        <p14:creationId xmlns:p14="http://schemas.microsoft.com/office/powerpoint/2010/main" val="2595096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19</a:t>
            </a:fld>
            <a:endParaRPr kumimoji="1" lang="ja-JP" altLang="en-US"/>
          </a:p>
        </p:txBody>
      </p:sp>
    </p:spTree>
    <p:extLst>
      <p:ext uri="{BB962C8B-B14F-4D97-AF65-F5344CB8AC3E}">
        <p14:creationId xmlns:p14="http://schemas.microsoft.com/office/powerpoint/2010/main" val="1738595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287338"/>
            <a:ext cx="5916613" cy="3328987"/>
          </a:xfrm>
        </p:spPr>
      </p:sp>
      <p:sp>
        <p:nvSpPr>
          <p:cNvPr id="3" name="ノート プレースホルダー 2"/>
          <p:cNvSpPr>
            <a:spLocks noGrp="1"/>
          </p:cNvSpPr>
          <p:nvPr>
            <p:ph type="body" idx="1"/>
          </p:nvPr>
        </p:nvSpPr>
        <p:spPr>
          <a:xfrm>
            <a:off x="409574" y="3702051"/>
            <a:ext cx="5916613" cy="4930974"/>
          </a:xfrm>
        </p:spPr>
        <p:txBody>
          <a:bodyPr/>
          <a:lstStyle/>
          <a:p>
            <a:endParaRPr kumimoji="1" lang="ja-JP" altLang="en-US" dirty="0"/>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2</a:t>
            </a:fld>
            <a:endParaRPr kumimoji="1" lang="ja-JP" altLang="en-US"/>
          </a:p>
        </p:txBody>
      </p:sp>
    </p:spTree>
    <p:extLst>
      <p:ext uri="{BB962C8B-B14F-4D97-AF65-F5344CB8AC3E}">
        <p14:creationId xmlns:p14="http://schemas.microsoft.com/office/powerpoint/2010/main" val="822441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20</a:t>
            </a:fld>
            <a:endParaRPr kumimoji="1" lang="ja-JP" altLang="en-US"/>
          </a:p>
        </p:txBody>
      </p:sp>
    </p:spTree>
    <p:extLst>
      <p:ext uri="{BB962C8B-B14F-4D97-AF65-F5344CB8AC3E}">
        <p14:creationId xmlns:p14="http://schemas.microsoft.com/office/powerpoint/2010/main" val="9878611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4518C-BDAC-2402-9EBE-8800012CAEB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C2B7778-3D5F-D46E-514D-3ED36E500CD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C2B9E9B-2924-7F2B-34D6-3053C6BE6C42}"/>
              </a:ext>
            </a:extLst>
          </p:cNvPr>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480DA028-AB96-42B7-A558-0629973F6181}"/>
              </a:ext>
            </a:extLst>
          </p:cNvPr>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a:extLst>
              <a:ext uri="{FF2B5EF4-FFF2-40B4-BE49-F238E27FC236}">
                <a16:creationId xmlns:a16="http://schemas.microsoft.com/office/drawing/2014/main" id="{3B177B52-9468-8028-C0B4-95DE97C3FFA5}"/>
              </a:ext>
            </a:extLst>
          </p:cNvPr>
          <p:cNvSpPr>
            <a:spLocks noGrp="1"/>
          </p:cNvSpPr>
          <p:nvPr>
            <p:ph type="sldNum" sz="quarter" idx="5"/>
          </p:nvPr>
        </p:nvSpPr>
        <p:spPr/>
        <p:txBody>
          <a:bodyPr/>
          <a:lstStyle/>
          <a:p>
            <a:fld id="{6C90C1EB-845C-485F-B326-2B0FF1BAC7B8}" type="slidenum">
              <a:rPr kumimoji="1" lang="ja-JP" altLang="en-US" smtClean="0"/>
              <a:t>21</a:t>
            </a:fld>
            <a:endParaRPr kumimoji="1" lang="ja-JP" altLang="en-US"/>
          </a:p>
        </p:txBody>
      </p:sp>
    </p:spTree>
    <p:extLst>
      <p:ext uri="{BB962C8B-B14F-4D97-AF65-F5344CB8AC3E}">
        <p14:creationId xmlns:p14="http://schemas.microsoft.com/office/powerpoint/2010/main" val="2090718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4F6A2-EF0F-9D54-7484-22A18CD6CCA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C043C4B-E7BB-F835-3BB9-791675E9CCB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EE29FF7-1DDA-B3CB-2E0D-BD6CAF46144F}"/>
              </a:ext>
            </a:extLst>
          </p:cNvPr>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5845C24A-E1C4-BB97-31EF-417DC02FECED}"/>
              </a:ext>
            </a:extLst>
          </p:cNvPr>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a:extLst>
              <a:ext uri="{FF2B5EF4-FFF2-40B4-BE49-F238E27FC236}">
                <a16:creationId xmlns:a16="http://schemas.microsoft.com/office/drawing/2014/main" id="{2A30E984-99E1-FCCF-6102-87401372F3CB}"/>
              </a:ext>
            </a:extLst>
          </p:cNvPr>
          <p:cNvSpPr>
            <a:spLocks noGrp="1"/>
          </p:cNvSpPr>
          <p:nvPr>
            <p:ph type="sldNum" sz="quarter" idx="5"/>
          </p:nvPr>
        </p:nvSpPr>
        <p:spPr/>
        <p:txBody>
          <a:bodyPr/>
          <a:lstStyle/>
          <a:p>
            <a:fld id="{6C90C1EB-845C-485F-B326-2B0FF1BAC7B8}" type="slidenum">
              <a:rPr kumimoji="1" lang="ja-JP" altLang="en-US" smtClean="0"/>
              <a:t>22</a:t>
            </a:fld>
            <a:endParaRPr kumimoji="1" lang="ja-JP" altLang="en-US"/>
          </a:p>
        </p:txBody>
      </p:sp>
    </p:spTree>
    <p:extLst>
      <p:ext uri="{BB962C8B-B14F-4D97-AF65-F5344CB8AC3E}">
        <p14:creationId xmlns:p14="http://schemas.microsoft.com/office/powerpoint/2010/main" val="1665568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19733-577A-81A5-F5A9-E7887F08B5D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7724CFB-7712-B284-A958-E9A2BC21BA7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CBCF4CB-1456-C029-FA46-B7AE7A1B1862}"/>
              </a:ext>
            </a:extLst>
          </p:cNvPr>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DB9FA197-3BBF-8E9C-65EC-F4F2F60108A8}"/>
              </a:ext>
            </a:extLst>
          </p:cNvPr>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a:extLst>
              <a:ext uri="{FF2B5EF4-FFF2-40B4-BE49-F238E27FC236}">
                <a16:creationId xmlns:a16="http://schemas.microsoft.com/office/drawing/2014/main" id="{5A091828-BD81-10BB-22F3-AE4DF8FC56DC}"/>
              </a:ext>
            </a:extLst>
          </p:cNvPr>
          <p:cNvSpPr>
            <a:spLocks noGrp="1"/>
          </p:cNvSpPr>
          <p:nvPr>
            <p:ph type="sldNum" sz="quarter" idx="5"/>
          </p:nvPr>
        </p:nvSpPr>
        <p:spPr/>
        <p:txBody>
          <a:bodyPr/>
          <a:lstStyle/>
          <a:p>
            <a:fld id="{6C90C1EB-845C-485F-B326-2B0FF1BAC7B8}" type="slidenum">
              <a:rPr kumimoji="1" lang="ja-JP" altLang="en-US" smtClean="0"/>
              <a:t>23</a:t>
            </a:fld>
            <a:endParaRPr kumimoji="1" lang="ja-JP" altLang="en-US"/>
          </a:p>
        </p:txBody>
      </p:sp>
    </p:spTree>
    <p:extLst>
      <p:ext uri="{BB962C8B-B14F-4D97-AF65-F5344CB8AC3E}">
        <p14:creationId xmlns:p14="http://schemas.microsoft.com/office/powerpoint/2010/main" val="38664345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7CA05-8593-365B-2AD0-CB5D0251CD5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D1B2DAD-0A59-5D85-4612-7A96A82B505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1FD7708-4739-3024-F053-1276C1650C50}"/>
              </a:ext>
            </a:extLst>
          </p:cNvPr>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9537A139-529E-0C19-0334-E9A53E4AE93B}"/>
              </a:ext>
            </a:extLst>
          </p:cNvPr>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a:extLst>
              <a:ext uri="{FF2B5EF4-FFF2-40B4-BE49-F238E27FC236}">
                <a16:creationId xmlns:a16="http://schemas.microsoft.com/office/drawing/2014/main" id="{7563D6BA-07F0-D342-BF10-B6B582BB5916}"/>
              </a:ext>
            </a:extLst>
          </p:cNvPr>
          <p:cNvSpPr>
            <a:spLocks noGrp="1"/>
          </p:cNvSpPr>
          <p:nvPr>
            <p:ph type="sldNum" sz="quarter" idx="5"/>
          </p:nvPr>
        </p:nvSpPr>
        <p:spPr/>
        <p:txBody>
          <a:bodyPr/>
          <a:lstStyle/>
          <a:p>
            <a:fld id="{6C90C1EB-845C-485F-B326-2B0FF1BAC7B8}" type="slidenum">
              <a:rPr kumimoji="1" lang="ja-JP" altLang="en-US" smtClean="0"/>
              <a:t>24</a:t>
            </a:fld>
            <a:endParaRPr kumimoji="1" lang="ja-JP" altLang="en-US"/>
          </a:p>
        </p:txBody>
      </p:sp>
    </p:spTree>
    <p:extLst>
      <p:ext uri="{BB962C8B-B14F-4D97-AF65-F5344CB8AC3E}">
        <p14:creationId xmlns:p14="http://schemas.microsoft.com/office/powerpoint/2010/main" val="507317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CCADF-CA7E-A436-0752-B08AF2A6CE1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59DA590-6752-72AC-4B33-8395474AF82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5D84C7D-B186-DAC5-9A20-3C72A66A00E7}"/>
              </a:ext>
            </a:extLst>
          </p:cNvPr>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D432D6A6-A810-D01A-DB05-D3924751C67A}"/>
              </a:ext>
            </a:extLst>
          </p:cNvPr>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a:extLst>
              <a:ext uri="{FF2B5EF4-FFF2-40B4-BE49-F238E27FC236}">
                <a16:creationId xmlns:a16="http://schemas.microsoft.com/office/drawing/2014/main" id="{5099B44F-6AE4-8B95-0C33-1F776BB7503F}"/>
              </a:ext>
            </a:extLst>
          </p:cNvPr>
          <p:cNvSpPr>
            <a:spLocks noGrp="1"/>
          </p:cNvSpPr>
          <p:nvPr>
            <p:ph type="sldNum" sz="quarter" idx="5"/>
          </p:nvPr>
        </p:nvSpPr>
        <p:spPr/>
        <p:txBody>
          <a:bodyPr/>
          <a:lstStyle/>
          <a:p>
            <a:fld id="{6C90C1EB-845C-485F-B326-2B0FF1BAC7B8}" type="slidenum">
              <a:rPr kumimoji="1" lang="ja-JP" altLang="en-US" smtClean="0"/>
              <a:t>25</a:t>
            </a:fld>
            <a:endParaRPr kumimoji="1" lang="ja-JP" altLang="en-US"/>
          </a:p>
        </p:txBody>
      </p:sp>
    </p:spTree>
    <p:extLst>
      <p:ext uri="{BB962C8B-B14F-4D97-AF65-F5344CB8AC3E}">
        <p14:creationId xmlns:p14="http://schemas.microsoft.com/office/powerpoint/2010/main" val="3178131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7BC12-B1A0-E47B-C9B1-86CAE5C6B12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4483788-74C0-0294-7E3C-7322B155378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D3270BD-D016-EBE2-FB4E-0176115100B6}"/>
              </a:ext>
            </a:extLst>
          </p:cNvPr>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85656317-F3A0-EF62-685F-F2E49318BD4C}"/>
              </a:ext>
            </a:extLst>
          </p:cNvPr>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a:extLst>
              <a:ext uri="{FF2B5EF4-FFF2-40B4-BE49-F238E27FC236}">
                <a16:creationId xmlns:a16="http://schemas.microsoft.com/office/drawing/2014/main" id="{4975D5E0-A399-DCCF-377F-39CBDE41C6F0}"/>
              </a:ext>
            </a:extLst>
          </p:cNvPr>
          <p:cNvSpPr>
            <a:spLocks noGrp="1"/>
          </p:cNvSpPr>
          <p:nvPr>
            <p:ph type="sldNum" sz="quarter" idx="5"/>
          </p:nvPr>
        </p:nvSpPr>
        <p:spPr/>
        <p:txBody>
          <a:bodyPr/>
          <a:lstStyle/>
          <a:p>
            <a:fld id="{6C90C1EB-845C-485F-B326-2B0FF1BAC7B8}" type="slidenum">
              <a:rPr kumimoji="1" lang="ja-JP" altLang="en-US" smtClean="0"/>
              <a:t>26</a:t>
            </a:fld>
            <a:endParaRPr kumimoji="1" lang="ja-JP" altLang="en-US"/>
          </a:p>
        </p:txBody>
      </p:sp>
    </p:spTree>
    <p:extLst>
      <p:ext uri="{BB962C8B-B14F-4D97-AF65-F5344CB8AC3E}">
        <p14:creationId xmlns:p14="http://schemas.microsoft.com/office/powerpoint/2010/main" val="38374507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977C2-8F2C-A8EE-29BE-21A132EF516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BF32DC3-51B3-5825-4071-1D7C71FC660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876003B-1112-9CF7-42CE-804C085BFF08}"/>
              </a:ext>
            </a:extLst>
          </p:cNvPr>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5611ECE7-B2D1-7C68-3E14-80C81AE707C5}"/>
              </a:ext>
            </a:extLst>
          </p:cNvPr>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a:extLst>
              <a:ext uri="{FF2B5EF4-FFF2-40B4-BE49-F238E27FC236}">
                <a16:creationId xmlns:a16="http://schemas.microsoft.com/office/drawing/2014/main" id="{F13B3327-7244-5E91-CF54-C3C9992BAF49}"/>
              </a:ext>
            </a:extLst>
          </p:cNvPr>
          <p:cNvSpPr>
            <a:spLocks noGrp="1"/>
          </p:cNvSpPr>
          <p:nvPr>
            <p:ph type="sldNum" sz="quarter" idx="5"/>
          </p:nvPr>
        </p:nvSpPr>
        <p:spPr/>
        <p:txBody>
          <a:bodyPr/>
          <a:lstStyle/>
          <a:p>
            <a:fld id="{6C90C1EB-845C-485F-B326-2B0FF1BAC7B8}" type="slidenum">
              <a:rPr kumimoji="1" lang="ja-JP" altLang="en-US" smtClean="0"/>
              <a:t>27</a:t>
            </a:fld>
            <a:endParaRPr kumimoji="1" lang="ja-JP" altLang="en-US"/>
          </a:p>
        </p:txBody>
      </p:sp>
    </p:spTree>
    <p:extLst>
      <p:ext uri="{BB962C8B-B14F-4D97-AF65-F5344CB8AC3E}">
        <p14:creationId xmlns:p14="http://schemas.microsoft.com/office/powerpoint/2010/main" val="8594497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2AF2D-2F66-B1FB-7F7A-20B2CE36CC8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3321611-B5C7-203A-2ECC-14B2A7AAEB9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D2C2EF0-2202-3C34-E0C6-5A43F7A52804}"/>
              </a:ext>
            </a:extLst>
          </p:cNvPr>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BD9FF850-314F-D709-B63A-1DBF55969849}"/>
              </a:ext>
            </a:extLst>
          </p:cNvPr>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a:extLst>
              <a:ext uri="{FF2B5EF4-FFF2-40B4-BE49-F238E27FC236}">
                <a16:creationId xmlns:a16="http://schemas.microsoft.com/office/drawing/2014/main" id="{0BA9B6C5-0849-94E7-51F9-4AC8F97AD912}"/>
              </a:ext>
            </a:extLst>
          </p:cNvPr>
          <p:cNvSpPr>
            <a:spLocks noGrp="1"/>
          </p:cNvSpPr>
          <p:nvPr>
            <p:ph type="sldNum" sz="quarter" idx="5"/>
          </p:nvPr>
        </p:nvSpPr>
        <p:spPr/>
        <p:txBody>
          <a:bodyPr/>
          <a:lstStyle/>
          <a:p>
            <a:fld id="{6C90C1EB-845C-485F-B326-2B0FF1BAC7B8}" type="slidenum">
              <a:rPr kumimoji="1" lang="ja-JP" altLang="en-US" smtClean="0"/>
              <a:t>28</a:t>
            </a:fld>
            <a:endParaRPr kumimoji="1" lang="ja-JP" altLang="en-US"/>
          </a:p>
        </p:txBody>
      </p:sp>
    </p:spTree>
    <p:extLst>
      <p:ext uri="{BB962C8B-B14F-4D97-AF65-F5344CB8AC3E}">
        <p14:creationId xmlns:p14="http://schemas.microsoft.com/office/powerpoint/2010/main" val="23145467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F077E-1FCA-72E6-0B29-5395068491F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8A88458-F4E1-4402-B756-F75960ECD71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B4CA5DB-6E10-2C4A-F6C0-6A6B466E4C9B}"/>
              </a:ext>
            </a:extLst>
          </p:cNvPr>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2F01271D-D8AB-D8AE-5500-1478161013BB}"/>
              </a:ext>
            </a:extLst>
          </p:cNvPr>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a:extLst>
              <a:ext uri="{FF2B5EF4-FFF2-40B4-BE49-F238E27FC236}">
                <a16:creationId xmlns:a16="http://schemas.microsoft.com/office/drawing/2014/main" id="{E7595AFF-4147-4851-1B69-5CCF6348F271}"/>
              </a:ext>
            </a:extLst>
          </p:cNvPr>
          <p:cNvSpPr>
            <a:spLocks noGrp="1"/>
          </p:cNvSpPr>
          <p:nvPr>
            <p:ph type="sldNum" sz="quarter" idx="5"/>
          </p:nvPr>
        </p:nvSpPr>
        <p:spPr/>
        <p:txBody>
          <a:bodyPr/>
          <a:lstStyle/>
          <a:p>
            <a:fld id="{6C90C1EB-845C-485F-B326-2B0FF1BAC7B8}" type="slidenum">
              <a:rPr kumimoji="1" lang="ja-JP" altLang="en-US" smtClean="0"/>
              <a:t>29</a:t>
            </a:fld>
            <a:endParaRPr kumimoji="1" lang="ja-JP" altLang="en-US"/>
          </a:p>
        </p:txBody>
      </p:sp>
    </p:spTree>
    <p:extLst>
      <p:ext uri="{BB962C8B-B14F-4D97-AF65-F5344CB8AC3E}">
        <p14:creationId xmlns:p14="http://schemas.microsoft.com/office/powerpoint/2010/main" val="1812003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255588"/>
            <a:ext cx="5916613" cy="3328987"/>
          </a:xfrm>
        </p:spPr>
      </p:sp>
      <p:sp>
        <p:nvSpPr>
          <p:cNvPr id="3" name="ノート プレースホルダー 2"/>
          <p:cNvSpPr>
            <a:spLocks noGrp="1"/>
          </p:cNvSpPr>
          <p:nvPr>
            <p:ph type="body" idx="1"/>
          </p:nvPr>
        </p:nvSpPr>
        <p:spPr>
          <a:xfrm>
            <a:off x="409575" y="3657601"/>
            <a:ext cx="5916612" cy="4975424"/>
          </a:xfrm>
        </p:spPr>
        <p:txBody>
          <a:bodyPr/>
          <a:lstStyle/>
          <a:p>
            <a:endParaRPr kumimoji="1" lang="ja-JP" altLang="en-US" dirty="0"/>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3</a:t>
            </a:fld>
            <a:endParaRPr kumimoji="1" lang="ja-JP" altLang="en-US"/>
          </a:p>
        </p:txBody>
      </p:sp>
    </p:spTree>
    <p:extLst>
      <p:ext uri="{BB962C8B-B14F-4D97-AF65-F5344CB8AC3E}">
        <p14:creationId xmlns:p14="http://schemas.microsoft.com/office/powerpoint/2010/main" val="24402147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078BA-DE0A-EA74-8CAC-B0E8E62959E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11E6DC5-0F91-2BE7-E1D7-19A48609D89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7DDFDAB-A231-6F03-CE97-4F3FC37C03A4}"/>
              </a:ext>
            </a:extLst>
          </p:cNvPr>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1D69FD40-A934-BE07-313C-3142117864E8}"/>
              </a:ext>
            </a:extLst>
          </p:cNvPr>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a:extLst>
              <a:ext uri="{FF2B5EF4-FFF2-40B4-BE49-F238E27FC236}">
                <a16:creationId xmlns:a16="http://schemas.microsoft.com/office/drawing/2014/main" id="{C1C6120E-C158-DA9A-778E-309A2A3005F8}"/>
              </a:ext>
            </a:extLst>
          </p:cNvPr>
          <p:cNvSpPr>
            <a:spLocks noGrp="1"/>
          </p:cNvSpPr>
          <p:nvPr>
            <p:ph type="sldNum" sz="quarter" idx="5"/>
          </p:nvPr>
        </p:nvSpPr>
        <p:spPr/>
        <p:txBody>
          <a:bodyPr/>
          <a:lstStyle/>
          <a:p>
            <a:fld id="{6C90C1EB-845C-485F-B326-2B0FF1BAC7B8}" type="slidenum">
              <a:rPr kumimoji="1" lang="ja-JP" altLang="en-US" smtClean="0"/>
              <a:t>30</a:t>
            </a:fld>
            <a:endParaRPr kumimoji="1" lang="ja-JP" altLang="en-US"/>
          </a:p>
        </p:txBody>
      </p:sp>
    </p:spTree>
    <p:extLst>
      <p:ext uri="{BB962C8B-B14F-4D97-AF65-F5344CB8AC3E}">
        <p14:creationId xmlns:p14="http://schemas.microsoft.com/office/powerpoint/2010/main" val="1725758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F10AA-A28A-BFCA-A30F-2716AA1D6F6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9FFEB78-296A-00F3-49F1-DD6B9AAC869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06A1023-9FB9-2D08-5E54-6C2FCA48780F}"/>
              </a:ext>
            </a:extLst>
          </p:cNvPr>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CF05583D-5567-DD40-FA20-F21A1250A900}"/>
              </a:ext>
            </a:extLst>
          </p:cNvPr>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a:extLst>
              <a:ext uri="{FF2B5EF4-FFF2-40B4-BE49-F238E27FC236}">
                <a16:creationId xmlns:a16="http://schemas.microsoft.com/office/drawing/2014/main" id="{A1CDE595-9E3E-3DAD-DE8C-103F407EC3E9}"/>
              </a:ext>
            </a:extLst>
          </p:cNvPr>
          <p:cNvSpPr>
            <a:spLocks noGrp="1"/>
          </p:cNvSpPr>
          <p:nvPr>
            <p:ph type="sldNum" sz="quarter" idx="5"/>
          </p:nvPr>
        </p:nvSpPr>
        <p:spPr/>
        <p:txBody>
          <a:bodyPr/>
          <a:lstStyle/>
          <a:p>
            <a:fld id="{6C90C1EB-845C-485F-B326-2B0FF1BAC7B8}" type="slidenum">
              <a:rPr kumimoji="1" lang="ja-JP" altLang="en-US" smtClean="0"/>
              <a:t>31</a:t>
            </a:fld>
            <a:endParaRPr kumimoji="1" lang="ja-JP" altLang="en-US"/>
          </a:p>
        </p:txBody>
      </p:sp>
    </p:spTree>
    <p:extLst>
      <p:ext uri="{BB962C8B-B14F-4D97-AF65-F5344CB8AC3E}">
        <p14:creationId xmlns:p14="http://schemas.microsoft.com/office/powerpoint/2010/main" val="16835234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144B7-2BB0-585F-AAD5-92E380799B7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6A039DF-31E7-39CC-FB79-E19ADD91067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4D6B6A2-BDAD-EEBB-2CFD-7EF8F872306E}"/>
              </a:ext>
            </a:extLst>
          </p:cNvPr>
          <p:cNvSpPr>
            <a:spLocks noGrp="1"/>
          </p:cNvSpPr>
          <p:nvPr>
            <p:ph type="body" idx="1"/>
          </p:nvPr>
        </p:nvSpPr>
        <p:spPr/>
        <p:txBody>
          <a:bodyPr/>
          <a:lstStyle/>
          <a:p>
            <a:r>
              <a:rPr kumimoji="1" lang="ja-JP" altLang="en-US" dirty="0"/>
              <a:t>本日の内容です。お手元の資料、または画面を見ながらお聞きください。</a:t>
            </a:r>
          </a:p>
        </p:txBody>
      </p:sp>
      <p:sp>
        <p:nvSpPr>
          <p:cNvPr id="4" name="スライド番号プレースホルダー 3">
            <a:extLst>
              <a:ext uri="{FF2B5EF4-FFF2-40B4-BE49-F238E27FC236}">
                <a16:creationId xmlns:a16="http://schemas.microsoft.com/office/drawing/2014/main" id="{544CA4E4-832D-31E1-5C56-C6595E58FB8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0193B-564F-4854-8A52-728F3FB19C85}"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8944140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33</a:t>
            </a:fld>
            <a:endParaRPr kumimoji="1" lang="ja-JP" altLang="en-US"/>
          </a:p>
        </p:txBody>
      </p:sp>
    </p:spTree>
    <p:extLst>
      <p:ext uri="{BB962C8B-B14F-4D97-AF65-F5344CB8AC3E}">
        <p14:creationId xmlns:p14="http://schemas.microsoft.com/office/powerpoint/2010/main" val="34458594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34</a:t>
            </a:fld>
            <a:endParaRPr kumimoji="1" lang="ja-JP" altLang="en-US"/>
          </a:p>
        </p:txBody>
      </p:sp>
    </p:spTree>
    <p:extLst>
      <p:ext uri="{BB962C8B-B14F-4D97-AF65-F5344CB8AC3E}">
        <p14:creationId xmlns:p14="http://schemas.microsoft.com/office/powerpoint/2010/main" val="4273147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35</a:t>
            </a:fld>
            <a:endParaRPr kumimoji="1" lang="ja-JP" altLang="en-US"/>
          </a:p>
        </p:txBody>
      </p:sp>
    </p:spTree>
    <p:extLst>
      <p:ext uri="{BB962C8B-B14F-4D97-AF65-F5344CB8AC3E}">
        <p14:creationId xmlns:p14="http://schemas.microsoft.com/office/powerpoint/2010/main" val="4433382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36</a:t>
            </a:fld>
            <a:endParaRPr kumimoji="1" lang="ja-JP" altLang="en-US"/>
          </a:p>
        </p:txBody>
      </p:sp>
    </p:spTree>
    <p:extLst>
      <p:ext uri="{BB962C8B-B14F-4D97-AF65-F5344CB8AC3E}">
        <p14:creationId xmlns:p14="http://schemas.microsoft.com/office/powerpoint/2010/main" val="16530652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37</a:t>
            </a:fld>
            <a:endParaRPr kumimoji="1" lang="ja-JP" altLang="en-US"/>
          </a:p>
        </p:txBody>
      </p:sp>
    </p:spTree>
    <p:extLst>
      <p:ext uri="{BB962C8B-B14F-4D97-AF65-F5344CB8AC3E}">
        <p14:creationId xmlns:p14="http://schemas.microsoft.com/office/powerpoint/2010/main" val="12718061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38</a:t>
            </a:fld>
            <a:endParaRPr kumimoji="1" lang="ja-JP" altLang="en-US"/>
          </a:p>
        </p:txBody>
      </p:sp>
    </p:spTree>
    <p:extLst>
      <p:ext uri="{BB962C8B-B14F-4D97-AF65-F5344CB8AC3E}">
        <p14:creationId xmlns:p14="http://schemas.microsoft.com/office/powerpoint/2010/main" val="13893080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BC436-8834-7BB6-FB6C-1DDF27ABCD6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10FD75D-2845-FBCB-28C3-02F28B506CD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EE215FF-185D-3F98-A797-93BBC10E9947}"/>
              </a:ext>
            </a:extLst>
          </p:cNvPr>
          <p:cNvSpPr>
            <a:spLocks noGrp="1"/>
          </p:cNvSpPr>
          <p:nvPr>
            <p:ph type="body" idx="1"/>
          </p:nvPr>
        </p:nvSpPr>
        <p:spPr/>
        <p:txBody>
          <a:bodyPr/>
          <a:lstStyle/>
          <a:p>
            <a:r>
              <a:rPr kumimoji="1" lang="ja-JP" altLang="en-US" dirty="0"/>
              <a:t>本日の内容です。お手元の資料、または画面を見ながらお聞きください。</a:t>
            </a:r>
          </a:p>
        </p:txBody>
      </p:sp>
      <p:sp>
        <p:nvSpPr>
          <p:cNvPr id="4" name="スライド番号プレースホルダー 3">
            <a:extLst>
              <a:ext uri="{FF2B5EF4-FFF2-40B4-BE49-F238E27FC236}">
                <a16:creationId xmlns:a16="http://schemas.microsoft.com/office/drawing/2014/main" id="{91C9EA3E-C3BC-7E53-37D7-538886B83F4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0193B-564F-4854-8A52-728F3FB19C85}"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977801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319088"/>
            <a:ext cx="5916613" cy="3328987"/>
          </a:xfrm>
        </p:spPr>
      </p:sp>
      <p:sp>
        <p:nvSpPr>
          <p:cNvPr id="3" name="ノート プレースホルダー 2"/>
          <p:cNvSpPr>
            <a:spLocks noGrp="1"/>
          </p:cNvSpPr>
          <p:nvPr>
            <p:ph type="body" idx="1"/>
          </p:nvPr>
        </p:nvSpPr>
        <p:spPr>
          <a:xfrm>
            <a:off x="409574" y="3727451"/>
            <a:ext cx="5916613" cy="4905574"/>
          </a:xfrm>
        </p:spPr>
        <p:txBody>
          <a:bodyPr/>
          <a:lstStyle/>
          <a:p>
            <a:endParaRPr kumimoji="1" lang="ja-JP" altLang="en-US" dirty="0"/>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4</a:t>
            </a:fld>
            <a:endParaRPr kumimoji="1" lang="ja-JP" altLang="en-US"/>
          </a:p>
        </p:txBody>
      </p:sp>
    </p:spTree>
    <p:extLst>
      <p:ext uri="{BB962C8B-B14F-4D97-AF65-F5344CB8AC3E}">
        <p14:creationId xmlns:p14="http://schemas.microsoft.com/office/powerpoint/2010/main" val="33164925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40</a:t>
            </a:fld>
            <a:endParaRPr kumimoji="1" lang="ja-JP" altLang="en-US"/>
          </a:p>
        </p:txBody>
      </p:sp>
    </p:spTree>
    <p:extLst>
      <p:ext uri="{BB962C8B-B14F-4D97-AF65-F5344CB8AC3E}">
        <p14:creationId xmlns:p14="http://schemas.microsoft.com/office/powerpoint/2010/main" val="13977598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41</a:t>
            </a:fld>
            <a:endParaRPr kumimoji="1" lang="ja-JP" altLang="en-US"/>
          </a:p>
        </p:txBody>
      </p:sp>
    </p:spTree>
    <p:extLst>
      <p:ext uri="{BB962C8B-B14F-4D97-AF65-F5344CB8AC3E}">
        <p14:creationId xmlns:p14="http://schemas.microsoft.com/office/powerpoint/2010/main" val="3898229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42</a:t>
            </a:fld>
            <a:endParaRPr kumimoji="1" lang="ja-JP" altLang="en-US"/>
          </a:p>
        </p:txBody>
      </p:sp>
    </p:spTree>
    <p:extLst>
      <p:ext uri="{BB962C8B-B14F-4D97-AF65-F5344CB8AC3E}">
        <p14:creationId xmlns:p14="http://schemas.microsoft.com/office/powerpoint/2010/main" val="5383823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43</a:t>
            </a:fld>
            <a:endParaRPr kumimoji="1" lang="ja-JP" altLang="en-US"/>
          </a:p>
        </p:txBody>
      </p:sp>
    </p:spTree>
    <p:extLst>
      <p:ext uri="{BB962C8B-B14F-4D97-AF65-F5344CB8AC3E}">
        <p14:creationId xmlns:p14="http://schemas.microsoft.com/office/powerpoint/2010/main" val="25764283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44</a:t>
            </a:fld>
            <a:endParaRPr kumimoji="1" lang="ja-JP" altLang="en-US"/>
          </a:p>
        </p:txBody>
      </p:sp>
    </p:spTree>
    <p:extLst>
      <p:ext uri="{BB962C8B-B14F-4D97-AF65-F5344CB8AC3E}">
        <p14:creationId xmlns:p14="http://schemas.microsoft.com/office/powerpoint/2010/main" val="31027021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45</a:t>
            </a:fld>
            <a:endParaRPr kumimoji="1" lang="ja-JP" altLang="en-US"/>
          </a:p>
        </p:txBody>
      </p:sp>
    </p:spTree>
    <p:extLst>
      <p:ext uri="{BB962C8B-B14F-4D97-AF65-F5344CB8AC3E}">
        <p14:creationId xmlns:p14="http://schemas.microsoft.com/office/powerpoint/2010/main" val="6977986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46</a:t>
            </a:fld>
            <a:endParaRPr kumimoji="1" lang="ja-JP" altLang="en-US"/>
          </a:p>
        </p:txBody>
      </p:sp>
    </p:spTree>
    <p:extLst>
      <p:ext uri="{BB962C8B-B14F-4D97-AF65-F5344CB8AC3E}">
        <p14:creationId xmlns:p14="http://schemas.microsoft.com/office/powerpoint/2010/main" val="40457652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9E9E0-7EB8-61B7-16D2-4E70A7CE063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27D9178-D44E-D412-395A-DB818ED3C91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D9CF351-5365-FF29-0A23-15863899E29E}"/>
              </a:ext>
            </a:extLst>
          </p:cNvPr>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00076BB7-4700-609B-5A70-BBAF32431493}"/>
              </a:ext>
            </a:extLst>
          </p:cNvPr>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a:extLst>
              <a:ext uri="{FF2B5EF4-FFF2-40B4-BE49-F238E27FC236}">
                <a16:creationId xmlns:a16="http://schemas.microsoft.com/office/drawing/2014/main" id="{A9F88D72-A9A6-04AA-F9DC-14BFFF6191DB}"/>
              </a:ext>
            </a:extLst>
          </p:cNvPr>
          <p:cNvSpPr>
            <a:spLocks noGrp="1"/>
          </p:cNvSpPr>
          <p:nvPr>
            <p:ph type="sldNum" sz="quarter" idx="5"/>
          </p:nvPr>
        </p:nvSpPr>
        <p:spPr/>
        <p:txBody>
          <a:bodyPr/>
          <a:lstStyle/>
          <a:p>
            <a:fld id="{6C90C1EB-845C-485F-B326-2B0FF1BAC7B8}" type="slidenum">
              <a:rPr kumimoji="1" lang="ja-JP" altLang="en-US" smtClean="0"/>
              <a:t>47</a:t>
            </a:fld>
            <a:endParaRPr kumimoji="1" lang="ja-JP" altLang="en-US"/>
          </a:p>
        </p:txBody>
      </p:sp>
    </p:spTree>
    <p:extLst>
      <p:ext uri="{BB962C8B-B14F-4D97-AF65-F5344CB8AC3E}">
        <p14:creationId xmlns:p14="http://schemas.microsoft.com/office/powerpoint/2010/main" val="28906961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5731F4-300C-0669-65EE-82E7415F1E6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261ADEB-6FEE-4B34-F40C-2E145215E18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606176C-F1B9-E2D3-7D51-5F5868B696C1}"/>
              </a:ext>
            </a:extLst>
          </p:cNvPr>
          <p:cNvSpPr>
            <a:spLocks noGrp="1"/>
          </p:cNvSpPr>
          <p:nvPr>
            <p:ph type="body" idx="1"/>
          </p:nvPr>
        </p:nvSpPr>
        <p:spPr/>
        <p:txBody>
          <a:bodyPr/>
          <a:lstStyle/>
          <a:p>
            <a:endParaRPr kumimoji="1" lang="ja-JP" altLang="en-US" dirty="0"/>
          </a:p>
        </p:txBody>
      </p:sp>
      <p:sp>
        <p:nvSpPr>
          <p:cNvPr id="4" name="日付プレースホルダー 3">
            <a:extLst>
              <a:ext uri="{FF2B5EF4-FFF2-40B4-BE49-F238E27FC236}">
                <a16:creationId xmlns:a16="http://schemas.microsoft.com/office/drawing/2014/main" id="{EB2FB524-D7B1-4BE3-6CD0-2A0582E5ABB6}"/>
              </a:ext>
            </a:extLst>
          </p:cNvPr>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a:extLst>
              <a:ext uri="{FF2B5EF4-FFF2-40B4-BE49-F238E27FC236}">
                <a16:creationId xmlns:a16="http://schemas.microsoft.com/office/drawing/2014/main" id="{78C47FF6-673C-1B60-F467-79466E13F7B1}"/>
              </a:ext>
            </a:extLst>
          </p:cNvPr>
          <p:cNvSpPr>
            <a:spLocks noGrp="1"/>
          </p:cNvSpPr>
          <p:nvPr>
            <p:ph type="sldNum" sz="quarter" idx="5"/>
          </p:nvPr>
        </p:nvSpPr>
        <p:spPr/>
        <p:txBody>
          <a:bodyPr/>
          <a:lstStyle/>
          <a:p>
            <a:fld id="{6C90C1EB-845C-485F-B326-2B0FF1BAC7B8}" type="slidenum">
              <a:rPr kumimoji="1" lang="ja-JP" altLang="en-US" smtClean="0"/>
              <a:t>48</a:t>
            </a:fld>
            <a:endParaRPr kumimoji="1" lang="ja-JP" altLang="en-US"/>
          </a:p>
        </p:txBody>
      </p:sp>
    </p:spTree>
    <p:extLst>
      <p:ext uri="{BB962C8B-B14F-4D97-AF65-F5344CB8AC3E}">
        <p14:creationId xmlns:p14="http://schemas.microsoft.com/office/powerpoint/2010/main" val="41237071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49</a:t>
            </a:fld>
            <a:endParaRPr kumimoji="1" lang="ja-JP" altLang="en-US"/>
          </a:p>
        </p:txBody>
      </p:sp>
    </p:spTree>
    <p:extLst>
      <p:ext uri="{BB962C8B-B14F-4D97-AF65-F5344CB8AC3E}">
        <p14:creationId xmlns:p14="http://schemas.microsoft.com/office/powerpoint/2010/main" val="1381650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9575" y="255588"/>
            <a:ext cx="5916613" cy="33289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0193B-564F-4854-8A52-728F3FB19C85}"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7724975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50</a:t>
            </a:fld>
            <a:endParaRPr kumimoji="1" lang="ja-JP" altLang="en-US"/>
          </a:p>
        </p:txBody>
      </p:sp>
    </p:spTree>
    <p:extLst>
      <p:ext uri="{BB962C8B-B14F-4D97-AF65-F5344CB8AC3E}">
        <p14:creationId xmlns:p14="http://schemas.microsoft.com/office/powerpoint/2010/main" val="31904139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51</a:t>
            </a:fld>
            <a:endParaRPr kumimoji="1" lang="ja-JP" altLang="en-US"/>
          </a:p>
        </p:txBody>
      </p:sp>
    </p:spTree>
    <p:extLst>
      <p:ext uri="{BB962C8B-B14F-4D97-AF65-F5344CB8AC3E}">
        <p14:creationId xmlns:p14="http://schemas.microsoft.com/office/powerpoint/2010/main" val="42195895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52</a:t>
            </a:fld>
            <a:endParaRPr kumimoji="1" lang="ja-JP" altLang="en-US"/>
          </a:p>
        </p:txBody>
      </p:sp>
    </p:spTree>
    <p:extLst>
      <p:ext uri="{BB962C8B-B14F-4D97-AF65-F5344CB8AC3E}">
        <p14:creationId xmlns:p14="http://schemas.microsoft.com/office/powerpoint/2010/main" val="33487197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53</a:t>
            </a:fld>
            <a:endParaRPr kumimoji="1" lang="ja-JP" altLang="en-US"/>
          </a:p>
        </p:txBody>
      </p:sp>
    </p:spTree>
    <p:extLst>
      <p:ext uri="{BB962C8B-B14F-4D97-AF65-F5344CB8AC3E}">
        <p14:creationId xmlns:p14="http://schemas.microsoft.com/office/powerpoint/2010/main" val="39954386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54</a:t>
            </a:fld>
            <a:endParaRPr kumimoji="1" lang="ja-JP" altLang="en-US"/>
          </a:p>
        </p:txBody>
      </p:sp>
    </p:spTree>
    <p:extLst>
      <p:ext uri="{BB962C8B-B14F-4D97-AF65-F5344CB8AC3E}">
        <p14:creationId xmlns:p14="http://schemas.microsoft.com/office/powerpoint/2010/main" val="25306865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55</a:t>
            </a:fld>
            <a:endParaRPr kumimoji="1" lang="ja-JP" altLang="en-US"/>
          </a:p>
        </p:txBody>
      </p:sp>
    </p:spTree>
    <p:extLst>
      <p:ext uri="{BB962C8B-B14F-4D97-AF65-F5344CB8AC3E}">
        <p14:creationId xmlns:p14="http://schemas.microsoft.com/office/powerpoint/2010/main" val="19603470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EB85C-FF72-D745-960B-7175F3FE217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342EF54-7F93-25A5-569E-328B3FAA236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F3064D5-9935-7F8D-7C3D-60398BF582A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4B867CD6-FF6C-2C47-77AF-F3F24F5878D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0193B-564F-4854-8A52-728F3FB19C85}"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5734138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57</a:t>
            </a:fld>
            <a:endParaRPr kumimoji="1" lang="ja-JP" altLang="en-US"/>
          </a:p>
        </p:txBody>
      </p:sp>
    </p:spTree>
    <p:extLst>
      <p:ext uri="{BB962C8B-B14F-4D97-AF65-F5344CB8AC3E}">
        <p14:creationId xmlns:p14="http://schemas.microsoft.com/office/powerpoint/2010/main" val="24595707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58</a:t>
            </a:fld>
            <a:endParaRPr kumimoji="1" lang="ja-JP" altLang="en-US"/>
          </a:p>
        </p:txBody>
      </p:sp>
    </p:spTree>
    <p:extLst>
      <p:ext uri="{BB962C8B-B14F-4D97-AF65-F5344CB8AC3E}">
        <p14:creationId xmlns:p14="http://schemas.microsoft.com/office/powerpoint/2010/main" val="857065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6</a:t>
            </a:fld>
            <a:endParaRPr kumimoji="1" lang="ja-JP" altLang="en-US"/>
          </a:p>
        </p:txBody>
      </p:sp>
    </p:spTree>
    <p:extLst>
      <p:ext uri="{BB962C8B-B14F-4D97-AF65-F5344CB8AC3E}">
        <p14:creationId xmlns:p14="http://schemas.microsoft.com/office/powerpoint/2010/main" val="2473006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7</a:t>
            </a:fld>
            <a:endParaRPr kumimoji="1" lang="ja-JP" altLang="en-US"/>
          </a:p>
        </p:txBody>
      </p:sp>
    </p:spTree>
    <p:extLst>
      <p:ext uri="{BB962C8B-B14F-4D97-AF65-F5344CB8AC3E}">
        <p14:creationId xmlns:p14="http://schemas.microsoft.com/office/powerpoint/2010/main" val="4136692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r>
              <a:rPr kumimoji="1" lang="en-US" altLang="ja-JP"/>
              <a:t>R6</a:t>
            </a:r>
            <a:r>
              <a:rPr kumimoji="1" lang="ja-JP" altLang="en-US"/>
              <a:t>東部地区第１回市町教育委員会生徒指導担当指導主事及び教育相談担当指導主事会議</a:t>
            </a:r>
          </a:p>
        </p:txBody>
      </p:sp>
      <p:sp>
        <p:nvSpPr>
          <p:cNvPr id="5" name="スライド番号プレースホルダー 4"/>
          <p:cNvSpPr>
            <a:spLocks noGrp="1"/>
          </p:cNvSpPr>
          <p:nvPr>
            <p:ph type="sldNum" sz="quarter" idx="5"/>
          </p:nvPr>
        </p:nvSpPr>
        <p:spPr/>
        <p:txBody>
          <a:bodyPr/>
          <a:lstStyle/>
          <a:p>
            <a:fld id="{6C90C1EB-845C-485F-B326-2B0FF1BAC7B8}" type="slidenum">
              <a:rPr kumimoji="1" lang="ja-JP" altLang="en-US" smtClean="0"/>
              <a:t>8</a:t>
            </a:fld>
            <a:endParaRPr kumimoji="1" lang="ja-JP" altLang="en-US"/>
          </a:p>
        </p:txBody>
      </p:sp>
    </p:spTree>
    <p:extLst>
      <p:ext uri="{BB962C8B-B14F-4D97-AF65-F5344CB8AC3E}">
        <p14:creationId xmlns:p14="http://schemas.microsoft.com/office/powerpoint/2010/main" val="2111446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8D6D3-432C-ADB6-BA7D-8243ACF617E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D2512B3-648D-1760-9605-ADD6BE870E4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FBF4C8A-9F9C-E387-23D8-6A60D6218AB2}"/>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21AE00BD-AD10-F05E-77E9-5F8AF3301C9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0193B-564F-4854-8A52-728F3FB19C85}" type="slidenum">
              <a:rPr kumimoji="0" lang="en-US" altLang="ja-JP" sz="1200" b="0"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683718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7FD04A-18A0-489F-9B0C-B9335454FA5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9664E29-FB01-4E51-8397-3544C3545B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6F101E0-723A-4AB3-B797-91B660131065}"/>
              </a:ext>
            </a:extLst>
          </p:cNvPr>
          <p:cNvSpPr>
            <a:spLocks noGrp="1"/>
          </p:cNvSpPr>
          <p:nvPr>
            <p:ph type="dt" sz="half" idx="10"/>
          </p:nvPr>
        </p:nvSpPr>
        <p:spPr/>
        <p:txBody>
          <a:bodyPr/>
          <a:lstStyle/>
          <a:p>
            <a:fld id="{B61BEF0D-F0BB-DE4B-95CE-6DB70DBA9567}" type="datetimeFigureOut">
              <a:rPr lang="en-US" smtClean="0"/>
              <a:pPr/>
              <a:t>4/22/2026</a:t>
            </a:fld>
            <a:endParaRPr lang="en-US" dirty="0"/>
          </a:p>
        </p:txBody>
      </p:sp>
      <p:sp>
        <p:nvSpPr>
          <p:cNvPr id="5" name="フッター プレースホルダー 4">
            <a:extLst>
              <a:ext uri="{FF2B5EF4-FFF2-40B4-BE49-F238E27FC236}">
                <a16:creationId xmlns:a16="http://schemas.microsoft.com/office/drawing/2014/main" id="{71070726-EB3C-441F-BF43-FCF7EBFA4A30}"/>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EAD3F503-4340-4872-8374-1E43BF87010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9945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34C595-1BA9-4225-81ED-746D3EF9222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E193037-2E63-4720-94A4-D0DE6586465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0CE0327-87C6-4B82-80B4-3AC428EAB9A1}"/>
              </a:ext>
            </a:extLst>
          </p:cNvPr>
          <p:cNvSpPr>
            <a:spLocks noGrp="1"/>
          </p:cNvSpPr>
          <p:nvPr>
            <p:ph type="dt" sz="half" idx="10"/>
          </p:nvPr>
        </p:nvSpPr>
        <p:spPr/>
        <p:txBody>
          <a:bodyPr/>
          <a:lstStyle/>
          <a:p>
            <a:fld id="{B61BEF0D-F0BB-DE4B-95CE-6DB70DBA9567}" type="datetimeFigureOut">
              <a:rPr lang="en-US" smtClean="0"/>
              <a:pPr/>
              <a:t>4/22/2026</a:t>
            </a:fld>
            <a:endParaRPr lang="en-US" dirty="0"/>
          </a:p>
        </p:txBody>
      </p:sp>
      <p:sp>
        <p:nvSpPr>
          <p:cNvPr id="5" name="フッター プレースホルダー 4">
            <a:extLst>
              <a:ext uri="{FF2B5EF4-FFF2-40B4-BE49-F238E27FC236}">
                <a16:creationId xmlns:a16="http://schemas.microsoft.com/office/drawing/2014/main" id="{96D50F76-ED95-4B48-A299-8256408BA86E}"/>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FC2A3D4A-40B7-4591-9594-7454205D0B3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2540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56636C0-9437-44A7-A03F-C68F37A907B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46BA3EF-346F-4B9B-BC35-0BBD8C223D3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C8AB670-BC21-4B48-B451-0A535032A671}"/>
              </a:ext>
            </a:extLst>
          </p:cNvPr>
          <p:cNvSpPr>
            <a:spLocks noGrp="1"/>
          </p:cNvSpPr>
          <p:nvPr>
            <p:ph type="dt" sz="half" idx="10"/>
          </p:nvPr>
        </p:nvSpPr>
        <p:spPr/>
        <p:txBody>
          <a:bodyPr/>
          <a:lstStyle/>
          <a:p>
            <a:fld id="{B61BEF0D-F0BB-DE4B-95CE-6DB70DBA9567}" type="datetimeFigureOut">
              <a:rPr lang="en-US" smtClean="0"/>
              <a:pPr/>
              <a:t>4/22/2026</a:t>
            </a:fld>
            <a:endParaRPr lang="en-US" dirty="0"/>
          </a:p>
        </p:txBody>
      </p:sp>
      <p:sp>
        <p:nvSpPr>
          <p:cNvPr id="5" name="フッター プレースホルダー 4">
            <a:extLst>
              <a:ext uri="{FF2B5EF4-FFF2-40B4-BE49-F238E27FC236}">
                <a16:creationId xmlns:a16="http://schemas.microsoft.com/office/drawing/2014/main" id="{54448762-75DD-444D-8F56-16107761F2FA}"/>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AB99C015-D6B0-49AF-B73A-62E764C4D87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3018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空白">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16D0504D-4610-4E9E-A2DB-8B701F044BBC}"/>
              </a:ext>
            </a:extLst>
          </p:cNvPr>
          <p:cNvSpPr>
            <a:spLocks noGrp="1"/>
          </p:cNvSpPr>
          <p:nvPr>
            <p:ph type="ftr" sz="quarter" idx="12"/>
          </p:nvPr>
        </p:nvSpPr>
        <p:spPr/>
        <p:txBody>
          <a:bodyPr rtlCol="0"/>
          <a:lstStyle/>
          <a:p>
            <a:pPr rtl="0"/>
            <a:r>
              <a:rPr lang="ja-JP" altLang="en-US" noProof="0" dirty="0"/>
              <a:t>フッターを追加</a:t>
            </a:r>
          </a:p>
        </p:txBody>
      </p:sp>
      <p:sp>
        <p:nvSpPr>
          <p:cNvPr id="3" name="スライド番号プレースホルダー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rtlCol="0"/>
          <a:lstStyle/>
          <a:p>
            <a:pPr rtl="0"/>
            <a:fld id="{19B51A1E-902D-48AF-9020-955120F399B6}" type="slidenum">
              <a:rPr lang="en-US" altLang="ja-JP" noProof="0" smtClean="0"/>
              <a:pPr/>
              <a:t>‹#›</a:t>
            </a:fld>
            <a:endParaRPr lang="ja-JP" altLang="en-US" noProof="0" dirty="0"/>
          </a:p>
        </p:txBody>
      </p:sp>
      <p:sp>
        <p:nvSpPr>
          <p:cNvPr id="4" name="タイトル 3">
            <a:extLst>
              <a:ext uri="{FF2B5EF4-FFF2-40B4-BE49-F238E27FC236}">
                <a16:creationId xmlns:a16="http://schemas.microsoft.com/office/drawing/2014/main" id="{90694D9D-C633-4D52-965E-E5BBD9883037}"/>
              </a:ext>
            </a:extLst>
          </p:cNvPr>
          <p:cNvSpPr>
            <a:spLocks noGrp="1"/>
          </p:cNvSpPr>
          <p:nvPr>
            <p:ph type="title"/>
          </p:nvPr>
        </p:nvSpPr>
        <p:spPr/>
        <p:txBody>
          <a:bodyPr rtlCol="0"/>
          <a:lstStyle/>
          <a:p>
            <a:pPr rtl="0"/>
            <a:r>
              <a:rPr lang="ja-JP" altLang="en-US" noProof="0"/>
              <a:t>マスター タイトルの書式設定</a:t>
            </a:r>
            <a:endParaRPr lang="ja-JP" altLang="en-US" noProof="0" dirty="0"/>
          </a:p>
        </p:txBody>
      </p:sp>
    </p:spTree>
    <p:extLst>
      <p:ext uri="{BB962C8B-B14F-4D97-AF65-F5344CB8AC3E}">
        <p14:creationId xmlns:p14="http://schemas.microsoft.com/office/powerpoint/2010/main" val="2398089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3020215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テキスト イメージ レイアウト 1">
    <p:spTree>
      <p:nvGrpSpPr>
        <p:cNvPr id="1" name=""/>
        <p:cNvGrpSpPr/>
        <p:nvPr/>
      </p:nvGrpSpPr>
      <p:grpSpPr>
        <a:xfrm>
          <a:off x="0" y="0"/>
          <a:ext cx="0" cy="0"/>
          <a:chOff x="0" y="0"/>
          <a:chExt cx="0" cy="0"/>
        </a:xfrm>
      </p:grpSpPr>
      <p:sp>
        <p:nvSpPr>
          <p:cNvPr id="7" name="図プレースホルダー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rtlCol="0" anchor="t"/>
          <a:lstStyle>
            <a:lvl1pPr marL="0" indent="0" algn="ctr">
              <a:buNone/>
              <a:defRPr sz="1200" i="1">
                <a:latin typeface="Meiryo UI" panose="020B0604030504040204" pitchFamily="50" charset="-128"/>
                <a:ea typeface="Meiryo UI" panose="020B0604030504040204" pitchFamily="50" charset="-128"/>
                <a:cs typeface="Times New Roman" panose="02020603050405020304" pitchFamily="18" charset="0"/>
              </a:defRPr>
            </a:lvl1pPr>
          </a:lstStyle>
          <a:p>
            <a:pPr rtl="0"/>
            <a:r>
              <a:rPr lang="ja-JP" altLang="en-US" noProof="0" dirty="0"/>
              <a:t>写真を挿入するか、またはドラッグ アンド ドロップする</a:t>
            </a:r>
          </a:p>
        </p:txBody>
      </p:sp>
      <p:sp>
        <p:nvSpPr>
          <p:cNvPr id="2" name="タイトル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rtlCol="0"/>
          <a:lstStyle>
            <a:lvl1pPr algn="r">
              <a:defRPr sz="3700" b="1" spc="-300">
                <a:solidFill>
                  <a:schemeClr val="tx1">
                    <a:lumMod val="75000"/>
                    <a:lumOff val="25000"/>
                  </a:schemeClr>
                </a:solidFill>
                <a:latin typeface="Meiryo UI" panose="020B0604030504040204" pitchFamily="50" charset="-128"/>
                <a:ea typeface="Meiryo UI" panose="020B0604030504040204" pitchFamily="50" charset="-128"/>
              </a:defRPr>
            </a:lvl1pPr>
          </a:lstStyle>
          <a:p>
            <a:pPr rtl="0"/>
            <a:r>
              <a:rPr lang="ja-JP" altLang="en-US" noProof="0" dirty="0"/>
              <a:t>ページのタイトルを編集する</a:t>
            </a:r>
          </a:p>
        </p:txBody>
      </p:sp>
      <p:sp>
        <p:nvSpPr>
          <p:cNvPr id="10" name="サブタイトル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rtlCol="0"/>
          <a:lstStyle>
            <a:lvl1pPr marL="0" indent="0" algn="r">
              <a:buNone/>
              <a:defRPr>
                <a:solidFill>
                  <a:schemeClr val="bg1"/>
                </a:solidFill>
                <a:latin typeface="Meiryo UI" panose="020B0604030504040204" pitchFamily="50" charset="-128"/>
                <a:ea typeface="Meiryo UI" panose="020B0604030504040204" pitchFamily="50" charset="-128"/>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A22238F2-C6EC-476F-8371-119AECBA5622}"/>
              </a:ext>
            </a:extLst>
          </p:cNvPr>
          <p:cNvSpPr>
            <a:spLocks noGrp="1"/>
          </p:cNvSpPr>
          <p:nvPr>
            <p:ph sz="half" idx="1"/>
          </p:nvPr>
        </p:nvSpPr>
        <p:spPr>
          <a:xfrm>
            <a:off x="432000" y="2668686"/>
            <a:ext cx="5472000" cy="2999426"/>
          </a:xfrm>
        </p:spPr>
        <p:txBody>
          <a:bodyPr rtlCol="0" anchor="b"/>
          <a:lstStyle>
            <a:lvl1pPr>
              <a:defRPr>
                <a:solidFill>
                  <a:schemeClr val="tx1">
                    <a:lumMod val="75000"/>
                    <a:lumOff val="25000"/>
                  </a:schemeClr>
                </a:solidFill>
                <a:latin typeface="Meiryo UI" panose="020B0604030504040204" pitchFamily="50" charset="-128"/>
                <a:ea typeface="Meiryo UI" panose="020B0604030504040204" pitchFamily="50" charset="-128"/>
              </a:defRPr>
            </a:lvl1pPr>
            <a:lvl2pPr>
              <a:defRPr>
                <a:solidFill>
                  <a:schemeClr val="tx1">
                    <a:lumMod val="75000"/>
                    <a:lumOff val="25000"/>
                  </a:schemeClr>
                </a:solidFill>
                <a:latin typeface="Meiryo UI" panose="020B0604030504040204" pitchFamily="50" charset="-128"/>
                <a:ea typeface="Meiryo UI" panose="020B0604030504040204" pitchFamily="50" charset="-128"/>
              </a:defRPr>
            </a:lvl2pPr>
            <a:lvl3pPr>
              <a:defRPr>
                <a:solidFill>
                  <a:schemeClr val="tx1">
                    <a:lumMod val="75000"/>
                    <a:lumOff val="25000"/>
                  </a:schemeClr>
                </a:solidFill>
                <a:latin typeface="Meiryo UI" panose="020B0604030504040204" pitchFamily="50" charset="-128"/>
                <a:ea typeface="Meiryo UI" panose="020B0604030504040204" pitchFamily="50" charset="-128"/>
              </a:defRPr>
            </a:lvl3pPr>
            <a:lvl4pPr>
              <a:defRPr>
                <a:solidFill>
                  <a:schemeClr val="tx1">
                    <a:lumMod val="75000"/>
                    <a:lumOff val="25000"/>
                  </a:schemeClr>
                </a:solidFill>
                <a:latin typeface="Meiryo UI" panose="020B0604030504040204" pitchFamily="50" charset="-128"/>
                <a:ea typeface="Meiryo UI" panose="020B0604030504040204" pitchFamily="50" charset="-128"/>
              </a:defRPr>
            </a:lvl4pPr>
            <a:lvl5pPr>
              <a:defRPr>
                <a:solidFill>
                  <a:schemeClr val="tx1">
                    <a:lumMod val="75000"/>
                    <a:lumOff val="25000"/>
                  </a:schemeClr>
                </a:solidFill>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57847F90-9DB6-4832-9EB7-393AADAE8B70}"/>
              </a:ext>
            </a:extLst>
          </p:cNvPr>
          <p:cNvSpPr>
            <a:spLocks noGrp="1"/>
          </p:cNvSpPr>
          <p:nvPr>
            <p:ph type="ftr" sz="quarter" idx="13"/>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dirty="0"/>
              <a:t>フッターを追加</a:t>
            </a:r>
          </a:p>
        </p:txBody>
      </p:sp>
      <p:sp>
        <p:nvSpPr>
          <p:cNvPr id="5" name="スライド番号プレースホルダー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rtlCol="0"/>
          <a:lstStyle>
            <a:lvl1pPr>
              <a:defRPr>
                <a:latin typeface="Meiryo UI" panose="020B0604030504040204" pitchFamily="50" charset="-128"/>
                <a:ea typeface="Meiryo UI" panose="020B0604030504040204" pitchFamily="50" charset="-128"/>
              </a:defRPr>
            </a:lvl1pPr>
          </a:lstStyle>
          <a:p>
            <a:fld id="{19B51A1E-902D-48AF-9020-955120F399B6}" type="slidenum">
              <a:rPr lang="en-US" altLang="ja-JP" smtClean="0"/>
              <a:pPr/>
              <a:t>‹#›</a:t>
            </a:fld>
            <a:endParaRPr lang="ja-JP" altLang="en-US" dirty="0"/>
          </a:p>
        </p:txBody>
      </p:sp>
      <p:sp>
        <p:nvSpPr>
          <p:cNvPr id="8" name="長方形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rtl="0"/>
            <a:endParaRPr lang="ja-JP" altLang="en-US" noProof="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1747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4002155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4036779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780118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3034217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2897134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1308E2-D300-40EE-BC23-5CFB595666F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89CED2C-EC29-4819-839F-75A3F127BE4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428CC9C-E606-47DD-B831-B026B45548D4}"/>
              </a:ext>
            </a:extLst>
          </p:cNvPr>
          <p:cNvSpPr>
            <a:spLocks noGrp="1"/>
          </p:cNvSpPr>
          <p:nvPr>
            <p:ph type="dt" sz="half" idx="10"/>
          </p:nvPr>
        </p:nvSpPr>
        <p:spPr/>
        <p:txBody>
          <a:bodyPr/>
          <a:lstStyle/>
          <a:p>
            <a:fld id="{B61BEF0D-F0BB-DE4B-95CE-6DB70DBA9567}" type="datetimeFigureOut">
              <a:rPr lang="en-US" smtClean="0"/>
              <a:pPr/>
              <a:t>4/22/2026</a:t>
            </a:fld>
            <a:endParaRPr lang="en-US" dirty="0"/>
          </a:p>
        </p:txBody>
      </p:sp>
      <p:sp>
        <p:nvSpPr>
          <p:cNvPr id="5" name="フッター プレースホルダー 4">
            <a:extLst>
              <a:ext uri="{FF2B5EF4-FFF2-40B4-BE49-F238E27FC236}">
                <a16:creationId xmlns:a16="http://schemas.microsoft.com/office/drawing/2014/main" id="{5228A837-EB31-4C80-A466-6134F8B1AD7E}"/>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7C4347DB-590D-4DED-AA65-7128A120494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9588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2609802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2732561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15123323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32648309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11961188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18071501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22259094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21750654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18901290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3039015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C33AD2-BCAC-4A7E-AA02-B05EBD30EFDD}"/>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6901793-AEC5-460B-A8BD-C0F7A29CC4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9F1F246-1096-49CC-A705-02B7F19666C2}"/>
              </a:ext>
            </a:extLst>
          </p:cNvPr>
          <p:cNvSpPr>
            <a:spLocks noGrp="1"/>
          </p:cNvSpPr>
          <p:nvPr>
            <p:ph type="dt" sz="half" idx="10"/>
          </p:nvPr>
        </p:nvSpPr>
        <p:spPr/>
        <p:txBody>
          <a:bodyPr/>
          <a:lstStyle/>
          <a:p>
            <a:fld id="{B61BEF0D-F0BB-DE4B-95CE-6DB70DBA9567}" type="datetimeFigureOut">
              <a:rPr lang="en-US" smtClean="0"/>
              <a:pPr/>
              <a:t>4/22/2026</a:t>
            </a:fld>
            <a:endParaRPr lang="en-US" dirty="0"/>
          </a:p>
        </p:txBody>
      </p:sp>
      <p:sp>
        <p:nvSpPr>
          <p:cNvPr id="5" name="フッター プレースホルダー 4">
            <a:extLst>
              <a:ext uri="{FF2B5EF4-FFF2-40B4-BE49-F238E27FC236}">
                <a16:creationId xmlns:a16="http://schemas.microsoft.com/office/drawing/2014/main" id="{0715800F-8488-430F-97F2-9EFA49225F0A}"/>
              </a:ext>
            </a:extLst>
          </p:cNvPr>
          <p:cNvSpPr>
            <a:spLocks noGrp="1"/>
          </p:cNvSpPr>
          <p:nvPr>
            <p:ph type="ftr" sz="quarter" idx="11"/>
          </p:nvPr>
        </p:nvSpPr>
        <p:spPr/>
        <p:txBody>
          <a:bodyPr/>
          <a:lstStyle/>
          <a:p>
            <a:endParaRPr lang="en-US" dirty="0"/>
          </a:p>
        </p:txBody>
      </p:sp>
      <p:sp>
        <p:nvSpPr>
          <p:cNvPr id="6" name="スライド番号プレースホルダー 5">
            <a:extLst>
              <a:ext uri="{FF2B5EF4-FFF2-40B4-BE49-F238E27FC236}">
                <a16:creationId xmlns:a16="http://schemas.microsoft.com/office/drawing/2014/main" id="{7D998756-3894-4860-A291-D5FB2303E5E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92297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187759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9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29627534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14869356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17052646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2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15459657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3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13658107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4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5468794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5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31378494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6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15524270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7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729464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C962B9-CEA3-4FB2-AE92-3FD33070FDE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9C22E5C-DC87-4E67-A73A-E447B6233F5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BDA7400-0042-46E1-8905-F162AFF4C9E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29E2147-5C93-4363-9D77-4A0F8483864E}"/>
              </a:ext>
            </a:extLst>
          </p:cNvPr>
          <p:cNvSpPr>
            <a:spLocks noGrp="1"/>
          </p:cNvSpPr>
          <p:nvPr>
            <p:ph type="dt" sz="half" idx="10"/>
          </p:nvPr>
        </p:nvSpPr>
        <p:spPr/>
        <p:txBody>
          <a:bodyPr/>
          <a:lstStyle/>
          <a:p>
            <a:fld id="{B61BEF0D-F0BB-DE4B-95CE-6DB70DBA9567}" type="datetimeFigureOut">
              <a:rPr lang="en-US" smtClean="0"/>
              <a:pPr/>
              <a:t>4/22/2026</a:t>
            </a:fld>
            <a:endParaRPr lang="en-US" dirty="0"/>
          </a:p>
        </p:txBody>
      </p:sp>
      <p:sp>
        <p:nvSpPr>
          <p:cNvPr id="6" name="フッター プレースホルダー 5">
            <a:extLst>
              <a:ext uri="{FF2B5EF4-FFF2-40B4-BE49-F238E27FC236}">
                <a16:creationId xmlns:a16="http://schemas.microsoft.com/office/drawing/2014/main" id="{41808C88-8887-4563-827E-8ED4E6A889DC}"/>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67575965-E2FD-4A5D-86D8-AB04D6ACB42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53855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8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15618654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9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2714477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0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30788599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14875055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1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33846936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2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16494436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3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29771760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4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14735238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5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12334769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6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2914144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E76330-E323-4C35-92ED-B11E1E33A38B}"/>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0029845-246D-4568-929E-1ADA4A7E72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3283E11-C6FA-42A1-A0BD-31DA76E5045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DEFFCC6-98EC-4677-828B-6AAEC291F1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089E09A-0DA0-4684-A2D0-F6D45C591F8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0C4CD6A-C4D5-431D-8D3B-85A535D8C91C}"/>
              </a:ext>
            </a:extLst>
          </p:cNvPr>
          <p:cNvSpPr>
            <a:spLocks noGrp="1"/>
          </p:cNvSpPr>
          <p:nvPr>
            <p:ph type="dt" sz="half" idx="10"/>
          </p:nvPr>
        </p:nvSpPr>
        <p:spPr/>
        <p:txBody>
          <a:bodyPr/>
          <a:lstStyle/>
          <a:p>
            <a:fld id="{B61BEF0D-F0BB-DE4B-95CE-6DB70DBA9567}" type="datetimeFigureOut">
              <a:rPr lang="en-US" smtClean="0"/>
              <a:pPr/>
              <a:t>4/22/2026</a:t>
            </a:fld>
            <a:endParaRPr lang="en-US" dirty="0"/>
          </a:p>
        </p:txBody>
      </p:sp>
      <p:sp>
        <p:nvSpPr>
          <p:cNvPr id="8" name="フッター プレースホルダー 7">
            <a:extLst>
              <a:ext uri="{FF2B5EF4-FFF2-40B4-BE49-F238E27FC236}">
                <a16:creationId xmlns:a16="http://schemas.microsoft.com/office/drawing/2014/main" id="{16327FEE-6417-4607-A6D4-FD871C5772B7}"/>
              </a:ext>
            </a:extLst>
          </p:cNvPr>
          <p:cNvSpPr>
            <a:spLocks noGrp="1"/>
          </p:cNvSpPr>
          <p:nvPr>
            <p:ph type="ftr" sz="quarter" idx="11"/>
          </p:nvPr>
        </p:nvSpPr>
        <p:spPr/>
        <p:txBody>
          <a:bodyPr/>
          <a:lstStyle/>
          <a:p>
            <a:endParaRPr lang="en-US" dirty="0"/>
          </a:p>
        </p:txBody>
      </p:sp>
      <p:sp>
        <p:nvSpPr>
          <p:cNvPr id="9" name="スライド番号プレースホルダー 8">
            <a:extLst>
              <a:ext uri="{FF2B5EF4-FFF2-40B4-BE49-F238E27FC236}">
                <a16:creationId xmlns:a16="http://schemas.microsoft.com/office/drawing/2014/main" id="{580463C6-01CC-4287-82EE-4C9BAD0B136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34505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7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33413045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8_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ja-JP" altLang="en-US" noProof="0" dirty="0"/>
              <a:t>クリックしてページのタイトルを編集する</a:t>
            </a:r>
          </a:p>
        </p:txBody>
      </p:sp>
      <p:sp>
        <p:nvSpPr>
          <p:cNvPr id="7" name="サブタイトル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ja-JP" altLang="en-US" noProof="0" dirty="0"/>
              <a:t>サブタイトル</a:t>
            </a:r>
          </a:p>
        </p:txBody>
      </p:sp>
      <p:sp>
        <p:nvSpPr>
          <p:cNvPr id="3" name="コンテンツ プレースホルダー 2">
            <a:extLst>
              <a:ext uri="{FF2B5EF4-FFF2-40B4-BE49-F238E27FC236}">
                <a16:creationId xmlns:a16="http://schemas.microsoft.com/office/drawing/2014/main"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フッター プレースホルダー 3">
            <a:extLst>
              <a:ext uri="{FF2B5EF4-FFF2-40B4-BE49-F238E27FC236}">
                <a16:creationId xmlns:a16="http://schemas.microsoft.com/office/drawing/2014/main" id="{E8FE0EB3-0FF4-4285-B9D3-90A5751B7BBF}"/>
              </a:ext>
            </a:extLst>
          </p:cNvPr>
          <p:cNvSpPr>
            <a:spLocks noGrp="1"/>
          </p:cNvSpPr>
          <p:nvPr>
            <p:ph type="ftr" sz="quarter" idx="12"/>
          </p:nvPr>
        </p:nvSpPr>
        <p:spPr/>
        <p:txBody>
          <a:bodyPr rtlCol="0"/>
          <a:lstStyle/>
          <a:p>
            <a:pPr rtl="0"/>
            <a:r>
              <a:rPr lang="ja-JP" altLang="en-US" noProof="0" dirty="0"/>
              <a:t>フッターを追加</a:t>
            </a:r>
          </a:p>
        </p:txBody>
      </p:sp>
      <p:sp>
        <p:nvSpPr>
          <p:cNvPr id="5" name="スライド番号プレースホルダー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rtlCol="0"/>
          <a:lstStyle/>
          <a:p>
            <a:pPr rtl="0"/>
            <a:fld id="{19B51A1E-902D-48AF-9020-955120F399B6}" type="slidenum">
              <a:rPr lang="en-US" altLang="ja-JP" noProof="0" smtClean="0"/>
              <a:pPr/>
              <a:t>‹#›</a:t>
            </a:fld>
            <a:endParaRPr lang="ja-JP" altLang="en-US" noProof="0" dirty="0"/>
          </a:p>
        </p:txBody>
      </p:sp>
    </p:spTree>
    <p:extLst>
      <p:ext uri="{BB962C8B-B14F-4D97-AF65-F5344CB8AC3E}">
        <p14:creationId xmlns:p14="http://schemas.microsoft.com/office/powerpoint/2010/main" val="2306132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EAD1CA-CE5E-4CAD-9EBB-23040145918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A82A0C6-ED2F-4FDA-A914-E68546E7B0F6}"/>
              </a:ext>
            </a:extLst>
          </p:cNvPr>
          <p:cNvSpPr>
            <a:spLocks noGrp="1"/>
          </p:cNvSpPr>
          <p:nvPr>
            <p:ph type="dt" sz="half" idx="10"/>
          </p:nvPr>
        </p:nvSpPr>
        <p:spPr/>
        <p:txBody>
          <a:bodyPr/>
          <a:lstStyle/>
          <a:p>
            <a:fld id="{B61BEF0D-F0BB-DE4B-95CE-6DB70DBA9567}" type="datetimeFigureOut">
              <a:rPr lang="en-US" smtClean="0"/>
              <a:pPr/>
              <a:t>4/22/2026</a:t>
            </a:fld>
            <a:endParaRPr lang="en-US" dirty="0"/>
          </a:p>
        </p:txBody>
      </p:sp>
      <p:sp>
        <p:nvSpPr>
          <p:cNvPr id="4" name="フッター プレースホルダー 3">
            <a:extLst>
              <a:ext uri="{FF2B5EF4-FFF2-40B4-BE49-F238E27FC236}">
                <a16:creationId xmlns:a16="http://schemas.microsoft.com/office/drawing/2014/main" id="{F4F49336-6614-483E-8201-F0D74766AF03}"/>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4251CAC4-2D21-4775-999B-EB6754D5FD2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5671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5BE2251-7DC3-4E06-812B-61406AB75958}"/>
              </a:ext>
            </a:extLst>
          </p:cNvPr>
          <p:cNvSpPr>
            <a:spLocks noGrp="1"/>
          </p:cNvSpPr>
          <p:nvPr>
            <p:ph type="dt" sz="half" idx="10"/>
          </p:nvPr>
        </p:nvSpPr>
        <p:spPr/>
        <p:txBody>
          <a:bodyPr/>
          <a:lstStyle/>
          <a:p>
            <a:fld id="{B61BEF0D-F0BB-DE4B-95CE-6DB70DBA9567}" type="datetimeFigureOut">
              <a:rPr lang="en-US" smtClean="0"/>
              <a:pPr/>
              <a:t>4/22/2026</a:t>
            </a:fld>
            <a:endParaRPr lang="en-US" dirty="0"/>
          </a:p>
        </p:txBody>
      </p:sp>
      <p:sp>
        <p:nvSpPr>
          <p:cNvPr id="3" name="フッター プレースホルダー 2">
            <a:extLst>
              <a:ext uri="{FF2B5EF4-FFF2-40B4-BE49-F238E27FC236}">
                <a16:creationId xmlns:a16="http://schemas.microsoft.com/office/drawing/2014/main" id="{EDB65BBB-B583-488A-91B9-70B5DC86EF82}"/>
              </a:ext>
            </a:extLst>
          </p:cNvPr>
          <p:cNvSpPr>
            <a:spLocks noGrp="1"/>
          </p:cNvSpPr>
          <p:nvPr>
            <p:ph type="ftr" sz="quarter" idx="11"/>
          </p:nvPr>
        </p:nvSpPr>
        <p:spPr/>
        <p:txBody>
          <a:bodyPr/>
          <a:lstStyle/>
          <a:p>
            <a:endParaRPr lang="en-US" dirty="0"/>
          </a:p>
        </p:txBody>
      </p:sp>
      <p:sp>
        <p:nvSpPr>
          <p:cNvPr id="4" name="スライド番号プレースホルダー 3">
            <a:extLst>
              <a:ext uri="{FF2B5EF4-FFF2-40B4-BE49-F238E27FC236}">
                <a16:creationId xmlns:a16="http://schemas.microsoft.com/office/drawing/2014/main" id="{8C9630BE-14D0-4F60-BAA4-E694F74E702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0088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4CB0C7-6520-449F-90A6-B8EFCB940BA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227B4A6-9328-44D7-9AE0-F99D21AEC1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7A37762-B408-430B-80F5-9C3E306A04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D46E5FF-E7C6-4D54-A203-863CA8F9B0D3}"/>
              </a:ext>
            </a:extLst>
          </p:cNvPr>
          <p:cNvSpPr>
            <a:spLocks noGrp="1"/>
          </p:cNvSpPr>
          <p:nvPr>
            <p:ph type="dt" sz="half" idx="10"/>
          </p:nvPr>
        </p:nvSpPr>
        <p:spPr/>
        <p:txBody>
          <a:bodyPr/>
          <a:lstStyle/>
          <a:p>
            <a:fld id="{B61BEF0D-F0BB-DE4B-95CE-6DB70DBA9567}" type="datetimeFigureOut">
              <a:rPr lang="en-US" smtClean="0"/>
              <a:pPr/>
              <a:t>4/22/2026</a:t>
            </a:fld>
            <a:endParaRPr lang="en-US" dirty="0"/>
          </a:p>
        </p:txBody>
      </p:sp>
      <p:sp>
        <p:nvSpPr>
          <p:cNvPr id="6" name="フッター プレースホルダー 5">
            <a:extLst>
              <a:ext uri="{FF2B5EF4-FFF2-40B4-BE49-F238E27FC236}">
                <a16:creationId xmlns:a16="http://schemas.microsoft.com/office/drawing/2014/main" id="{D3C363C0-41C3-4E47-A3E2-98DFE2ACBD6C}"/>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EF1832B9-997B-4DEB-8589-BAF7F5E99B3F}"/>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0106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3817E2-EC18-4D28-90C8-3529B3A34AE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8D12806-0E40-4D20-B113-35031BC1B7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97A2C49F-C360-45E1-9BF0-4F03AEF9A1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6BA7A66-080F-4269-AFB2-6EA094139782}"/>
              </a:ext>
            </a:extLst>
          </p:cNvPr>
          <p:cNvSpPr>
            <a:spLocks noGrp="1"/>
          </p:cNvSpPr>
          <p:nvPr>
            <p:ph type="dt" sz="half" idx="10"/>
          </p:nvPr>
        </p:nvSpPr>
        <p:spPr/>
        <p:txBody>
          <a:bodyPr/>
          <a:lstStyle/>
          <a:p>
            <a:fld id="{B61BEF0D-F0BB-DE4B-95CE-6DB70DBA9567}" type="datetimeFigureOut">
              <a:rPr lang="en-US" smtClean="0"/>
              <a:pPr/>
              <a:t>4/22/2026</a:t>
            </a:fld>
            <a:endParaRPr lang="en-US" dirty="0"/>
          </a:p>
        </p:txBody>
      </p:sp>
      <p:sp>
        <p:nvSpPr>
          <p:cNvPr id="6" name="フッター プレースホルダー 5">
            <a:extLst>
              <a:ext uri="{FF2B5EF4-FFF2-40B4-BE49-F238E27FC236}">
                <a16:creationId xmlns:a16="http://schemas.microsoft.com/office/drawing/2014/main" id="{E43AB26B-7F0B-445F-8D72-6E6B04E964F1}"/>
              </a:ext>
            </a:extLst>
          </p:cNvPr>
          <p:cNvSpPr>
            <a:spLocks noGrp="1"/>
          </p:cNvSpPr>
          <p:nvPr>
            <p:ph type="ftr" sz="quarter" idx="11"/>
          </p:nvPr>
        </p:nvSpPr>
        <p:spPr/>
        <p:txBody>
          <a:bodyPr/>
          <a:lstStyle/>
          <a:p>
            <a:endParaRPr lang="en-US" dirty="0"/>
          </a:p>
        </p:txBody>
      </p:sp>
      <p:sp>
        <p:nvSpPr>
          <p:cNvPr id="7" name="スライド番号プレースホルダー 6">
            <a:extLst>
              <a:ext uri="{FF2B5EF4-FFF2-40B4-BE49-F238E27FC236}">
                <a16:creationId xmlns:a16="http://schemas.microsoft.com/office/drawing/2014/main" id="{98A5575E-637C-4C15-8B82-803891908CA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8720573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3">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54B6946-4B3D-45B8-8351-27F69D28C9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2A4EF19-D0E2-4DFA-BA48-FB47C8FB89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AC4BA6E-EDC1-440C-A77E-250FA4FFEB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4/22/2026</a:t>
            </a:fld>
            <a:endParaRPr lang="en-US" dirty="0"/>
          </a:p>
        </p:txBody>
      </p:sp>
      <p:sp>
        <p:nvSpPr>
          <p:cNvPr id="5" name="フッター プレースホルダー 4">
            <a:extLst>
              <a:ext uri="{FF2B5EF4-FFF2-40B4-BE49-F238E27FC236}">
                <a16:creationId xmlns:a16="http://schemas.microsoft.com/office/drawing/2014/main" id="{DEA9C7D9-9BC1-406A-A430-B1105C6294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スライド番号プレースホルダー 5">
            <a:extLst>
              <a:ext uri="{FF2B5EF4-FFF2-40B4-BE49-F238E27FC236}">
                <a16:creationId xmlns:a16="http://schemas.microsoft.com/office/drawing/2014/main" id="{C41D0766-117F-47DE-96BF-B47BD4F531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526189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7" r:id="rId12"/>
    <p:sldLayoutId id="2147483828" r:id="rId13"/>
    <p:sldLayoutId id="2147483829" r:id="rId14"/>
    <p:sldLayoutId id="2147483830" r:id="rId15"/>
    <p:sldLayoutId id="2147483831" r:id="rId16"/>
    <p:sldLayoutId id="2147483832" r:id="rId17"/>
    <p:sldLayoutId id="2147483833" r:id="rId18"/>
    <p:sldLayoutId id="2147483834" r:id="rId19"/>
    <p:sldLayoutId id="2147483835" r:id="rId20"/>
    <p:sldLayoutId id="2147483836" r:id="rId21"/>
    <p:sldLayoutId id="2147483837" r:id="rId22"/>
    <p:sldLayoutId id="2147483838" r:id="rId23"/>
    <p:sldLayoutId id="2147483839" r:id="rId24"/>
    <p:sldLayoutId id="2147483840" r:id="rId25"/>
    <p:sldLayoutId id="2147483841" r:id="rId26"/>
    <p:sldLayoutId id="2147483842" r:id="rId27"/>
    <p:sldLayoutId id="2147483843" r:id="rId28"/>
    <p:sldLayoutId id="2147483844" r:id="rId29"/>
    <p:sldLayoutId id="2147483845" r:id="rId30"/>
    <p:sldLayoutId id="2147483846" r:id="rId31"/>
    <p:sldLayoutId id="2147483847" r:id="rId32"/>
    <p:sldLayoutId id="2147483848" r:id="rId33"/>
    <p:sldLayoutId id="2147483849" r:id="rId34"/>
    <p:sldLayoutId id="2147483850" r:id="rId35"/>
    <p:sldLayoutId id="2147483851" r:id="rId36"/>
    <p:sldLayoutId id="2147483852" r:id="rId37"/>
    <p:sldLayoutId id="2147483853" r:id="rId38"/>
    <p:sldLayoutId id="2147483854" r:id="rId39"/>
    <p:sldLayoutId id="2147483855" r:id="rId40"/>
    <p:sldLayoutId id="2147483856" r:id="rId41"/>
    <p:sldLayoutId id="2147483857" r:id="rId42"/>
    <p:sldLayoutId id="2147483858" r:id="rId43"/>
    <p:sldLayoutId id="2147483859" r:id="rId44"/>
    <p:sldLayoutId id="2147483860" r:id="rId45"/>
    <p:sldLayoutId id="2147483861" r:id="rId46"/>
    <p:sldLayoutId id="2147483862" r:id="rId47"/>
    <p:sldLayoutId id="2147483863" r:id="rId48"/>
    <p:sldLayoutId id="2147483864" r:id="rId49"/>
    <p:sldLayoutId id="2147483865" r:id="rId50"/>
    <p:sldLayoutId id="2147483866" r:id="rId5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svg"/><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0.svg"/><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7.sv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1.svg"/><Relationship Id="rId4" Type="http://schemas.openxmlformats.org/officeDocument/2006/relationships/image" Target="../media/image17.sv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7.sv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2.svg"/><Relationship Id="rId4" Type="http://schemas.openxmlformats.org/officeDocument/2006/relationships/image" Target="../media/image17.sv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7.sv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3.svg"/><Relationship Id="rId4" Type="http://schemas.openxmlformats.org/officeDocument/2006/relationships/image" Target="../media/image17.sv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7.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sv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jpeg"/><Relationship Id="rId10"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7.sv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7.sv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7.sv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7.sv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7.sv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7.sv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7.sv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7.sv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7.sv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7.sv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7.sv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7.svg"/></Relationships>
</file>

<file path=ppt/slides/_rels/slide3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jpeg"/><Relationship Id="rId7" Type="http://schemas.openxmlformats.org/officeDocument/2006/relationships/image" Target="../media/image17.sv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jpeg"/><Relationship Id="rId9" Type="http://schemas.openxmlformats.org/officeDocument/2006/relationships/image" Target="../media/image19.sv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4.png"/><Relationship Id="rId4" Type="http://schemas.openxmlformats.org/officeDocument/2006/relationships/image" Target="../media/image16.sv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5.svg"/><Relationship Id="rId4" Type="http://schemas.openxmlformats.org/officeDocument/2006/relationships/image" Target="../media/image16.sv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4.png"/><Relationship Id="rId4" Type="http://schemas.openxmlformats.org/officeDocument/2006/relationships/image" Target="../media/image16.sv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6.svg"/><Relationship Id="rId4" Type="http://schemas.openxmlformats.org/officeDocument/2006/relationships/image" Target="../media/image16.sv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4.png"/><Relationship Id="rId4" Type="http://schemas.openxmlformats.org/officeDocument/2006/relationships/image" Target="../media/image16.sv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6.svg"/></Relationships>
</file>

<file path=ppt/slides/_rels/slide39.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jpeg"/><Relationship Id="rId7" Type="http://schemas.openxmlformats.org/officeDocument/2006/relationships/image" Target="../media/image17.sv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jpeg"/><Relationship Id="rId9" Type="http://schemas.openxmlformats.org/officeDocument/2006/relationships/image" Target="../media/image19.sv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2.jpeg"/><Relationship Id="rId7" Type="http://schemas.openxmlformats.org/officeDocument/2006/relationships/image" Target="../media/image16.sv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37.svg"/><Relationship Id="rId11" Type="http://schemas.openxmlformats.org/officeDocument/2006/relationships/image" Target="../media/image3.png"/><Relationship Id="rId5" Type="http://schemas.openxmlformats.org/officeDocument/2006/relationships/image" Target="../media/image36.svg"/><Relationship Id="rId10" Type="http://schemas.openxmlformats.org/officeDocument/2006/relationships/image" Target="../media/image40.svg"/><Relationship Id="rId4" Type="http://schemas.openxmlformats.org/officeDocument/2006/relationships/image" Target="../media/image19.svg"/><Relationship Id="rId9" Type="http://schemas.openxmlformats.org/officeDocument/2006/relationships/image" Target="../media/image39.sv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8.svg"/><Relationship Id="rId4" Type="http://schemas.openxmlformats.org/officeDocument/2006/relationships/image" Target="../media/image19.svg"/></Relationships>
</file>

<file path=ppt/slides/_rels/slide4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2.jpeg"/><Relationship Id="rId7" Type="http://schemas.openxmlformats.org/officeDocument/2006/relationships/image" Target="../media/image16.sv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37.svg"/><Relationship Id="rId11" Type="http://schemas.openxmlformats.org/officeDocument/2006/relationships/image" Target="../media/image3.png"/><Relationship Id="rId5" Type="http://schemas.openxmlformats.org/officeDocument/2006/relationships/image" Target="../media/image36.svg"/><Relationship Id="rId10" Type="http://schemas.openxmlformats.org/officeDocument/2006/relationships/image" Target="../media/image40.svg"/><Relationship Id="rId4" Type="http://schemas.openxmlformats.org/officeDocument/2006/relationships/image" Target="../media/image19.svg"/><Relationship Id="rId9" Type="http://schemas.openxmlformats.org/officeDocument/2006/relationships/image" Target="../media/image39.sv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36.svg"/><Relationship Id="rId4" Type="http://schemas.openxmlformats.org/officeDocument/2006/relationships/image" Target="../media/image19.svg"/></Relationships>
</file>

<file path=ppt/slides/_rels/slide4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jpeg"/><Relationship Id="rId7" Type="http://schemas.openxmlformats.org/officeDocument/2006/relationships/diagramQuickStyle" Target="../diagrams/quickStyle1.xml"/><Relationship Id="rId2" Type="http://schemas.openxmlformats.org/officeDocument/2006/relationships/notesSlide" Target="../notesSlides/notesSlide44.xml"/><Relationship Id="rId1" Type="http://schemas.openxmlformats.org/officeDocument/2006/relationships/slideLayout" Target="../slideLayouts/slideLayout41.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3.png"/><Relationship Id="rId4" Type="http://schemas.openxmlformats.org/officeDocument/2006/relationships/image" Target="../media/image19.svg"/><Relationship Id="rId9" Type="http://schemas.microsoft.com/office/2007/relationships/diagramDrawing" Target="../diagrams/drawing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42.xml"/><Relationship Id="rId6" Type="http://schemas.openxmlformats.org/officeDocument/2006/relationships/image" Target="../media/image3.png"/><Relationship Id="rId5" Type="http://schemas.openxmlformats.org/officeDocument/2006/relationships/image" Target="../media/image41.PNG"/><Relationship Id="rId4" Type="http://schemas.openxmlformats.org/officeDocument/2006/relationships/image" Target="../media/image19.svg"/></Relationships>
</file>

<file path=ppt/slides/_rels/slide4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jpeg"/><Relationship Id="rId7" Type="http://schemas.openxmlformats.org/officeDocument/2006/relationships/image" Target="../media/image43.svg"/><Relationship Id="rId2" Type="http://schemas.openxmlformats.org/officeDocument/2006/relationships/notesSlide" Target="../notesSlides/notesSlide46.xml"/><Relationship Id="rId1" Type="http://schemas.openxmlformats.org/officeDocument/2006/relationships/slideLayout" Target="../slideLayouts/slideLayout4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19.sv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42.xml"/><Relationship Id="rId6" Type="http://schemas.openxmlformats.org/officeDocument/2006/relationships/image" Target="../media/image44.PNG"/><Relationship Id="rId5" Type="http://schemas.openxmlformats.org/officeDocument/2006/relationships/image" Target="../media/image3.png"/><Relationship Id="rId4" Type="http://schemas.openxmlformats.org/officeDocument/2006/relationships/image" Target="../media/image19.svg"/></Relationships>
</file>

<file path=ppt/slides/_rels/slide48.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2.jpeg"/><Relationship Id="rId7" Type="http://schemas.openxmlformats.org/officeDocument/2006/relationships/image" Target="../media/image16.sv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37.svg"/><Relationship Id="rId11" Type="http://schemas.openxmlformats.org/officeDocument/2006/relationships/image" Target="../media/image3.png"/><Relationship Id="rId5" Type="http://schemas.openxmlformats.org/officeDocument/2006/relationships/image" Target="../media/image36.svg"/><Relationship Id="rId10" Type="http://schemas.openxmlformats.org/officeDocument/2006/relationships/image" Target="../media/image40.svg"/><Relationship Id="rId4" Type="http://schemas.openxmlformats.org/officeDocument/2006/relationships/image" Target="../media/image19.svg"/><Relationship Id="rId9" Type="http://schemas.openxmlformats.org/officeDocument/2006/relationships/image" Target="../media/image39.sv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43.xml"/><Relationship Id="rId6" Type="http://schemas.openxmlformats.org/officeDocument/2006/relationships/image" Target="../media/image37.svg"/><Relationship Id="rId5" Type="http://schemas.openxmlformats.org/officeDocument/2006/relationships/image" Target="../media/image19.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jpeg"/><Relationship Id="rId7" Type="http://schemas.openxmlformats.org/officeDocument/2006/relationships/image" Target="../media/image17.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jpeg"/><Relationship Id="rId9" Type="http://schemas.openxmlformats.org/officeDocument/2006/relationships/image" Target="../media/image19.svg"/></Relationships>
</file>

<file path=ppt/slides/_rels/slide50.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2.jpeg"/><Relationship Id="rId7" Type="http://schemas.openxmlformats.org/officeDocument/2006/relationships/image" Target="../media/image37.svg"/><Relationship Id="rId2" Type="http://schemas.openxmlformats.org/officeDocument/2006/relationships/notesSlide" Target="../notesSlides/notesSlide50.xml"/><Relationship Id="rId1" Type="http://schemas.openxmlformats.org/officeDocument/2006/relationships/slideLayout" Target="../slideLayouts/slideLayout44.xml"/><Relationship Id="rId6" Type="http://schemas.openxmlformats.org/officeDocument/2006/relationships/image" Target="../media/image36.svg"/><Relationship Id="rId11" Type="http://schemas.openxmlformats.org/officeDocument/2006/relationships/image" Target="../media/image40.svg"/><Relationship Id="rId5" Type="http://schemas.openxmlformats.org/officeDocument/2006/relationships/image" Target="../media/image19.svg"/><Relationship Id="rId10" Type="http://schemas.openxmlformats.org/officeDocument/2006/relationships/image" Target="../media/image39.svg"/><Relationship Id="rId4" Type="http://schemas.openxmlformats.org/officeDocument/2006/relationships/image" Target="../media/image3.png"/><Relationship Id="rId9" Type="http://schemas.openxmlformats.org/officeDocument/2006/relationships/image" Target="../media/image38.svg"/></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45.xml"/><Relationship Id="rId6" Type="http://schemas.openxmlformats.org/officeDocument/2006/relationships/image" Target="../media/image40.svg"/><Relationship Id="rId5" Type="http://schemas.openxmlformats.org/officeDocument/2006/relationships/image" Target="../media/image19.sv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2.jpeg"/><Relationship Id="rId7" Type="http://schemas.openxmlformats.org/officeDocument/2006/relationships/image" Target="../media/image37.svg"/><Relationship Id="rId2" Type="http://schemas.openxmlformats.org/officeDocument/2006/relationships/notesSlide" Target="../notesSlides/notesSlide52.xml"/><Relationship Id="rId1" Type="http://schemas.openxmlformats.org/officeDocument/2006/relationships/slideLayout" Target="../slideLayouts/slideLayout46.xml"/><Relationship Id="rId6" Type="http://schemas.openxmlformats.org/officeDocument/2006/relationships/image" Target="../media/image36.svg"/><Relationship Id="rId11" Type="http://schemas.openxmlformats.org/officeDocument/2006/relationships/image" Target="../media/image40.svg"/><Relationship Id="rId5" Type="http://schemas.openxmlformats.org/officeDocument/2006/relationships/image" Target="../media/image19.svg"/><Relationship Id="rId10" Type="http://schemas.openxmlformats.org/officeDocument/2006/relationships/image" Target="../media/image39.svg"/><Relationship Id="rId4" Type="http://schemas.openxmlformats.org/officeDocument/2006/relationships/image" Target="../media/image3.png"/><Relationship Id="rId9" Type="http://schemas.openxmlformats.org/officeDocument/2006/relationships/image" Target="../media/image38.svg"/></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47.xml"/><Relationship Id="rId6" Type="http://schemas.openxmlformats.org/officeDocument/2006/relationships/image" Target="../media/image16.svg"/><Relationship Id="rId5" Type="http://schemas.openxmlformats.org/officeDocument/2006/relationships/image" Target="../media/image19.svg"/><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2.jpeg"/><Relationship Id="rId7" Type="http://schemas.openxmlformats.org/officeDocument/2006/relationships/image" Target="../media/image37.svg"/><Relationship Id="rId2" Type="http://schemas.openxmlformats.org/officeDocument/2006/relationships/notesSlide" Target="../notesSlides/notesSlide54.xml"/><Relationship Id="rId1" Type="http://schemas.openxmlformats.org/officeDocument/2006/relationships/slideLayout" Target="../slideLayouts/slideLayout48.xml"/><Relationship Id="rId6" Type="http://schemas.openxmlformats.org/officeDocument/2006/relationships/image" Target="../media/image36.svg"/><Relationship Id="rId11" Type="http://schemas.openxmlformats.org/officeDocument/2006/relationships/image" Target="../media/image40.svg"/><Relationship Id="rId5" Type="http://schemas.openxmlformats.org/officeDocument/2006/relationships/image" Target="../media/image19.svg"/><Relationship Id="rId10" Type="http://schemas.openxmlformats.org/officeDocument/2006/relationships/image" Target="../media/image39.svg"/><Relationship Id="rId4" Type="http://schemas.openxmlformats.org/officeDocument/2006/relationships/image" Target="../media/image3.png"/><Relationship Id="rId9" Type="http://schemas.openxmlformats.org/officeDocument/2006/relationships/image" Target="../media/image38.svg"/></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5.xml"/><Relationship Id="rId1" Type="http://schemas.openxmlformats.org/officeDocument/2006/relationships/slideLayout" Target="../slideLayouts/slideLayout49.xml"/><Relationship Id="rId6" Type="http://schemas.openxmlformats.org/officeDocument/2006/relationships/image" Target="../media/image39.svg"/><Relationship Id="rId5" Type="http://schemas.openxmlformats.org/officeDocument/2006/relationships/image" Target="../media/image19.svg"/><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2.jpeg"/><Relationship Id="rId7" Type="http://schemas.openxmlformats.org/officeDocument/2006/relationships/image" Target="../media/image16.svg"/><Relationship Id="rId2" Type="http://schemas.openxmlformats.org/officeDocument/2006/relationships/notesSlide" Target="../notesSlides/notesSlide56.xml"/><Relationship Id="rId1" Type="http://schemas.openxmlformats.org/officeDocument/2006/relationships/slideLayout" Target="../slideLayouts/slideLayout14.xml"/><Relationship Id="rId6" Type="http://schemas.openxmlformats.org/officeDocument/2006/relationships/image" Target="../media/image15.svg"/><Relationship Id="rId5" Type="http://schemas.openxmlformats.org/officeDocument/2006/relationships/image" Target="../media/image3.png"/><Relationship Id="rId10" Type="http://schemas.openxmlformats.org/officeDocument/2006/relationships/image" Target="../media/image19.svg"/><Relationship Id="rId4" Type="http://schemas.openxmlformats.org/officeDocument/2006/relationships/image" Target="../media/image14.jpeg"/><Relationship Id="rId9" Type="http://schemas.openxmlformats.org/officeDocument/2006/relationships/image" Target="../media/image18.svg"/></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7.xml"/><Relationship Id="rId1" Type="http://schemas.openxmlformats.org/officeDocument/2006/relationships/slideLayout" Target="../slideLayouts/slideLayout50.xml"/><Relationship Id="rId6" Type="http://schemas.openxmlformats.org/officeDocument/2006/relationships/image" Target="../media/image45.svg"/><Relationship Id="rId5" Type="http://schemas.openxmlformats.org/officeDocument/2006/relationships/image" Target="../media/image18.svg"/><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8.xml"/><Relationship Id="rId1" Type="http://schemas.openxmlformats.org/officeDocument/2006/relationships/slideLayout" Target="../slideLayouts/slideLayout51.xml"/><Relationship Id="rId6" Type="http://schemas.openxmlformats.org/officeDocument/2006/relationships/image" Target="../media/image47.svg"/><Relationship Id="rId5" Type="http://schemas.openxmlformats.org/officeDocument/2006/relationships/image" Target="../media/image3.png"/><Relationship Id="rId4" Type="http://schemas.openxmlformats.org/officeDocument/2006/relationships/image" Target="../media/image46.jpg"/></Relationships>
</file>

<file path=ppt/slides/_rels/slide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jpeg"/><Relationship Id="rId7" Type="http://schemas.openxmlformats.org/officeDocument/2006/relationships/image" Target="../media/image22.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5.svg"/><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pg"/><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jpe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jpeg"/><Relationship Id="rId7" Type="http://schemas.openxmlformats.org/officeDocument/2006/relationships/image" Target="../media/image17.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svg"/><Relationship Id="rId10" Type="http://schemas.openxmlformats.org/officeDocument/2006/relationships/image" Target="../media/image3.png"/><Relationship Id="rId4" Type="http://schemas.openxmlformats.org/officeDocument/2006/relationships/image" Target="../media/image14.jpeg"/><Relationship Id="rId9"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tile tx="0" ty="0" sx="100000" sy="100000" flip="none" algn="tl"/>
        </a:blipFill>
        <a:effectLst/>
      </p:bgPr>
    </p:bg>
    <p:spTree>
      <p:nvGrpSpPr>
        <p:cNvPr id="1" name="">
          <a:extLst>
            <a:ext uri="{FF2B5EF4-FFF2-40B4-BE49-F238E27FC236}">
              <a16:creationId xmlns:a16="http://schemas.microsoft.com/office/drawing/2014/main" id="{DF67202E-BD5A-4858-530B-290712E3A99F}"/>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60BD677A-7F34-E763-B8F1-1497E45E7965}"/>
              </a:ext>
            </a:extLst>
          </p:cNvPr>
          <p:cNvSpPr txBox="1">
            <a:spLocks/>
          </p:cNvSpPr>
          <p:nvPr/>
        </p:nvSpPr>
        <p:spPr>
          <a:xfrm rot="21249076">
            <a:off x="182618" y="2266346"/>
            <a:ext cx="11826763" cy="1905619"/>
          </a:xfrm>
          <a:prstGeom prst="rect">
            <a:avLst/>
          </a:prstGeom>
          <a:noFill/>
          <a:ln>
            <a:noFill/>
          </a:ln>
        </p:spPr>
        <p:txBody>
          <a:bodyPr vert="horz" lIns="0" tIns="0" rIns="0" bIns="0" rtlCol="0" anchor="ctr">
            <a:noAutofit/>
          </a:bodyPr>
          <a:lstStyle>
            <a:lvl1pPr algn="l" defTabSz="914400" rtl="0" eaLnBrk="1" latinLnBrk="0" hangingPunct="1">
              <a:lnSpc>
                <a:spcPct val="90000"/>
              </a:lnSpc>
              <a:spcBef>
                <a:spcPct val="0"/>
              </a:spcBef>
              <a:buNone/>
              <a:defRPr kumimoji="1" sz="3200" b="1" kern="1200" spc="-15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pPr algn="dist"/>
            <a:r>
              <a:rPr lang="ja-JP" altLang="en-US" sz="7200" dirty="0">
                <a:ln>
                  <a:solidFill>
                    <a:schemeClr val="bg1"/>
                  </a:solidFill>
                </a:ln>
                <a:solidFill>
                  <a:schemeClr val="tx1"/>
                </a:solidFill>
                <a:latin typeface="HGP創英角ｺﾞｼｯｸUB" panose="020B0900000000000000" pitchFamily="50" charset="-128"/>
                <a:ea typeface="HGP創英角ｺﾞｼｯｸUB" panose="020B0900000000000000" pitchFamily="50" charset="-128"/>
              </a:rPr>
              <a:t>「いじめ重大事態への対応」</a:t>
            </a:r>
            <a:br>
              <a:rPr lang="en-US" altLang="ja-JP" sz="7200" dirty="0">
                <a:ln>
                  <a:solidFill>
                    <a:schemeClr val="bg1"/>
                  </a:solidFill>
                </a:ln>
                <a:solidFill>
                  <a:schemeClr val="tx1"/>
                </a:solidFill>
                <a:latin typeface="HGP創英角ｺﾞｼｯｸUB" panose="020B0900000000000000" pitchFamily="50" charset="-128"/>
                <a:ea typeface="HGP創英角ｺﾞｼｯｸUB" panose="020B0900000000000000" pitchFamily="50" charset="-128"/>
              </a:rPr>
            </a:br>
            <a:r>
              <a:rPr lang="ja-JP" altLang="en-US" sz="7200" dirty="0">
                <a:ln>
                  <a:solidFill>
                    <a:schemeClr val="bg1"/>
                  </a:solidFill>
                </a:ln>
                <a:solidFill>
                  <a:schemeClr val="tx1"/>
                </a:solidFill>
                <a:latin typeface="HGP創英角ｺﾞｼｯｸUB" panose="020B0900000000000000" pitchFamily="50" charset="-128"/>
                <a:ea typeface="HGP創英角ｺﾞｼｯｸUB" panose="020B0900000000000000" pitchFamily="50" charset="-128"/>
              </a:rPr>
              <a:t>法に則り粛々と</a:t>
            </a:r>
            <a:endParaRPr lang="en-US" altLang="ja-JP" sz="7200" dirty="0">
              <a:ln>
                <a:solidFill>
                  <a:schemeClr val="bg1"/>
                </a:solidFill>
              </a:ln>
              <a:solidFill>
                <a:schemeClr val="tx1"/>
              </a:solidFill>
              <a:latin typeface="HGP創英角ｺﾞｼｯｸUB" panose="020B0900000000000000" pitchFamily="50" charset="-128"/>
              <a:ea typeface="HGP創英角ｺﾞｼｯｸUB" panose="020B0900000000000000" pitchFamily="50" charset="-128"/>
            </a:endParaRPr>
          </a:p>
          <a:p>
            <a:pPr algn="dist"/>
            <a:r>
              <a:rPr lang="ja-JP" altLang="en-US" sz="7200" dirty="0">
                <a:ln>
                  <a:solidFill>
                    <a:schemeClr val="bg1"/>
                  </a:solidFill>
                </a:ln>
                <a:solidFill>
                  <a:schemeClr val="tx1"/>
                </a:solidFill>
                <a:latin typeface="HGP創英角ｺﾞｼｯｸUB" panose="020B0900000000000000" pitchFamily="50" charset="-128"/>
                <a:ea typeface="HGP創英角ｺﾞｼｯｸUB" panose="020B0900000000000000" pitchFamily="50" charset="-128"/>
              </a:rPr>
              <a:t>子供の気持ちに寄り添って</a:t>
            </a:r>
          </a:p>
        </p:txBody>
      </p:sp>
      <p:sp>
        <p:nvSpPr>
          <p:cNvPr id="6" name="タイトル 2">
            <a:extLst>
              <a:ext uri="{FF2B5EF4-FFF2-40B4-BE49-F238E27FC236}">
                <a16:creationId xmlns:a16="http://schemas.microsoft.com/office/drawing/2014/main" id="{FAA7A64F-DF1E-682C-6711-6CBE2DBA2BDD}"/>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pic>
        <p:nvPicPr>
          <p:cNvPr id="8" name="Picture 2" descr="C:\Users\791878\Desktop\H29\コバトン（png形式）\53-1-04.png">
            <a:extLst>
              <a:ext uri="{FF2B5EF4-FFF2-40B4-BE49-F238E27FC236}">
                <a16:creationId xmlns:a16="http://schemas.microsoft.com/office/drawing/2014/main" id="{EFDE0EE8-E252-75D0-6C86-47D5E61048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スライド番号プレースホルダー 5">
            <a:extLst>
              <a:ext uri="{FF2B5EF4-FFF2-40B4-BE49-F238E27FC236}">
                <a16:creationId xmlns:a16="http://schemas.microsoft.com/office/drawing/2014/main" id="{9A350871-B200-D552-7CE9-2DA43AAAA240}"/>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19B51A1E-902D-48AF-9020-955120F399B6}" type="slidenum">
              <a:rPr lang="en-US" altLang="ja-JP" smtClean="0">
                <a:solidFill>
                  <a:schemeClr val="tx1"/>
                </a:solidFill>
              </a:rPr>
              <a:pPr algn="r"/>
              <a:t>1</a:t>
            </a:fld>
            <a:endParaRPr lang="ja-JP" altLang="en-US" dirty="0">
              <a:solidFill>
                <a:schemeClr val="tx1"/>
              </a:solidFill>
            </a:endParaRPr>
          </a:p>
        </p:txBody>
      </p:sp>
    </p:spTree>
    <p:extLst>
      <p:ext uri="{BB962C8B-B14F-4D97-AF65-F5344CB8AC3E}">
        <p14:creationId xmlns:p14="http://schemas.microsoft.com/office/powerpoint/2010/main" val="11259468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6000" advClick="0" advTm="5000">
        <p159:morph option="byObject"/>
      </p:transition>
    </mc:Choice>
    <mc:Fallback xmlns="">
      <p:transition spd="slow" advClick="0" advTm="5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tile tx="0" ty="0" sx="100000" sy="100000" flip="none" algn="tl"/>
        </a:blipFill>
        <a:effectLst/>
      </p:bgPr>
    </p:bg>
    <p:spTree>
      <p:nvGrpSpPr>
        <p:cNvPr id="1" name="">
          <a:extLst>
            <a:ext uri="{FF2B5EF4-FFF2-40B4-BE49-F238E27FC236}">
              <a16:creationId xmlns:a16="http://schemas.microsoft.com/office/drawing/2014/main" id="{E9143CBE-374A-2C95-8FD9-7E142CD70E0A}"/>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3ADDB52B-C2B4-E383-BE45-0F68128D00E5}"/>
              </a:ext>
            </a:extLst>
          </p:cNvPr>
          <p:cNvSpPr/>
          <p:nvPr/>
        </p:nvSpPr>
        <p:spPr>
          <a:xfrm>
            <a:off x="-3490611" y="-524382"/>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6" name="スライド番号プレースホルダー 5">
            <a:extLst>
              <a:ext uri="{FF2B5EF4-FFF2-40B4-BE49-F238E27FC236}">
                <a16:creationId xmlns:a16="http://schemas.microsoft.com/office/drawing/2014/main" id="{1645CF73-E9DD-5640-953F-16709CA91F9F}"/>
              </a:ext>
            </a:extLst>
          </p:cNvPr>
          <p:cNvSpPr>
            <a:spLocks noGrp="1"/>
          </p:cNvSpPr>
          <p:nvPr>
            <p:ph type="sldNum" sz="quarter" idx="12"/>
          </p:nvPr>
        </p:nvSpPr>
        <p:spPr/>
        <p:txBody>
          <a:bodyPr/>
          <a:lstStyle/>
          <a:p>
            <a:pPr rtl="0"/>
            <a:fld id="{19B51A1E-902D-48AF-9020-955120F399B6}" type="slidenum">
              <a:rPr lang="en-US" altLang="ja-JP" noProof="0" smtClean="0"/>
              <a:pPr rtl="0"/>
              <a:t>10</a:t>
            </a:fld>
            <a:endParaRPr lang="ja-JP" altLang="en-US" noProof="0" dirty="0"/>
          </a:p>
        </p:txBody>
      </p:sp>
      <p:sp>
        <p:nvSpPr>
          <p:cNvPr id="4" name="アーチ 3">
            <a:extLst>
              <a:ext uri="{FF2B5EF4-FFF2-40B4-BE49-F238E27FC236}">
                <a16:creationId xmlns:a16="http://schemas.microsoft.com/office/drawing/2014/main" id="{3E21CEF2-64E4-55A3-5BBB-D6BA3569104D}"/>
              </a:ext>
            </a:extLst>
          </p:cNvPr>
          <p:cNvSpPr/>
          <p:nvPr/>
        </p:nvSpPr>
        <p:spPr>
          <a:xfrm>
            <a:off x="-6348362" y="-1101274"/>
            <a:ext cx="8573895" cy="8573895"/>
          </a:xfrm>
          <a:prstGeom prst="blockArc">
            <a:avLst>
              <a:gd name="adj1" fmla="val 18263518"/>
              <a:gd name="adj2" fmla="val 3732738"/>
              <a:gd name="adj3" fmla="val 1367"/>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フリーフォーム: 図形 12">
            <a:extLst>
              <a:ext uri="{FF2B5EF4-FFF2-40B4-BE49-F238E27FC236}">
                <a16:creationId xmlns:a16="http://schemas.microsoft.com/office/drawing/2014/main" id="{8CF055BB-322A-547E-0803-805B1A5804B0}"/>
              </a:ext>
            </a:extLst>
          </p:cNvPr>
          <p:cNvSpPr/>
          <p:nvPr/>
        </p:nvSpPr>
        <p:spPr>
          <a:xfrm>
            <a:off x="1468501" y="41989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1" lang="ja-JP" altLang="en-US" sz="2500" b="1"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「いじめ重大事態」の</a:t>
            </a:r>
            <a:r>
              <a:rPr kumimoji="1"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判断</a:t>
            </a:r>
            <a:endParaRPr kumimoji="0"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4" name="楕円 13">
            <a:extLst>
              <a:ext uri="{FF2B5EF4-FFF2-40B4-BE49-F238E27FC236}">
                <a16:creationId xmlns:a16="http://schemas.microsoft.com/office/drawing/2014/main" id="{197AA5E4-8899-F7BA-5FFE-E30B9A273B93}"/>
              </a:ext>
            </a:extLst>
          </p:cNvPr>
          <p:cNvSpPr/>
          <p:nvPr/>
        </p:nvSpPr>
        <p:spPr>
          <a:xfrm>
            <a:off x="956298" y="298495"/>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ブレーンストーミング 単色塗りつぶし">
            <a:extLst>
              <a:ext uri="{FF2B5EF4-FFF2-40B4-BE49-F238E27FC236}">
                <a16:creationId xmlns:a16="http://schemas.microsoft.com/office/drawing/2014/main" id="{C3AC3B79-82EB-18C8-77A6-BBA8F24D173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37740" y="361026"/>
            <a:ext cx="914400" cy="914400"/>
          </a:xfrm>
          <a:prstGeom prst="rect">
            <a:avLst/>
          </a:prstGeom>
        </p:spPr>
      </p:pic>
      <p:sp>
        <p:nvSpPr>
          <p:cNvPr id="5" name="テキスト ボックス 4">
            <a:extLst>
              <a:ext uri="{FF2B5EF4-FFF2-40B4-BE49-F238E27FC236}">
                <a16:creationId xmlns:a16="http://schemas.microsoft.com/office/drawing/2014/main" id="{916A9476-052F-326C-D592-63A0E7E67B89}"/>
              </a:ext>
            </a:extLst>
          </p:cNvPr>
          <p:cNvSpPr txBox="1"/>
          <p:nvPr/>
        </p:nvSpPr>
        <p:spPr>
          <a:xfrm>
            <a:off x="74915" y="1086718"/>
            <a:ext cx="1107996" cy="4438593"/>
          </a:xfrm>
          <a:prstGeom prst="rect">
            <a:avLst/>
          </a:prstGeom>
          <a:noFill/>
        </p:spPr>
        <p:txBody>
          <a:bodyPr vert="eaVert" wrap="square">
            <a:spAutoFit/>
          </a:bodyPr>
          <a:lstStyle/>
          <a:p>
            <a:r>
              <a:rPr lang="ja-JP" altLang="en-US" sz="60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徹底すべき点</a:t>
            </a:r>
          </a:p>
        </p:txBody>
      </p:sp>
      <p:sp>
        <p:nvSpPr>
          <p:cNvPr id="18" name="フリーフォーム: 図形 17">
            <a:extLst>
              <a:ext uri="{FF2B5EF4-FFF2-40B4-BE49-F238E27FC236}">
                <a16:creationId xmlns:a16="http://schemas.microsoft.com/office/drawing/2014/main" id="{01564DA7-DEC1-0E5E-A413-174BE183E543}"/>
              </a:ext>
            </a:extLst>
          </p:cNvPr>
          <p:cNvSpPr/>
          <p:nvPr/>
        </p:nvSpPr>
        <p:spPr>
          <a:xfrm>
            <a:off x="2451369" y="1343737"/>
            <a:ext cx="4250987" cy="4858561"/>
          </a:xfrm>
          <a:custGeom>
            <a:avLst/>
            <a:gdLst>
              <a:gd name="connsiteX0" fmla="*/ 0 w 4250987"/>
              <a:gd name="connsiteY0" fmla="*/ 413021 h 4858561"/>
              <a:gd name="connsiteX1" fmla="*/ 1683058 w 4250987"/>
              <a:gd name="connsiteY1" fmla="*/ 413021 h 4858561"/>
              <a:gd name="connsiteX2" fmla="*/ 1678604 w 4250987"/>
              <a:gd name="connsiteY2" fmla="*/ 457200 h 4858561"/>
              <a:gd name="connsiteX3" fmla="*/ 2135804 w 4250987"/>
              <a:gd name="connsiteY3" fmla="*/ 914400 h 4858561"/>
              <a:gd name="connsiteX4" fmla="*/ 2593004 w 4250987"/>
              <a:gd name="connsiteY4" fmla="*/ 457200 h 4858561"/>
              <a:gd name="connsiteX5" fmla="*/ 2588551 w 4250987"/>
              <a:gd name="connsiteY5" fmla="*/ 413021 h 4858561"/>
              <a:gd name="connsiteX6" fmla="*/ 4250987 w 4250987"/>
              <a:gd name="connsiteY6" fmla="*/ 413021 h 4858561"/>
              <a:gd name="connsiteX7" fmla="*/ 4250987 w 4250987"/>
              <a:gd name="connsiteY7" fmla="*/ 4858561 h 4858561"/>
              <a:gd name="connsiteX8" fmla="*/ 0 w 4250987"/>
              <a:gd name="connsiteY8" fmla="*/ 4858561 h 4858561"/>
              <a:gd name="connsiteX9" fmla="*/ 2135804 w 4250987"/>
              <a:gd name="connsiteY9" fmla="*/ 0 h 4858561"/>
              <a:gd name="connsiteX10" fmla="*/ 2583716 w 4250987"/>
              <a:gd name="connsiteY10" fmla="*/ 365058 h 4858561"/>
              <a:gd name="connsiteX11" fmla="*/ 2588551 w 4250987"/>
              <a:gd name="connsiteY11" fmla="*/ 413021 h 4858561"/>
              <a:gd name="connsiteX12" fmla="*/ 1683058 w 4250987"/>
              <a:gd name="connsiteY12" fmla="*/ 413021 h 4858561"/>
              <a:gd name="connsiteX13" fmla="*/ 1687893 w 4250987"/>
              <a:gd name="connsiteY13" fmla="*/ 365058 h 4858561"/>
              <a:gd name="connsiteX14" fmla="*/ 2135804 w 4250987"/>
              <a:gd name="connsiteY14" fmla="*/ 0 h 485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50987" h="4858561">
                <a:moveTo>
                  <a:pt x="0" y="413021"/>
                </a:moveTo>
                <a:lnTo>
                  <a:pt x="1683058" y="413021"/>
                </a:lnTo>
                <a:lnTo>
                  <a:pt x="1678604" y="457200"/>
                </a:lnTo>
                <a:cubicBezTo>
                  <a:pt x="1678604" y="709705"/>
                  <a:pt x="1883299" y="914400"/>
                  <a:pt x="2135804" y="914400"/>
                </a:cubicBezTo>
                <a:cubicBezTo>
                  <a:pt x="2388309" y="914400"/>
                  <a:pt x="2593004" y="709705"/>
                  <a:pt x="2593004" y="457200"/>
                </a:cubicBezTo>
                <a:lnTo>
                  <a:pt x="2588551" y="413021"/>
                </a:lnTo>
                <a:lnTo>
                  <a:pt x="4250987" y="413021"/>
                </a:lnTo>
                <a:lnTo>
                  <a:pt x="4250987" y="4858561"/>
                </a:lnTo>
                <a:lnTo>
                  <a:pt x="0" y="4858561"/>
                </a:lnTo>
                <a:close/>
                <a:moveTo>
                  <a:pt x="2135804" y="0"/>
                </a:moveTo>
                <a:cubicBezTo>
                  <a:pt x="2356746" y="0"/>
                  <a:pt x="2541083" y="156720"/>
                  <a:pt x="2583716" y="365058"/>
                </a:cubicBezTo>
                <a:lnTo>
                  <a:pt x="2588551" y="413021"/>
                </a:lnTo>
                <a:lnTo>
                  <a:pt x="1683058" y="413021"/>
                </a:lnTo>
                <a:lnTo>
                  <a:pt x="1687893" y="365058"/>
                </a:lnTo>
                <a:cubicBezTo>
                  <a:pt x="1730525" y="156720"/>
                  <a:pt x="1914862" y="0"/>
                  <a:pt x="2135804" y="0"/>
                </a:cubicBezTo>
                <a:close/>
              </a:path>
            </a:pathLst>
          </a:cu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9" name="フリーフォーム: 図形 18">
            <a:extLst>
              <a:ext uri="{FF2B5EF4-FFF2-40B4-BE49-F238E27FC236}">
                <a16:creationId xmlns:a16="http://schemas.microsoft.com/office/drawing/2014/main" id="{5D82BBE8-A59D-AFC1-D6E4-520BF4EA1279}"/>
              </a:ext>
            </a:extLst>
          </p:cNvPr>
          <p:cNvSpPr/>
          <p:nvPr/>
        </p:nvSpPr>
        <p:spPr>
          <a:xfrm>
            <a:off x="6879142" y="1337957"/>
            <a:ext cx="4250987" cy="4858561"/>
          </a:xfrm>
          <a:custGeom>
            <a:avLst/>
            <a:gdLst>
              <a:gd name="connsiteX0" fmla="*/ 0 w 4250987"/>
              <a:gd name="connsiteY0" fmla="*/ 413021 h 4858561"/>
              <a:gd name="connsiteX1" fmla="*/ 1683058 w 4250987"/>
              <a:gd name="connsiteY1" fmla="*/ 413021 h 4858561"/>
              <a:gd name="connsiteX2" fmla="*/ 1678604 w 4250987"/>
              <a:gd name="connsiteY2" fmla="*/ 457200 h 4858561"/>
              <a:gd name="connsiteX3" fmla="*/ 2135804 w 4250987"/>
              <a:gd name="connsiteY3" fmla="*/ 914400 h 4858561"/>
              <a:gd name="connsiteX4" fmla="*/ 2593004 w 4250987"/>
              <a:gd name="connsiteY4" fmla="*/ 457200 h 4858561"/>
              <a:gd name="connsiteX5" fmla="*/ 2588551 w 4250987"/>
              <a:gd name="connsiteY5" fmla="*/ 413021 h 4858561"/>
              <a:gd name="connsiteX6" fmla="*/ 4250987 w 4250987"/>
              <a:gd name="connsiteY6" fmla="*/ 413021 h 4858561"/>
              <a:gd name="connsiteX7" fmla="*/ 4250987 w 4250987"/>
              <a:gd name="connsiteY7" fmla="*/ 4858561 h 4858561"/>
              <a:gd name="connsiteX8" fmla="*/ 0 w 4250987"/>
              <a:gd name="connsiteY8" fmla="*/ 4858561 h 4858561"/>
              <a:gd name="connsiteX9" fmla="*/ 2135804 w 4250987"/>
              <a:gd name="connsiteY9" fmla="*/ 0 h 4858561"/>
              <a:gd name="connsiteX10" fmla="*/ 2583716 w 4250987"/>
              <a:gd name="connsiteY10" fmla="*/ 365058 h 4858561"/>
              <a:gd name="connsiteX11" fmla="*/ 2588551 w 4250987"/>
              <a:gd name="connsiteY11" fmla="*/ 413021 h 4858561"/>
              <a:gd name="connsiteX12" fmla="*/ 1683058 w 4250987"/>
              <a:gd name="connsiteY12" fmla="*/ 413021 h 4858561"/>
              <a:gd name="connsiteX13" fmla="*/ 1687893 w 4250987"/>
              <a:gd name="connsiteY13" fmla="*/ 365058 h 4858561"/>
              <a:gd name="connsiteX14" fmla="*/ 2135804 w 4250987"/>
              <a:gd name="connsiteY14" fmla="*/ 0 h 485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50987" h="4858561">
                <a:moveTo>
                  <a:pt x="0" y="413021"/>
                </a:moveTo>
                <a:lnTo>
                  <a:pt x="1683058" y="413021"/>
                </a:lnTo>
                <a:lnTo>
                  <a:pt x="1678604" y="457200"/>
                </a:lnTo>
                <a:cubicBezTo>
                  <a:pt x="1678604" y="709705"/>
                  <a:pt x="1883299" y="914400"/>
                  <a:pt x="2135804" y="914400"/>
                </a:cubicBezTo>
                <a:cubicBezTo>
                  <a:pt x="2388309" y="914400"/>
                  <a:pt x="2593004" y="709705"/>
                  <a:pt x="2593004" y="457200"/>
                </a:cubicBezTo>
                <a:lnTo>
                  <a:pt x="2588551" y="413021"/>
                </a:lnTo>
                <a:lnTo>
                  <a:pt x="4250987" y="413021"/>
                </a:lnTo>
                <a:lnTo>
                  <a:pt x="4250987" y="4858561"/>
                </a:lnTo>
                <a:lnTo>
                  <a:pt x="0" y="4858561"/>
                </a:lnTo>
                <a:close/>
                <a:moveTo>
                  <a:pt x="2135804" y="0"/>
                </a:moveTo>
                <a:cubicBezTo>
                  <a:pt x="2356746" y="0"/>
                  <a:pt x="2541083" y="156720"/>
                  <a:pt x="2583716" y="365058"/>
                </a:cubicBezTo>
                <a:lnTo>
                  <a:pt x="2588551" y="413021"/>
                </a:lnTo>
                <a:lnTo>
                  <a:pt x="1683058" y="413021"/>
                </a:lnTo>
                <a:lnTo>
                  <a:pt x="1687893" y="365058"/>
                </a:lnTo>
                <a:cubicBezTo>
                  <a:pt x="1730525" y="156720"/>
                  <a:pt x="1914862" y="0"/>
                  <a:pt x="2135804" y="0"/>
                </a:cubicBezTo>
                <a:close/>
              </a:path>
            </a:pathLst>
          </a:custGeom>
          <a:solidFill>
            <a:srgbClr val="FFFFC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pic>
        <p:nvPicPr>
          <p:cNvPr id="21" name="グラフィックス 20" descr="バッジ 1 単色塗りつぶし">
            <a:extLst>
              <a:ext uri="{FF2B5EF4-FFF2-40B4-BE49-F238E27FC236}">
                <a16:creationId xmlns:a16="http://schemas.microsoft.com/office/drawing/2014/main" id="{76501912-92A4-421F-53C5-F983974AE4A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131438" y="1347156"/>
            <a:ext cx="914400" cy="914400"/>
          </a:xfrm>
          <a:prstGeom prst="rect">
            <a:avLst/>
          </a:prstGeom>
        </p:spPr>
      </p:pic>
      <p:pic>
        <p:nvPicPr>
          <p:cNvPr id="23" name="グラフィックス 22" descr="バッジ 単色塗りつぶし">
            <a:extLst>
              <a:ext uri="{FF2B5EF4-FFF2-40B4-BE49-F238E27FC236}">
                <a16:creationId xmlns:a16="http://schemas.microsoft.com/office/drawing/2014/main" id="{DEF009BB-0ADA-ED9B-EA4C-725FC273F884}"/>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547435" y="1342821"/>
            <a:ext cx="914400" cy="914400"/>
          </a:xfrm>
          <a:prstGeom prst="rect">
            <a:avLst/>
          </a:prstGeom>
        </p:spPr>
      </p:pic>
      <p:sp>
        <p:nvSpPr>
          <p:cNvPr id="24" name="正方形/長方形 23">
            <a:extLst>
              <a:ext uri="{FF2B5EF4-FFF2-40B4-BE49-F238E27FC236}">
                <a16:creationId xmlns:a16="http://schemas.microsoft.com/office/drawing/2014/main" id="{0E14F020-7F68-FC33-4387-8FFD5C6CF0D5}"/>
              </a:ext>
            </a:extLst>
          </p:cNvPr>
          <p:cNvSpPr/>
          <p:nvPr/>
        </p:nvSpPr>
        <p:spPr>
          <a:xfrm>
            <a:off x="2510783" y="2323167"/>
            <a:ext cx="4110706" cy="3539430"/>
          </a:xfrm>
          <a:prstGeom prst="rect">
            <a:avLst/>
          </a:prstGeom>
          <a:noFill/>
        </p:spPr>
        <p:txBody>
          <a:bodyPr wrap="square" lIns="91440" tIns="45720" rIns="91440" bIns="45720">
            <a:spAutoFit/>
          </a:bodyPr>
          <a:lstStyle/>
          <a:p>
            <a:pPr algn="dist"/>
            <a:r>
              <a:rPr lang="ja-JP" altLang="en-US" sz="3200" dirty="0">
                <a:ln w="0"/>
                <a:latin typeface="HGP創英角ｺﾞｼｯｸUB" panose="020B0900000000000000" pitchFamily="50" charset="-128"/>
                <a:ea typeface="HGP創英角ｺﾞｼｯｸUB" panose="020B0900000000000000" pitchFamily="50" charset="-128"/>
              </a:rPr>
              <a:t>重大事態は、事実関係が確定した段階で</a:t>
            </a:r>
            <a:endParaRPr lang="en-US" altLang="ja-JP" sz="3200" dirty="0">
              <a:ln w="0"/>
              <a:latin typeface="HGP創英角ｺﾞｼｯｸUB" panose="020B0900000000000000" pitchFamily="50" charset="-128"/>
              <a:ea typeface="HGP創英角ｺﾞｼｯｸUB" panose="020B0900000000000000" pitchFamily="50" charset="-128"/>
            </a:endParaRPr>
          </a:p>
          <a:p>
            <a:pPr algn="dist"/>
            <a:r>
              <a:rPr lang="ja-JP" altLang="en-US" sz="3200" dirty="0">
                <a:ln w="0"/>
                <a:latin typeface="HGP創英角ｺﾞｼｯｸUB" panose="020B0900000000000000" pitchFamily="50" charset="-128"/>
                <a:ea typeface="HGP創英角ｺﾞｼｯｸUB" panose="020B0900000000000000" pitchFamily="50" charset="-128"/>
              </a:rPr>
              <a:t>重大事態としての</a:t>
            </a:r>
            <a:endParaRPr lang="en-US" altLang="ja-JP" sz="3200" dirty="0">
              <a:ln w="0"/>
              <a:latin typeface="HGP創英角ｺﾞｼｯｸUB" panose="020B0900000000000000" pitchFamily="50" charset="-128"/>
              <a:ea typeface="HGP創英角ｺﾞｼｯｸUB" panose="020B0900000000000000" pitchFamily="50" charset="-128"/>
            </a:endParaRPr>
          </a:p>
          <a:p>
            <a:pPr algn="dist"/>
            <a:r>
              <a:rPr lang="ja-JP" altLang="en-US" sz="3200" dirty="0">
                <a:ln w="0"/>
                <a:latin typeface="HGP創英角ｺﾞｼｯｸUB" panose="020B0900000000000000" pitchFamily="50" charset="-128"/>
                <a:ea typeface="HGP創英角ｺﾞｼｯｸUB" panose="020B0900000000000000" pitchFamily="50" charset="-128"/>
              </a:rPr>
              <a:t>対応を開始する</a:t>
            </a:r>
            <a:endParaRPr lang="en-US" altLang="ja-JP" sz="3200" dirty="0">
              <a:ln w="0"/>
              <a:latin typeface="HGP創英角ｺﾞｼｯｸUB" panose="020B0900000000000000" pitchFamily="50" charset="-128"/>
              <a:ea typeface="HGP創英角ｺﾞｼｯｸUB" panose="020B0900000000000000" pitchFamily="50" charset="-128"/>
            </a:endParaRPr>
          </a:p>
          <a:p>
            <a:pPr algn="dist"/>
            <a:r>
              <a:rPr lang="ja-JP" altLang="en-US" sz="3200" dirty="0">
                <a:ln w="0"/>
                <a:latin typeface="HGP創英角ｺﾞｼｯｸUB" panose="020B0900000000000000" pitchFamily="50" charset="-128"/>
                <a:ea typeface="HGP創英角ｺﾞｼｯｸUB" panose="020B0900000000000000" pitchFamily="50" charset="-128"/>
              </a:rPr>
              <a:t>のではなく、　　　　　が生じた段階で調査を</a:t>
            </a:r>
            <a:endParaRPr lang="en-US" altLang="ja-JP" sz="3200" dirty="0">
              <a:ln w="0"/>
              <a:latin typeface="HGP創英角ｺﾞｼｯｸUB" panose="020B0900000000000000" pitchFamily="50" charset="-128"/>
              <a:ea typeface="HGP創英角ｺﾞｼｯｸUB" panose="020B0900000000000000" pitchFamily="50" charset="-128"/>
            </a:endParaRPr>
          </a:p>
          <a:p>
            <a:pPr algn="dist"/>
            <a:r>
              <a:rPr lang="ja-JP" altLang="en-US" sz="3200" dirty="0">
                <a:ln w="0"/>
                <a:latin typeface="HGP創英角ｺﾞｼｯｸUB" panose="020B0900000000000000" pitchFamily="50" charset="-128"/>
                <a:ea typeface="HGP創英角ｺﾞｼｯｸUB" panose="020B0900000000000000" pitchFamily="50" charset="-128"/>
              </a:rPr>
              <a:t>開始する。</a:t>
            </a:r>
            <a:endParaRPr lang="en-US" altLang="ja-JP" sz="3200" dirty="0">
              <a:ln w="0"/>
              <a:latin typeface="HGP創英角ｺﾞｼｯｸUB" panose="020B0900000000000000" pitchFamily="50" charset="-128"/>
              <a:ea typeface="HGP創英角ｺﾞｼｯｸUB" panose="020B0900000000000000" pitchFamily="50" charset="-128"/>
            </a:endParaRPr>
          </a:p>
        </p:txBody>
      </p:sp>
      <p:sp>
        <p:nvSpPr>
          <p:cNvPr id="25" name="正方形/長方形 24">
            <a:extLst>
              <a:ext uri="{FF2B5EF4-FFF2-40B4-BE49-F238E27FC236}">
                <a16:creationId xmlns:a16="http://schemas.microsoft.com/office/drawing/2014/main" id="{08C72AF8-CDB8-B0F3-1DF2-960418DF6CCE}"/>
              </a:ext>
            </a:extLst>
          </p:cNvPr>
          <p:cNvSpPr/>
          <p:nvPr/>
        </p:nvSpPr>
        <p:spPr>
          <a:xfrm>
            <a:off x="4691707" y="4288837"/>
            <a:ext cx="1393330" cy="584775"/>
          </a:xfrm>
          <a:prstGeom prst="rect">
            <a:avLst/>
          </a:prstGeom>
        </p:spPr>
        <p:txBody>
          <a:bodyPr wrap="none">
            <a:spAutoFit/>
          </a:bodyPr>
          <a:lstStyle/>
          <a:p>
            <a:r>
              <a:rPr lang="ja-JP" altLang="en-US" sz="3200" dirty="0">
                <a:ln w="0"/>
                <a:solidFill>
                  <a:srgbClr val="FF0000"/>
                </a:solidFill>
                <a:latin typeface="HGP創英角ｺﾞｼｯｸUB" panose="020B0900000000000000" pitchFamily="50" charset="-128"/>
                <a:ea typeface="HGP創英角ｺﾞｼｯｸUB" panose="020B0900000000000000" pitchFamily="50" charset="-128"/>
              </a:rPr>
              <a:t>「疑い」</a:t>
            </a:r>
            <a:endParaRPr lang="ja-JP" altLang="en-US" sz="32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26" name="正方形/長方形 25">
            <a:extLst>
              <a:ext uri="{FF2B5EF4-FFF2-40B4-BE49-F238E27FC236}">
                <a16:creationId xmlns:a16="http://schemas.microsoft.com/office/drawing/2014/main" id="{8888DD43-8C45-94B4-05DD-2C785116DFBB}"/>
              </a:ext>
            </a:extLst>
          </p:cNvPr>
          <p:cNvSpPr/>
          <p:nvPr/>
        </p:nvSpPr>
        <p:spPr>
          <a:xfrm>
            <a:off x="7091464" y="2287896"/>
            <a:ext cx="3910519" cy="3416320"/>
          </a:xfrm>
          <a:prstGeom prst="rect">
            <a:avLst/>
          </a:prstGeom>
          <a:noFill/>
        </p:spPr>
        <p:txBody>
          <a:bodyPr wrap="square" lIns="91440" tIns="45720" rIns="91440" bIns="45720">
            <a:spAutoFit/>
          </a:bodyPr>
          <a:lstStyle/>
          <a:p>
            <a:r>
              <a:rPr lang="ja-JP" altLang="en-US" sz="2400" dirty="0">
                <a:ln w="0"/>
                <a:latin typeface="HGP創英角ｺﾞｼｯｸUB" panose="020B0900000000000000" pitchFamily="50" charset="-128"/>
                <a:ea typeface="HGP創英角ｺﾞｼｯｸUB" panose="020B0900000000000000" pitchFamily="50" charset="-128"/>
              </a:rPr>
              <a:t>被害児童生徒や保護者から「いじめにより重大な被害が生じた」という申立てがあったときは、その時点で学校が、</a:t>
            </a:r>
            <a:endParaRPr lang="en-US" altLang="ja-JP" sz="2400" dirty="0">
              <a:ln w="0"/>
              <a:latin typeface="HGP創英角ｺﾞｼｯｸUB" panose="020B0900000000000000" pitchFamily="50" charset="-128"/>
              <a:ea typeface="HGP創英角ｺﾞｼｯｸUB" panose="020B0900000000000000" pitchFamily="50" charset="-128"/>
            </a:endParaRPr>
          </a:p>
          <a:p>
            <a:r>
              <a:rPr lang="ja-JP" altLang="en-US" sz="2400" dirty="0">
                <a:ln w="0"/>
                <a:latin typeface="HGP創英角ｺﾞｼｯｸUB" panose="020B0900000000000000" pitchFamily="50" charset="-128"/>
                <a:ea typeface="HGP創英角ｺﾞｼｯｸUB" panose="020B0900000000000000" pitchFamily="50" charset="-128"/>
              </a:rPr>
              <a:t>　　　　　　　　　　　　　　　　　、</a:t>
            </a:r>
            <a:endParaRPr lang="en-US" altLang="ja-JP" sz="2400" dirty="0">
              <a:ln w="0"/>
              <a:latin typeface="HGP創英角ｺﾞｼｯｸUB" panose="020B0900000000000000" pitchFamily="50" charset="-128"/>
              <a:ea typeface="HGP創英角ｺﾞｼｯｸUB" panose="020B0900000000000000" pitchFamily="50" charset="-128"/>
            </a:endParaRPr>
          </a:p>
          <a:p>
            <a:r>
              <a:rPr lang="ja-JP" altLang="en-US" sz="2400" dirty="0">
                <a:ln w="0"/>
                <a:latin typeface="HGP創英角ｺﾞｼｯｸUB" panose="020B0900000000000000" pitchFamily="50" charset="-128"/>
                <a:ea typeface="HGP創英角ｺﾞｼｯｸUB" panose="020B0900000000000000" pitchFamily="50" charset="-128"/>
              </a:rPr>
              <a:t>　　　　　　　　　　　　　　　　　　と考えたとしても、重大事態が発生したものとして報告・調査等に当たること。</a:t>
            </a:r>
            <a:endParaRPr lang="en-US" altLang="ja-JP" sz="2400" dirty="0">
              <a:ln w="0"/>
              <a:latin typeface="HGP創英角ｺﾞｼｯｸUB" panose="020B0900000000000000" pitchFamily="50" charset="-128"/>
              <a:ea typeface="HGP創英角ｺﾞｼｯｸUB" panose="020B0900000000000000" pitchFamily="50" charset="-128"/>
            </a:endParaRPr>
          </a:p>
        </p:txBody>
      </p:sp>
      <p:sp>
        <p:nvSpPr>
          <p:cNvPr id="27" name="正方形/長方形 26">
            <a:extLst>
              <a:ext uri="{FF2B5EF4-FFF2-40B4-BE49-F238E27FC236}">
                <a16:creationId xmlns:a16="http://schemas.microsoft.com/office/drawing/2014/main" id="{80D4EE1C-61D4-D24B-AC91-0ED026738BB0}"/>
              </a:ext>
            </a:extLst>
          </p:cNvPr>
          <p:cNvSpPr/>
          <p:nvPr/>
        </p:nvSpPr>
        <p:spPr>
          <a:xfrm>
            <a:off x="7155284" y="3765223"/>
            <a:ext cx="3318537" cy="461665"/>
          </a:xfrm>
          <a:prstGeom prst="rect">
            <a:avLst/>
          </a:prstGeom>
        </p:spPr>
        <p:txBody>
          <a:bodyPr wrap="none">
            <a:spAutoFit/>
          </a:bodyPr>
          <a:lstStyle/>
          <a:p>
            <a:r>
              <a:rPr lang="ja-JP" altLang="en-US" sz="2400" dirty="0">
                <a:ln w="0"/>
                <a:solidFill>
                  <a:srgbClr val="FF0000"/>
                </a:solidFill>
                <a:latin typeface="HGP創英角ｺﾞｼｯｸUB" panose="020B0900000000000000" pitchFamily="50" charset="-128"/>
                <a:ea typeface="HGP創英角ｺﾞｼｯｸUB" panose="020B0900000000000000" pitchFamily="50" charset="-128"/>
              </a:rPr>
              <a:t>「いじめの結果ではない」</a:t>
            </a:r>
            <a:endParaRPr lang="ja-JP" altLang="en-US" sz="24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28" name="正方形/長方形 27">
            <a:extLst>
              <a:ext uri="{FF2B5EF4-FFF2-40B4-BE49-F238E27FC236}">
                <a16:creationId xmlns:a16="http://schemas.microsoft.com/office/drawing/2014/main" id="{A746A123-8344-3C23-38F8-A4D44D1B168B}"/>
              </a:ext>
            </a:extLst>
          </p:cNvPr>
          <p:cNvSpPr/>
          <p:nvPr/>
        </p:nvSpPr>
        <p:spPr>
          <a:xfrm>
            <a:off x="7186896" y="4119560"/>
            <a:ext cx="3379451" cy="461665"/>
          </a:xfrm>
          <a:prstGeom prst="rect">
            <a:avLst/>
          </a:prstGeom>
        </p:spPr>
        <p:txBody>
          <a:bodyPr wrap="none">
            <a:spAutoFit/>
          </a:bodyPr>
          <a:lstStyle/>
          <a:p>
            <a:r>
              <a:rPr lang="ja-JP" altLang="en-US" sz="2400" dirty="0">
                <a:ln w="0"/>
                <a:solidFill>
                  <a:srgbClr val="FF0000"/>
                </a:solidFill>
                <a:latin typeface="HGP創英角ｺﾞｼｯｸUB" panose="020B0900000000000000" pitchFamily="50" charset="-128"/>
                <a:ea typeface="HGP創英角ｺﾞｼｯｸUB" panose="020B0900000000000000" pitchFamily="50" charset="-128"/>
              </a:rPr>
              <a:t>「重大事態とは言えない」</a:t>
            </a:r>
            <a:endParaRPr lang="ja-JP" altLang="en-US" sz="2400" dirty="0">
              <a:solidFill>
                <a:srgbClr val="FF0000"/>
              </a:solidFill>
              <a:latin typeface="HGP創英角ｺﾞｼｯｸUB" panose="020B0900000000000000" pitchFamily="50" charset="-128"/>
              <a:ea typeface="HGP創英角ｺﾞｼｯｸUB" panose="020B0900000000000000" pitchFamily="50" charset="-128"/>
            </a:endParaRPr>
          </a:p>
        </p:txBody>
      </p:sp>
      <p:pic>
        <p:nvPicPr>
          <p:cNvPr id="10" name="Picture 2" descr="C:\Users\791878\Desktop\H29\コバトン（png形式）\53-1-04.png">
            <a:extLst>
              <a:ext uri="{FF2B5EF4-FFF2-40B4-BE49-F238E27FC236}">
                <a16:creationId xmlns:a16="http://schemas.microsoft.com/office/drawing/2014/main" id="{45013FD7-0B91-BBE4-868F-D29AC533E1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タイトル 2">
            <a:extLst>
              <a:ext uri="{FF2B5EF4-FFF2-40B4-BE49-F238E27FC236}">
                <a16:creationId xmlns:a16="http://schemas.microsoft.com/office/drawing/2014/main" id="{0B3CB1EA-E706-8E84-77CE-551AB007664D}"/>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2537237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00">
        <p159:morph option="byObject"/>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2000"/>
                                        <p:tgtEl>
                                          <p:spTgt spid="18"/>
                                        </p:tgtEl>
                                      </p:cBhvr>
                                    </p:animEffect>
                                  </p:childTnLst>
                                </p:cTn>
                              </p:par>
                              <p:par>
                                <p:cTn id="8" presetID="16" presetClass="entr" presetSubtype="21" fill="hold" nodeType="withEffect">
                                  <p:stCondLst>
                                    <p:cond delay="100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2000"/>
                                        <p:tgtEl>
                                          <p:spTgt spid="21"/>
                                        </p:tgtEl>
                                      </p:cBhvr>
                                    </p:animEffect>
                                  </p:childTnLst>
                                </p:cTn>
                              </p:par>
                              <p:par>
                                <p:cTn id="11" presetID="16" presetClass="entr" presetSubtype="21" fill="hold" grpId="0" nodeType="withEffect">
                                  <p:stCondLst>
                                    <p:cond delay="100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2000"/>
                                        <p:tgtEl>
                                          <p:spTgt spid="24"/>
                                        </p:tgtEl>
                                      </p:cBhvr>
                                    </p:animEffect>
                                  </p:childTnLst>
                                </p:cTn>
                              </p:par>
                            </p:childTnLst>
                          </p:cTn>
                        </p:par>
                        <p:par>
                          <p:cTn id="14" fill="hold">
                            <p:stCondLst>
                              <p:cond delay="3000"/>
                            </p:stCondLst>
                            <p:childTnLst>
                              <p:par>
                                <p:cTn id="15" presetID="2" presetClass="entr" presetSubtype="4" fill="hold" grpId="0" nodeType="afterEffect">
                                  <p:stCondLst>
                                    <p:cond delay="100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2000" fill="hold"/>
                                        <p:tgtEl>
                                          <p:spTgt spid="25"/>
                                        </p:tgtEl>
                                        <p:attrNameLst>
                                          <p:attrName>ppt_x</p:attrName>
                                        </p:attrNameLst>
                                      </p:cBhvr>
                                      <p:tavLst>
                                        <p:tav tm="0">
                                          <p:val>
                                            <p:strVal val="#ppt_x"/>
                                          </p:val>
                                        </p:tav>
                                        <p:tav tm="100000">
                                          <p:val>
                                            <p:strVal val="#ppt_x"/>
                                          </p:val>
                                        </p:tav>
                                      </p:tavLst>
                                    </p:anim>
                                    <p:anim calcmode="lin" valueType="num">
                                      <p:cBhvr additive="base">
                                        <p:cTn id="18" dur="2000" fill="hold"/>
                                        <p:tgtEl>
                                          <p:spTgt spid="25"/>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16" presetClass="entr" presetSubtype="21" fill="hold" grpId="0" nodeType="afterEffect">
                                  <p:stCondLst>
                                    <p:cond delay="100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2000"/>
                                        <p:tgtEl>
                                          <p:spTgt spid="19"/>
                                        </p:tgtEl>
                                      </p:cBhvr>
                                    </p:animEffect>
                                  </p:childTnLst>
                                </p:cTn>
                              </p:par>
                              <p:par>
                                <p:cTn id="23" presetID="16" presetClass="entr" presetSubtype="21" fill="hold" nodeType="withEffect">
                                  <p:stCondLst>
                                    <p:cond delay="100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2000"/>
                                        <p:tgtEl>
                                          <p:spTgt spid="23"/>
                                        </p:tgtEl>
                                      </p:cBhvr>
                                    </p:animEffect>
                                  </p:childTnLst>
                                </p:cTn>
                              </p:par>
                              <p:par>
                                <p:cTn id="26" presetID="16" presetClass="entr" presetSubtype="21" fill="hold" grpId="0" nodeType="withEffect">
                                  <p:stCondLst>
                                    <p:cond delay="1000"/>
                                  </p:stCondLst>
                                  <p:childTnLst>
                                    <p:set>
                                      <p:cBhvr>
                                        <p:cTn id="27" dur="1" fill="hold">
                                          <p:stCondLst>
                                            <p:cond delay="0"/>
                                          </p:stCondLst>
                                        </p:cTn>
                                        <p:tgtEl>
                                          <p:spTgt spid="26"/>
                                        </p:tgtEl>
                                        <p:attrNameLst>
                                          <p:attrName>style.visibility</p:attrName>
                                        </p:attrNameLst>
                                      </p:cBhvr>
                                      <p:to>
                                        <p:strVal val="visible"/>
                                      </p:to>
                                    </p:set>
                                    <p:animEffect transition="in" filter="barn(inVertical)">
                                      <p:cBhvr>
                                        <p:cTn id="28" dur="2000"/>
                                        <p:tgtEl>
                                          <p:spTgt spid="26"/>
                                        </p:tgtEl>
                                      </p:cBhvr>
                                    </p:animEffect>
                                  </p:childTnLst>
                                </p:cTn>
                              </p:par>
                            </p:childTnLst>
                          </p:cTn>
                        </p:par>
                        <p:par>
                          <p:cTn id="29" fill="hold">
                            <p:stCondLst>
                              <p:cond delay="9000"/>
                            </p:stCondLst>
                            <p:childTnLst>
                              <p:par>
                                <p:cTn id="30" presetID="2" presetClass="entr" presetSubtype="4" fill="hold" grpId="0" nodeType="afterEffect">
                                  <p:stCondLst>
                                    <p:cond delay="100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2000" fill="hold"/>
                                        <p:tgtEl>
                                          <p:spTgt spid="27"/>
                                        </p:tgtEl>
                                        <p:attrNameLst>
                                          <p:attrName>ppt_x</p:attrName>
                                        </p:attrNameLst>
                                      </p:cBhvr>
                                      <p:tavLst>
                                        <p:tav tm="0">
                                          <p:val>
                                            <p:strVal val="#ppt_x"/>
                                          </p:val>
                                        </p:tav>
                                        <p:tav tm="100000">
                                          <p:val>
                                            <p:strVal val="#ppt_x"/>
                                          </p:val>
                                        </p:tav>
                                      </p:tavLst>
                                    </p:anim>
                                    <p:anim calcmode="lin" valueType="num">
                                      <p:cBhvr additive="base">
                                        <p:cTn id="33" dur="2000" fill="hold"/>
                                        <p:tgtEl>
                                          <p:spTgt spid="27"/>
                                        </p:tgtEl>
                                        <p:attrNameLst>
                                          <p:attrName>ppt_y</p:attrName>
                                        </p:attrNameLst>
                                      </p:cBhvr>
                                      <p:tavLst>
                                        <p:tav tm="0">
                                          <p:val>
                                            <p:strVal val="1+#ppt_h/2"/>
                                          </p:val>
                                        </p:tav>
                                        <p:tav tm="100000">
                                          <p:val>
                                            <p:strVal val="#ppt_y"/>
                                          </p:val>
                                        </p:tav>
                                      </p:tavLst>
                                    </p:anim>
                                  </p:childTnLst>
                                </p:cTn>
                              </p:par>
                            </p:childTnLst>
                          </p:cTn>
                        </p:par>
                        <p:par>
                          <p:cTn id="34" fill="hold">
                            <p:stCondLst>
                              <p:cond delay="12000"/>
                            </p:stCondLst>
                            <p:childTnLst>
                              <p:par>
                                <p:cTn id="35" presetID="2" presetClass="entr" presetSubtype="4" fill="hold" grpId="0" nodeType="afterEffect">
                                  <p:stCondLst>
                                    <p:cond delay="100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2000" fill="hold"/>
                                        <p:tgtEl>
                                          <p:spTgt spid="28"/>
                                        </p:tgtEl>
                                        <p:attrNameLst>
                                          <p:attrName>ppt_x</p:attrName>
                                        </p:attrNameLst>
                                      </p:cBhvr>
                                      <p:tavLst>
                                        <p:tav tm="0">
                                          <p:val>
                                            <p:strVal val="#ppt_x"/>
                                          </p:val>
                                        </p:tav>
                                        <p:tav tm="100000">
                                          <p:val>
                                            <p:strVal val="#ppt_x"/>
                                          </p:val>
                                        </p:tav>
                                      </p:tavLst>
                                    </p:anim>
                                    <p:anim calcmode="lin" valueType="num">
                                      <p:cBhvr additive="base">
                                        <p:cTn id="38" dur="2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4" grpId="0"/>
      <p:bldP spid="25" grpId="0"/>
      <p:bldP spid="26" grpId="0"/>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tile tx="0" ty="0" sx="100000" sy="100000" flip="none" algn="tl"/>
        </a:blipFill>
        <a:effectLst/>
      </p:bgPr>
    </p:bg>
    <p:spTree>
      <p:nvGrpSpPr>
        <p:cNvPr id="1" name="">
          <a:extLst>
            <a:ext uri="{FF2B5EF4-FFF2-40B4-BE49-F238E27FC236}">
              <a16:creationId xmlns:a16="http://schemas.microsoft.com/office/drawing/2014/main" id="{2E0EEA36-0EA3-3778-3497-4C9A2EFEF459}"/>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36F36A50-2AFF-B364-D622-F6AEE2ABF17D}"/>
              </a:ext>
            </a:extLst>
          </p:cNvPr>
          <p:cNvSpPr/>
          <p:nvPr/>
        </p:nvSpPr>
        <p:spPr>
          <a:xfrm>
            <a:off x="-3496629" y="-534256"/>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6" name="スライド番号プレースホルダー 5">
            <a:extLst>
              <a:ext uri="{FF2B5EF4-FFF2-40B4-BE49-F238E27FC236}">
                <a16:creationId xmlns:a16="http://schemas.microsoft.com/office/drawing/2014/main" id="{A4B9E1CB-DA18-F774-B52F-9C32DBA63F1F}"/>
              </a:ext>
            </a:extLst>
          </p:cNvPr>
          <p:cNvSpPr>
            <a:spLocks noGrp="1"/>
          </p:cNvSpPr>
          <p:nvPr>
            <p:ph type="sldNum" sz="quarter" idx="12"/>
          </p:nvPr>
        </p:nvSpPr>
        <p:spPr/>
        <p:txBody>
          <a:bodyPr/>
          <a:lstStyle/>
          <a:p>
            <a:pPr rtl="0"/>
            <a:fld id="{19B51A1E-902D-48AF-9020-955120F399B6}" type="slidenum">
              <a:rPr lang="en-US" altLang="ja-JP" noProof="0" smtClean="0"/>
              <a:pPr rtl="0"/>
              <a:t>11</a:t>
            </a:fld>
            <a:endParaRPr lang="ja-JP" altLang="en-US" noProof="0" dirty="0"/>
          </a:p>
        </p:txBody>
      </p:sp>
      <p:sp>
        <p:nvSpPr>
          <p:cNvPr id="4" name="アーチ 3">
            <a:extLst>
              <a:ext uri="{FF2B5EF4-FFF2-40B4-BE49-F238E27FC236}">
                <a16:creationId xmlns:a16="http://schemas.microsoft.com/office/drawing/2014/main" id="{472C8D4D-0E4A-A388-EBF4-6CA6B3B7E80D}"/>
              </a:ext>
            </a:extLst>
          </p:cNvPr>
          <p:cNvSpPr/>
          <p:nvPr/>
        </p:nvSpPr>
        <p:spPr>
          <a:xfrm>
            <a:off x="-6348362" y="-1101274"/>
            <a:ext cx="8573895" cy="8573895"/>
          </a:xfrm>
          <a:prstGeom prst="blockArc">
            <a:avLst>
              <a:gd name="adj1" fmla="val 18263518"/>
              <a:gd name="adj2" fmla="val 3693509"/>
              <a:gd name="adj3" fmla="val 1421"/>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フリーフォーム: 図形 12">
            <a:extLst>
              <a:ext uri="{FF2B5EF4-FFF2-40B4-BE49-F238E27FC236}">
                <a16:creationId xmlns:a16="http://schemas.microsoft.com/office/drawing/2014/main" id="{0B031323-1A42-9889-D5D4-B10C9B433B6D}"/>
              </a:ext>
            </a:extLst>
          </p:cNvPr>
          <p:cNvSpPr/>
          <p:nvPr/>
        </p:nvSpPr>
        <p:spPr>
          <a:xfrm>
            <a:off x="1468501" y="41989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1" lang="ja-JP" altLang="en-US" sz="2500" b="1"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「いじめ重大事態」の</a:t>
            </a:r>
            <a:r>
              <a:rPr kumimoji="1"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判断</a:t>
            </a:r>
            <a:endParaRPr kumimoji="0"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4" name="楕円 13">
            <a:extLst>
              <a:ext uri="{FF2B5EF4-FFF2-40B4-BE49-F238E27FC236}">
                <a16:creationId xmlns:a16="http://schemas.microsoft.com/office/drawing/2014/main" id="{BE5CF3C0-B379-0CA7-C5CB-CA7FF7CA55C7}"/>
              </a:ext>
            </a:extLst>
          </p:cNvPr>
          <p:cNvSpPr/>
          <p:nvPr/>
        </p:nvSpPr>
        <p:spPr>
          <a:xfrm>
            <a:off x="956298" y="298495"/>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ブレーンストーミング 単色塗りつぶし">
            <a:extLst>
              <a:ext uri="{FF2B5EF4-FFF2-40B4-BE49-F238E27FC236}">
                <a16:creationId xmlns:a16="http://schemas.microsoft.com/office/drawing/2014/main" id="{D8ED2709-A2F1-B438-D8F3-D50ABDEF19F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37740" y="361026"/>
            <a:ext cx="914400" cy="914400"/>
          </a:xfrm>
          <a:prstGeom prst="rect">
            <a:avLst/>
          </a:prstGeom>
        </p:spPr>
      </p:pic>
      <p:sp>
        <p:nvSpPr>
          <p:cNvPr id="5" name="テキスト ボックス 4">
            <a:extLst>
              <a:ext uri="{FF2B5EF4-FFF2-40B4-BE49-F238E27FC236}">
                <a16:creationId xmlns:a16="http://schemas.microsoft.com/office/drawing/2014/main" id="{A673A695-7576-3836-4D36-C06EA53FC185}"/>
              </a:ext>
            </a:extLst>
          </p:cNvPr>
          <p:cNvSpPr txBox="1"/>
          <p:nvPr/>
        </p:nvSpPr>
        <p:spPr>
          <a:xfrm>
            <a:off x="340744" y="1275426"/>
            <a:ext cx="615553" cy="4438593"/>
          </a:xfrm>
          <a:prstGeom prst="rect">
            <a:avLst/>
          </a:prstGeom>
          <a:noFill/>
        </p:spPr>
        <p:txBody>
          <a:bodyPr vert="eaVert" wrap="square">
            <a:spAutoFit/>
          </a:bodyPr>
          <a:lstStyle/>
          <a:p>
            <a:r>
              <a:rPr lang="ja-JP" altLang="en-US" sz="28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重大事態として扱った事例</a:t>
            </a:r>
          </a:p>
        </p:txBody>
      </p:sp>
      <p:sp>
        <p:nvSpPr>
          <p:cNvPr id="22" name="四角形: 角を丸くする 21">
            <a:extLst>
              <a:ext uri="{FF2B5EF4-FFF2-40B4-BE49-F238E27FC236}">
                <a16:creationId xmlns:a16="http://schemas.microsoft.com/office/drawing/2014/main" id="{75073DC3-554C-FACC-B962-FABA082CF176}"/>
              </a:ext>
            </a:extLst>
          </p:cNvPr>
          <p:cNvSpPr/>
          <p:nvPr/>
        </p:nvSpPr>
        <p:spPr>
          <a:xfrm>
            <a:off x="2660853" y="1388156"/>
            <a:ext cx="3393195" cy="17737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HGP創英角ｺﾞｼｯｸUB" panose="020B0900000000000000" pitchFamily="50" charset="-128"/>
                <a:ea typeface="HGP創英角ｺﾞｼｯｸUB" panose="020B0900000000000000" pitchFamily="50" charset="-128"/>
              </a:rPr>
              <a:t>自殺を企図した</a:t>
            </a:r>
          </a:p>
        </p:txBody>
      </p:sp>
      <p:sp>
        <p:nvSpPr>
          <p:cNvPr id="23" name="四角形: 角を丸くする 22">
            <a:extLst>
              <a:ext uri="{FF2B5EF4-FFF2-40B4-BE49-F238E27FC236}">
                <a16:creationId xmlns:a16="http://schemas.microsoft.com/office/drawing/2014/main" id="{7CD0773D-2AC9-1370-4896-D19E309CE2BE}"/>
              </a:ext>
            </a:extLst>
          </p:cNvPr>
          <p:cNvSpPr/>
          <p:nvPr/>
        </p:nvSpPr>
        <p:spPr>
          <a:xfrm>
            <a:off x="6835271" y="286853"/>
            <a:ext cx="3393195" cy="1773716"/>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sz="3200" dirty="0">
                <a:latin typeface="HGP創英角ｺﾞｼｯｸUB" panose="020B0900000000000000" pitchFamily="50" charset="-128"/>
                <a:ea typeface="HGP創英角ｺﾞｼｯｸUB" panose="020B0900000000000000" pitchFamily="50" charset="-128"/>
              </a:rPr>
              <a:t>心身に重大な　　　被害を負った</a:t>
            </a:r>
            <a:endParaRPr kumimoji="1" lang="en-US" altLang="ja-JP" sz="3200" dirty="0">
              <a:latin typeface="HGP創英角ｺﾞｼｯｸUB" panose="020B0900000000000000" pitchFamily="50" charset="-128"/>
              <a:ea typeface="HGP創英角ｺﾞｼｯｸUB" panose="020B0900000000000000" pitchFamily="50" charset="-128"/>
            </a:endParaRPr>
          </a:p>
        </p:txBody>
      </p:sp>
      <p:sp>
        <p:nvSpPr>
          <p:cNvPr id="24" name="四角形: 角を丸くする 23">
            <a:extLst>
              <a:ext uri="{FF2B5EF4-FFF2-40B4-BE49-F238E27FC236}">
                <a16:creationId xmlns:a16="http://schemas.microsoft.com/office/drawing/2014/main" id="{65ED7A4D-0174-30A0-6FBA-068E9A2366B6}"/>
              </a:ext>
            </a:extLst>
          </p:cNvPr>
          <p:cNvSpPr/>
          <p:nvPr/>
        </p:nvSpPr>
        <p:spPr>
          <a:xfrm>
            <a:off x="6852725" y="2251783"/>
            <a:ext cx="3393195" cy="1773716"/>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sz="3200" dirty="0">
                <a:latin typeface="HGP創英角ｺﾞｼｯｸUB" panose="020B0900000000000000" pitchFamily="50" charset="-128"/>
                <a:ea typeface="HGP創英角ｺﾞｼｯｸUB" panose="020B0900000000000000" pitchFamily="50" charset="-128"/>
              </a:rPr>
              <a:t>転学等を　　　　　余儀なくされた</a:t>
            </a:r>
            <a:endParaRPr kumimoji="1" lang="en-US" altLang="ja-JP" sz="3200" dirty="0">
              <a:latin typeface="HGP創英角ｺﾞｼｯｸUB" panose="020B0900000000000000" pitchFamily="50" charset="-128"/>
              <a:ea typeface="HGP創英角ｺﾞｼｯｸUB" panose="020B0900000000000000" pitchFamily="50" charset="-128"/>
            </a:endParaRPr>
          </a:p>
        </p:txBody>
      </p:sp>
      <p:sp>
        <p:nvSpPr>
          <p:cNvPr id="25" name="四角形: 角を丸くする 24">
            <a:extLst>
              <a:ext uri="{FF2B5EF4-FFF2-40B4-BE49-F238E27FC236}">
                <a16:creationId xmlns:a16="http://schemas.microsoft.com/office/drawing/2014/main" id="{8B06222A-CE84-DD39-9504-8898FA09DA65}"/>
              </a:ext>
            </a:extLst>
          </p:cNvPr>
          <p:cNvSpPr/>
          <p:nvPr/>
        </p:nvSpPr>
        <p:spPr>
          <a:xfrm>
            <a:off x="6852725" y="4236980"/>
            <a:ext cx="3393195" cy="1773716"/>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1" lang="ja-JP" altLang="en-US" sz="3200" dirty="0">
                <a:latin typeface="HGP創英角ｺﾞｼｯｸUB" panose="020B0900000000000000" pitchFamily="50" charset="-128"/>
                <a:ea typeface="HGP創英角ｺﾞｼｯｸUB" panose="020B0900000000000000" pitchFamily="50" charset="-128"/>
              </a:rPr>
              <a:t>相当の期間欠席を余儀なくされた</a:t>
            </a:r>
            <a:endParaRPr kumimoji="1" lang="en-US" altLang="ja-JP" sz="3200" dirty="0">
              <a:latin typeface="HGP創英角ｺﾞｼｯｸUB" panose="020B0900000000000000" pitchFamily="50" charset="-128"/>
              <a:ea typeface="HGP創英角ｺﾞｼｯｸUB" panose="020B0900000000000000" pitchFamily="50" charset="-128"/>
            </a:endParaRPr>
          </a:p>
        </p:txBody>
      </p:sp>
      <p:sp>
        <p:nvSpPr>
          <p:cNvPr id="26" name="四角形: 角を丸くする 25">
            <a:extLst>
              <a:ext uri="{FF2B5EF4-FFF2-40B4-BE49-F238E27FC236}">
                <a16:creationId xmlns:a16="http://schemas.microsoft.com/office/drawing/2014/main" id="{9DD65CF4-6754-7032-6D57-19CD368BA042}"/>
              </a:ext>
            </a:extLst>
          </p:cNvPr>
          <p:cNvSpPr/>
          <p:nvPr/>
        </p:nvSpPr>
        <p:spPr>
          <a:xfrm>
            <a:off x="2712071" y="3410990"/>
            <a:ext cx="3393195" cy="1773716"/>
          </a:xfrm>
          <a:prstGeom prst="round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sz="3200" dirty="0">
                <a:latin typeface="HGP創英角ｺﾞｼｯｸUB" panose="020B0900000000000000" pitchFamily="50" charset="-128"/>
                <a:ea typeface="HGP創英角ｺﾞｼｯｸUB" panose="020B0900000000000000" pitchFamily="50" charset="-128"/>
              </a:rPr>
              <a:t>金品等に重大な　　被害を負った</a:t>
            </a:r>
            <a:endParaRPr kumimoji="1" lang="en-US" altLang="ja-JP" sz="3200" dirty="0">
              <a:latin typeface="HGP創英角ｺﾞｼｯｸUB" panose="020B0900000000000000" pitchFamily="50" charset="-128"/>
              <a:ea typeface="HGP創英角ｺﾞｼｯｸUB" panose="020B0900000000000000" pitchFamily="50" charset="-128"/>
            </a:endParaRPr>
          </a:p>
        </p:txBody>
      </p:sp>
      <p:pic>
        <p:nvPicPr>
          <p:cNvPr id="10" name="Picture 2" descr="C:\Users\791878\Desktop\H29\コバトン（png形式）\53-1-04.png">
            <a:extLst>
              <a:ext uri="{FF2B5EF4-FFF2-40B4-BE49-F238E27FC236}">
                <a16:creationId xmlns:a16="http://schemas.microsoft.com/office/drawing/2014/main" id="{937FD96C-AF34-1723-9319-FCA90C8BC5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タイトル 2">
            <a:extLst>
              <a:ext uri="{FF2B5EF4-FFF2-40B4-BE49-F238E27FC236}">
                <a16:creationId xmlns:a16="http://schemas.microsoft.com/office/drawing/2014/main" id="{88011D1B-B494-346C-E489-7BDB15689E7E}"/>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457450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5000">
        <p159:morph option="byObject"/>
      </p:transition>
    </mc:Choice>
    <mc:Fallback xmlns="">
      <p:transition spd="slow" advClick="0" advTm="5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tile tx="0" ty="0" sx="100000" sy="100000" flip="none" algn="tl"/>
        </a:blipFill>
        <a:effectLst/>
      </p:bgPr>
    </p:bg>
    <p:spTree>
      <p:nvGrpSpPr>
        <p:cNvPr id="1" name="">
          <a:extLst>
            <a:ext uri="{FF2B5EF4-FFF2-40B4-BE49-F238E27FC236}">
              <a16:creationId xmlns:a16="http://schemas.microsoft.com/office/drawing/2014/main" id="{0FD4501B-2FF7-9F9E-5798-67C04CA7D08D}"/>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F5660161-4986-6175-7EA5-3A7150758786}"/>
              </a:ext>
            </a:extLst>
          </p:cNvPr>
          <p:cNvSpPr/>
          <p:nvPr/>
        </p:nvSpPr>
        <p:spPr>
          <a:xfrm>
            <a:off x="-3496629" y="-534256"/>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6" name="スライド番号プレースホルダー 5">
            <a:extLst>
              <a:ext uri="{FF2B5EF4-FFF2-40B4-BE49-F238E27FC236}">
                <a16:creationId xmlns:a16="http://schemas.microsoft.com/office/drawing/2014/main" id="{E2FD025C-725D-7BF3-D2F0-C998E4B5397B}"/>
              </a:ext>
            </a:extLst>
          </p:cNvPr>
          <p:cNvSpPr>
            <a:spLocks noGrp="1"/>
          </p:cNvSpPr>
          <p:nvPr>
            <p:ph type="sldNum" sz="quarter" idx="12"/>
          </p:nvPr>
        </p:nvSpPr>
        <p:spPr/>
        <p:txBody>
          <a:bodyPr/>
          <a:lstStyle/>
          <a:p>
            <a:pPr rtl="0"/>
            <a:fld id="{19B51A1E-902D-48AF-9020-955120F399B6}" type="slidenum">
              <a:rPr lang="en-US" altLang="ja-JP" noProof="0" smtClean="0"/>
              <a:pPr rtl="0"/>
              <a:t>12</a:t>
            </a:fld>
            <a:endParaRPr lang="ja-JP" altLang="en-US" noProof="0" dirty="0"/>
          </a:p>
        </p:txBody>
      </p:sp>
      <p:sp>
        <p:nvSpPr>
          <p:cNvPr id="4" name="アーチ 3">
            <a:extLst>
              <a:ext uri="{FF2B5EF4-FFF2-40B4-BE49-F238E27FC236}">
                <a16:creationId xmlns:a16="http://schemas.microsoft.com/office/drawing/2014/main" id="{05264A68-3796-A727-0AFC-4EC267532897}"/>
              </a:ext>
            </a:extLst>
          </p:cNvPr>
          <p:cNvSpPr/>
          <p:nvPr/>
        </p:nvSpPr>
        <p:spPr>
          <a:xfrm>
            <a:off x="-6348362" y="-1101274"/>
            <a:ext cx="8573895" cy="8573895"/>
          </a:xfrm>
          <a:prstGeom prst="blockArc">
            <a:avLst>
              <a:gd name="adj1" fmla="val 18263518"/>
              <a:gd name="adj2" fmla="val 3737330"/>
              <a:gd name="adj3" fmla="val 1575"/>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フリーフォーム: 図形 12">
            <a:extLst>
              <a:ext uri="{FF2B5EF4-FFF2-40B4-BE49-F238E27FC236}">
                <a16:creationId xmlns:a16="http://schemas.microsoft.com/office/drawing/2014/main" id="{E53DDF2C-D45C-7169-3E19-72696B3F6F70}"/>
              </a:ext>
            </a:extLst>
          </p:cNvPr>
          <p:cNvSpPr/>
          <p:nvPr/>
        </p:nvSpPr>
        <p:spPr>
          <a:xfrm>
            <a:off x="1468501" y="41989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1" lang="ja-JP" altLang="en-US" sz="2500" b="1"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「いじめ重大事態」の</a:t>
            </a:r>
            <a:r>
              <a:rPr kumimoji="1"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判断</a:t>
            </a:r>
            <a:endParaRPr kumimoji="0"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4" name="楕円 13">
            <a:extLst>
              <a:ext uri="{FF2B5EF4-FFF2-40B4-BE49-F238E27FC236}">
                <a16:creationId xmlns:a16="http://schemas.microsoft.com/office/drawing/2014/main" id="{FFF618B3-D1E0-E928-F834-5C5E1067D688}"/>
              </a:ext>
            </a:extLst>
          </p:cNvPr>
          <p:cNvSpPr/>
          <p:nvPr/>
        </p:nvSpPr>
        <p:spPr>
          <a:xfrm>
            <a:off x="956298" y="298495"/>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ブレーンストーミング 単色塗りつぶし">
            <a:extLst>
              <a:ext uri="{FF2B5EF4-FFF2-40B4-BE49-F238E27FC236}">
                <a16:creationId xmlns:a16="http://schemas.microsoft.com/office/drawing/2014/main" id="{0E25E916-50CD-2E54-D37D-2800ADA129C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37740" y="361026"/>
            <a:ext cx="914400" cy="914400"/>
          </a:xfrm>
          <a:prstGeom prst="rect">
            <a:avLst/>
          </a:prstGeom>
        </p:spPr>
      </p:pic>
      <p:sp>
        <p:nvSpPr>
          <p:cNvPr id="5" name="テキスト ボックス 4">
            <a:extLst>
              <a:ext uri="{FF2B5EF4-FFF2-40B4-BE49-F238E27FC236}">
                <a16:creationId xmlns:a16="http://schemas.microsoft.com/office/drawing/2014/main" id="{42CDB347-B1F4-43CF-A3B7-AD0C215A82DC}"/>
              </a:ext>
            </a:extLst>
          </p:cNvPr>
          <p:cNvSpPr txBox="1"/>
          <p:nvPr/>
        </p:nvSpPr>
        <p:spPr>
          <a:xfrm>
            <a:off x="340744" y="1275426"/>
            <a:ext cx="615553" cy="4438593"/>
          </a:xfrm>
          <a:prstGeom prst="rect">
            <a:avLst/>
          </a:prstGeom>
          <a:noFill/>
        </p:spPr>
        <p:txBody>
          <a:bodyPr vert="eaVert" wrap="square">
            <a:spAutoFit/>
          </a:bodyPr>
          <a:lstStyle/>
          <a:p>
            <a:r>
              <a:rPr lang="ja-JP" altLang="en-US" sz="28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重大事態として扱った事例</a:t>
            </a:r>
          </a:p>
        </p:txBody>
      </p:sp>
      <p:sp>
        <p:nvSpPr>
          <p:cNvPr id="10" name="四角形: 角を丸くする 9">
            <a:extLst>
              <a:ext uri="{FF2B5EF4-FFF2-40B4-BE49-F238E27FC236}">
                <a16:creationId xmlns:a16="http://schemas.microsoft.com/office/drawing/2014/main" id="{49FBA218-D1B1-9FBF-6DD4-29F35F6091FE}"/>
              </a:ext>
            </a:extLst>
          </p:cNvPr>
          <p:cNvSpPr/>
          <p:nvPr/>
        </p:nvSpPr>
        <p:spPr>
          <a:xfrm>
            <a:off x="2660853" y="1388156"/>
            <a:ext cx="9099147" cy="78255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latin typeface="HGP創英角ｺﾞｼｯｸUB" panose="020B0900000000000000" pitchFamily="50" charset="-128"/>
                <a:ea typeface="HGP創英角ｺﾞｼｯｸUB" panose="020B0900000000000000" pitchFamily="50" charset="-128"/>
              </a:rPr>
              <a:t>自殺を企図した</a:t>
            </a:r>
          </a:p>
        </p:txBody>
      </p:sp>
      <p:sp>
        <p:nvSpPr>
          <p:cNvPr id="11" name="正方形/長方形 10">
            <a:extLst>
              <a:ext uri="{FF2B5EF4-FFF2-40B4-BE49-F238E27FC236}">
                <a16:creationId xmlns:a16="http://schemas.microsoft.com/office/drawing/2014/main" id="{66344A59-A3A8-A3E9-C195-9712133675B3}"/>
              </a:ext>
            </a:extLst>
          </p:cNvPr>
          <p:cNvSpPr/>
          <p:nvPr/>
        </p:nvSpPr>
        <p:spPr>
          <a:xfrm>
            <a:off x="2966264" y="3080090"/>
            <a:ext cx="8751114" cy="707886"/>
          </a:xfrm>
          <a:prstGeom prst="rect">
            <a:avLst/>
          </a:prstGeom>
        </p:spPr>
        <p:txBody>
          <a:bodyPr wrap="none">
            <a:spAutoFit/>
          </a:bodyPr>
          <a:lstStyle/>
          <a:p>
            <a:r>
              <a:rPr lang="ja-JP" altLang="en-US" sz="4000" dirty="0">
                <a:ln w="0"/>
                <a:latin typeface="HGP創英角ｺﾞｼｯｸUB" panose="020B0900000000000000" pitchFamily="50" charset="-128"/>
                <a:ea typeface="HGP創英角ｺﾞｼｯｸUB" panose="020B0900000000000000" pitchFamily="50" charset="-128"/>
              </a:rPr>
              <a:t>・軽傷で済んだものの、自殺を企図した。</a:t>
            </a:r>
            <a:endParaRPr lang="ja-JP" altLang="en-US" sz="4000" dirty="0">
              <a:latin typeface="HGP創英角ｺﾞｼｯｸUB" panose="020B0900000000000000" pitchFamily="50" charset="-128"/>
              <a:ea typeface="HGP創英角ｺﾞｼｯｸUB" panose="020B0900000000000000" pitchFamily="50" charset="-128"/>
            </a:endParaRPr>
          </a:p>
        </p:txBody>
      </p:sp>
      <p:pic>
        <p:nvPicPr>
          <p:cNvPr id="17" name="グラフィックス 16" descr="入院 単色塗りつぶし">
            <a:extLst>
              <a:ext uri="{FF2B5EF4-FFF2-40B4-BE49-F238E27FC236}">
                <a16:creationId xmlns:a16="http://schemas.microsoft.com/office/drawing/2014/main" id="{221BD7F4-FC91-2099-310B-D3BE5DB8A58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287923" y="3945884"/>
            <a:ext cx="1875625" cy="1875625"/>
          </a:xfrm>
          <a:prstGeom prst="rect">
            <a:avLst/>
          </a:prstGeom>
        </p:spPr>
      </p:pic>
      <p:pic>
        <p:nvPicPr>
          <p:cNvPr id="16" name="Picture 2" descr="C:\Users\791878\Desktop\H29\コバトン（png形式）\53-1-04.png">
            <a:extLst>
              <a:ext uri="{FF2B5EF4-FFF2-40B4-BE49-F238E27FC236}">
                <a16:creationId xmlns:a16="http://schemas.microsoft.com/office/drawing/2014/main" id="{1AF62BB5-D296-2681-0C8F-9096153C5F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タイトル 2">
            <a:extLst>
              <a:ext uri="{FF2B5EF4-FFF2-40B4-BE49-F238E27FC236}">
                <a16:creationId xmlns:a16="http://schemas.microsoft.com/office/drawing/2014/main" id="{284F88AD-F293-C94C-A98B-314CD5E7315E}"/>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
        <p:nvSpPr>
          <p:cNvPr id="9" name="正方形/長方形 8">
            <a:extLst>
              <a:ext uri="{FF2B5EF4-FFF2-40B4-BE49-F238E27FC236}">
                <a16:creationId xmlns:a16="http://schemas.microsoft.com/office/drawing/2014/main" id="{1ED28388-364E-6202-9A59-A6A340A4F2F2}"/>
              </a:ext>
            </a:extLst>
          </p:cNvPr>
          <p:cNvSpPr/>
          <p:nvPr/>
        </p:nvSpPr>
        <p:spPr>
          <a:xfrm>
            <a:off x="3341205" y="4811721"/>
            <a:ext cx="2698175" cy="923330"/>
          </a:xfrm>
          <a:prstGeom prst="rect">
            <a:avLst/>
          </a:prstGeom>
          <a:noFill/>
        </p:spPr>
        <p:txBody>
          <a:bodyPr wrap="none" lIns="91440" tIns="45720" rIns="91440" bIns="45720">
            <a:spAutoFit/>
          </a:bodyPr>
          <a:lstStyle/>
          <a:p>
            <a:pPr algn="ctr"/>
            <a:r>
              <a:rPr lang="en-US" altLang="ja-JP" sz="5400" b="0" cap="none" spc="0" dirty="0">
                <a:ln w="0"/>
                <a:solidFill>
                  <a:srgbClr val="FF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1</a:t>
            </a:r>
            <a:r>
              <a:rPr lang="ja-JP" altLang="en-US" sz="5400" b="0" cap="none" spc="0" dirty="0">
                <a:ln w="0"/>
                <a:solidFill>
                  <a:srgbClr val="FF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号事案</a:t>
            </a:r>
          </a:p>
        </p:txBody>
      </p:sp>
    </p:spTree>
    <p:extLst>
      <p:ext uri="{BB962C8B-B14F-4D97-AF65-F5344CB8AC3E}">
        <p14:creationId xmlns:p14="http://schemas.microsoft.com/office/powerpoint/2010/main" val="29131068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9000">
        <p159:morph option="byObject"/>
      </p:transition>
    </mc:Choice>
    <mc:Fallback xmlns="">
      <p:transition spd="slow"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2000"/>
                                        <p:tgtEl>
                                          <p:spTgt spid="11"/>
                                        </p:tgtEl>
                                      </p:cBhvr>
                                    </p:animEffect>
                                  </p:childTnLst>
                                </p:cTn>
                              </p:par>
                              <p:par>
                                <p:cTn id="8" presetID="14" presetClass="entr" presetSubtype="10" fill="hold" nodeType="withEffect">
                                  <p:stCondLst>
                                    <p:cond delay="100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2000"/>
                                        <p:tgtEl>
                                          <p:spTgt spid="17"/>
                                        </p:tgtEl>
                                      </p:cBhvr>
                                    </p:animEffect>
                                  </p:childTnLst>
                                </p:cTn>
                              </p:par>
                            </p:childTnLst>
                          </p:cTn>
                        </p:par>
                        <p:par>
                          <p:cTn id="11" fill="hold">
                            <p:stCondLst>
                              <p:cond delay="3000"/>
                            </p:stCondLst>
                            <p:childTnLst>
                              <p:par>
                                <p:cTn id="12" presetID="2" presetClass="entr" presetSubtype="4" fill="hold" grpId="0" nodeType="afterEffect">
                                  <p:stCondLst>
                                    <p:cond delay="100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2000" fill="hold"/>
                                        <p:tgtEl>
                                          <p:spTgt spid="9"/>
                                        </p:tgtEl>
                                        <p:attrNameLst>
                                          <p:attrName>ppt_x</p:attrName>
                                        </p:attrNameLst>
                                      </p:cBhvr>
                                      <p:tavLst>
                                        <p:tav tm="0">
                                          <p:val>
                                            <p:strVal val="#ppt_x"/>
                                          </p:val>
                                        </p:tav>
                                        <p:tav tm="100000">
                                          <p:val>
                                            <p:strVal val="#ppt_x"/>
                                          </p:val>
                                        </p:tav>
                                      </p:tavLst>
                                    </p:anim>
                                    <p:anim calcmode="lin" valueType="num">
                                      <p:cBhvr additive="base">
                                        <p:cTn id="15"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229BB4F9-CC45-CAB1-80AA-66928FA67C34}"/>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2AA1579F-919F-E76B-A97C-7DC924DA8DDD}"/>
              </a:ext>
            </a:extLst>
          </p:cNvPr>
          <p:cNvSpPr/>
          <p:nvPr/>
        </p:nvSpPr>
        <p:spPr>
          <a:xfrm>
            <a:off x="-3496629" y="-534256"/>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6" name="スライド番号プレースホルダー 5">
            <a:extLst>
              <a:ext uri="{FF2B5EF4-FFF2-40B4-BE49-F238E27FC236}">
                <a16:creationId xmlns:a16="http://schemas.microsoft.com/office/drawing/2014/main" id="{32938CFF-42DE-DD2A-5089-FE3B9D440581}"/>
              </a:ext>
            </a:extLst>
          </p:cNvPr>
          <p:cNvSpPr>
            <a:spLocks noGrp="1"/>
          </p:cNvSpPr>
          <p:nvPr>
            <p:ph type="sldNum" sz="quarter" idx="12"/>
          </p:nvPr>
        </p:nvSpPr>
        <p:spPr/>
        <p:txBody>
          <a:bodyPr/>
          <a:lstStyle/>
          <a:p>
            <a:pPr rtl="0"/>
            <a:fld id="{19B51A1E-902D-48AF-9020-955120F399B6}" type="slidenum">
              <a:rPr lang="en-US" altLang="ja-JP" noProof="0" smtClean="0"/>
              <a:pPr rtl="0"/>
              <a:t>13</a:t>
            </a:fld>
            <a:endParaRPr lang="ja-JP" altLang="en-US" noProof="0" dirty="0"/>
          </a:p>
        </p:txBody>
      </p:sp>
      <p:sp>
        <p:nvSpPr>
          <p:cNvPr id="4" name="アーチ 3">
            <a:extLst>
              <a:ext uri="{FF2B5EF4-FFF2-40B4-BE49-F238E27FC236}">
                <a16:creationId xmlns:a16="http://schemas.microsoft.com/office/drawing/2014/main" id="{28FB0B8D-FD2D-1F74-4DF6-D58D03C22878}"/>
              </a:ext>
            </a:extLst>
          </p:cNvPr>
          <p:cNvSpPr/>
          <p:nvPr/>
        </p:nvSpPr>
        <p:spPr>
          <a:xfrm>
            <a:off x="-6348362" y="-1101274"/>
            <a:ext cx="8573895" cy="8573895"/>
          </a:xfrm>
          <a:prstGeom prst="blockArc">
            <a:avLst>
              <a:gd name="adj1" fmla="val 18263518"/>
              <a:gd name="adj2" fmla="val 3801134"/>
              <a:gd name="adj3" fmla="val 1516"/>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フリーフォーム: 図形 12">
            <a:extLst>
              <a:ext uri="{FF2B5EF4-FFF2-40B4-BE49-F238E27FC236}">
                <a16:creationId xmlns:a16="http://schemas.microsoft.com/office/drawing/2014/main" id="{CA90D1FE-4E55-97EB-EAC1-CC594C16A07F}"/>
              </a:ext>
            </a:extLst>
          </p:cNvPr>
          <p:cNvSpPr/>
          <p:nvPr/>
        </p:nvSpPr>
        <p:spPr>
          <a:xfrm>
            <a:off x="1468501" y="41989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1" lang="ja-JP" altLang="en-US" sz="2500" b="1"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「いじめ重大事態」の</a:t>
            </a:r>
            <a:r>
              <a:rPr kumimoji="1"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判断</a:t>
            </a:r>
            <a:endParaRPr kumimoji="0"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4" name="楕円 13">
            <a:extLst>
              <a:ext uri="{FF2B5EF4-FFF2-40B4-BE49-F238E27FC236}">
                <a16:creationId xmlns:a16="http://schemas.microsoft.com/office/drawing/2014/main" id="{94747216-6263-8296-2DE2-0EEBC7857412}"/>
              </a:ext>
            </a:extLst>
          </p:cNvPr>
          <p:cNvSpPr/>
          <p:nvPr/>
        </p:nvSpPr>
        <p:spPr>
          <a:xfrm>
            <a:off x="956298" y="298495"/>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ブレーンストーミング 単色塗りつぶし">
            <a:extLst>
              <a:ext uri="{FF2B5EF4-FFF2-40B4-BE49-F238E27FC236}">
                <a16:creationId xmlns:a16="http://schemas.microsoft.com/office/drawing/2014/main" id="{80E3D11F-B083-CB1E-25C5-9A8176C9892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37740" y="361026"/>
            <a:ext cx="914400" cy="914400"/>
          </a:xfrm>
          <a:prstGeom prst="rect">
            <a:avLst/>
          </a:prstGeom>
        </p:spPr>
      </p:pic>
      <p:sp>
        <p:nvSpPr>
          <p:cNvPr id="5" name="テキスト ボックス 4">
            <a:extLst>
              <a:ext uri="{FF2B5EF4-FFF2-40B4-BE49-F238E27FC236}">
                <a16:creationId xmlns:a16="http://schemas.microsoft.com/office/drawing/2014/main" id="{C3888E54-97A0-F59F-32AB-ECDAA1176EF3}"/>
              </a:ext>
            </a:extLst>
          </p:cNvPr>
          <p:cNvSpPr txBox="1"/>
          <p:nvPr/>
        </p:nvSpPr>
        <p:spPr>
          <a:xfrm>
            <a:off x="340744" y="1275426"/>
            <a:ext cx="615553" cy="4438593"/>
          </a:xfrm>
          <a:prstGeom prst="rect">
            <a:avLst/>
          </a:prstGeom>
          <a:noFill/>
        </p:spPr>
        <p:txBody>
          <a:bodyPr vert="eaVert" wrap="square">
            <a:spAutoFit/>
          </a:bodyPr>
          <a:lstStyle/>
          <a:p>
            <a:r>
              <a:rPr lang="ja-JP" altLang="en-US" sz="28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重大事態として扱った事例</a:t>
            </a:r>
          </a:p>
        </p:txBody>
      </p:sp>
      <p:sp>
        <p:nvSpPr>
          <p:cNvPr id="22" name="四角形: 角を丸くする 21">
            <a:extLst>
              <a:ext uri="{FF2B5EF4-FFF2-40B4-BE49-F238E27FC236}">
                <a16:creationId xmlns:a16="http://schemas.microsoft.com/office/drawing/2014/main" id="{F948CD93-BF5D-872E-D2A1-D9D7F0CA85F6}"/>
              </a:ext>
            </a:extLst>
          </p:cNvPr>
          <p:cNvSpPr/>
          <p:nvPr/>
        </p:nvSpPr>
        <p:spPr>
          <a:xfrm>
            <a:off x="2660853" y="1388156"/>
            <a:ext cx="3393195" cy="17737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HGP創英角ｺﾞｼｯｸUB" panose="020B0900000000000000" pitchFamily="50" charset="-128"/>
                <a:ea typeface="HGP創英角ｺﾞｼｯｸUB" panose="020B0900000000000000" pitchFamily="50" charset="-128"/>
              </a:rPr>
              <a:t>自殺を企図した</a:t>
            </a:r>
          </a:p>
        </p:txBody>
      </p:sp>
      <p:sp>
        <p:nvSpPr>
          <p:cNvPr id="23" name="四角形: 角を丸くする 22">
            <a:extLst>
              <a:ext uri="{FF2B5EF4-FFF2-40B4-BE49-F238E27FC236}">
                <a16:creationId xmlns:a16="http://schemas.microsoft.com/office/drawing/2014/main" id="{EC60EF37-8079-902F-95D0-41DC2FAF8438}"/>
              </a:ext>
            </a:extLst>
          </p:cNvPr>
          <p:cNvSpPr/>
          <p:nvPr/>
        </p:nvSpPr>
        <p:spPr>
          <a:xfrm>
            <a:off x="6835271" y="286853"/>
            <a:ext cx="3393195" cy="1773716"/>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sz="3200" dirty="0">
                <a:latin typeface="HGP創英角ｺﾞｼｯｸUB" panose="020B0900000000000000" pitchFamily="50" charset="-128"/>
                <a:ea typeface="HGP創英角ｺﾞｼｯｸUB" panose="020B0900000000000000" pitchFamily="50" charset="-128"/>
              </a:rPr>
              <a:t>心身に重大な　　　被害を負った</a:t>
            </a:r>
            <a:endParaRPr kumimoji="1" lang="en-US" altLang="ja-JP" sz="3200" dirty="0">
              <a:latin typeface="HGP創英角ｺﾞｼｯｸUB" panose="020B0900000000000000" pitchFamily="50" charset="-128"/>
              <a:ea typeface="HGP創英角ｺﾞｼｯｸUB" panose="020B0900000000000000" pitchFamily="50" charset="-128"/>
            </a:endParaRPr>
          </a:p>
        </p:txBody>
      </p:sp>
      <p:sp>
        <p:nvSpPr>
          <p:cNvPr id="24" name="四角形: 角を丸くする 23">
            <a:extLst>
              <a:ext uri="{FF2B5EF4-FFF2-40B4-BE49-F238E27FC236}">
                <a16:creationId xmlns:a16="http://schemas.microsoft.com/office/drawing/2014/main" id="{F763D870-BCFE-B95B-2739-DAFC3F5D116B}"/>
              </a:ext>
            </a:extLst>
          </p:cNvPr>
          <p:cNvSpPr/>
          <p:nvPr/>
        </p:nvSpPr>
        <p:spPr>
          <a:xfrm>
            <a:off x="6852725" y="2251783"/>
            <a:ext cx="3393195" cy="1773716"/>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sz="3200" dirty="0">
                <a:latin typeface="HGP創英角ｺﾞｼｯｸUB" panose="020B0900000000000000" pitchFamily="50" charset="-128"/>
                <a:ea typeface="HGP創英角ｺﾞｼｯｸUB" panose="020B0900000000000000" pitchFamily="50" charset="-128"/>
              </a:rPr>
              <a:t>転学等を　　　　　余儀なくされた</a:t>
            </a:r>
            <a:endParaRPr kumimoji="1" lang="en-US" altLang="ja-JP" sz="3200" dirty="0">
              <a:latin typeface="HGP創英角ｺﾞｼｯｸUB" panose="020B0900000000000000" pitchFamily="50" charset="-128"/>
              <a:ea typeface="HGP創英角ｺﾞｼｯｸUB" panose="020B0900000000000000" pitchFamily="50" charset="-128"/>
            </a:endParaRPr>
          </a:p>
        </p:txBody>
      </p:sp>
      <p:sp>
        <p:nvSpPr>
          <p:cNvPr id="25" name="四角形: 角を丸くする 24">
            <a:extLst>
              <a:ext uri="{FF2B5EF4-FFF2-40B4-BE49-F238E27FC236}">
                <a16:creationId xmlns:a16="http://schemas.microsoft.com/office/drawing/2014/main" id="{EBCE1513-2BF9-FE66-737E-5031C6249DD9}"/>
              </a:ext>
            </a:extLst>
          </p:cNvPr>
          <p:cNvSpPr/>
          <p:nvPr/>
        </p:nvSpPr>
        <p:spPr>
          <a:xfrm>
            <a:off x="6852725" y="4236980"/>
            <a:ext cx="3393195" cy="1773716"/>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1" lang="ja-JP" altLang="en-US" sz="3200" dirty="0">
                <a:latin typeface="HGP創英角ｺﾞｼｯｸUB" panose="020B0900000000000000" pitchFamily="50" charset="-128"/>
                <a:ea typeface="HGP創英角ｺﾞｼｯｸUB" panose="020B0900000000000000" pitchFamily="50" charset="-128"/>
              </a:rPr>
              <a:t>相当の期間欠席を余儀なくされた</a:t>
            </a:r>
            <a:endParaRPr kumimoji="1" lang="en-US" altLang="ja-JP" sz="3200" dirty="0">
              <a:latin typeface="HGP創英角ｺﾞｼｯｸUB" panose="020B0900000000000000" pitchFamily="50" charset="-128"/>
              <a:ea typeface="HGP創英角ｺﾞｼｯｸUB" panose="020B0900000000000000" pitchFamily="50" charset="-128"/>
            </a:endParaRPr>
          </a:p>
        </p:txBody>
      </p:sp>
      <p:sp>
        <p:nvSpPr>
          <p:cNvPr id="26" name="四角形: 角を丸くする 25">
            <a:extLst>
              <a:ext uri="{FF2B5EF4-FFF2-40B4-BE49-F238E27FC236}">
                <a16:creationId xmlns:a16="http://schemas.microsoft.com/office/drawing/2014/main" id="{6D6CA5FA-46E4-EFDB-448A-4A7B7E64D0E0}"/>
              </a:ext>
            </a:extLst>
          </p:cNvPr>
          <p:cNvSpPr/>
          <p:nvPr/>
        </p:nvSpPr>
        <p:spPr>
          <a:xfrm>
            <a:off x="2712071" y="3410990"/>
            <a:ext cx="3393195" cy="1773716"/>
          </a:xfrm>
          <a:prstGeom prst="round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sz="3200" dirty="0">
                <a:latin typeface="HGP創英角ｺﾞｼｯｸUB" panose="020B0900000000000000" pitchFamily="50" charset="-128"/>
                <a:ea typeface="HGP創英角ｺﾞｼｯｸUB" panose="020B0900000000000000" pitchFamily="50" charset="-128"/>
              </a:rPr>
              <a:t>金品等に重大な　　被害を負った</a:t>
            </a:r>
            <a:endParaRPr kumimoji="1" lang="en-US" altLang="ja-JP" sz="3200" dirty="0">
              <a:latin typeface="HGP創英角ｺﾞｼｯｸUB" panose="020B0900000000000000" pitchFamily="50" charset="-128"/>
              <a:ea typeface="HGP創英角ｺﾞｼｯｸUB" panose="020B0900000000000000" pitchFamily="50" charset="-128"/>
            </a:endParaRPr>
          </a:p>
        </p:txBody>
      </p:sp>
      <p:pic>
        <p:nvPicPr>
          <p:cNvPr id="10" name="Picture 2" descr="C:\Users\791878\Desktop\H29\コバトン（png形式）\53-1-04.png">
            <a:extLst>
              <a:ext uri="{FF2B5EF4-FFF2-40B4-BE49-F238E27FC236}">
                <a16:creationId xmlns:a16="http://schemas.microsoft.com/office/drawing/2014/main" id="{3BB9B56F-90E0-62AF-44D3-7AC9FA23EB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タイトル 2">
            <a:extLst>
              <a:ext uri="{FF2B5EF4-FFF2-40B4-BE49-F238E27FC236}">
                <a16:creationId xmlns:a16="http://schemas.microsoft.com/office/drawing/2014/main" id="{21364570-127E-8AB9-C0D7-C15DDAE6B95E}"/>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36612507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AC8C52A0-DE2F-23AE-557D-39CC714389B0}"/>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31B39F61-7C53-2843-D7CB-1A2BA9394FBB}"/>
              </a:ext>
            </a:extLst>
          </p:cNvPr>
          <p:cNvSpPr/>
          <p:nvPr/>
        </p:nvSpPr>
        <p:spPr>
          <a:xfrm>
            <a:off x="-3496629" y="-534256"/>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6" name="スライド番号プレースホルダー 5">
            <a:extLst>
              <a:ext uri="{FF2B5EF4-FFF2-40B4-BE49-F238E27FC236}">
                <a16:creationId xmlns:a16="http://schemas.microsoft.com/office/drawing/2014/main" id="{ECA628CE-53A2-4A7E-37AE-A7780464AC02}"/>
              </a:ext>
            </a:extLst>
          </p:cNvPr>
          <p:cNvSpPr>
            <a:spLocks noGrp="1"/>
          </p:cNvSpPr>
          <p:nvPr>
            <p:ph type="sldNum" sz="quarter" idx="12"/>
          </p:nvPr>
        </p:nvSpPr>
        <p:spPr/>
        <p:txBody>
          <a:bodyPr/>
          <a:lstStyle/>
          <a:p>
            <a:pPr rtl="0"/>
            <a:fld id="{19B51A1E-902D-48AF-9020-955120F399B6}" type="slidenum">
              <a:rPr lang="en-US" altLang="ja-JP" noProof="0" smtClean="0"/>
              <a:pPr rtl="0"/>
              <a:t>14</a:t>
            </a:fld>
            <a:endParaRPr lang="ja-JP" altLang="en-US" noProof="0" dirty="0"/>
          </a:p>
        </p:txBody>
      </p:sp>
      <p:sp>
        <p:nvSpPr>
          <p:cNvPr id="4" name="アーチ 3">
            <a:extLst>
              <a:ext uri="{FF2B5EF4-FFF2-40B4-BE49-F238E27FC236}">
                <a16:creationId xmlns:a16="http://schemas.microsoft.com/office/drawing/2014/main" id="{8E7E4278-29DE-032F-A35D-148EE77A2210}"/>
              </a:ext>
            </a:extLst>
          </p:cNvPr>
          <p:cNvSpPr/>
          <p:nvPr/>
        </p:nvSpPr>
        <p:spPr>
          <a:xfrm>
            <a:off x="-6348362" y="-1101274"/>
            <a:ext cx="8573895" cy="8573895"/>
          </a:xfrm>
          <a:prstGeom prst="blockArc">
            <a:avLst>
              <a:gd name="adj1" fmla="val 18263518"/>
              <a:gd name="adj2" fmla="val 3781599"/>
              <a:gd name="adj3" fmla="val 1376"/>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フリーフォーム: 図形 12">
            <a:extLst>
              <a:ext uri="{FF2B5EF4-FFF2-40B4-BE49-F238E27FC236}">
                <a16:creationId xmlns:a16="http://schemas.microsoft.com/office/drawing/2014/main" id="{9B3026FE-7625-644C-1DE7-A5B59CAE30E7}"/>
              </a:ext>
            </a:extLst>
          </p:cNvPr>
          <p:cNvSpPr/>
          <p:nvPr/>
        </p:nvSpPr>
        <p:spPr>
          <a:xfrm>
            <a:off x="1468501" y="41989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1" lang="ja-JP" altLang="en-US" sz="2500" b="1"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「いじめ重大事態」の</a:t>
            </a:r>
            <a:r>
              <a:rPr kumimoji="1"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判断</a:t>
            </a:r>
            <a:endParaRPr kumimoji="0"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4" name="楕円 13">
            <a:extLst>
              <a:ext uri="{FF2B5EF4-FFF2-40B4-BE49-F238E27FC236}">
                <a16:creationId xmlns:a16="http://schemas.microsoft.com/office/drawing/2014/main" id="{826C93C8-CEA2-AA5A-6C89-9D995CB994B5}"/>
              </a:ext>
            </a:extLst>
          </p:cNvPr>
          <p:cNvSpPr/>
          <p:nvPr/>
        </p:nvSpPr>
        <p:spPr>
          <a:xfrm>
            <a:off x="956298" y="298495"/>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ブレーンストーミング 単色塗りつぶし">
            <a:extLst>
              <a:ext uri="{FF2B5EF4-FFF2-40B4-BE49-F238E27FC236}">
                <a16:creationId xmlns:a16="http://schemas.microsoft.com/office/drawing/2014/main" id="{804FAA0E-0A9F-0C70-E0EB-0D4FFA8EA56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37740" y="361026"/>
            <a:ext cx="914400" cy="914400"/>
          </a:xfrm>
          <a:prstGeom prst="rect">
            <a:avLst/>
          </a:prstGeom>
        </p:spPr>
      </p:pic>
      <p:sp>
        <p:nvSpPr>
          <p:cNvPr id="5" name="テキスト ボックス 4">
            <a:extLst>
              <a:ext uri="{FF2B5EF4-FFF2-40B4-BE49-F238E27FC236}">
                <a16:creationId xmlns:a16="http://schemas.microsoft.com/office/drawing/2014/main" id="{86EFF70B-8E19-84FF-D567-50E9F289839A}"/>
              </a:ext>
            </a:extLst>
          </p:cNvPr>
          <p:cNvSpPr txBox="1"/>
          <p:nvPr/>
        </p:nvSpPr>
        <p:spPr>
          <a:xfrm>
            <a:off x="340744" y="1275426"/>
            <a:ext cx="615553" cy="4438593"/>
          </a:xfrm>
          <a:prstGeom prst="rect">
            <a:avLst/>
          </a:prstGeom>
          <a:noFill/>
        </p:spPr>
        <p:txBody>
          <a:bodyPr vert="eaVert" wrap="square">
            <a:spAutoFit/>
          </a:bodyPr>
          <a:lstStyle/>
          <a:p>
            <a:r>
              <a:rPr lang="ja-JP" altLang="en-US" sz="28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重大事態として扱った事例</a:t>
            </a:r>
          </a:p>
        </p:txBody>
      </p:sp>
      <p:sp>
        <p:nvSpPr>
          <p:cNvPr id="23" name="四角形: 角を丸くする 22">
            <a:extLst>
              <a:ext uri="{FF2B5EF4-FFF2-40B4-BE49-F238E27FC236}">
                <a16:creationId xmlns:a16="http://schemas.microsoft.com/office/drawing/2014/main" id="{3C1B5647-CA96-EAFE-56BF-A92BB0516BFA}"/>
              </a:ext>
            </a:extLst>
          </p:cNvPr>
          <p:cNvSpPr/>
          <p:nvPr/>
        </p:nvSpPr>
        <p:spPr>
          <a:xfrm>
            <a:off x="2467778" y="1337958"/>
            <a:ext cx="9383478" cy="832751"/>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sz="4000" dirty="0">
                <a:latin typeface="HGP創英角ｺﾞｼｯｸUB" panose="020B0900000000000000" pitchFamily="50" charset="-128"/>
                <a:ea typeface="HGP創英角ｺﾞｼｯｸUB" panose="020B0900000000000000" pitchFamily="50" charset="-128"/>
              </a:rPr>
              <a:t>心身に重大な　　　被害を負った</a:t>
            </a:r>
            <a:endParaRPr kumimoji="1" lang="en-US" altLang="ja-JP" sz="4000" dirty="0">
              <a:latin typeface="HGP創英角ｺﾞｼｯｸUB" panose="020B0900000000000000" pitchFamily="50" charset="-128"/>
              <a:ea typeface="HGP創英角ｺﾞｼｯｸUB" panose="020B0900000000000000" pitchFamily="50" charset="-128"/>
            </a:endParaRPr>
          </a:p>
        </p:txBody>
      </p:sp>
      <p:sp>
        <p:nvSpPr>
          <p:cNvPr id="10" name="正方形/長方形 9">
            <a:extLst>
              <a:ext uri="{FF2B5EF4-FFF2-40B4-BE49-F238E27FC236}">
                <a16:creationId xmlns:a16="http://schemas.microsoft.com/office/drawing/2014/main" id="{8B137EFF-A1C6-420C-186E-34372DE9F32C}"/>
              </a:ext>
            </a:extLst>
          </p:cNvPr>
          <p:cNvSpPr/>
          <p:nvPr/>
        </p:nvSpPr>
        <p:spPr>
          <a:xfrm>
            <a:off x="2668783" y="2239038"/>
            <a:ext cx="7699544" cy="4031873"/>
          </a:xfrm>
          <a:prstGeom prst="rect">
            <a:avLst/>
          </a:prstGeom>
        </p:spPr>
        <p:txBody>
          <a:bodyPr wrap="none">
            <a:spAutoFit/>
          </a:bodyPr>
          <a:lstStyle/>
          <a:p>
            <a:r>
              <a:rPr lang="ja-JP" altLang="en-US" sz="3200" dirty="0">
                <a:ln w="0"/>
                <a:latin typeface="HGP創英角ｺﾞｼｯｸUB" panose="020B0900000000000000" pitchFamily="50" charset="-128"/>
                <a:ea typeface="HGP創英角ｺﾞｼｯｸUB" panose="020B0900000000000000" pitchFamily="50" charset="-128"/>
              </a:rPr>
              <a:t>・リストカットなどの自傷行為を行った。</a:t>
            </a:r>
            <a:endParaRPr lang="en-US" altLang="ja-JP" sz="3200" dirty="0">
              <a:ln w="0"/>
              <a:latin typeface="HGP創英角ｺﾞｼｯｸUB" panose="020B0900000000000000" pitchFamily="50" charset="-128"/>
              <a:ea typeface="HGP創英角ｺﾞｼｯｸUB" panose="020B0900000000000000" pitchFamily="50" charset="-128"/>
            </a:endParaRPr>
          </a:p>
          <a:p>
            <a:r>
              <a:rPr lang="ja-JP" altLang="en-US" sz="3200" dirty="0">
                <a:ln w="0"/>
                <a:latin typeface="HGP創英角ｺﾞｼｯｸUB" panose="020B0900000000000000" pitchFamily="50" charset="-128"/>
                <a:ea typeface="HGP創英角ｺﾞｼｯｸUB" panose="020B0900000000000000" pitchFamily="50" charset="-128"/>
              </a:rPr>
              <a:t>・暴行を受け、骨折した。</a:t>
            </a:r>
            <a:endParaRPr lang="en-US" altLang="ja-JP" sz="3200" dirty="0">
              <a:ln w="0"/>
              <a:latin typeface="HGP創英角ｺﾞｼｯｸUB" panose="020B0900000000000000" pitchFamily="50" charset="-128"/>
              <a:ea typeface="HGP創英角ｺﾞｼｯｸUB" panose="020B0900000000000000" pitchFamily="50" charset="-128"/>
            </a:endParaRPr>
          </a:p>
          <a:p>
            <a:r>
              <a:rPr lang="ja-JP" altLang="en-US" sz="3200" dirty="0">
                <a:ln w="0"/>
                <a:latin typeface="HGP創英角ｺﾞｼｯｸUB" panose="020B0900000000000000" pitchFamily="50" charset="-128"/>
                <a:ea typeface="HGP創英角ｺﾞｼｯｸUB" panose="020B0900000000000000" pitchFamily="50" charset="-128"/>
              </a:rPr>
              <a:t>・投げ飛ばされ脳震盪となった。</a:t>
            </a:r>
            <a:endParaRPr lang="en-US" altLang="ja-JP" sz="3200" dirty="0">
              <a:ln w="0"/>
              <a:latin typeface="HGP創英角ｺﾞｼｯｸUB" panose="020B0900000000000000" pitchFamily="50" charset="-128"/>
              <a:ea typeface="HGP創英角ｺﾞｼｯｸUB" panose="020B0900000000000000" pitchFamily="50" charset="-128"/>
            </a:endParaRPr>
          </a:p>
          <a:p>
            <a:r>
              <a:rPr lang="ja-JP" altLang="en-US" sz="3200" dirty="0">
                <a:ln w="0"/>
                <a:latin typeface="HGP創英角ｺﾞｼｯｸUB" panose="020B0900000000000000" pitchFamily="50" charset="-128"/>
                <a:ea typeface="HGP創英角ｺﾞｼｯｸUB" panose="020B0900000000000000" pitchFamily="50" charset="-128"/>
              </a:rPr>
              <a:t>・殴られて歯が折れた。</a:t>
            </a:r>
            <a:endParaRPr lang="en-US" altLang="ja-JP" sz="3200" dirty="0">
              <a:ln w="0"/>
              <a:latin typeface="HGP創英角ｺﾞｼｯｸUB" panose="020B0900000000000000" pitchFamily="50" charset="-128"/>
              <a:ea typeface="HGP創英角ｺﾞｼｯｸUB" panose="020B0900000000000000" pitchFamily="50" charset="-128"/>
            </a:endParaRPr>
          </a:p>
          <a:p>
            <a:r>
              <a:rPr lang="ja-JP" altLang="en-US" sz="3200" dirty="0">
                <a:ln w="0"/>
                <a:latin typeface="HGP創英角ｺﾞｼｯｸUB" panose="020B0900000000000000" pitchFamily="50" charset="-128"/>
                <a:ea typeface="HGP創英角ｺﾞｼｯｸUB" panose="020B0900000000000000" pitchFamily="50" charset="-128"/>
              </a:rPr>
              <a:t>・多くの生徒の前でズボンと下着を脱がされ</a:t>
            </a:r>
            <a:endParaRPr lang="en-US" altLang="ja-JP" sz="3200" dirty="0">
              <a:ln w="0"/>
              <a:latin typeface="HGP創英角ｺﾞｼｯｸUB" panose="020B0900000000000000" pitchFamily="50" charset="-128"/>
              <a:ea typeface="HGP創英角ｺﾞｼｯｸUB" panose="020B0900000000000000" pitchFamily="50" charset="-128"/>
            </a:endParaRPr>
          </a:p>
          <a:p>
            <a:r>
              <a:rPr lang="ja-JP" altLang="en-US" sz="3200" dirty="0">
                <a:ln w="0"/>
                <a:latin typeface="HGP創英角ｺﾞｼｯｸUB" panose="020B0900000000000000" pitchFamily="50" charset="-128"/>
                <a:ea typeface="HGP創英角ｺﾞｼｯｸUB" panose="020B0900000000000000" pitchFamily="50" charset="-128"/>
              </a:rPr>
              <a:t>　裸にされた。</a:t>
            </a:r>
            <a:endParaRPr lang="en-US" altLang="ja-JP" sz="3200" dirty="0">
              <a:ln w="0"/>
              <a:latin typeface="HGP創英角ｺﾞｼｯｸUB" panose="020B0900000000000000" pitchFamily="50" charset="-128"/>
              <a:ea typeface="HGP創英角ｺﾞｼｯｸUB" panose="020B0900000000000000" pitchFamily="50" charset="-128"/>
            </a:endParaRPr>
          </a:p>
          <a:p>
            <a:r>
              <a:rPr lang="ja-JP" altLang="en-US" sz="3200" dirty="0">
                <a:ln w="0"/>
                <a:latin typeface="HGP創英角ｺﾞｼｯｸUB" panose="020B0900000000000000" pitchFamily="50" charset="-128"/>
                <a:ea typeface="HGP創英角ｺﾞｼｯｸUB" panose="020B0900000000000000" pitchFamily="50" charset="-128"/>
              </a:rPr>
              <a:t>・わいせつな画像や顔写真を加工した画像を</a:t>
            </a:r>
            <a:endParaRPr lang="en-US" altLang="ja-JP" sz="3200" dirty="0">
              <a:ln w="0"/>
              <a:latin typeface="HGP創英角ｺﾞｼｯｸUB" panose="020B0900000000000000" pitchFamily="50" charset="-128"/>
              <a:ea typeface="HGP創英角ｺﾞｼｯｸUB" panose="020B0900000000000000" pitchFamily="50" charset="-128"/>
            </a:endParaRPr>
          </a:p>
          <a:p>
            <a:r>
              <a:rPr lang="ja-JP" altLang="en-US" sz="3200" dirty="0">
                <a:ln w="0"/>
                <a:latin typeface="HGP創英角ｺﾞｼｯｸUB" panose="020B0900000000000000" pitchFamily="50" charset="-128"/>
                <a:ea typeface="HGP創英角ｺﾞｼｯｸUB" panose="020B0900000000000000" pitchFamily="50" charset="-128"/>
              </a:rPr>
              <a:t>　インターネット上で拡散された。</a:t>
            </a:r>
            <a:endParaRPr lang="ja-JP" altLang="en-US" sz="3200" dirty="0">
              <a:latin typeface="HGP創英角ｺﾞｼｯｸUB" panose="020B0900000000000000" pitchFamily="50" charset="-128"/>
              <a:ea typeface="HGP創英角ｺﾞｼｯｸUB" panose="020B0900000000000000" pitchFamily="50" charset="-128"/>
            </a:endParaRPr>
          </a:p>
        </p:txBody>
      </p:sp>
      <p:pic>
        <p:nvPicPr>
          <p:cNvPr id="16" name="グラフィックス 15" descr="アームホルダー 単色塗りつぶし">
            <a:extLst>
              <a:ext uri="{FF2B5EF4-FFF2-40B4-BE49-F238E27FC236}">
                <a16:creationId xmlns:a16="http://schemas.microsoft.com/office/drawing/2014/main" id="{5A7EEF05-FF3D-DEFB-8510-E9792A68504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492002" y="2242293"/>
            <a:ext cx="2022756" cy="2022756"/>
          </a:xfrm>
          <a:prstGeom prst="rect">
            <a:avLst/>
          </a:prstGeom>
        </p:spPr>
      </p:pic>
      <p:pic>
        <p:nvPicPr>
          <p:cNvPr id="11" name="Picture 2" descr="C:\Users\791878\Desktop\H29\コバトン（png形式）\53-1-04.png">
            <a:extLst>
              <a:ext uri="{FF2B5EF4-FFF2-40B4-BE49-F238E27FC236}">
                <a16:creationId xmlns:a16="http://schemas.microsoft.com/office/drawing/2014/main" id="{24C81D7B-8FC2-0619-2F0A-1D0DCD4F56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2">
            <a:extLst>
              <a:ext uri="{FF2B5EF4-FFF2-40B4-BE49-F238E27FC236}">
                <a16:creationId xmlns:a16="http://schemas.microsoft.com/office/drawing/2014/main" id="{F029B246-7092-0CE1-AB5E-093A340C16BE}"/>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
        <p:nvSpPr>
          <p:cNvPr id="8" name="正方形/長方形 7">
            <a:extLst>
              <a:ext uri="{FF2B5EF4-FFF2-40B4-BE49-F238E27FC236}">
                <a16:creationId xmlns:a16="http://schemas.microsoft.com/office/drawing/2014/main" id="{1C7FA674-B700-0833-13D2-5C93217550BC}"/>
              </a:ext>
            </a:extLst>
          </p:cNvPr>
          <p:cNvSpPr/>
          <p:nvPr/>
        </p:nvSpPr>
        <p:spPr>
          <a:xfrm>
            <a:off x="9462489" y="5451545"/>
            <a:ext cx="2698175" cy="923330"/>
          </a:xfrm>
          <a:prstGeom prst="rect">
            <a:avLst/>
          </a:prstGeom>
          <a:noFill/>
        </p:spPr>
        <p:txBody>
          <a:bodyPr wrap="none" lIns="91440" tIns="45720" rIns="91440" bIns="45720">
            <a:spAutoFit/>
          </a:bodyPr>
          <a:lstStyle/>
          <a:p>
            <a:pPr algn="ctr"/>
            <a:r>
              <a:rPr lang="en-US" altLang="ja-JP" sz="5400" b="0" cap="none" spc="0" dirty="0">
                <a:ln w="0"/>
                <a:solidFill>
                  <a:srgbClr val="FF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1</a:t>
            </a:r>
            <a:r>
              <a:rPr lang="ja-JP" altLang="en-US" sz="5400" b="0" cap="none" spc="0" dirty="0">
                <a:ln w="0"/>
                <a:solidFill>
                  <a:srgbClr val="FF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号事案</a:t>
            </a:r>
          </a:p>
        </p:txBody>
      </p:sp>
    </p:spTree>
    <p:extLst>
      <p:ext uri="{BB962C8B-B14F-4D97-AF65-F5344CB8AC3E}">
        <p14:creationId xmlns:p14="http://schemas.microsoft.com/office/powerpoint/2010/main" val="33703174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2000"/>
                                        <p:tgtEl>
                                          <p:spTgt spid="10"/>
                                        </p:tgtEl>
                                      </p:cBhvr>
                                    </p:animEffect>
                                  </p:childTnLst>
                                </p:cTn>
                              </p:par>
                              <p:par>
                                <p:cTn id="8" presetID="14" presetClass="entr" presetSubtype="10" fill="hold" nodeType="withEffect">
                                  <p:stCondLst>
                                    <p:cond delay="100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2000"/>
                                        <p:tgtEl>
                                          <p:spTgt spid="16"/>
                                        </p:tgtEl>
                                      </p:cBhvr>
                                    </p:animEffect>
                                  </p:childTnLst>
                                </p:cTn>
                              </p:par>
                            </p:childTnLst>
                          </p:cTn>
                        </p:par>
                        <p:par>
                          <p:cTn id="11" fill="hold">
                            <p:stCondLst>
                              <p:cond delay="3000"/>
                            </p:stCondLst>
                            <p:childTnLst>
                              <p:par>
                                <p:cTn id="12" presetID="2" presetClass="entr" presetSubtype="4" fill="hold" grpId="0" nodeType="afterEffect">
                                  <p:stCondLst>
                                    <p:cond delay="100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2000" fill="hold"/>
                                        <p:tgtEl>
                                          <p:spTgt spid="8"/>
                                        </p:tgtEl>
                                        <p:attrNameLst>
                                          <p:attrName>ppt_x</p:attrName>
                                        </p:attrNameLst>
                                      </p:cBhvr>
                                      <p:tavLst>
                                        <p:tav tm="0">
                                          <p:val>
                                            <p:strVal val="#ppt_x"/>
                                          </p:val>
                                        </p:tav>
                                        <p:tav tm="100000">
                                          <p:val>
                                            <p:strVal val="#ppt_x"/>
                                          </p:val>
                                        </p:tav>
                                      </p:tavLst>
                                    </p:anim>
                                    <p:anim calcmode="lin" valueType="num">
                                      <p:cBhvr additive="base">
                                        <p:cTn id="15"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5BA3A073-062F-2296-B3E4-2EE024E30C38}"/>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5BCDF32C-9916-5BD1-7F7B-86612EA3E410}"/>
              </a:ext>
            </a:extLst>
          </p:cNvPr>
          <p:cNvSpPr/>
          <p:nvPr/>
        </p:nvSpPr>
        <p:spPr>
          <a:xfrm>
            <a:off x="-3496629" y="-534256"/>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6" name="スライド番号プレースホルダー 5">
            <a:extLst>
              <a:ext uri="{FF2B5EF4-FFF2-40B4-BE49-F238E27FC236}">
                <a16:creationId xmlns:a16="http://schemas.microsoft.com/office/drawing/2014/main" id="{1895A81B-B97A-AB5E-B4A1-372E5FFD5322}"/>
              </a:ext>
            </a:extLst>
          </p:cNvPr>
          <p:cNvSpPr>
            <a:spLocks noGrp="1"/>
          </p:cNvSpPr>
          <p:nvPr>
            <p:ph type="sldNum" sz="quarter" idx="12"/>
          </p:nvPr>
        </p:nvSpPr>
        <p:spPr/>
        <p:txBody>
          <a:bodyPr/>
          <a:lstStyle/>
          <a:p>
            <a:pPr rtl="0"/>
            <a:fld id="{19B51A1E-902D-48AF-9020-955120F399B6}" type="slidenum">
              <a:rPr lang="en-US" altLang="ja-JP" noProof="0" smtClean="0"/>
              <a:pPr rtl="0"/>
              <a:t>15</a:t>
            </a:fld>
            <a:endParaRPr lang="ja-JP" altLang="en-US" noProof="0" dirty="0"/>
          </a:p>
        </p:txBody>
      </p:sp>
      <p:sp>
        <p:nvSpPr>
          <p:cNvPr id="4" name="アーチ 3">
            <a:extLst>
              <a:ext uri="{FF2B5EF4-FFF2-40B4-BE49-F238E27FC236}">
                <a16:creationId xmlns:a16="http://schemas.microsoft.com/office/drawing/2014/main" id="{76927C1C-20D1-3E01-DD96-CD9A6D9D7F86}"/>
              </a:ext>
            </a:extLst>
          </p:cNvPr>
          <p:cNvSpPr/>
          <p:nvPr/>
        </p:nvSpPr>
        <p:spPr>
          <a:xfrm>
            <a:off x="-6348362" y="-1101274"/>
            <a:ext cx="8573895" cy="8573895"/>
          </a:xfrm>
          <a:prstGeom prst="blockArc">
            <a:avLst>
              <a:gd name="adj1" fmla="val 18263518"/>
              <a:gd name="adj2" fmla="val 3854904"/>
              <a:gd name="adj3" fmla="val 1373"/>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フリーフォーム: 図形 12">
            <a:extLst>
              <a:ext uri="{FF2B5EF4-FFF2-40B4-BE49-F238E27FC236}">
                <a16:creationId xmlns:a16="http://schemas.microsoft.com/office/drawing/2014/main" id="{C6B52821-4F3B-9318-5DBB-8E7171293F6C}"/>
              </a:ext>
            </a:extLst>
          </p:cNvPr>
          <p:cNvSpPr/>
          <p:nvPr/>
        </p:nvSpPr>
        <p:spPr>
          <a:xfrm>
            <a:off x="1468501" y="41989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1" lang="ja-JP" altLang="en-US" sz="2500" b="1"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「いじめ重大事態」の</a:t>
            </a:r>
            <a:r>
              <a:rPr kumimoji="1"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判断</a:t>
            </a:r>
            <a:endParaRPr kumimoji="0"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4" name="楕円 13">
            <a:extLst>
              <a:ext uri="{FF2B5EF4-FFF2-40B4-BE49-F238E27FC236}">
                <a16:creationId xmlns:a16="http://schemas.microsoft.com/office/drawing/2014/main" id="{00D18DAE-D606-35BE-5A0F-50CEEB42DE57}"/>
              </a:ext>
            </a:extLst>
          </p:cNvPr>
          <p:cNvSpPr/>
          <p:nvPr/>
        </p:nvSpPr>
        <p:spPr>
          <a:xfrm>
            <a:off x="956298" y="298495"/>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ブレーンストーミング 単色塗りつぶし">
            <a:extLst>
              <a:ext uri="{FF2B5EF4-FFF2-40B4-BE49-F238E27FC236}">
                <a16:creationId xmlns:a16="http://schemas.microsoft.com/office/drawing/2014/main" id="{6405326E-6BBB-C74E-99A3-2F52AF76DFF3}"/>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37740" y="361026"/>
            <a:ext cx="914400" cy="914400"/>
          </a:xfrm>
          <a:prstGeom prst="rect">
            <a:avLst/>
          </a:prstGeom>
        </p:spPr>
      </p:pic>
      <p:sp>
        <p:nvSpPr>
          <p:cNvPr id="5" name="テキスト ボックス 4">
            <a:extLst>
              <a:ext uri="{FF2B5EF4-FFF2-40B4-BE49-F238E27FC236}">
                <a16:creationId xmlns:a16="http://schemas.microsoft.com/office/drawing/2014/main" id="{32B87989-8674-431A-3CA7-82B606600B1B}"/>
              </a:ext>
            </a:extLst>
          </p:cNvPr>
          <p:cNvSpPr txBox="1"/>
          <p:nvPr/>
        </p:nvSpPr>
        <p:spPr>
          <a:xfrm>
            <a:off x="340744" y="1275426"/>
            <a:ext cx="615553" cy="4438593"/>
          </a:xfrm>
          <a:prstGeom prst="rect">
            <a:avLst/>
          </a:prstGeom>
          <a:noFill/>
        </p:spPr>
        <p:txBody>
          <a:bodyPr vert="eaVert" wrap="square">
            <a:spAutoFit/>
          </a:bodyPr>
          <a:lstStyle/>
          <a:p>
            <a:r>
              <a:rPr lang="ja-JP" altLang="en-US" sz="28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重大事態として扱った事例</a:t>
            </a:r>
          </a:p>
        </p:txBody>
      </p:sp>
      <p:sp>
        <p:nvSpPr>
          <p:cNvPr id="22" name="四角形: 角を丸くする 21">
            <a:extLst>
              <a:ext uri="{FF2B5EF4-FFF2-40B4-BE49-F238E27FC236}">
                <a16:creationId xmlns:a16="http://schemas.microsoft.com/office/drawing/2014/main" id="{2039CA62-E49E-E021-92A0-BC82A1F40AC1}"/>
              </a:ext>
            </a:extLst>
          </p:cNvPr>
          <p:cNvSpPr/>
          <p:nvPr/>
        </p:nvSpPr>
        <p:spPr>
          <a:xfrm>
            <a:off x="2660853" y="1388156"/>
            <a:ext cx="3393195" cy="17737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HGP創英角ｺﾞｼｯｸUB" panose="020B0900000000000000" pitchFamily="50" charset="-128"/>
                <a:ea typeface="HGP創英角ｺﾞｼｯｸUB" panose="020B0900000000000000" pitchFamily="50" charset="-128"/>
              </a:rPr>
              <a:t>自殺を企図した</a:t>
            </a:r>
          </a:p>
        </p:txBody>
      </p:sp>
      <p:sp>
        <p:nvSpPr>
          <p:cNvPr id="23" name="四角形: 角を丸くする 22">
            <a:extLst>
              <a:ext uri="{FF2B5EF4-FFF2-40B4-BE49-F238E27FC236}">
                <a16:creationId xmlns:a16="http://schemas.microsoft.com/office/drawing/2014/main" id="{88643D2A-C86A-9D1F-FD24-B29D586B3878}"/>
              </a:ext>
            </a:extLst>
          </p:cNvPr>
          <p:cNvSpPr/>
          <p:nvPr/>
        </p:nvSpPr>
        <p:spPr>
          <a:xfrm>
            <a:off x="6835271" y="286853"/>
            <a:ext cx="3393195" cy="1773716"/>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sz="3200" dirty="0">
                <a:latin typeface="HGP創英角ｺﾞｼｯｸUB" panose="020B0900000000000000" pitchFamily="50" charset="-128"/>
                <a:ea typeface="HGP創英角ｺﾞｼｯｸUB" panose="020B0900000000000000" pitchFamily="50" charset="-128"/>
              </a:rPr>
              <a:t>心身に重大な　　　被害を負った</a:t>
            </a:r>
            <a:endParaRPr kumimoji="1" lang="en-US" altLang="ja-JP" sz="3200" dirty="0">
              <a:latin typeface="HGP創英角ｺﾞｼｯｸUB" panose="020B0900000000000000" pitchFamily="50" charset="-128"/>
              <a:ea typeface="HGP創英角ｺﾞｼｯｸUB" panose="020B0900000000000000" pitchFamily="50" charset="-128"/>
            </a:endParaRPr>
          </a:p>
        </p:txBody>
      </p:sp>
      <p:sp>
        <p:nvSpPr>
          <p:cNvPr id="24" name="四角形: 角を丸くする 23">
            <a:extLst>
              <a:ext uri="{FF2B5EF4-FFF2-40B4-BE49-F238E27FC236}">
                <a16:creationId xmlns:a16="http://schemas.microsoft.com/office/drawing/2014/main" id="{F9B64069-6AE7-BD7A-431A-0FD412B7CEEA}"/>
              </a:ext>
            </a:extLst>
          </p:cNvPr>
          <p:cNvSpPr/>
          <p:nvPr/>
        </p:nvSpPr>
        <p:spPr>
          <a:xfrm>
            <a:off x="6852725" y="2251783"/>
            <a:ext cx="3393195" cy="1773716"/>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sz="3200" dirty="0">
                <a:latin typeface="HGP創英角ｺﾞｼｯｸUB" panose="020B0900000000000000" pitchFamily="50" charset="-128"/>
                <a:ea typeface="HGP創英角ｺﾞｼｯｸUB" panose="020B0900000000000000" pitchFamily="50" charset="-128"/>
              </a:rPr>
              <a:t>転学等を　　　　　余儀なくされた</a:t>
            </a:r>
            <a:endParaRPr kumimoji="1" lang="en-US" altLang="ja-JP" sz="3200" dirty="0">
              <a:latin typeface="HGP創英角ｺﾞｼｯｸUB" panose="020B0900000000000000" pitchFamily="50" charset="-128"/>
              <a:ea typeface="HGP創英角ｺﾞｼｯｸUB" panose="020B0900000000000000" pitchFamily="50" charset="-128"/>
            </a:endParaRPr>
          </a:p>
        </p:txBody>
      </p:sp>
      <p:sp>
        <p:nvSpPr>
          <p:cNvPr id="25" name="四角形: 角を丸くする 24">
            <a:extLst>
              <a:ext uri="{FF2B5EF4-FFF2-40B4-BE49-F238E27FC236}">
                <a16:creationId xmlns:a16="http://schemas.microsoft.com/office/drawing/2014/main" id="{6F283694-C60A-85A3-EFB8-1A4077720D23}"/>
              </a:ext>
            </a:extLst>
          </p:cNvPr>
          <p:cNvSpPr/>
          <p:nvPr/>
        </p:nvSpPr>
        <p:spPr>
          <a:xfrm>
            <a:off x="6852725" y="4236980"/>
            <a:ext cx="3393195" cy="1773716"/>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1" lang="ja-JP" altLang="en-US" sz="3200" dirty="0">
                <a:latin typeface="HGP創英角ｺﾞｼｯｸUB" panose="020B0900000000000000" pitchFamily="50" charset="-128"/>
                <a:ea typeface="HGP創英角ｺﾞｼｯｸUB" panose="020B0900000000000000" pitchFamily="50" charset="-128"/>
              </a:rPr>
              <a:t>相当の期間欠席を余儀なくされた</a:t>
            </a:r>
            <a:endParaRPr kumimoji="1" lang="en-US" altLang="ja-JP" sz="3200" dirty="0">
              <a:latin typeface="HGP創英角ｺﾞｼｯｸUB" panose="020B0900000000000000" pitchFamily="50" charset="-128"/>
              <a:ea typeface="HGP創英角ｺﾞｼｯｸUB" panose="020B0900000000000000" pitchFamily="50" charset="-128"/>
            </a:endParaRPr>
          </a:p>
        </p:txBody>
      </p:sp>
      <p:sp>
        <p:nvSpPr>
          <p:cNvPr id="26" name="四角形: 角を丸くする 25">
            <a:extLst>
              <a:ext uri="{FF2B5EF4-FFF2-40B4-BE49-F238E27FC236}">
                <a16:creationId xmlns:a16="http://schemas.microsoft.com/office/drawing/2014/main" id="{A1836FAD-B3D1-9666-BDEA-8B786577FAFC}"/>
              </a:ext>
            </a:extLst>
          </p:cNvPr>
          <p:cNvSpPr/>
          <p:nvPr/>
        </p:nvSpPr>
        <p:spPr>
          <a:xfrm>
            <a:off x="2712071" y="3410990"/>
            <a:ext cx="3393195" cy="1773716"/>
          </a:xfrm>
          <a:prstGeom prst="round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sz="3200" dirty="0">
                <a:latin typeface="HGP創英角ｺﾞｼｯｸUB" panose="020B0900000000000000" pitchFamily="50" charset="-128"/>
                <a:ea typeface="HGP創英角ｺﾞｼｯｸUB" panose="020B0900000000000000" pitchFamily="50" charset="-128"/>
              </a:rPr>
              <a:t>金品等に重大な　　被害を負った</a:t>
            </a:r>
            <a:endParaRPr kumimoji="1" lang="en-US" altLang="ja-JP" sz="3200" dirty="0">
              <a:latin typeface="HGP創英角ｺﾞｼｯｸUB" panose="020B0900000000000000" pitchFamily="50" charset="-128"/>
              <a:ea typeface="HGP創英角ｺﾞｼｯｸUB" panose="020B0900000000000000" pitchFamily="50" charset="-128"/>
            </a:endParaRPr>
          </a:p>
        </p:txBody>
      </p:sp>
      <p:pic>
        <p:nvPicPr>
          <p:cNvPr id="10" name="Picture 2" descr="C:\Users\791878\Desktop\H29\コバトン（png形式）\53-1-04.png">
            <a:extLst>
              <a:ext uri="{FF2B5EF4-FFF2-40B4-BE49-F238E27FC236}">
                <a16:creationId xmlns:a16="http://schemas.microsoft.com/office/drawing/2014/main" id="{5192649E-3EB3-34D2-9D3F-F2363B6B50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2">
            <a:extLst>
              <a:ext uri="{FF2B5EF4-FFF2-40B4-BE49-F238E27FC236}">
                <a16:creationId xmlns:a16="http://schemas.microsoft.com/office/drawing/2014/main" id="{73EBAD60-3869-DF99-E582-64AAC69F167E}"/>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12227722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E6B47B8B-ECD9-C375-0729-2A33ABC5C6BE}"/>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DF427E1E-9AD5-86A0-F340-8373F6FA636C}"/>
              </a:ext>
            </a:extLst>
          </p:cNvPr>
          <p:cNvSpPr/>
          <p:nvPr/>
        </p:nvSpPr>
        <p:spPr>
          <a:xfrm>
            <a:off x="-3496629" y="-534256"/>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6" name="スライド番号プレースホルダー 5">
            <a:extLst>
              <a:ext uri="{FF2B5EF4-FFF2-40B4-BE49-F238E27FC236}">
                <a16:creationId xmlns:a16="http://schemas.microsoft.com/office/drawing/2014/main" id="{B854C240-2803-1082-EC4A-465BBC4E59C6}"/>
              </a:ext>
            </a:extLst>
          </p:cNvPr>
          <p:cNvSpPr>
            <a:spLocks noGrp="1"/>
          </p:cNvSpPr>
          <p:nvPr>
            <p:ph type="sldNum" sz="quarter" idx="12"/>
          </p:nvPr>
        </p:nvSpPr>
        <p:spPr/>
        <p:txBody>
          <a:bodyPr/>
          <a:lstStyle/>
          <a:p>
            <a:pPr rtl="0"/>
            <a:fld id="{19B51A1E-902D-48AF-9020-955120F399B6}" type="slidenum">
              <a:rPr lang="en-US" altLang="ja-JP" noProof="0" smtClean="0"/>
              <a:pPr rtl="0"/>
              <a:t>16</a:t>
            </a:fld>
            <a:endParaRPr lang="ja-JP" altLang="en-US" noProof="0" dirty="0"/>
          </a:p>
        </p:txBody>
      </p:sp>
      <p:sp>
        <p:nvSpPr>
          <p:cNvPr id="4" name="アーチ 3">
            <a:extLst>
              <a:ext uri="{FF2B5EF4-FFF2-40B4-BE49-F238E27FC236}">
                <a16:creationId xmlns:a16="http://schemas.microsoft.com/office/drawing/2014/main" id="{BB29053E-C79C-75E1-594C-2B1F13E635F8}"/>
              </a:ext>
            </a:extLst>
          </p:cNvPr>
          <p:cNvSpPr/>
          <p:nvPr/>
        </p:nvSpPr>
        <p:spPr>
          <a:xfrm>
            <a:off x="-6348362" y="-1101274"/>
            <a:ext cx="8573895" cy="8573895"/>
          </a:xfrm>
          <a:prstGeom prst="blockArc">
            <a:avLst>
              <a:gd name="adj1" fmla="val 18263518"/>
              <a:gd name="adj2" fmla="val 3737330"/>
              <a:gd name="adj3" fmla="val 1575"/>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フリーフォーム: 図形 12">
            <a:extLst>
              <a:ext uri="{FF2B5EF4-FFF2-40B4-BE49-F238E27FC236}">
                <a16:creationId xmlns:a16="http://schemas.microsoft.com/office/drawing/2014/main" id="{DDB608D3-1E7E-802A-7CB9-D61FEA5A3FD4}"/>
              </a:ext>
            </a:extLst>
          </p:cNvPr>
          <p:cNvSpPr/>
          <p:nvPr/>
        </p:nvSpPr>
        <p:spPr>
          <a:xfrm>
            <a:off x="1468501" y="41989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1" lang="ja-JP" altLang="en-US" sz="2500" b="1"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「いじめ重大事態」の</a:t>
            </a:r>
            <a:r>
              <a:rPr kumimoji="1"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判断</a:t>
            </a:r>
            <a:endParaRPr kumimoji="0"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4" name="楕円 13">
            <a:extLst>
              <a:ext uri="{FF2B5EF4-FFF2-40B4-BE49-F238E27FC236}">
                <a16:creationId xmlns:a16="http://schemas.microsoft.com/office/drawing/2014/main" id="{30C05F88-7F9C-8C2E-5F63-737FFA4A77EE}"/>
              </a:ext>
            </a:extLst>
          </p:cNvPr>
          <p:cNvSpPr/>
          <p:nvPr/>
        </p:nvSpPr>
        <p:spPr>
          <a:xfrm>
            <a:off x="956298" y="298495"/>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ブレーンストーミング 単色塗りつぶし">
            <a:extLst>
              <a:ext uri="{FF2B5EF4-FFF2-40B4-BE49-F238E27FC236}">
                <a16:creationId xmlns:a16="http://schemas.microsoft.com/office/drawing/2014/main" id="{5E600F81-0E2B-DD39-E1BF-61DF0B20CFB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37740" y="361026"/>
            <a:ext cx="914400" cy="914400"/>
          </a:xfrm>
          <a:prstGeom prst="rect">
            <a:avLst/>
          </a:prstGeom>
        </p:spPr>
      </p:pic>
      <p:sp>
        <p:nvSpPr>
          <p:cNvPr id="5" name="テキスト ボックス 4">
            <a:extLst>
              <a:ext uri="{FF2B5EF4-FFF2-40B4-BE49-F238E27FC236}">
                <a16:creationId xmlns:a16="http://schemas.microsoft.com/office/drawing/2014/main" id="{4F51ABF5-7B4D-814C-BBB4-7D8E62BB8D3A}"/>
              </a:ext>
            </a:extLst>
          </p:cNvPr>
          <p:cNvSpPr txBox="1"/>
          <p:nvPr/>
        </p:nvSpPr>
        <p:spPr>
          <a:xfrm>
            <a:off x="340744" y="1275426"/>
            <a:ext cx="615553" cy="4438593"/>
          </a:xfrm>
          <a:prstGeom prst="rect">
            <a:avLst/>
          </a:prstGeom>
          <a:noFill/>
        </p:spPr>
        <p:txBody>
          <a:bodyPr vert="eaVert" wrap="square">
            <a:spAutoFit/>
          </a:bodyPr>
          <a:lstStyle/>
          <a:p>
            <a:r>
              <a:rPr lang="ja-JP" altLang="en-US" sz="28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重大事態として扱った事例</a:t>
            </a:r>
          </a:p>
        </p:txBody>
      </p:sp>
      <p:sp>
        <p:nvSpPr>
          <p:cNvPr id="26" name="四角形: 角を丸くする 25">
            <a:extLst>
              <a:ext uri="{FF2B5EF4-FFF2-40B4-BE49-F238E27FC236}">
                <a16:creationId xmlns:a16="http://schemas.microsoft.com/office/drawing/2014/main" id="{49C805EA-652E-61C8-B95B-474827587796}"/>
              </a:ext>
            </a:extLst>
          </p:cNvPr>
          <p:cNvSpPr/>
          <p:nvPr/>
        </p:nvSpPr>
        <p:spPr>
          <a:xfrm>
            <a:off x="2533880" y="1319125"/>
            <a:ext cx="9226120" cy="851584"/>
          </a:xfrm>
          <a:prstGeom prst="round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sz="4000" dirty="0">
                <a:latin typeface="HGP創英角ｺﾞｼｯｸUB" panose="020B0900000000000000" pitchFamily="50" charset="-128"/>
                <a:ea typeface="HGP創英角ｺﾞｼｯｸUB" panose="020B0900000000000000" pitchFamily="50" charset="-128"/>
              </a:rPr>
              <a:t>金品等に重大な　　被害を負った</a:t>
            </a:r>
            <a:endParaRPr kumimoji="1" lang="en-US" altLang="ja-JP" sz="4000" dirty="0">
              <a:latin typeface="HGP創英角ｺﾞｼｯｸUB" panose="020B0900000000000000" pitchFamily="50" charset="-128"/>
              <a:ea typeface="HGP創英角ｺﾞｼｯｸUB" panose="020B0900000000000000" pitchFamily="50" charset="-128"/>
            </a:endParaRPr>
          </a:p>
        </p:txBody>
      </p:sp>
      <p:sp>
        <p:nvSpPr>
          <p:cNvPr id="10" name="正方形/長方形 9">
            <a:extLst>
              <a:ext uri="{FF2B5EF4-FFF2-40B4-BE49-F238E27FC236}">
                <a16:creationId xmlns:a16="http://schemas.microsoft.com/office/drawing/2014/main" id="{8D066E74-CD99-1F89-226A-9498A19987DA}"/>
              </a:ext>
            </a:extLst>
          </p:cNvPr>
          <p:cNvSpPr/>
          <p:nvPr/>
        </p:nvSpPr>
        <p:spPr>
          <a:xfrm>
            <a:off x="3202306" y="2767280"/>
            <a:ext cx="7580921" cy="1323439"/>
          </a:xfrm>
          <a:prstGeom prst="rect">
            <a:avLst/>
          </a:prstGeom>
        </p:spPr>
        <p:txBody>
          <a:bodyPr wrap="none">
            <a:spAutoFit/>
          </a:bodyPr>
          <a:lstStyle/>
          <a:p>
            <a:r>
              <a:rPr lang="ja-JP" altLang="en-US" sz="4000" dirty="0">
                <a:ln w="0"/>
                <a:latin typeface="HGP創英角ｺﾞｼｯｸUB" panose="020B0900000000000000" pitchFamily="50" charset="-128"/>
                <a:ea typeface="HGP創英角ｺﾞｼｯｸUB" panose="020B0900000000000000" pitchFamily="50" charset="-128"/>
              </a:rPr>
              <a:t>・複数の生徒から金銭を要求され、</a:t>
            </a:r>
            <a:endParaRPr lang="en-US" altLang="ja-JP" sz="4000" dirty="0">
              <a:ln w="0"/>
              <a:latin typeface="HGP創英角ｺﾞｼｯｸUB" panose="020B0900000000000000" pitchFamily="50" charset="-128"/>
              <a:ea typeface="HGP創英角ｺﾞｼｯｸUB" panose="020B0900000000000000" pitchFamily="50" charset="-128"/>
            </a:endParaRPr>
          </a:p>
          <a:p>
            <a:r>
              <a:rPr lang="ja-JP" altLang="en-US" sz="4000" dirty="0">
                <a:ln w="0"/>
                <a:latin typeface="HGP創英角ｺﾞｼｯｸUB" panose="020B0900000000000000" pitchFamily="50" charset="-128"/>
                <a:ea typeface="HGP創英角ｺﾞｼｯｸUB" panose="020B0900000000000000" pitchFamily="50" charset="-128"/>
              </a:rPr>
              <a:t>　総額１万円を渡した。</a:t>
            </a:r>
            <a:endParaRPr lang="ja-JP" altLang="en-US" sz="4000" dirty="0">
              <a:latin typeface="HGP創英角ｺﾞｼｯｸUB" panose="020B0900000000000000" pitchFamily="50" charset="-128"/>
              <a:ea typeface="HGP創英角ｺﾞｼｯｸUB" panose="020B0900000000000000" pitchFamily="50" charset="-128"/>
            </a:endParaRPr>
          </a:p>
        </p:txBody>
      </p:sp>
      <p:pic>
        <p:nvPicPr>
          <p:cNvPr id="18" name="グラフィックス 17" descr="ローン 単色塗りつぶし">
            <a:extLst>
              <a:ext uri="{FF2B5EF4-FFF2-40B4-BE49-F238E27FC236}">
                <a16:creationId xmlns:a16="http://schemas.microsoft.com/office/drawing/2014/main" id="{142C60BA-961F-C7EA-4E9F-552BE80C32F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255185" y="3453917"/>
            <a:ext cx="2110363" cy="2110363"/>
          </a:xfrm>
          <a:prstGeom prst="rect">
            <a:avLst/>
          </a:prstGeom>
        </p:spPr>
      </p:pic>
      <p:pic>
        <p:nvPicPr>
          <p:cNvPr id="11" name="Picture 2" descr="C:\Users\791878\Desktop\H29\コバトン（png形式）\53-1-04.png">
            <a:extLst>
              <a:ext uri="{FF2B5EF4-FFF2-40B4-BE49-F238E27FC236}">
                <a16:creationId xmlns:a16="http://schemas.microsoft.com/office/drawing/2014/main" id="{C547DB88-388C-FC1D-77D2-ECCFDAC65A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2">
            <a:extLst>
              <a:ext uri="{FF2B5EF4-FFF2-40B4-BE49-F238E27FC236}">
                <a16:creationId xmlns:a16="http://schemas.microsoft.com/office/drawing/2014/main" id="{A5C0F1CA-46CD-7A69-8837-6AB713601E69}"/>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
        <p:nvSpPr>
          <p:cNvPr id="8" name="正方形/長方形 7">
            <a:extLst>
              <a:ext uri="{FF2B5EF4-FFF2-40B4-BE49-F238E27FC236}">
                <a16:creationId xmlns:a16="http://schemas.microsoft.com/office/drawing/2014/main" id="{36D07FB4-66A1-4A6F-1C8E-7310A5430193}"/>
              </a:ext>
            </a:extLst>
          </p:cNvPr>
          <p:cNvSpPr/>
          <p:nvPr/>
        </p:nvSpPr>
        <p:spPr>
          <a:xfrm>
            <a:off x="3341205" y="4811721"/>
            <a:ext cx="2698175" cy="923330"/>
          </a:xfrm>
          <a:prstGeom prst="rect">
            <a:avLst/>
          </a:prstGeom>
          <a:noFill/>
        </p:spPr>
        <p:txBody>
          <a:bodyPr wrap="none" lIns="91440" tIns="45720" rIns="91440" bIns="45720">
            <a:spAutoFit/>
          </a:bodyPr>
          <a:lstStyle/>
          <a:p>
            <a:pPr algn="ctr"/>
            <a:r>
              <a:rPr lang="en-US" altLang="ja-JP" sz="5400" b="0" cap="none" spc="0" dirty="0">
                <a:ln w="0"/>
                <a:solidFill>
                  <a:srgbClr val="FF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1</a:t>
            </a:r>
            <a:r>
              <a:rPr lang="ja-JP" altLang="en-US" sz="5400" b="0" cap="none" spc="0" dirty="0">
                <a:ln w="0"/>
                <a:solidFill>
                  <a:srgbClr val="FF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号事案</a:t>
            </a:r>
          </a:p>
        </p:txBody>
      </p:sp>
    </p:spTree>
    <p:extLst>
      <p:ext uri="{BB962C8B-B14F-4D97-AF65-F5344CB8AC3E}">
        <p14:creationId xmlns:p14="http://schemas.microsoft.com/office/powerpoint/2010/main" val="2720625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9000">
        <p159:morph option="byObject"/>
      </p:transition>
    </mc:Choice>
    <mc:Fallback xmlns="">
      <p:transition spd="slow"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2000"/>
                                        <p:tgtEl>
                                          <p:spTgt spid="10"/>
                                        </p:tgtEl>
                                      </p:cBhvr>
                                    </p:animEffect>
                                  </p:childTnLst>
                                </p:cTn>
                              </p:par>
                              <p:par>
                                <p:cTn id="8" presetID="14" presetClass="entr" presetSubtype="10" fill="hold" nodeType="withEffect">
                                  <p:stCondLst>
                                    <p:cond delay="100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2000"/>
                                        <p:tgtEl>
                                          <p:spTgt spid="18"/>
                                        </p:tgtEl>
                                      </p:cBhvr>
                                    </p:animEffect>
                                  </p:childTnLst>
                                </p:cTn>
                              </p:par>
                            </p:childTnLst>
                          </p:cTn>
                        </p:par>
                        <p:par>
                          <p:cTn id="11" fill="hold">
                            <p:stCondLst>
                              <p:cond delay="3000"/>
                            </p:stCondLst>
                            <p:childTnLst>
                              <p:par>
                                <p:cTn id="12" presetID="2" presetClass="entr" presetSubtype="4" fill="hold" grpId="0" nodeType="afterEffect">
                                  <p:stCondLst>
                                    <p:cond delay="100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2000" fill="hold"/>
                                        <p:tgtEl>
                                          <p:spTgt spid="8"/>
                                        </p:tgtEl>
                                        <p:attrNameLst>
                                          <p:attrName>ppt_x</p:attrName>
                                        </p:attrNameLst>
                                      </p:cBhvr>
                                      <p:tavLst>
                                        <p:tav tm="0">
                                          <p:val>
                                            <p:strVal val="#ppt_x"/>
                                          </p:val>
                                        </p:tav>
                                        <p:tav tm="100000">
                                          <p:val>
                                            <p:strVal val="#ppt_x"/>
                                          </p:val>
                                        </p:tav>
                                      </p:tavLst>
                                    </p:anim>
                                    <p:anim calcmode="lin" valueType="num">
                                      <p:cBhvr additive="base">
                                        <p:cTn id="15"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20784AE1-EA66-7491-632D-944EBEFD5F3B}"/>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57B6A58C-9D39-78B0-4BC4-EE6CE9AB1253}"/>
              </a:ext>
            </a:extLst>
          </p:cNvPr>
          <p:cNvSpPr/>
          <p:nvPr/>
        </p:nvSpPr>
        <p:spPr>
          <a:xfrm>
            <a:off x="-3496629" y="-534256"/>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6" name="スライド番号プレースホルダー 5">
            <a:extLst>
              <a:ext uri="{FF2B5EF4-FFF2-40B4-BE49-F238E27FC236}">
                <a16:creationId xmlns:a16="http://schemas.microsoft.com/office/drawing/2014/main" id="{55D6D165-0CE6-443D-6A2F-26BB53E5B18A}"/>
              </a:ext>
            </a:extLst>
          </p:cNvPr>
          <p:cNvSpPr>
            <a:spLocks noGrp="1"/>
          </p:cNvSpPr>
          <p:nvPr>
            <p:ph type="sldNum" sz="quarter" idx="12"/>
          </p:nvPr>
        </p:nvSpPr>
        <p:spPr/>
        <p:txBody>
          <a:bodyPr/>
          <a:lstStyle/>
          <a:p>
            <a:pPr rtl="0"/>
            <a:fld id="{19B51A1E-902D-48AF-9020-955120F399B6}" type="slidenum">
              <a:rPr lang="en-US" altLang="ja-JP" noProof="0" smtClean="0"/>
              <a:pPr rtl="0"/>
              <a:t>17</a:t>
            </a:fld>
            <a:endParaRPr lang="ja-JP" altLang="en-US" noProof="0" dirty="0"/>
          </a:p>
        </p:txBody>
      </p:sp>
      <p:sp>
        <p:nvSpPr>
          <p:cNvPr id="4" name="アーチ 3">
            <a:extLst>
              <a:ext uri="{FF2B5EF4-FFF2-40B4-BE49-F238E27FC236}">
                <a16:creationId xmlns:a16="http://schemas.microsoft.com/office/drawing/2014/main" id="{F716DFE6-F3F8-DDF4-C373-5625A0BB2A14}"/>
              </a:ext>
            </a:extLst>
          </p:cNvPr>
          <p:cNvSpPr/>
          <p:nvPr/>
        </p:nvSpPr>
        <p:spPr>
          <a:xfrm>
            <a:off x="-6348362" y="-1101274"/>
            <a:ext cx="8573895" cy="8573895"/>
          </a:xfrm>
          <a:prstGeom prst="blockArc">
            <a:avLst>
              <a:gd name="adj1" fmla="val 18263518"/>
              <a:gd name="adj2" fmla="val 3737330"/>
              <a:gd name="adj3" fmla="val 1575"/>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フリーフォーム: 図形 12">
            <a:extLst>
              <a:ext uri="{FF2B5EF4-FFF2-40B4-BE49-F238E27FC236}">
                <a16:creationId xmlns:a16="http://schemas.microsoft.com/office/drawing/2014/main" id="{E878A3CC-F328-7DA2-7902-DEB13ED14406}"/>
              </a:ext>
            </a:extLst>
          </p:cNvPr>
          <p:cNvSpPr/>
          <p:nvPr/>
        </p:nvSpPr>
        <p:spPr>
          <a:xfrm>
            <a:off x="1468501" y="41989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1" lang="ja-JP" altLang="en-US" sz="2500" b="1"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「いじめ重大事態」の</a:t>
            </a:r>
            <a:r>
              <a:rPr kumimoji="1"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判断</a:t>
            </a:r>
            <a:endParaRPr kumimoji="0"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4" name="楕円 13">
            <a:extLst>
              <a:ext uri="{FF2B5EF4-FFF2-40B4-BE49-F238E27FC236}">
                <a16:creationId xmlns:a16="http://schemas.microsoft.com/office/drawing/2014/main" id="{4EB69855-FE0A-8367-FE0C-01780FD29964}"/>
              </a:ext>
            </a:extLst>
          </p:cNvPr>
          <p:cNvSpPr/>
          <p:nvPr/>
        </p:nvSpPr>
        <p:spPr>
          <a:xfrm>
            <a:off x="956298" y="298495"/>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ブレーンストーミング 単色塗りつぶし">
            <a:extLst>
              <a:ext uri="{FF2B5EF4-FFF2-40B4-BE49-F238E27FC236}">
                <a16:creationId xmlns:a16="http://schemas.microsoft.com/office/drawing/2014/main" id="{40221386-4EB5-A2DA-9CA8-52D377B205C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37740" y="361026"/>
            <a:ext cx="914400" cy="914400"/>
          </a:xfrm>
          <a:prstGeom prst="rect">
            <a:avLst/>
          </a:prstGeom>
        </p:spPr>
      </p:pic>
      <p:sp>
        <p:nvSpPr>
          <p:cNvPr id="5" name="テキスト ボックス 4">
            <a:extLst>
              <a:ext uri="{FF2B5EF4-FFF2-40B4-BE49-F238E27FC236}">
                <a16:creationId xmlns:a16="http://schemas.microsoft.com/office/drawing/2014/main" id="{ABC2619F-6C64-567A-CAE1-7414184EE865}"/>
              </a:ext>
            </a:extLst>
          </p:cNvPr>
          <p:cNvSpPr txBox="1"/>
          <p:nvPr/>
        </p:nvSpPr>
        <p:spPr>
          <a:xfrm>
            <a:off x="340744" y="1275426"/>
            <a:ext cx="615553" cy="4438593"/>
          </a:xfrm>
          <a:prstGeom prst="rect">
            <a:avLst/>
          </a:prstGeom>
          <a:noFill/>
        </p:spPr>
        <p:txBody>
          <a:bodyPr vert="eaVert" wrap="square">
            <a:spAutoFit/>
          </a:bodyPr>
          <a:lstStyle/>
          <a:p>
            <a:r>
              <a:rPr lang="ja-JP" altLang="en-US" sz="28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重大事態として扱った事例</a:t>
            </a:r>
          </a:p>
        </p:txBody>
      </p:sp>
      <p:sp>
        <p:nvSpPr>
          <p:cNvPr id="22" name="四角形: 角を丸くする 21">
            <a:extLst>
              <a:ext uri="{FF2B5EF4-FFF2-40B4-BE49-F238E27FC236}">
                <a16:creationId xmlns:a16="http://schemas.microsoft.com/office/drawing/2014/main" id="{48D88FB0-3BE9-BCEF-3F24-35C688C58FC0}"/>
              </a:ext>
            </a:extLst>
          </p:cNvPr>
          <p:cNvSpPr/>
          <p:nvPr/>
        </p:nvSpPr>
        <p:spPr>
          <a:xfrm>
            <a:off x="2660853" y="1388156"/>
            <a:ext cx="3393195" cy="17737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HGP創英角ｺﾞｼｯｸUB" panose="020B0900000000000000" pitchFamily="50" charset="-128"/>
                <a:ea typeface="HGP創英角ｺﾞｼｯｸUB" panose="020B0900000000000000" pitchFamily="50" charset="-128"/>
              </a:rPr>
              <a:t>自殺を企図した</a:t>
            </a:r>
          </a:p>
        </p:txBody>
      </p:sp>
      <p:sp>
        <p:nvSpPr>
          <p:cNvPr id="23" name="四角形: 角を丸くする 22">
            <a:extLst>
              <a:ext uri="{FF2B5EF4-FFF2-40B4-BE49-F238E27FC236}">
                <a16:creationId xmlns:a16="http://schemas.microsoft.com/office/drawing/2014/main" id="{D6B467F7-7173-7CDD-FEDE-14C4874B7D0A}"/>
              </a:ext>
            </a:extLst>
          </p:cNvPr>
          <p:cNvSpPr/>
          <p:nvPr/>
        </p:nvSpPr>
        <p:spPr>
          <a:xfrm>
            <a:off x="6835271" y="286853"/>
            <a:ext cx="3393195" cy="1773716"/>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sz="3200" dirty="0">
                <a:latin typeface="HGP創英角ｺﾞｼｯｸUB" panose="020B0900000000000000" pitchFamily="50" charset="-128"/>
                <a:ea typeface="HGP創英角ｺﾞｼｯｸUB" panose="020B0900000000000000" pitchFamily="50" charset="-128"/>
              </a:rPr>
              <a:t>心身に重大な　　　被害を負った</a:t>
            </a:r>
            <a:endParaRPr kumimoji="1" lang="en-US" altLang="ja-JP" sz="3200" dirty="0">
              <a:latin typeface="HGP創英角ｺﾞｼｯｸUB" panose="020B0900000000000000" pitchFamily="50" charset="-128"/>
              <a:ea typeface="HGP創英角ｺﾞｼｯｸUB" panose="020B0900000000000000" pitchFamily="50" charset="-128"/>
            </a:endParaRPr>
          </a:p>
        </p:txBody>
      </p:sp>
      <p:sp>
        <p:nvSpPr>
          <p:cNvPr id="24" name="四角形: 角を丸くする 23">
            <a:extLst>
              <a:ext uri="{FF2B5EF4-FFF2-40B4-BE49-F238E27FC236}">
                <a16:creationId xmlns:a16="http://schemas.microsoft.com/office/drawing/2014/main" id="{BC555EB1-CFEB-6BD0-06E5-81F92AF24D03}"/>
              </a:ext>
            </a:extLst>
          </p:cNvPr>
          <p:cNvSpPr/>
          <p:nvPr/>
        </p:nvSpPr>
        <p:spPr>
          <a:xfrm>
            <a:off x="6852725" y="2251783"/>
            <a:ext cx="3393195" cy="1773716"/>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sz="3200" dirty="0">
                <a:latin typeface="HGP創英角ｺﾞｼｯｸUB" panose="020B0900000000000000" pitchFamily="50" charset="-128"/>
                <a:ea typeface="HGP創英角ｺﾞｼｯｸUB" panose="020B0900000000000000" pitchFamily="50" charset="-128"/>
              </a:rPr>
              <a:t>転学等を　　　　　余儀なくされた</a:t>
            </a:r>
            <a:endParaRPr kumimoji="1" lang="en-US" altLang="ja-JP" sz="3200" dirty="0">
              <a:latin typeface="HGP創英角ｺﾞｼｯｸUB" panose="020B0900000000000000" pitchFamily="50" charset="-128"/>
              <a:ea typeface="HGP創英角ｺﾞｼｯｸUB" panose="020B0900000000000000" pitchFamily="50" charset="-128"/>
            </a:endParaRPr>
          </a:p>
        </p:txBody>
      </p:sp>
      <p:sp>
        <p:nvSpPr>
          <p:cNvPr id="25" name="四角形: 角を丸くする 24">
            <a:extLst>
              <a:ext uri="{FF2B5EF4-FFF2-40B4-BE49-F238E27FC236}">
                <a16:creationId xmlns:a16="http://schemas.microsoft.com/office/drawing/2014/main" id="{FBA42C5B-76EC-EEF0-E430-1414541AD7FB}"/>
              </a:ext>
            </a:extLst>
          </p:cNvPr>
          <p:cNvSpPr/>
          <p:nvPr/>
        </p:nvSpPr>
        <p:spPr>
          <a:xfrm>
            <a:off x="6852725" y="4236980"/>
            <a:ext cx="3393195" cy="1773716"/>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1" lang="ja-JP" altLang="en-US" sz="3200" dirty="0">
                <a:latin typeface="HGP創英角ｺﾞｼｯｸUB" panose="020B0900000000000000" pitchFamily="50" charset="-128"/>
                <a:ea typeface="HGP創英角ｺﾞｼｯｸUB" panose="020B0900000000000000" pitchFamily="50" charset="-128"/>
              </a:rPr>
              <a:t>相当の期間欠席を余儀なくされた</a:t>
            </a:r>
            <a:endParaRPr kumimoji="1" lang="en-US" altLang="ja-JP" sz="3200" dirty="0">
              <a:latin typeface="HGP創英角ｺﾞｼｯｸUB" panose="020B0900000000000000" pitchFamily="50" charset="-128"/>
              <a:ea typeface="HGP創英角ｺﾞｼｯｸUB" panose="020B0900000000000000" pitchFamily="50" charset="-128"/>
            </a:endParaRPr>
          </a:p>
        </p:txBody>
      </p:sp>
      <p:sp>
        <p:nvSpPr>
          <p:cNvPr id="26" name="四角形: 角を丸くする 25">
            <a:extLst>
              <a:ext uri="{FF2B5EF4-FFF2-40B4-BE49-F238E27FC236}">
                <a16:creationId xmlns:a16="http://schemas.microsoft.com/office/drawing/2014/main" id="{92F6D3B2-994E-0E1F-2419-4350198765F5}"/>
              </a:ext>
            </a:extLst>
          </p:cNvPr>
          <p:cNvSpPr/>
          <p:nvPr/>
        </p:nvSpPr>
        <p:spPr>
          <a:xfrm>
            <a:off x="2712071" y="3410990"/>
            <a:ext cx="3393195" cy="1773716"/>
          </a:xfrm>
          <a:prstGeom prst="round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sz="3200" dirty="0">
                <a:latin typeface="HGP創英角ｺﾞｼｯｸUB" panose="020B0900000000000000" pitchFamily="50" charset="-128"/>
                <a:ea typeface="HGP創英角ｺﾞｼｯｸUB" panose="020B0900000000000000" pitchFamily="50" charset="-128"/>
              </a:rPr>
              <a:t>金品等に重大な　　被害を負った</a:t>
            </a:r>
            <a:endParaRPr kumimoji="1" lang="en-US" altLang="ja-JP" sz="3200" dirty="0">
              <a:latin typeface="HGP創英角ｺﾞｼｯｸUB" panose="020B0900000000000000" pitchFamily="50" charset="-128"/>
              <a:ea typeface="HGP創英角ｺﾞｼｯｸUB" panose="020B0900000000000000" pitchFamily="50" charset="-128"/>
            </a:endParaRPr>
          </a:p>
        </p:txBody>
      </p:sp>
      <p:pic>
        <p:nvPicPr>
          <p:cNvPr id="10" name="Picture 2" descr="C:\Users\791878\Desktop\H29\コバトン（png形式）\53-1-04.png">
            <a:extLst>
              <a:ext uri="{FF2B5EF4-FFF2-40B4-BE49-F238E27FC236}">
                <a16:creationId xmlns:a16="http://schemas.microsoft.com/office/drawing/2014/main" id="{78534315-402D-BAFC-C512-70DD412504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2">
            <a:extLst>
              <a:ext uri="{FF2B5EF4-FFF2-40B4-BE49-F238E27FC236}">
                <a16:creationId xmlns:a16="http://schemas.microsoft.com/office/drawing/2014/main" id="{DAEE4E57-AFCD-2CBC-BA67-EF9EFCC3BDA9}"/>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17324367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F4B67116-0A8F-9FB9-C14F-9E615C09A1BD}"/>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BC715381-486E-9A83-9C6F-0111F751639B}"/>
              </a:ext>
            </a:extLst>
          </p:cNvPr>
          <p:cNvSpPr/>
          <p:nvPr/>
        </p:nvSpPr>
        <p:spPr>
          <a:xfrm>
            <a:off x="-3496629" y="-534256"/>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6" name="スライド番号プレースホルダー 5">
            <a:extLst>
              <a:ext uri="{FF2B5EF4-FFF2-40B4-BE49-F238E27FC236}">
                <a16:creationId xmlns:a16="http://schemas.microsoft.com/office/drawing/2014/main" id="{5A1C85D5-FBB7-079F-ED73-3BED4CD8744D}"/>
              </a:ext>
            </a:extLst>
          </p:cNvPr>
          <p:cNvSpPr>
            <a:spLocks noGrp="1"/>
          </p:cNvSpPr>
          <p:nvPr>
            <p:ph type="sldNum" sz="quarter" idx="12"/>
          </p:nvPr>
        </p:nvSpPr>
        <p:spPr/>
        <p:txBody>
          <a:bodyPr/>
          <a:lstStyle/>
          <a:p>
            <a:pPr rtl="0"/>
            <a:fld id="{19B51A1E-902D-48AF-9020-955120F399B6}" type="slidenum">
              <a:rPr lang="en-US" altLang="ja-JP" noProof="0" smtClean="0"/>
              <a:pPr rtl="0"/>
              <a:t>18</a:t>
            </a:fld>
            <a:endParaRPr lang="ja-JP" altLang="en-US" noProof="0" dirty="0"/>
          </a:p>
        </p:txBody>
      </p:sp>
      <p:sp>
        <p:nvSpPr>
          <p:cNvPr id="4" name="アーチ 3">
            <a:extLst>
              <a:ext uri="{FF2B5EF4-FFF2-40B4-BE49-F238E27FC236}">
                <a16:creationId xmlns:a16="http://schemas.microsoft.com/office/drawing/2014/main" id="{9106B68A-48C3-A514-C419-0C127AE07EA5}"/>
              </a:ext>
            </a:extLst>
          </p:cNvPr>
          <p:cNvSpPr/>
          <p:nvPr/>
        </p:nvSpPr>
        <p:spPr>
          <a:xfrm>
            <a:off x="-6348362" y="-1101274"/>
            <a:ext cx="8573895" cy="8573895"/>
          </a:xfrm>
          <a:prstGeom prst="blockArc">
            <a:avLst>
              <a:gd name="adj1" fmla="val 18263518"/>
              <a:gd name="adj2" fmla="val 3835483"/>
              <a:gd name="adj3" fmla="val 1583"/>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フリーフォーム: 図形 12">
            <a:extLst>
              <a:ext uri="{FF2B5EF4-FFF2-40B4-BE49-F238E27FC236}">
                <a16:creationId xmlns:a16="http://schemas.microsoft.com/office/drawing/2014/main" id="{E427B235-70BC-CAC5-E433-2DE2B1765B95}"/>
              </a:ext>
            </a:extLst>
          </p:cNvPr>
          <p:cNvSpPr/>
          <p:nvPr/>
        </p:nvSpPr>
        <p:spPr>
          <a:xfrm>
            <a:off x="1468501" y="41989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1" lang="ja-JP" altLang="en-US" sz="2500" b="1"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「いじめ重大事態」の</a:t>
            </a:r>
            <a:r>
              <a:rPr kumimoji="1"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判断</a:t>
            </a:r>
            <a:endParaRPr kumimoji="0"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4" name="楕円 13">
            <a:extLst>
              <a:ext uri="{FF2B5EF4-FFF2-40B4-BE49-F238E27FC236}">
                <a16:creationId xmlns:a16="http://schemas.microsoft.com/office/drawing/2014/main" id="{621157A6-E7BC-8426-CBCB-05B5AA004975}"/>
              </a:ext>
            </a:extLst>
          </p:cNvPr>
          <p:cNvSpPr/>
          <p:nvPr/>
        </p:nvSpPr>
        <p:spPr>
          <a:xfrm>
            <a:off x="956298" y="298495"/>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ブレーンストーミング 単色塗りつぶし">
            <a:extLst>
              <a:ext uri="{FF2B5EF4-FFF2-40B4-BE49-F238E27FC236}">
                <a16:creationId xmlns:a16="http://schemas.microsoft.com/office/drawing/2014/main" id="{36E9F9EA-04AE-1AC0-A2C1-1245451F8EEF}"/>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37740" y="361026"/>
            <a:ext cx="914400" cy="914400"/>
          </a:xfrm>
          <a:prstGeom prst="rect">
            <a:avLst/>
          </a:prstGeom>
        </p:spPr>
      </p:pic>
      <p:sp>
        <p:nvSpPr>
          <p:cNvPr id="5" name="テキスト ボックス 4">
            <a:extLst>
              <a:ext uri="{FF2B5EF4-FFF2-40B4-BE49-F238E27FC236}">
                <a16:creationId xmlns:a16="http://schemas.microsoft.com/office/drawing/2014/main" id="{E3BA87C4-DB7C-4074-DD01-F75AE2495DB7}"/>
              </a:ext>
            </a:extLst>
          </p:cNvPr>
          <p:cNvSpPr txBox="1"/>
          <p:nvPr/>
        </p:nvSpPr>
        <p:spPr>
          <a:xfrm>
            <a:off x="340744" y="1275426"/>
            <a:ext cx="615553" cy="4438593"/>
          </a:xfrm>
          <a:prstGeom prst="rect">
            <a:avLst/>
          </a:prstGeom>
          <a:noFill/>
        </p:spPr>
        <p:txBody>
          <a:bodyPr vert="eaVert" wrap="square">
            <a:spAutoFit/>
          </a:bodyPr>
          <a:lstStyle/>
          <a:p>
            <a:r>
              <a:rPr lang="ja-JP" altLang="en-US" sz="28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重大事態として扱った事例</a:t>
            </a:r>
          </a:p>
        </p:txBody>
      </p:sp>
      <p:sp>
        <p:nvSpPr>
          <p:cNvPr id="24" name="四角形: 角を丸くする 23">
            <a:extLst>
              <a:ext uri="{FF2B5EF4-FFF2-40B4-BE49-F238E27FC236}">
                <a16:creationId xmlns:a16="http://schemas.microsoft.com/office/drawing/2014/main" id="{E70D3760-2576-1C1A-709D-3D6FD4C02875}"/>
              </a:ext>
            </a:extLst>
          </p:cNvPr>
          <p:cNvSpPr/>
          <p:nvPr/>
        </p:nvSpPr>
        <p:spPr>
          <a:xfrm>
            <a:off x="2511846" y="1434592"/>
            <a:ext cx="9339410" cy="886858"/>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sz="4000" dirty="0">
                <a:latin typeface="HGP創英角ｺﾞｼｯｸUB" panose="020B0900000000000000" pitchFamily="50" charset="-128"/>
                <a:ea typeface="HGP創英角ｺﾞｼｯｸUB" panose="020B0900000000000000" pitchFamily="50" charset="-128"/>
              </a:rPr>
              <a:t>転学等を　　　　　余儀なくされた</a:t>
            </a:r>
            <a:endParaRPr kumimoji="1" lang="en-US" altLang="ja-JP" sz="4000" dirty="0">
              <a:latin typeface="HGP創英角ｺﾞｼｯｸUB" panose="020B0900000000000000" pitchFamily="50" charset="-128"/>
              <a:ea typeface="HGP創英角ｺﾞｼｯｸUB" panose="020B0900000000000000" pitchFamily="50" charset="-128"/>
            </a:endParaRPr>
          </a:p>
        </p:txBody>
      </p:sp>
      <p:sp>
        <p:nvSpPr>
          <p:cNvPr id="10" name="正方形/長方形 9">
            <a:extLst>
              <a:ext uri="{FF2B5EF4-FFF2-40B4-BE49-F238E27FC236}">
                <a16:creationId xmlns:a16="http://schemas.microsoft.com/office/drawing/2014/main" id="{72C26FCF-A170-5D91-4FFC-37338599F512}"/>
              </a:ext>
            </a:extLst>
          </p:cNvPr>
          <p:cNvSpPr/>
          <p:nvPr/>
        </p:nvSpPr>
        <p:spPr>
          <a:xfrm>
            <a:off x="2564124" y="2838668"/>
            <a:ext cx="8730275" cy="1938992"/>
          </a:xfrm>
          <a:prstGeom prst="rect">
            <a:avLst/>
          </a:prstGeom>
        </p:spPr>
        <p:txBody>
          <a:bodyPr wrap="none">
            <a:spAutoFit/>
          </a:bodyPr>
          <a:lstStyle/>
          <a:p>
            <a:r>
              <a:rPr lang="ja-JP" altLang="en-US" sz="4000" dirty="0">
                <a:ln w="0"/>
                <a:latin typeface="HGP創英角ｺﾞｼｯｸUB" panose="020B0900000000000000" pitchFamily="50" charset="-128"/>
                <a:ea typeface="HGP創英角ｺﾞｼｯｸUB" panose="020B0900000000000000" pitchFamily="50" charset="-128"/>
              </a:rPr>
              <a:t>・欠席が続き（３０日には達していない）、</a:t>
            </a:r>
            <a:endParaRPr lang="en-US" altLang="ja-JP" sz="4000" dirty="0">
              <a:ln w="0"/>
              <a:latin typeface="HGP創英角ｺﾞｼｯｸUB" panose="020B0900000000000000" pitchFamily="50" charset="-128"/>
              <a:ea typeface="HGP創英角ｺﾞｼｯｸUB" panose="020B0900000000000000" pitchFamily="50" charset="-128"/>
            </a:endParaRPr>
          </a:p>
          <a:p>
            <a:r>
              <a:rPr lang="ja-JP" altLang="en-US" sz="4000" dirty="0">
                <a:ln w="0"/>
                <a:latin typeface="HGP創英角ｺﾞｼｯｸUB" panose="020B0900000000000000" pitchFamily="50" charset="-128"/>
                <a:ea typeface="HGP創英角ｺﾞｼｯｸUB" panose="020B0900000000000000" pitchFamily="50" charset="-128"/>
              </a:rPr>
              <a:t>　当該校へは復帰ができないと判断し、</a:t>
            </a:r>
            <a:endParaRPr lang="en-US" altLang="ja-JP" sz="4000" dirty="0">
              <a:ln w="0"/>
              <a:latin typeface="HGP創英角ｺﾞｼｯｸUB" panose="020B0900000000000000" pitchFamily="50" charset="-128"/>
              <a:ea typeface="HGP創英角ｺﾞｼｯｸUB" panose="020B0900000000000000" pitchFamily="50" charset="-128"/>
            </a:endParaRPr>
          </a:p>
          <a:p>
            <a:r>
              <a:rPr lang="ja-JP" altLang="en-US" sz="4000" dirty="0">
                <a:ln w="0"/>
                <a:latin typeface="HGP創英角ｺﾞｼｯｸUB" panose="020B0900000000000000" pitchFamily="50" charset="-128"/>
                <a:ea typeface="HGP創英角ｺﾞｼｯｸUB" panose="020B0900000000000000" pitchFamily="50" charset="-128"/>
              </a:rPr>
              <a:t>　転学した。</a:t>
            </a:r>
            <a:endParaRPr lang="en-US" altLang="ja-JP" sz="4000" dirty="0">
              <a:ln w="0"/>
              <a:latin typeface="HGP創英角ｺﾞｼｯｸUB" panose="020B0900000000000000" pitchFamily="50" charset="-128"/>
              <a:ea typeface="HGP創英角ｺﾞｼｯｸUB" panose="020B0900000000000000" pitchFamily="50" charset="-128"/>
            </a:endParaRPr>
          </a:p>
        </p:txBody>
      </p:sp>
      <p:pic>
        <p:nvPicPr>
          <p:cNvPr id="16" name="グラフィックス 15" descr="校舎 単色塗りつぶし">
            <a:extLst>
              <a:ext uri="{FF2B5EF4-FFF2-40B4-BE49-F238E27FC236}">
                <a16:creationId xmlns:a16="http://schemas.microsoft.com/office/drawing/2014/main" id="{F9766349-C9E4-A04D-D55D-06E7763BA08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724351" y="4170571"/>
            <a:ext cx="1725586" cy="1725586"/>
          </a:xfrm>
          <a:prstGeom prst="rect">
            <a:avLst/>
          </a:prstGeom>
        </p:spPr>
      </p:pic>
      <p:pic>
        <p:nvPicPr>
          <p:cNvPr id="11" name="Picture 2" descr="C:\Users\791878\Desktop\H29\コバトン（png形式）\53-1-04.png">
            <a:extLst>
              <a:ext uri="{FF2B5EF4-FFF2-40B4-BE49-F238E27FC236}">
                <a16:creationId xmlns:a16="http://schemas.microsoft.com/office/drawing/2014/main" id="{22974CB8-DB5D-3ECA-75BD-8BA4561869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2">
            <a:extLst>
              <a:ext uri="{FF2B5EF4-FFF2-40B4-BE49-F238E27FC236}">
                <a16:creationId xmlns:a16="http://schemas.microsoft.com/office/drawing/2014/main" id="{F0BDEB5F-A13D-470D-9EDF-B92BAB15F812}"/>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
        <p:nvSpPr>
          <p:cNvPr id="8" name="正方形/長方形 7">
            <a:extLst>
              <a:ext uri="{FF2B5EF4-FFF2-40B4-BE49-F238E27FC236}">
                <a16:creationId xmlns:a16="http://schemas.microsoft.com/office/drawing/2014/main" id="{4DD03FE9-4F85-6E3D-4512-8D58F1AEC30C}"/>
              </a:ext>
            </a:extLst>
          </p:cNvPr>
          <p:cNvSpPr/>
          <p:nvPr/>
        </p:nvSpPr>
        <p:spPr>
          <a:xfrm>
            <a:off x="3341205" y="4811721"/>
            <a:ext cx="2698175" cy="923330"/>
          </a:xfrm>
          <a:prstGeom prst="rect">
            <a:avLst/>
          </a:prstGeom>
          <a:noFill/>
        </p:spPr>
        <p:txBody>
          <a:bodyPr wrap="none" lIns="91440" tIns="45720" rIns="91440" bIns="45720">
            <a:spAutoFit/>
          </a:bodyPr>
          <a:lstStyle/>
          <a:p>
            <a:pPr algn="ctr"/>
            <a:r>
              <a:rPr lang="en-US" altLang="ja-JP" sz="5400" b="0" cap="none" spc="0" dirty="0">
                <a:ln w="0"/>
                <a:solidFill>
                  <a:srgbClr val="FF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1</a:t>
            </a:r>
            <a:r>
              <a:rPr lang="ja-JP" altLang="en-US" sz="5400" b="0" cap="none" spc="0" dirty="0">
                <a:ln w="0"/>
                <a:solidFill>
                  <a:srgbClr val="FF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号事案</a:t>
            </a:r>
          </a:p>
        </p:txBody>
      </p:sp>
    </p:spTree>
    <p:extLst>
      <p:ext uri="{BB962C8B-B14F-4D97-AF65-F5344CB8AC3E}">
        <p14:creationId xmlns:p14="http://schemas.microsoft.com/office/powerpoint/2010/main" val="3909801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9000">
        <p159:morph option="byObject"/>
      </p:transition>
    </mc:Choice>
    <mc:Fallback xmlns="">
      <p:transition spd="slow"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2000"/>
                                        <p:tgtEl>
                                          <p:spTgt spid="10"/>
                                        </p:tgtEl>
                                      </p:cBhvr>
                                    </p:animEffect>
                                  </p:childTnLst>
                                </p:cTn>
                              </p:par>
                              <p:par>
                                <p:cTn id="8" presetID="14" presetClass="entr" presetSubtype="10" fill="hold" nodeType="withEffect">
                                  <p:stCondLst>
                                    <p:cond delay="100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2000"/>
                                        <p:tgtEl>
                                          <p:spTgt spid="16"/>
                                        </p:tgtEl>
                                      </p:cBhvr>
                                    </p:animEffect>
                                  </p:childTnLst>
                                </p:cTn>
                              </p:par>
                            </p:childTnLst>
                          </p:cTn>
                        </p:par>
                        <p:par>
                          <p:cTn id="11" fill="hold">
                            <p:stCondLst>
                              <p:cond delay="3000"/>
                            </p:stCondLst>
                            <p:childTnLst>
                              <p:par>
                                <p:cTn id="12" presetID="2" presetClass="entr" presetSubtype="4" fill="hold" grpId="0" nodeType="afterEffect">
                                  <p:stCondLst>
                                    <p:cond delay="100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2000" fill="hold"/>
                                        <p:tgtEl>
                                          <p:spTgt spid="8"/>
                                        </p:tgtEl>
                                        <p:attrNameLst>
                                          <p:attrName>ppt_x</p:attrName>
                                        </p:attrNameLst>
                                      </p:cBhvr>
                                      <p:tavLst>
                                        <p:tav tm="0">
                                          <p:val>
                                            <p:strVal val="#ppt_x"/>
                                          </p:val>
                                        </p:tav>
                                        <p:tav tm="100000">
                                          <p:val>
                                            <p:strVal val="#ppt_x"/>
                                          </p:val>
                                        </p:tav>
                                      </p:tavLst>
                                    </p:anim>
                                    <p:anim calcmode="lin" valueType="num">
                                      <p:cBhvr additive="base">
                                        <p:cTn id="15"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A67D477A-2A80-6694-D3A9-1510A54242BF}"/>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6284DAFF-CFD2-F64B-8585-7007F26A04BB}"/>
              </a:ext>
            </a:extLst>
          </p:cNvPr>
          <p:cNvSpPr/>
          <p:nvPr/>
        </p:nvSpPr>
        <p:spPr>
          <a:xfrm>
            <a:off x="-3496629" y="-534256"/>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6" name="スライド番号プレースホルダー 5">
            <a:extLst>
              <a:ext uri="{FF2B5EF4-FFF2-40B4-BE49-F238E27FC236}">
                <a16:creationId xmlns:a16="http://schemas.microsoft.com/office/drawing/2014/main" id="{41478DE8-8B3B-744E-78DD-CB61552611D0}"/>
              </a:ext>
            </a:extLst>
          </p:cNvPr>
          <p:cNvSpPr>
            <a:spLocks noGrp="1"/>
          </p:cNvSpPr>
          <p:nvPr>
            <p:ph type="sldNum" sz="quarter" idx="12"/>
          </p:nvPr>
        </p:nvSpPr>
        <p:spPr/>
        <p:txBody>
          <a:bodyPr/>
          <a:lstStyle/>
          <a:p>
            <a:pPr rtl="0"/>
            <a:fld id="{19B51A1E-902D-48AF-9020-955120F399B6}" type="slidenum">
              <a:rPr lang="en-US" altLang="ja-JP" noProof="0" smtClean="0"/>
              <a:pPr rtl="0"/>
              <a:t>19</a:t>
            </a:fld>
            <a:endParaRPr lang="ja-JP" altLang="en-US" noProof="0" dirty="0"/>
          </a:p>
        </p:txBody>
      </p:sp>
      <p:sp>
        <p:nvSpPr>
          <p:cNvPr id="4" name="アーチ 3">
            <a:extLst>
              <a:ext uri="{FF2B5EF4-FFF2-40B4-BE49-F238E27FC236}">
                <a16:creationId xmlns:a16="http://schemas.microsoft.com/office/drawing/2014/main" id="{415FDF1B-3219-3490-2F61-DFF042337354}"/>
              </a:ext>
            </a:extLst>
          </p:cNvPr>
          <p:cNvSpPr/>
          <p:nvPr/>
        </p:nvSpPr>
        <p:spPr>
          <a:xfrm>
            <a:off x="-6348362" y="-1101274"/>
            <a:ext cx="8573895" cy="8573895"/>
          </a:xfrm>
          <a:prstGeom prst="blockArc">
            <a:avLst>
              <a:gd name="adj1" fmla="val 18263518"/>
              <a:gd name="adj2" fmla="val 3752126"/>
              <a:gd name="adj3" fmla="val 1510"/>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フリーフォーム: 図形 12">
            <a:extLst>
              <a:ext uri="{FF2B5EF4-FFF2-40B4-BE49-F238E27FC236}">
                <a16:creationId xmlns:a16="http://schemas.microsoft.com/office/drawing/2014/main" id="{B5871D27-B923-2EDA-3EB7-5236D3CFCDE5}"/>
              </a:ext>
            </a:extLst>
          </p:cNvPr>
          <p:cNvSpPr/>
          <p:nvPr/>
        </p:nvSpPr>
        <p:spPr>
          <a:xfrm>
            <a:off x="1468501" y="41989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1" lang="ja-JP" altLang="en-US" sz="2500" b="1"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「いじめ重大事態」の</a:t>
            </a:r>
            <a:r>
              <a:rPr kumimoji="1"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判断</a:t>
            </a:r>
            <a:endParaRPr kumimoji="0"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4" name="楕円 13">
            <a:extLst>
              <a:ext uri="{FF2B5EF4-FFF2-40B4-BE49-F238E27FC236}">
                <a16:creationId xmlns:a16="http://schemas.microsoft.com/office/drawing/2014/main" id="{0C3581CD-96A6-AF17-6575-E2B4AD0C3734}"/>
              </a:ext>
            </a:extLst>
          </p:cNvPr>
          <p:cNvSpPr/>
          <p:nvPr/>
        </p:nvSpPr>
        <p:spPr>
          <a:xfrm>
            <a:off x="956298" y="298495"/>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ブレーンストーミング 単色塗りつぶし">
            <a:extLst>
              <a:ext uri="{FF2B5EF4-FFF2-40B4-BE49-F238E27FC236}">
                <a16:creationId xmlns:a16="http://schemas.microsoft.com/office/drawing/2014/main" id="{3228368F-6A0B-7854-0055-9673B72AA76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37740" y="361026"/>
            <a:ext cx="914400" cy="914400"/>
          </a:xfrm>
          <a:prstGeom prst="rect">
            <a:avLst/>
          </a:prstGeom>
        </p:spPr>
      </p:pic>
      <p:sp>
        <p:nvSpPr>
          <p:cNvPr id="5" name="テキスト ボックス 4">
            <a:extLst>
              <a:ext uri="{FF2B5EF4-FFF2-40B4-BE49-F238E27FC236}">
                <a16:creationId xmlns:a16="http://schemas.microsoft.com/office/drawing/2014/main" id="{7C98D3CC-B9E5-EE35-F2F7-F10EB4AE837E}"/>
              </a:ext>
            </a:extLst>
          </p:cNvPr>
          <p:cNvSpPr txBox="1"/>
          <p:nvPr/>
        </p:nvSpPr>
        <p:spPr>
          <a:xfrm>
            <a:off x="340744" y="1275426"/>
            <a:ext cx="615553" cy="4438593"/>
          </a:xfrm>
          <a:prstGeom prst="rect">
            <a:avLst/>
          </a:prstGeom>
          <a:noFill/>
        </p:spPr>
        <p:txBody>
          <a:bodyPr vert="eaVert" wrap="square">
            <a:spAutoFit/>
          </a:bodyPr>
          <a:lstStyle/>
          <a:p>
            <a:r>
              <a:rPr lang="ja-JP" altLang="en-US" sz="28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重大事態として扱った事例</a:t>
            </a:r>
          </a:p>
        </p:txBody>
      </p:sp>
      <p:sp>
        <p:nvSpPr>
          <p:cNvPr id="22" name="四角形: 角を丸くする 21">
            <a:extLst>
              <a:ext uri="{FF2B5EF4-FFF2-40B4-BE49-F238E27FC236}">
                <a16:creationId xmlns:a16="http://schemas.microsoft.com/office/drawing/2014/main" id="{386158E0-D040-AE71-D747-02E3A96F4791}"/>
              </a:ext>
            </a:extLst>
          </p:cNvPr>
          <p:cNvSpPr/>
          <p:nvPr/>
        </p:nvSpPr>
        <p:spPr>
          <a:xfrm>
            <a:off x="2660853" y="1388156"/>
            <a:ext cx="3393195" cy="17737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HGP創英角ｺﾞｼｯｸUB" panose="020B0900000000000000" pitchFamily="50" charset="-128"/>
                <a:ea typeface="HGP創英角ｺﾞｼｯｸUB" panose="020B0900000000000000" pitchFamily="50" charset="-128"/>
              </a:rPr>
              <a:t>自殺を企図した</a:t>
            </a:r>
          </a:p>
        </p:txBody>
      </p:sp>
      <p:sp>
        <p:nvSpPr>
          <p:cNvPr id="23" name="四角形: 角を丸くする 22">
            <a:extLst>
              <a:ext uri="{FF2B5EF4-FFF2-40B4-BE49-F238E27FC236}">
                <a16:creationId xmlns:a16="http://schemas.microsoft.com/office/drawing/2014/main" id="{9D7D118A-D235-BF34-C5A9-2B5DC49A600B}"/>
              </a:ext>
            </a:extLst>
          </p:cNvPr>
          <p:cNvSpPr/>
          <p:nvPr/>
        </p:nvSpPr>
        <p:spPr>
          <a:xfrm>
            <a:off x="6835271" y="286853"/>
            <a:ext cx="3393195" cy="1773716"/>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sz="3200" dirty="0">
                <a:latin typeface="HGP創英角ｺﾞｼｯｸUB" panose="020B0900000000000000" pitchFamily="50" charset="-128"/>
                <a:ea typeface="HGP創英角ｺﾞｼｯｸUB" panose="020B0900000000000000" pitchFamily="50" charset="-128"/>
              </a:rPr>
              <a:t>心身に重大な　　　被害を負った</a:t>
            </a:r>
            <a:endParaRPr kumimoji="1" lang="en-US" altLang="ja-JP" sz="3200" dirty="0">
              <a:latin typeface="HGP創英角ｺﾞｼｯｸUB" panose="020B0900000000000000" pitchFamily="50" charset="-128"/>
              <a:ea typeface="HGP創英角ｺﾞｼｯｸUB" panose="020B0900000000000000" pitchFamily="50" charset="-128"/>
            </a:endParaRPr>
          </a:p>
        </p:txBody>
      </p:sp>
      <p:sp>
        <p:nvSpPr>
          <p:cNvPr id="24" name="四角形: 角を丸くする 23">
            <a:extLst>
              <a:ext uri="{FF2B5EF4-FFF2-40B4-BE49-F238E27FC236}">
                <a16:creationId xmlns:a16="http://schemas.microsoft.com/office/drawing/2014/main" id="{FACF2F1E-D685-4438-44DA-51110BA2DD5F}"/>
              </a:ext>
            </a:extLst>
          </p:cNvPr>
          <p:cNvSpPr/>
          <p:nvPr/>
        </p:nvSpPr>
        <p:spPr>
          <a:xfrm>
            <a:off x="6852725" y="2251783"/>
            <a:ext cx="3393195" cy="1773716"/>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sz="3200" dirty="0">
                <a:latin typeface="HGP創英角ｺﾞｼｯｸUB" panose="020B0900000000000000" pitchFamily="50" charset="-128"/>
                <a:ea typeface="HGP創英角ｺﾞｼｯｸUB" panose="020B0900000000000000" pitchFamily="50" charset="-128"/>
              </a:rPr>
              <a:t>転学等を　　　　　余儀なくされた</a:t>
            </a:r>
            <a:endParaRPr kumimoji="1" lang="en-US" altLang="ja-JP" sz="3200" dirty="0">
              <a:latin typeface="HGP創英角ｺﾞｼｯｸUB" panose="020B0900000000000000" pitchFamily="50" charset="-128"/>
              <a:ea typeface="HGP創英角ｺﾞｼｯｸUB" panose="020B0900000000000000" pitchFamily="50" charset="-128"/>
            </a:endParaRPr>
          </a:p>
        </p:txBody>
      </p:sp>
      <p:sp>
        <p:nvSpPr>
          <p:cNvPr id="25" name="四角形: 角を丸くする 24">
            <a:extLst>
              <a:ext uri="{FF2B5EF4-FFF2-40B4-BE49-F238E27FC236}">
                <a16:creationId xmlns:a16="http://schemas.microsoft.com/office/drawing/2014/main" id="{568B77AC-A7C7-1AC4-630B-69896138D1AB}"/>
              </a:ext>
            </a:extLst>
          </p:cNvPr>
          <p:cNvSpPr/>
          <p:nvPr/>
        </p:nvSpPr>
        <p:spPr>
          <a:xfrm>
            <a:off x="6852725" y="4236980"/>
            <a:ext cx="3393195" cy="1773716"/>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1" lang="ja-JP" altLang="en-US" sz="3200" dirty="0">
                <a:latin typeface="HGP創英角ｺﾞｼｯｸUB" panose="020B0900000000000000" pitchFamily="50" charset="-128"/>
                <a:ea typeface="HGP創英角ｺﾞｼｯｸUB" panose="020B0900000000000000" pitchFamily="50" charset="-128"/>
              </a:rPr>
              <a:t>相当の期間欠席を余儀なくされた</a:t>
            </a:r>
            <a:endParaRPr kumimoji="1" lang="en-US" altLang="ja-JP" sz="3200" dirty="0">
              <a:latin typeface="HGP創英角ｺﾞｼｯｸUB" panose="020B0900000000000000" pitchFamily="50" charset="-128"/>
              <a:ea typeface="HGP創英角ｺﾞｼｯｸUB" panose="020B0900000000000000" pitchFamily="50" charset="-128"/>
            </a:endParaRPr>
          </a:p>
        </p:txBody>
      </p:sp>
      <p:sp>
        <p:nvSpPr>
          <p:cNvPr id="26" name="四角形: 角を丸くする 25">
            <a:extLst>
              <a:ext uri="{FF2B5EF4-FFF2-40B4-BE49-F238E27FC236}">
                <a16:creationId xmlns:a16="http://schemas.microsoft.com/office/drawing/2014/main" id="{197E883B-5AFB-6AF9-D62C-EF5EB5C75FC7}"/>
              </a:ext>
            </a:extLst>
          </p:cNvPr>
          <p:cNvSpPr/>
          <p:nvPr/>
        </p:nvSpPr>
        <p:spPr>
          <a:xfrm>
            <a:off x="2712071" y="3410990"/>
            <a:ext cx="3393195" cy="1773716"/>
          </a:xfrm>
          <a:prstGeom prst="round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sz="3200" dirty="0">
                <a:latin typeface="HGP創英角ｺﾞｼｯｸUB" panose="020B0900000000000000" pitchFamily="50" charset="-128"/>
                <a:ea typeface="HGP創英角ｺﾞｼｯｸUB" panose="020B0900000000000000" pitchFamily="50" charset="-128"/>
              </a:rPr>
              <a:t>金品等に重大な　　被害を負った</a:t>
            </a:r>
            <a:endParaRPr kumimoji="1" lang="en-US" altLang="ja-JP" sz="3200" dirty="0">
              <a:latin typeface="HGP創英角ｺﾞｼｯｸUB" panose="020B0900000000000000" pitchFamily="50" charset="-128"/>
              <a:ea typeface="HGP創英角ｺﾞｼｯｸUB" panose="020B0900000000000000" pitchFamily="50" charset="-128"/>
            </a:endParaRPr>
          </a:p>
        </p:txBody>
      </p:sp>
      <p:pic>
        <p:nvPicPr>
          <p:cNvPr id="10" name="Picture 2" descr="C:\Users\791878\Desktop\H29\コバトン（png形式）\53-1-04.png">
            <a:extLst>
              <a:ext uri="{FF2B5EF4-FFF2-40B4-BE49-F238E27FC236}">
                <a16:creationId xmlns:a16="http://schemas.microsoft.com/office/drawing/2014/main" id="{53003E6B-1C0E-D4B3-D7E3-E97A01104F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2">
            <a:extLst>
              <a:ext uri="{FF2B5EF4-FFF2-40B4-BE49-F238E27FC236}">
                <a16:creationId xmlns:a16="http://schemas.microsoft.com/office/drawing/2014/main" id="{00E929B7-B228-6AF6-AE44-6A534B841DEF}"/>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34991400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tile tx="0" ty="0" sx="100000" sy="100000" flip="none" algn="tl"/>
        </a:blip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5CAD44B3-C22D-5D49-0697-4AE46ADF007E}"/>
              </a:ext>
            </a:extLst>
          </p:cNvPr>
          <p:cNvSpPr/>
          <p:nvPr/>
        </p:nvSpPr>
        <p:spPr>
          <a:xfrm>
            <a:off x="0" y="-2182"/>
            <a:ext cx="12196827" cy="640018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スライド番号プレースホルダー 5">
            <a:extLst>
              <a:ext uri="{FF2B5EF4-FFF2-40B4-BE49-F238E27FC236}">
                <a16:creationId xmlns:a16="http://schemas.microsoft.com/office/drawing/2014/main" id="{5EABA88F-4512-E68F-1DFF-28F3326EEFA5}"/>
              </a:ext>
            </a:extLst>
          </p:cNvPr>
          <p:cNvSpPr>
            <a:spLocks noGrp="1"/>
          </p:cNvSpPr>
          <p:nvPr>
            <p:ph type="sldNum" sz="quarter" idx="33"/>
          </p:nvPr>
        </p:nvSpPr>
        <p:spPr/>
        <p:txBody>
          <a:bodyPr/>
          <a:lstStyle/>
          <a:p>
            <a:pPr rtl="0"/>
            <a:fld id="{19B51A1E-902D-48AF-9020-955120F399B6}" type="slidenum">
              <a:rPr lang="en-US" altLang="ja-JP" noProof="0" smtClean="0"/>
              <a:pPr rtl="0"/>
              <a:t>2</a:t>
            </a:fld>
            <a:endParaRPr lang="ja-JP" altLang="en-US" noProof="0" dirty="0"/>
          </a:p>
        </p:txBody>
      </p:sp>
      <p:sp>
        <p:nvSpPr>
          <p:cNvPr id="10" name="正方形/長方形 9">
            <a:extLst>
              <a:ext uri="{FF2B5EF4-FFF2-40B4-BE49-F238E27FC236}">
                <a16:creationId xmlns:a16="http://schemas.microsoft.com/office/drawing/2014/main" id="{0FBF9EBC-FC73-CC6A-3F60-12B0E08A1BD2}"/>
              </a:ext>
            </a:extLst>
          </p:cNvPr>
          <p:cNvSpPr/>
          <p:nvPr/>
        </p:nvSpPr>
        <p:spPr>
          <a:xfrm>
            <a:off x="982996" y="1026129"/>
            <a:ext cx="5385906" cy="584775"/>
          </a:xfrm>
          <a:prstGeom prst="rect">
            <a:avLst/>
          </a:prstGeom>
          <a:noFill/>
        </p:spPr>
        <p:txBody>
          <a:bodyPr wrap="square" lIns="91440" tIns="45720" rIns="91440" bIns="45720">
            <a:spAutoFit/>
          </a:bodyPr>
          <a:lstStyle/>
          <a:p>
            <a:pPr algn="ctr"/>
            <a:r>
              <a:rPr lang="en-US" altLang="ja-JP" sz="3200" b="1" dirty="0">
                <a:ln w="0"/>
                <a:latin typeface="HGP創英角ｺﾞｼｯｸUB" panose="020B0900000000000000" pitchFamily="50" charset="-128"/>
                <a:ea typeface="HGP創英角ｺﾞｼｯｸUB" panose="020B0900000000000000" pitchFamily="50" charset="-128"/>
              </a:rPr>
              <a:t>6</a:t>
            </a:r>
            <a:r>
              <a:rPr lang="ja-JP" altLang="en-US" sz="3200" b="1" dirty="0">
                <a:ln w="0"/>
                <a:latin typeface="HGP創英角ｺﾞｼｯｸUB" panose="020B0900000000000000" pitchFamily="50" charset="-128"/>
                <a:ea typeface="HGP創英角ｺﾞｼｯｸUB" panose="020B0900000000000000" pitchFamily="50" charset="-128"/>
              </a:rPr>
              <a:t>月　いじめの認知が多い</a:t>
            </a:r>
            <a:endParaRPr lang="ja-JP" altLang="en-US" sz="3200" b="1" cap="none" spc="0" dirty="0">
              <a:ln w="0"/>
              <a:solidFill>
                <a:schemeClr val="tx1"/>
              </a:solidFill>
              <a:latin typeface="HGP創英角ｺﾞｼｯｸUB" panose="020B0900000000000000" pitchFamily="50" charset="-128"/>
              <a:ea typeface="HGP創英角ｺﾞｼｯｸUB" panose="020B0900000000000000" pitchFamily="50" charset="-128"/>
            </a:endParaRPr>
          </a:p>
        </p:txBody>
      </p:sp>
      <p:pic>
        <p:nvPicPr>
          <p:cNvPr id="14" name="図 13">
            <a:extLst>
              <a:ext uri="{FF2B5EF4-FFF2-40B4-BE49-F238E27FC236}">
                <a16:creationId xmlns:a16="http://schemas.microsoft.com/office/drawing/2014/main" id="{3DB90EA8-CD4A-99F0-17E9-A6BD01FED2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39881">
            <a:off x="7295912" y="-542489"/>
            <a:ext cx="5789344" cy="5789344"/>
          </a:xfrm>
          <a:prstGeom prst="rect">
            <a:avLst/>
          </a:prstGeom>
        </p:spPr>
      </p:pic>
      <p:sp>
        <p:nvSpPr>
          <p:cNvPr id="15" name="正方形/長方形 14">
            <a:extLst>
              <a:ext uri="{FF2B5EF4-FFF2-40B4-BE49-F238E27FC236}">
                <a16:creationId xmlns:a16="http://schemas.microsoft.com/office/drawing/2014/main" id="{0E7773B9-B5A4-A786-DBD9-F2952E8E5A7D}"/>
              </a:ext>
            </a:extLst>
          </p:cNvPr>
          <p:cNvSpPr/>
          <p:nvPr/>
        </p:nvSpPr>
        <p:spPr>
          <a:xfrm>
            <a:off x="1711409" y="1382279"/>
            <a:ext cx="7913896" cy="923330"/>
          </a:xfrm>
          <a:prstGeom prst="rect">
            <a:avLst/>
          </a:prstGeom>
          <a:noFill/>
        </p:spPr>
        <p:txBody>
          <a:bodyPr wrap="square" lIns="91440" tIns="45720" rIns="91440" bIns="45720">
            <a:spAutoFit/>
          </a:bodyPr>
          <a:lstStyle/>
          <a:p>
            <a:pPr algn="dist"/>
            <a:r>
              <a:rPr lang="ja-JP" altLang="en-US" sz="5400" b="1" cap="none" spc="0" dirty="0">
                <a:ln w="28575">
                  <a:solidFill>
                    <a:sysClr val="windowText" lastClr="000000"/>
                  </a:solidFill>
                  <a:prstDash val="solid"/>
                </a:ln>
                <a:blipFill>
                  <a:blip r:embed="rId5"/>
                  <a:tile tx="0" ty="0" sx="100000" sy="100000" flip="none" algn="tl"/>
                </a:blipFill>
                <a:latin typeface="HGP創英角ｺﾞｼｯｸUB" panose="020B0900000000000000" pitchFamily="50" charset="-128"/>
                <a:ea typeface="HGP創英角ｺﾞｼｯｸUB" panose="020B0900000000000000" pitchFamily="50" charset="-128"/>
              </a:rPr>
              <a:t>子供の心が揺れ動く</a:t>
            </a:r>
          </a:p>
        </p:txBody>
      </p:sp>
      <p:sp>
        <p:nvSpPr>
          <p:cNvPr id="16" name="正方形/長方形 15">
            <a:extLst>
              <a:ext uri="{FF2B5EF4-FFF2-40B4-BE49-F238E27FC236}">
                <a16:creationId xmlns:a16="http://schemas.microsoft.com/office/drawing/2014/main" id="{2C5A2D11-A023-C7AC-68F9-EB17FA7DD85A}"/>
              </a:ext>
            </a:extLst>
          </p:cNvPr>
          <p:cNvSpPr/>
          <p:nvPr/>
        </p:nvSpPr>
        <p:spPr>
          <a:xfrm>
            <a:off x="3138854" y="2269733"/>
            <a:ext cx="3341077" cy="707886"/>
          </a:xfrm>
          <a:prstGeom prst="rect">
            <a:avLst/>
          </a:prstGeom>
          <a:solidFill>
            <a:srgbClr val="FED2FE"/>
          </a:solidFill>
          <a:ln w="57150">
            <a:solidFill>
              <a:srgbClr val="CC0000"/>
            </a:solidFill>
          </a:ln>
        </p:spPr>
        <p:txBody>
          <a:bodyPr wrap="square" lIns="91440" tIns="45720" rIns="91440" bIns="45720">
            <a:spAutoFit/>
          </a:bodyPr>
          <a:lstStyle/>
          <a:p>
            <a:pPr algn="dist"/>
            <a:r>
              <a:rPr lang="ja-JP" altLang="en-US" sz="4000" cap="none" spc="0" dirty="0">
                <a:ln w="22225">
                  <a:solidFill>
                    <a:srgbClr val="CC0000"/>
                  </a:solidFill>
                  <a:prstDash val="solid"/>
                </a:ln>
                <a:solidFill>
                  <a:srgbClr val="FF0000"/>
                </a:solidFill>
                <a:effectLst/>
                <a:latin typeface="HGP創英角ｺﾞｼｯｸUB" panose="020B0900000000000000" pitchFamily="50" charset="-128"/>
                <a:ea typeface="HGP創英角ｺﾞｼｯｸUB" panose="020B0900000000000000" pitchFamily="50" charset="-128"/>
              </a:rPr>
              <a:t>対策　　</a:t>
            </a:r>
          </a:p>
        </p:txBody>
      </p:sp>
      <p:sp>
        <p:nvSpPr>
          <p:cNvPr id="2" name="フリーフォーム: 図形 1">
            <a:extLst>
              <a:ext uri="{FF2B5EF4-FFF2-40B4-BE49-F238E27FC236}">
                <a16:creationId xmlns:a16="http://schemas.microsoft.com/office/drawing/2014/main" id="{865A91EE-52EF-92C5-85AF-B463A9189784}"/>
              </a:ext>
            </a:extLst>
          </p:cNvPr>
          <p:cNvSpPr/>
          <p:nvPr/>
        </p:nvSpPr>
        <p:spPr>
          <a:xfrm>
            <a:off x="1080733" y="231664"/>
            <a:ext cx="5506882" cy="796673"/>
          </a:xfrm>
          <a:custGeom>
            <a:avLst/>
            <a:gdLst>
              <a:gd name="connsiteX0" fmla="*/ 0 w 5506882"/>
              <a:gd name="connsiteY0" fmla="*/ 0 h 796673"/>
              <a:gd name="connsiteX1" fmla="*/ 5506882 w 5506882"/>
              <a:gd name="connsiteY1" fmla="*/ 0 h 796673"/>
              <a:gd name="connsiteX2" fmla="*/ 5506882 w 5506882"/>
              <a:gd name="connsiteY2" fmla="*/ 796673 h 796673"/>
              <a:gd name="connsiteX3" fmla="*/ 0 w 5506882"/>
              <a:gd name="connsiteY3" fmla="*/ 796673 h 796673"/>
              <a:gd name="connsiteX4" fmla="*/ 0 w 5506882"/>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882" h="796673">
                <a:moveTo>
                  <a:pt x="0" y="0"/>
                </a:moveTo>
                <a:lnTo>
                  <a:pt x="5506882" y="0"/>
                </a:lnTo>
                <a:lnTo>
                  <a:pt x="5506882" y="796673"/>
                </a:lnTo>
                <a:lnTo>
                  <a:pt x="0" y="796673"/>
                </a:lnTo>
                <a:lnTo>
                  <a:pt x="0" y="0"/>
                </a:lnTo>
                <a:close/>
              </a:path>
            </a:pathLst>
          </a:custGeom>
          <a:solidFill>
            <a:schemeClr val="bg2">
              <a:lumMod val="75000"/>
            </a:schemeClr>
          </a:solidFill>
          <a:ln>
            <a:solidFill>
              <a:schemeClr val="bg2">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en-US" sz="2500" b="1" dirty="0">
                <a:solidFill>
                  <a:schemeClr val="bg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はじめに</a:t>
            </a:r>
            <a:endParaRPr lang="ja-JP" sz="2500" kern="12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3" name="楕円 2">
            <a:extLst>
              <a:ext uri="{FF2B5EF4-FFF2-40B4-BE49-F238E27FC236}">
                <a16:creationId xmlns:a16="http://schemas.microsoft.com/office/drawing/2014/main" id="{2F33C50E-DF74-7633-DBBC-EDE8F5DF8B64}"/>
              </a:ext>
            </a:extLst>
          </p:cNvPr>
          <p:cNvSpPr/>
          <p:nvPr/>
        </p:nvSpPr>
        <p:spPr>
          <a:xfrm>
            <a:off x="358065" y="132079"/>
            <a:ext cx="995842" cy="995842"/>
          </a:xfrm>
          <a:prstGeom prst="ellipse">
            <a:avLst/>
          </a:prstGeom>
          <a:ln>
            <a:solidFill>
              <a:schemeClr val="bg2">
                <a:lumMod val="75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23" name="グラフィックス 22" descr="道路 単色塗りつぶし">
            <a:extLst>
              <a:ext uri="{FF2B5EF4-FFF2-40B4-BE49-F238E27FC236}">
                <a16:creationId xmlns:a16="http://schemas.microsoft.com/office/drawing/2014/main" id="{30788344-BE82-B912-4098-62EC84F470E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09793" y="280693"/>
            <a:ext cx="692386" cy="692386"/>
          </a:xfrm>
          <a:prstGeom prst="rect">
            <a:avLst/>
          </a:prstGeom>
        </p:spPr>
      </p:pic>
      <p:sp>
        <p:nvSpPr>
          <p:cNvPr id="24" name="正方形/長方形 23">
            <a:extLst>
              <a:ext uri="{FF2B5EF4-FFF2-40B4-BE49-F238E27FC236}">
                <a16:creationId xmlns:a16="http://schemas.microsoft.com/office/drawing/2014/main" id="{1CDAC178-6F56-7707-ADDC-78D43AFDC9BE}"/>
              </a:ext>
            </a:extLst>
          </p:cNvPr>
          <p:cNvSpPr/>
          <p:nvPr/>
        </p:nvSpPr>
        <p:spPr>
          <a:xfrm>
            <a:off x="6479931" y="5329189"/>
            <a:ext cx="5576764" cy="954107"/>
          </a:xfrm>
          <a:prstGeom prst="rect">
            <a:avLst/>
          </a:prstGeom>
          <a:noFill/>
        </p:spPr>
        <p:txBody>
          <a:bodyPr vert="horz" wrap="square" lIns="91440" tIns="45720" rIns="91440" bIns="45720">
            <a:spAutoFit/>
          </a:bodyPr>
          <a:lstStyle/>
          <a:p>
            <a:pPr algn="dist"/>
            <a:r>
              <a:rPr lang="ja-JP" altLang="en-US" sz="2800" b="1" dirty="0">
                <a:ln w="22225">
                  <a:noFill/>
                  <a:prstDash val="solid"/>
                </a:ln>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常に最悪の事態を</a:t>
            </a:r>
            <a:endParaRPr lang="en-US" altLang="ja-JP" sz="2800" b="1" dirty="0">
              <a:ln w="22225">
                <a:noFill/>
                <a:prstDash val="solid"/>
              </a:ln>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a:p>
            <a:pPr algn="dist"/>
            <a:r>
              <a:rPr lang="ja-JP" altLang="en-US" sz="2800" b="1" dirty="0">
                <a:ln w="22225">
                  <a:noFill/>
                  <a:prstDash val="solid"/>
                </a:ln>
                <a:solidFill>
                  <a:schemeClr val="tx1">
                    <a:lumMod val="65000"/>
                    <a:lumOff val="35000"/>
                  </a:schemeClr>
                </a:solidFill>
                <a:latin typeface="HGP創英角ｺﾞｼｯｸUB" panose="020B0900000000000000" pitchFamily="50" charset="-128"/>
                <a:ea typeface="HGP創英角ｺﾞｼｯｸUB" panose="020B0900000000000000" pitchFamily="50" charset="-128"/>
              </a:rPr>
              <a:t>想定しておく</a:t>
            </a:r>
            <a:endParaRPr lang="en-US" altLang="ja-JP" sz="2800" b="1" dirty="0">
              <a:ln w="22225">
                <a:noFill/>
                <a:prstDash val="solid"/>
              </a:ln>
              <a:solidFill>
                <a:schemeClr val="tx1">
                  <a:lumMod val="65000"/>
                  <a:lumOff val="35000"/>
                </a:schemeClr>
              </a:solidFill>
              <a:latin typeface="HGP創英角ｺﾞｼｯｸUB" panose="020B0900000000000000" pitchFamily="50" charset="-128"/>
              <a:ea typeface="HGP創英角ｺﾞｼｯｸUB" panose="020B0900000000000000" pitchFamily="50" charset="-128"/>
            </a:endParaRPr>
          </a:p>
        </p:txBody>
      </p:sp>
      <p:sp>
        <p:nvSpPr>
          <p:cNvPr id="35" name="フリーフォーム: 図形 34">
            <a:extLst>
              <a:ext uri="{FF2B5EF4-FFF2-40B4-BE49-F238E27FC236}">
                <a16:creationId xmlns:a16="http://schemas.microsoft.com/office/drawing/2014/main" id="{A42017D4-B58B-E714-9EC7-2E4441F6D6EF}"/>
              </a:ext>
            </a:extLst>
          </p:cNvPr>
          <p:cNvSpPr/>
          <p:nvPr/>
        </p:nvSpPr>
        <p:spPr>
          <a:xfrm>
            <a:off x="74483" y="2917812"/>
            <a:ext cx="4830776" cy="2204873"/>
          </a:xfrm>
          <a:custGeom>
            <a:avLst/>
            <a:gdLst>
              <a:gd name="connsiteX0" fmla="*/ 2580795 w 4316450"/>
              <a:gd name="connsiteY0" fmla="*/ 0 h 2970311"/>
              <a:gd name="connsiteX1" fmla="*/ 2511203 w 4316450"/>
              <a:gd name="connsiteY1" fmla="*/ 233601 h 2970311"/>
              <a:gd name="connsiteX2" fmla="*/ 4316450 w 4316450"/>
              <a:gd name="connsiteY2" fmla="*/ 233601 h 2970311"/>
              <a:gd name="connsiteX3" fmla="*/ 4316450 w 4316450"/>
              <a:gd name="connsiteY3" fmla="*/ 2970311 h 2970311"/>
              <a:gd name="connsiteX4" fmla="*/ 0 w 4316450"/>
              <a:gd name="connsiteY4" fmla="*/ 2970311 h 2970311"/>
              <a:gd name="connsiteX5" fmla="*/ 0 w 4316450"/>
              <a:gd name="connsiteY5" fmla="*/ 233601 h 2970311"/>
              <a:gd name="connsiteX6" fmla="*/ 1583509 w 4316450"/>
              <a:gd name="connsiteY6" fmla="*/ 233601 h 297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6450" h="2970311">
                <a:moveTo>
                  <a:pt x="2580795" y="0"/>
                </a:moveTo>
                <a:lnTo>
                  <a:pt x="2511203" y="233601"/>
                </a:lnTo>
                <a:lnTo>
                  <a:pt x="4316450" y="233601"/>
                </a:lnTo>
                <a:lnTo>
                  <a:pt x="4316450" y="2970311"/>
                </a:lnTo>
                <a:lnTo>
                  <a:pt x="0" y="2970311"/>
                </a:lnTo>
                <a:lnTo>
                  <a:pt x="0" y="233601"/>
                </a:lnTo>
                <a:lnTo>
                  <a:pt x="1583509" y="233601"/>
                </a:lnTo>
                <a:close/>
              </a:path>
            </a:pathLst>
          </a:custGeom>
          <a:solidFill>
            <a:srgbClr val="FFCCFF"/>
          </a:solidFill>
          <a:ln w="7620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3600" b="1" dirty="0">
                <a:solidFill>
                  <a:srgbClr val="FF0000"/>
                </a:solidFill>
                <a:latin typeface="HGP創英角ｺﾞｼｯｸUB" panose="020B0900000000000000" pitchFamily="50" charset="-128"/>
                <a:ea typeface="HGP創英角ｺﾞｼｯｸUB" panose="020B0900000000000000" pitchFamily="50" charset="-128"/>
              </a:rPr>
              <a:t>未然防止</a:t>
            </a:r>
            <a:endParaRPr kumimoji="1" lang="en-US" altLang="ja-JP" sz="3600" b="1" dirty="0">
              <a:solidFill>
                <a:srgbClr val="FF0000"/>
              </a:solidFill>
              <a:latin typeface="HGP創英角ｺﾞｼｯｸUB" panose="020B0900000000000000" pitchFamily="50" charset="-128"/>
              <a:ea typeface="HGP創英角ｺﾞｼｯｸUB" panose="020B0900000000000000" pitchFamily="50" charset="-128"/>
            </a:endParaRPr>
          </a:p>
          <a:p>
            <a:pPr algn="ctr"/>
            <a:r>
              <a:rPr kumimoji="1" lang="ja-JP" altLang="en-US" sz="3600" b="1" dirty="0">
                <a:solidFill>
                  <a:srgbClr val="FF0000"/>
                </a:solidFill>
                <a:latin typeface="HGP創英角ｺﾞｼｯｸUB" panose="020B0900000000000000" pitchFamily="50" charset="-128"/>
                <a:ea typeface="HGP創英角ｺﾞｼｯｸUB" panose="020B0900000000000000" pitchFamily="50" charset="-128"/>
              </a:rPr>
              <a:t>（リスクマネジメント）</a:t>
            </a:r>
            <a:endParaRPr kumimoji="1" lang="en-US" altLang="ja-JP" sz="3600" b="1" dirty="0">
              <a:solidFill>
                <a:srgbClr val="FF0000"/>
              </a:solidFill>
              <a:latin typeface="HGP創英角ｺﾞｼｯｸUB" panose="020B0900000000000000" pitchFamily="50" charset="-128"/>
              <a:ea typeface="HGP創英角ｺﾞｼｯｸUB" panose="020B0900000000000000" pitchFamily="50" charset="-128"/>
            </a:endParaRPr>
          </a:p>
          <a:p>
            <a:pPr algn="ctr"/>
            <a:r>
              <a:rPr lang="ja-JP" altLang="en-US" sz="3200" b="1" cap="none" spc="0" dirty="0">
                <a:ln w="0"/>
                <a:solidFill>
                  <a:schemeClr val="tx1"/>
                </a:solidFill>
                <a:latin typeface="HGP創英角ｺﾞｼｯｸUB" panose="020B0900000000000000" pitchFamily="50" charset="-128"/>
                <a:ea typeface="HGP創英角ｺﾞｼｯｸUB" panose="020B0900000000000000" pitchFamily="50" charset="-128"/>
              </a:rPr>
              <a:t>温かい学級経営</a:t>
            </a:r>
            <a:endParaRPr lang="en-US" altLang="ja-JP" sz="3200" b="1" cap="none" spc="0" dirty="0">
              <a:ln w="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36" name="フリーフォーム: 図形 35">
            <a:extLst>
              <a:ext uri="{FF2B5EF4-FFF2-40B4-BE49-F238E27FC236}">
                <a16:creationId xmlns:a16="http://schemas.microsoft.com/office/drawing/2014/main" id="{44969F52-8DD9-DC3E-55F8-B86BDB2CDCC0}"/>
              </a:ext>
            </a:extLst>
          </p:cNvPr>
          <p:cNvSpPr/>
          <p:nvPr/>
        </p:nvSpPr>
        <p:spPr>
          <a:xfrm>
            <a:off x="5106091" y="2909539"/>
            <a:ext cx="4843700" cy="2211715"/>
          </a:xfrm>
          <a:custGeom>
            <a:avLst/>
            <a:gdLst>
              <a:gd name="connsiteX0" fmla="*/ 1433342 w 4316450"/>
              <a:gd name="connsiteY0" fmla="*/ 0 h 2974641"/>
              <a:gd name="connsiteX1" fmla="*/ 2386831 w 4316450"/>
              <a:gd name="connsiteY1" fmla="*/ 237931 h 2974641"/>
              <a:gd name="connsiteX2" fmla="*/ 4316450 w 4316450"/>
              <a:gd name="connsiteY2" fmla="*/ 237931 h 2974641"/>
              <a:gd name="connsiteX3" fmla="*/ 4316450 w 4316450"/>
              <a:gd name="connsiteY3" fmla="*/ 2974641 h 2974641"/>
              <a:gd name="connsiteX4" fmla="*/ 0 w 4316450"/>
              <a:gd name="connsiteY4" fmla="*/ 2974641 h 2974641"/>
              <a:gd name="connsiteX5" fmla="*/ 0 w 4316450"/>
              <a:gd name="connsiteY5" fmla="*/ 237931 h 2974641"/>
              <a:gd name="connsiteX6" fmla="*/ 1500496 w 4316450"/>
              <a:gd name="connsiteY6" fmla="*/ 237931 h 297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6450" h="2974641">
                <a:moveTo>
                  <a:pt x="1433342" y="0"/>
                </a:moveTo>
                <a:lnTo>
                  <a:pt x="2386831" y="237931"/>
                </a:lnTo>
                <a:lnTo>
                  <a:pt x="4316450" y="237931"/>
                </a:lnTo>
                <a:lnTo>
                  <a:pt x="4316450" y="2974641"/>
                </a:lnTo>
                <a:lnTo>
                  <a:pt x="0" y="2974641"/>
                </a:lnTo>
                <a:lnTo>
                  <a:pt x="0" y="237931"/>
                </a:lnTo>
                <a:lnTo>
                  <a:pt x="1500496" y="237931"/>
                </a:lnTo>
                <a:close/>
              </a:path>
            </a:pathLst>
          </a:custGeom>
          <a:solidFill>
            <a:srgbClr val="FED2FE"/>
          </a:solidFill>
          <a:ln w="7620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kumimoji="1" lang="ja-JP" altLang="en-US" sz="3600" b="1" dirty="0">
                <a:solidFill>
                  <a:srgbClr val="FF0000"/>
                </a:solidFill>
                <a:latin typeface="HGP創英角ｺﾞｼｯｸUB" panose="020B0900000000000000" pitchFamily="50" charset="-128"/>
                <a:ea typeface="HGP創英角ｺﾞｼｯｸUB" panose="020B0900000000000000" pitchFamily="50" charset="-128"/>
              </a:rPr>
              <a:t>初期対応</a:t>
            </a:r>
            <a:endParaRPr kumimoji="1" lang="en-US" altLang="ja-JP" sz="3600" b="1" dirty="0">
              <a:solidFill>
                <a:srgbClr val="FF0000"/>
              </a:solidFill>
              <a:latin typeface="HGP創英角ｺﾞｼｯｸUB" panose="020B0900000000000000" pitchFamily="50" charset="-128"/>
              <a:ea typeface="HGP創英角ｺﾞｼｯｸUB" panose="020B0900000000000000" pitchFamily="50" charset="-128"/>
            </a:endParaRPr>
          </a:p>
          <a:p>
            <a:pPr algn="ctr"/>
            <a:r>
              <a:rPr kumimoji="1" lang="ja-JP" altLang="en-US" sz="3600" b="1" dirty="0">
                <a:solidFill>
                  <a:srgbClr val="FF0000"/>
                </a:solidFill>
                <a:latin typeface="HGP創英角ｺﾞｼｯｸUB" panose="020B0900000000000000" pitchFamily="50" charset="-128"/>
                <a:ea typeface="HGP創英角ｺﾞｼｯｸUB" panose="020B0900000000000000" pitchFamily="50" charset="-128"/>
              </a:rPr>
              <a:t>（クライシスマネジメント）</a:t>
            </a:r>
            <a:endParaRPr kumimoji="1" lang="en-US" altLang="ja-JP" sz="3600" b="1" dirty="0">
              <a:solidFill>
                <a:srgbClr val="FF0000"/>
              </a:solidFill>
              <a:latin typeface="HGP創英角ｺﾞｼｯｸUB" panose="020B0900000000000000" pitchFamily="50" charset="-128"/>
              <a:ea typeface="HGP創英角ｺﾞｼｯｸUB" panose="020B0900000000000000" pitchFamily="50" charset="-128"/>
            </a:endParaRPr>
          </a:p>
          <a:p>
            <a:pPr algn="ctr"/>
            <a:r>
              <a:rPr lang="ja-JP" altLang="en-US" sz="3200" b="1" cap="none" spc="0" dirty="0">
                <a:ln w="0"/>
                <a:solidFill>
                  <a:schemeClr val="tx1"/>
                </a:solidFill>
                <a:latin typeface="HGP創英角ｺﾞｼｯｸUB" panose="020B0900000000000000" pitchFamily="50" charset="-128"/>
                <a:ea typeface="HGP創英角ｺﾞｼｯｸUB" panose="020B0900000000000000" pitchFamily="50" charset="-128"/>
              </a:rPr>
              <a:t>子供の心に寄り添った対応</a:t>
            </a:r>
            <a:endParaRPr lang="en-US" altLang="ja-JP" sz="3200" b="1" cap="none" spc="0" dirty="0">
              <a:ln w="0"/>
              <a:solidFill>
                <a:schemeClr val="tx1"/>
              </a:solidFill>
              <a:latin typeface="HGP創英角ｺﾞｼｯｸUB" panose="020B0900000000000000" pitchFamily="50" charset="-128"/>
              <a:ea typeface="HGP創英角ｺﾞｼｯｸUB" panose="020B0900000000000000" pitchFamily="50" charset="-128"/>
            </a:endParaRPr>
          </a:p>
        </p:txBody>
      </p:sp>
      <p:pic>
        <p:nvPicPr>
          <p:cNvPr id="38" name="グラフィックス 37" descr="月毎カレンダー 単色塗りつぶし">
            <a:extLst>
              <a:ext uri="{FF2B5EF4-FFF2-40B4-BE49-F238E27FC236}">
                <a16:creationId xmlns:a16="http://schemas.microsoft.com/office/drawing/2014/main" id="{992A15C4-C873-28AC-D8FB-D1B982F6DCE8}"/>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09793" y="1043719"/>
            <a:ext cx="914400" cy="914400"/>
          </a:xfrm>
          <a:prstGeom prst="rect">
            <a:avLst/>
          </a:prstGeom>
        </p:spPr>
      </p:pic>
      <p:pic>
        <p:nvPicPr>
          <p:cNvPr id="19" name="図 18">
            <a:extLst>
              <a:ext uri="{FF2B5EF4-FFF2-40B4-BE49-F238E27FC236}">
                <a16:creationId xmlns:a16="http://schemas.microsoft.com/office/drawing/2014/main" id="{FF1F7A0D-8FB3-B502-58A6-B544882F9403}"/>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74483" y="5209470"/>
            <a:ext cx="5119424" cy="1141773"/>
          </a:xfrm>
          <a:prstGeom prst="rect">
            <a:avLst/>
          </a:prstGeom>
        </p:spPr>
      </p:pic>
      <p:pic>
        <p:nvPicPr>
          <p:cNvPr id="26" name="グラフィックス 25" descr="会議 単色塗りつぶし">
            <a:extLst>
              <a:ext uri="{FF2B5EF4-FFF2-40B4-BE49-F238E27FC236}">
                <a16:creationId xmlns:a16="http://schemas.microsoft.com/office/drawing/2014/main" id="{0B97ACEE-702E-E2C9-AD84-0573BF3A73C3}"/>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5391522" y="5194492"/>
            <a:ext cx="1196093" cy="1196093"/>
          </a:xfrm>
          <a:prstGeom prst="rect">
            <a:avLst/>
          </a:prstGeom>
        </p:spPr>
      </p:pic>
      <p:sp>
        <p:nvSpPr>
          <p:cNvPr id="27" name="加算記号 26">
            <a:extLst>
              <a:ext uri="{FF2B5EF4-FFF2-40B4-BE49-F238E27FC236}">
                <a16:creationId xmlns:a16="http://schemas.microsoft.com/office/drawing/2014/main" id="{F5881207-7E1B-415A-6D14-B50307BDB483}"/>
              </a:ext>
            </a:extLst>
          </p:cNvPr>
          <p:cNvSpPr/>
          <p:nvPr/>
        </p:nvSpPr>
        <p:spPr>
          <a:xfrm>
            <a:off x="4734040" y="3810969"/>
            <a:ext cx="576453" cy="569061"/>
          </a:xfrm>
          <a:prstGeom prst="mathPlu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Picture 2" descr="C:\Users\791878\Desktop\H29\コバトン（png形式）\53-1-04.png">
            <a:extLst>
              <a:ext uri="{FF2B5EF4-FFF2-40B4-BE49-F238E27FC236}">
                <a16:creationId xmlns:a16="http://schemas.microsoft.com/office/drawing/2014/main" id="{78ECC705-B830-850D-A9F7-00553C5D785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タイトル 2">
            <a:extLst>
              <a:ext uri="{FF2B5EF4-FFF2-40B4-BE49-F238E27FC236}">
                <a16:creationId xmlns:a16="http://schemas.microsoft.com/office/drawing/2014/main" id="{FF687121-63CA-093D-40E0-F5FEF946D0DC}"/>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30712746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30000">
        <p159:morph option="byObject"/>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00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2000"/>
                                        <p:tgtEl>
                                          <p:spTgt spid="38"/>
                                        </p:tgtEl>
                                      </p:cBhvr>
                                    </p:animEffect>
                                  </p:childTnLst>
                                </p:cTn>
                              </p:par>
                              <p:par>
                                <p:cTn id="8" presetID="22" presetClass="entr" presetSubtype="4" fill="hold" grpId="0" nodeType="withEffect">
                                  <p:stCondLst>
                                    <p:cond delay="100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2000"/>
                                        <p:tgtEl>
                                          <p:spTgt spid="10"/>
                                        </p:tgtEl>
                                      </p:cBhvr>
                                    </p:animEffect>
                                  </p:childTnLst>
                                </p:cTn>
                              </p:par>
                            </p:childTnLst>
                          </p:cTn>
                        </p:par>
                        <p:par>
                          <p:cTn id="11" fill="hold">
                            <p:stCondLst>
                              <p:cond delay="3000"/>
                            </p:stCondLst>
                            <p:childTnLst>
                              <p:par>
                                <p:cTn id="12" presetID="14" presetClass="entr" presetSubtype="10" fill="hold" grpId="0" nodeType="afterEffect">
                                  <p:stCondLst>
                                    <p:cond delay="1000"/>
                                  </p:stCondLst>
                                  <p:childTnLst>
                                    <p:set>
                                      <p:cBhvr>
                                        <p:cTn id="13" dur="1" fill="hold">
                                          <p:stCondLst>
                                            <p:cond delay="0"/>
                                          </p:stCondLst>
                                        </p:cTn>
                                        <p:tgtEl>
                                          <p:spTgt spid="15"/>
                                        </p:tgtEl>
                                        <p:attrNameLst>
                                          <p:attrName>style.visibility</p:attrName>
                                        </p:attrNameLst>
                                      </p:cBhvr>
                                      <p:to>
                                        <p:strVal val="visible"/>
                                      </p:to>
                                    </p:set>
                                    <p:animEffect transition="in" filter="randombar(horizontal)">
                                      <p:cBhvr>
                                        <p:cTn id="14" dur="500"/>
                                        <p:tgtEl>
                                          <p:spTgt spid="15"/>
                                        </p:tgtEl>
                                      </p:cBhvr>
                                    </p:animEffect>
                                  </p:childTnLst>
                                </p:cTn>
                              </p:par>
                              <p:par>
                                <p:cTn id="15" presetID="14" presetClass="entr" presetSubtype="10" fill="hold" nodeType="withEffect">
                                  <p:stCondLst>
                                    <p:cond delay="100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1000"/>
                                        <p:tgtEl>
                                          <p:spTgt spid="14"/>
                                        </p:tgtEl>
                                      </p:cBhvr>
                                    </p:animEffect>
                                  </p:childTnLst>
                                </p:cTn>
                              </p:par>
                            </p:childTnLst>
                          </p:cTn>
                        </p:par>
                        <p:par>
                          <p:cTn id="18" fill="hold">
                            <p:stCondLst>
                              <p:cond delay="5000"/>
                            </p:stCondLst>
                            <p:childTnLst>
                              <p:par>
                                <p:cTn id="19" presetID="24" presetClass="emph" presetSubtype="0" fill="hold" grpId="1" nodeType="afterEffect">
                                  <p:stCondLst>
                                    <p:cond delay="0"/>
                                  </p:stCondLst>
                                  <p:childTnLst>
                                    <p:animClr clrSpc="hsl" dir="cw">
                                      <p:cBhvr override="childStyle">
                                        <p:cTn id="20" dur="1000" fill="hold"/>
                                        <p:tgtEl>
                                          <p:spTgt spid="15"/>
                                        </p:tgtEl>
                                        <p:attrNameLst>
                                          <p:attrName>style.color</p:attrName>
                                        </p:attrNameLst>
                                      </p:cBhvr>
                                      <p:by>
                                        <p:hsl h="0" s="-12549" l="-25098"/>
                                      </p:by>
                                    </p:animClr>
                                    <p:animClr clrSpc="hsl" dir="cw">
                                      <p:cBhvr>
                                        <p:cTn id="21" dur="1000" fill="hold"/>
                                        <p:tgtEl>
                                          <p:spTgt spid="15"/>
                                        </p:tgtEl>
                                        <p:attrNameLst>
                                          <p:attrName>fillcolor</p:attrName>
                                        </p:attrNameLst>
                                      </p:cBhvr>
                                      <p:by>
                                        <p:hsl h="0" s="-12549" l="-25098"/>
                                      </p:by>
                                    </p:animClr>
                                    <p:animClr clrSpc="hsl" dir="cw">
                                      <p:cBhvr>
                                        <p:cTn id="22" dur="1000" fill="hold"/>
                                        <p:tgtEl>
                                          <p:spTgt spid="15"/>
                                        </p:tgtEl>
                                        <p:attrNameLst>
                                          <p:attrName>stroke.color</p:attrName>
                                        </p:attrNameLst>
                                      </p:cBhvr>
                                      <p:by>
                                        <p:hsl h="0" s="-12549" l="-25098"/>
                                      </p:by>
                                    </p:animClr>
                                    <p:set>
                                      <p:cBhvr>
                                        <p:cTn id="23" dur="1000" fill="hold"/>
                                        <p:tgtEl>
                                          <p:spTgt spid="15"/>
                                        </p:tgtEl>
                                        <p:attrNameLst>
                                          <p:attrName>fill.type</p:attrName>
                                        </p:attrNameLst>
                                      </p:cBhvr>
                                      <p:to>
                                        <p:strVal val="solid"/>
                                      </p:to>
                                    </p:set>
                                  </p:childTnLst>
                                </p:cTn>
                              </p:par>
                            </p:childTnLst>
                          </p:cTn>
                        </p:par>
                        <p:par>
                          <p:cTn id="24" fill="hold">
                            <p:stCondLst>
                              <p:cond delay="6000"/>
                            </p:stCondLst>
                            <p:childTnLst>
                              <p:par>
                                <p:cTn id="25" presetID="16" presetClass="entr" presetSubtype="21" fill="hold" grpId="0" nodeType="afterEffect">
                                  <p:stCondLst>
                                    <p:cond delay="100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2000"/>
                                        <p:tgtEl>
                                          <p:spTgt spid="16"/>
                                        </p:tgtEl>
                                      </p:cBhvr>
                                    </p:animEffect>
                                  </p:childTnLst>
                                </p:cTn>
                              </p:par>
                            </p:childTnLst>
                          </p:cTn>
                        </p:par>
                        <p:par>
                          <p:cTn id="28" fill="hold">
                            <p:stCondLst>
                              <p:cond delay="9000"/>
                            </p:stCondLst>
                            <p:childTnLst>
                              <p:par>
                                <p:cTn id="29" presetID="22" presetClass="entr" presetSubtype="4" fill="hold" grpId="0" nodeType="afterEffect">
                                  <p:stCondLst>
                                    <p:cond delay="1000"/>
                                  </p:stCondLst>
                                  <p:childTnLst>
                                    <p:set>
                                      <p:cBhvr>
                                        <p:cTn id="30" dur="1" fill="hold">
                                          <p:stCondLst>
                                            <p:cond delay="0"/>
                                          </p:stCondLst>
                                        </p:cTn>
                                        <p:tgtEl>
                                          <p:spTgt spid="35"/>
                                        </p:tgtEl>
                                        <p:attrNameLst>
                                          <p:attrName>style.visibility</p:attrName>
                                        </p:attrNameLst>
                                      </p:cBhvr>
                                      <p:to>
                                        <p:strVal val="visible"/>
                                      </p:to>
                                    </p:set>
                                    <p:animEffect transition="in" filter="wipe(down)">
                                      <p:cBhvr>
                                        <p:cTn id="31" dur="2000"/>
                                        <p:tgtEl>
                                          <p:spTgt spid="35"/>
                                        </p:tgtEl>
                                      </p:cBhvr>
                                    </p:animEffect>
                                  </p:childTnLst>
                                </p:cTn>
                              </p:par>
                            </p:childTnLst>
                          </p:cTn>
                        </p:par>
                        <p:par>
                          <p:cTn id="32" fill="hold">
                            <p:stCondLst>
                              <p:cond delay="12000"/>
                            </p:stCondLst>
                            <p:childTnLst>
                              <p:par>
                                <p:cTn id="33" presetID="16" presetClass="entr" presetSubtype="21" fill="hold" grpId="0" nodeType="afterEffect">
                                  <p:stCondLst>
                                    <p:cond delay="100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2000"/>
                                        <p:tgtEl>
                                          <p:spTgt spid="27"/>
                                        </p:tgtEl>
                                      </p:cBhvr>
                                    </p:animEffect>
                                  </p:childTnLst>
                                </p:cTn>
                              </p:par>
                            </p:childTnLst>
                          </p:cTn>
                        </p:par>
                        <p:par>
                          <p:cTn id="36" fill="hold">
                            <p:stCondLst>
                              <p:cond delay="15000"/>
                            </p:stCondLst>
                            <p:childTnLst>
                              <p:par>
                                <p:cTn id="37" presetID="22" presetClass="entr" presetSubtype="4" fill="hold" grpId="0" nodeType="afterEffect">
                                  <p:stCondLst>
                                    <p:cond delay="1000"/>
                                  </p:stCondLst>
                                  <p:childTnLst>
                                    <p:set>
                                      <p:cBhvr>
                                        <p:cTn id="38" dur="1" fill="hold">
                                          <p:stCondLst>
                                            <p:cond delay="0"/>
                                          </p:stCondLst>
                                        </p:cTn>
                                        <p:tgtEl>
                                          <p:spTgt spid="36"/>
                                        </p:tgtEl>
                                        <p:attrNameLst>
                                          <p:attrName>style.visibility</p:attrName>
                                        </p:attrNameLst>
                                      </p:cBhvr>
                                      <p:to>
                                        <p:strVal val="visible"/>
                                      </p:to>
                                    </p:set>
                                    <p:animEffect transition="in" filter="wipe(down)">
                                      <p:cBhvr>
                                        <p:cTn id="39" dur="2000"/>
                                        <p:tgtEl>
                                          <p:spTgt spid="36"/>
                                        </p:tgtEl>
                                      </p:cBhvr>
                                    </p:animEffect>
                                  </p:childTnLst>
                                </p:cTn>
                              </p:par>
                            </p:childTnLst>
                          </p:cTn>
                        </p:par>
                        <p:par>
                          <p:cTn id="40" fill="hold">
                            <p:stCondLst>
                              <p:cond delay="18000"/>
                            </p:stCondLst>
                            <p:childTnLst>
                              <p:par>
                                <p:cTn id="41" presetID="22" presetClass="entr" presetSubtype="4" fill="hold" nodeType="afterEffect">
                                  <p:stCondLst>
                                    <p:cond delay="100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2000"/>
                                        <p:tgtEl>
                                          <p:spTgt spid="26"/>
                                        </p:tgtEl>
                                      </p:cBhvr>
                                    </p:animEffect>
                                  </p:childTnLst>
                                </p:cTn>
                              </p:par>
                              <p:par>
                                <p:cTn id="44" presetID="22" presetClass="entr" presetSubtype="4" fill="hold" grpId="0" nodeType="withEffect">
                                  <p:stCondLst>
                                    <p:cond delay="1000"/>
                                  </p:stCondLst>
                                  <p:childTnLst>
                                    <p:set>
                                      <p:cBhvr>
                                        <p:cTn id="45" dur="1" fill="hold">
                                          <p:stCondLst>
                                            <p:cond delay="0"/>
                                          </p:stCondLst>
                                        </p:cTn>
                                        <p:tgtEl>
                                          <p:spTgt spid="24"/>
                                        </p:tgtEl>
                                        <p:attrNameLst>
                                          <p:attrName>style.visibility</p:attrName>
                                        </p:attrNameLst>
                                      </p:cBhvr>
                                      <p:to>
                                        <p:strVal val="visible"/>
                                      </p:to>
                                    </p:set>
                                    <p:animEffect transition="in" filter="wipe(down)">
                                      <p:cBhvr>
                                        <p:cTn id="46" dur="2000"/>
                                        <p:tgtEl>
                                          <p:spTgt spid="24"/>
                                        </p:tgtEl>
                                      </p:cBhvr>
                                    </p:animEffect>
                                  </p:childTnLst>
                                </p:cTn>
                              </p:par>
                            </p:childTnLst>
                          </p:cTn>
                        </p:par>
                        <p:par>
                          <p:cTn id="47" fill="hold">
                            <p:stCondLst>
                              <p:cond delay="21000"/>
                            </p:stCondLst>
                            <p:childTnLst>
                              <p:par>
                                <p:cTn id="48" presetID="14" presetClass="entr" presetSubtype="10" fill="hold" nodeType="afterEffect">
                                  <p:stCondLst>
                                    <p:cond delay="2250"/>
                                  </p:stCondLst>
                                  <p:childTnLst>
                                    <p:set>
                                      <p:cBhvr>
                                        <p:cTn id="49" dur="1" fill="hold">
                                          <p:stCondLst>
                                            <p:cond delay="0"/>
                                          </p:stCondLst>
                                        </p:cTn>
                                        <p:tgtEl>
                                          <p:spTgt spid="19"/>
                                        </p:tgtEl>
                                        <p:attrNameLst>
                                          <p:attrName>style.visibility</p:attrName>
                                        </p:attrNameLst>
                                      </p:cBhvr>
                                      <p:to>
                                        <p:strVal val="visible"/>
                                      </p:to>
                                    </p:set>
                                    <p:animEffect transition="in" filter="randombar(horizontal)">
                                      <p:cBhvr>
                                        <p:cTn id="50"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5" grpId="1"/>
      <p:bldP spid="16" grpId="0" animBg="1"/>
      <p:bldP spid="24" grpId="0"/>
      <p:bldP spid="35" grpId="0" animBg="1"/>
      <p:bldP spid="3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3B848E34-F949-00C8-463C-E8E64A329F7E}"/>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B813F2F5-E3CD-DE70-5A8E-F262A389C47B}"/>
              </a:ext>
            </a:extLst>
          </p:cNvPr>
          <p:cNvSpPr/>
          <p:nvPr/>
        </p:nvSpPr>
        <p:spPr>
          <a:xfrm>
            <a:off x="-3496629" y="-534256"/>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6" name="スライド番号プレースホルダー 5">
            <a:extLst>
              <a:ext uri="{FF2B5EF4-FFF2-40B4-BE49-F238E27FC236}">
                <a16:creationId xmlns:a16="http://schemas.microsoft.com/office/drawing/2014/main" id="{51E71B51-FCA4-DAAD-D10C-7CEEB59FBCBF}"/>
              </a:ext>
            </a:extLst>
          </p:cNvPr>
          <p:cNvSpPr>
            <a:spLocks noGrp="1"/>
          </p:cNvSpPr>
          <p:nvPr>
            <p:ph type="sldNum" sz="quarter" idx="12"/>
          </p:nvPr>
        </p:nvSpPr>
        <p:spPr/>
        <p:txBody>
          <a:bodyPr/>
          <a:lstStyle/>
          <a:p>
            <a:pPr rtl="0"/>
            <a:fld id="{19B51A1E-902D-48AF-9020-955120F399B6}" type="slidenum">
              <a:rPr lang="en-US" altLang="ja-JP" noProof="0" smtClean="0"/>
              <a:pPr rtl="0"/>
              <a:t>20</a:t>
            </a:fld>
            <a:endParaRPr lang="ja-JP" altLang="en-US" noProof="0" dirty="0"/>
          </a:p>
        </p:txBody>
      </p:sp>
      <p:sp>
        <p:nvSpPr>
          <p:cNvPr id="4" name="アーチ 3">
            <a:extLst>
              <a:ext uri="{FF2B5EF4-FFF2-40B4-BE49-F238E27FC236}">
                <a16:creationId xmlns:a16="http://schemas.microsoft.com/office/drawing/2014/main" id="{A1682178-C331-D83A-A460-22076E4C8B38}"/>
              </a:ext>
            </a:extLst>
          </p:cNvPr>
          <p:cNvSpPr/>
          <p:nvPr/>
        </p:nvSpPr>
        <p:spPr>
          <a:xfrm>
            <a:off x="-6348362" y="-1101274"/>
            <a:ext cx="8573895" cy="8573895"/>
          </a:xfrm>
          <a:prstGeom prst="blockArc">
            <a:avLst>
              <a:gd name="adj1" fmla="val 18263518"/>
              <a:gd name="adj2" fmla="val 3776629"/>
              <a:gd name="adj3" fmla="val 1514"/>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フリーフォーム: 図形 12">
            <a:extLst>
              <a:ext uri="{FF2B5EF4-FFF2-40B4-BE49-F238E27FC236}">
                <a16:creationId xmlns:a16="http://schemas.microsoft.com/office/drawing/2014/main" id="{02CB24B5-887C-5631-B501-CA6556EE389D}"/>
              </a:ext>
            </a:extLst>
          </p:cNvPr>
          <p:cNvSpPr/>
          <p:nvPr/>
        </p:nvSpPr>
        <p:spPr>
          <a:xfrm>
            <a:off x="1468501" y="41989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1" lang="ja-JP" altLang="en-US" sz="2500" b="1"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「いじめ重大事態」の</a:t>
            </a:r>
            <a:r>
              <a:rPr kumimoji="1"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判断</a:t>
            </a:r>
            <a:endParaRPr kumimoji="0"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4" name="楕円 13">
            <a:extLst>
              <a:ext uri="{FF2B5EF4-FFF2-40B4-BE49-F238E27FC236}">
                <a16:creationId xmlns:a16="http://schemas.microsoft.com/office/drawing/2014/main" id="{0AD00B3A-0086-D356-06E2-E30D56719302}"/>
              </a:ext>
            </a:extLst>
          </p:cNvPr>
          <p:cNvSpPr/>
          <p:nvPr/>
        </p:nvSpPr>
        <p:spPr>
          <a:xfrm>
            <a:off x="956298" y="298495"/>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ブレーンストーミング 単色塗りつぶし">
            <a:extLst>
              <a:ext uri="{FF2B5EF4-FFF2-40B4-BE49-F238E27FC236}">
                <a16:creationId xmlns:a16="http://schemas.microsoft.com/office/drawing/2014/main" id="{7A444205-0590-7325-C0EB-3C8C2EBD067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37740" y="361026"/>
            <a:ext cx="914400" cy="914400"/>
          </a:xfrm>
          <a:prstGeom prst="rect">
            <a:avLst/>
          </a:prstGeom>
        </p:spPr>
      </p:pic>
      <p:sp>
        <p:nvSpPr>
          <p:cNvPr id="5" name="テキスト ボックス 4">
            <a:extLst>
              <a:ext uri="{FF2B5EF4-FFF2-40B4-BE49-F238E27FC236}">
                <a16:creationId xmlns:a16="http://schemas.microsoft.com/office/drawing/2014/main" id="{8F8464A4-1E0E-9106-4FEA-022397DF9CA3}"/>
              </a:ext>
            </a:extLst>
          </p:cNvPr>
          <p:cNvSpPr txBox="1"/>
          <p:nvPr/>
        </p:nvSpPr>
        <p:spPr>
          <a:xfrm>
            <a:off x="340744" y="1275426"/>
            <a:ext cx="615553" cy="4438593"/>
          </a:xfrm>
          <a:prstGeom prst="rect">
            <a:avLst/>
          </a:prstGeom>
          <a:noFill/>
        </p:spPr>
        <p:txBody>
          <a:bodyPr vert="eaVert" wrap="square">
            <a:spAutoFit/>
          </a:bodyPr>
          <a:lstStyle/>
          <a:p>
            <a:r>
              <a:rPr lang="ja-JP" altLang="en-US" sz="28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重大事態として扱った事例</a:t>
            </a:r>
          </a:p>
        </p:txBody>
      </p:sp>
      <p:sp>
        <p:nvSpPr>
          <p:cNvPr id="25" name="四角形: 角を丸くする 24">
            <a:extLst>
              <a:ext uri="{FF2B5EF4-FFF2-40B4-BE49-F238E27FC236}">
                <a16:creationId xmlns:a16="http://schemas.microsoft.com/office/drawing/2014/main" id="{44E2355A-E615-486C-77DC-D7D55E954457}"/>
              </a:ext>
            </a:extLst>
          </p:cNvPr>
          <p:cNvSpPr/>
          <p:nvPr/>
        </p:nvSpPr>
        <p:spPr>
          <a:xfrm>
            <a:off x="2511706" y="1388156"/>
            <a:ext cx="9205672" cy="100780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1" lang="ja-JP" altLang="en-US" sz="4000" dirty="0">
                <a:latin typeface="HGP創英角ｺﾞｼｯｸUB" panose="020B0900000000000000" pitchFamily="50" charset="-128"/>
                <a:ea typeface="HGP創英角ｺﾞｼｯｸUB" panose="020B0900000000000000" pitchFamily="50" charset="-128"/>
              </a:rPr>
              <a:t>相当の期間欠席を余儀なくされた</a:t>
            </a:r>
            <a:endParaRPr kumimoji="1" lang="en-US" altLang="ja-JP" sz="4000" dirty="0">
              <a:latin typeface="HGP創英角ｺﾞｼｯｸUB" panose="020B0900000000000000" pitchFamily="50" charset="-128"/>
              <a:ea typeface="HGP創英角ｺﾞｼｯｸUB" panose="020B0900000000000000" pitchFamily="50" charset="-128"/>
            </a:endParaRPr>
          </a:p>
        </p:txBody>
      </p:sp>
      <p:sp>
        <p:nvSpPr>
          <p:cNvPr id="10" name="正方形/長方形 9">
            <a:extLst>
              <a:ext uri="{FF2B5EF4-FFF2-40B4-BE49-F238E27FC236}">
                <a16:creationId xmlns:a16="http://schemas.microsoft.com/office/drawing/2014/main" id="{4C69BCEE-0D9C-BD16-51E6-6C050476BB05}"/>
              </a:ext>
            </a:extLst>
          </p:cNvPr>
          <p:cNvSpPr/>
          <p:nvPr/>
        </p:nvSpPr>
        <p:spPr>
          <a:xfrm>
            <a:off x="2547116" y="2329408"/>
            <a:ext cx="9456435" cy="3970318"/>
          </a:xfrm>
          <a:prstGeom prst="rect">
            <a:avLst/>
          </a:prstGeom>
        </p:spPr>
        <p:txBody>
          <a:bodyPr wrap="none">
            <a:spAutoFit/>
          </a:bodyPr>
          <a:lstStyle/>
          <a:p>
            <a:r>
              <a:rPr lang="ja-JP" altLang="en-US" sz="3600" dirty="0">
                <a:ln w="0"/>
                <a:latin typeface="HGP創英角ｺﾞｼｯｸUB" panose="020B0900000000000000" pitchFamily="50" charset="-128"/>
                <a:ea typeface="HGP創英角ｺﾞｼｯｸUB" panose="020B0900000000000000" pitchFamily="50" charset="-128"/>
              </a:rPr>
              <a:t>・いじめを認知し、解消に向けて校内で組織的に</a:t>
            </a:r>
            <a:endParaRPr lang="en-US" altLang="ja-JP" sz="3600" dirty="0">
              <a:ln w="0"/>
              <a:latin typeface="HGP創英角ｺﾞｼｯｸUB" panose="020B0900000000000000" pitchFamily="50" charset="-128"/>
              <a:ea typeface="HGP創英角ｺﾞｼｯｸUB" panose="020B0900000000000000" pitchFamily="50" charset="-128"/>
            </a:endParaRPr>
          </a:p>
          <a:p>
            <a:r>
              <a:rPr lang="ja-JP" altLang="en-US" sz="3600" dirty="0">
                <a:ln w="0"/>
                <a:latin typeface="HGP創英角ｺﾞｼｯｸUB" panose="020B0900000000000000" pitchFamily="50" charset="-128"/>
                <a:ea typeface="HGP創英角ｺﾞｼｯｸUB" panose="020B0900000000000000" pitchFamily="50" charset="-128"/>
              </a:rPr>
              <a:t>　取り組んでいる段階であるが、被害児童の欠席</a:t>
            </a:r>
            <a:endParaRPr lang="en-US" altLang="ja-JP" sz="3600" dirty="0">
              <a:ln w="0"/>
              <a:latin typeface="HGP創英角ｺﾞｼｯｸUB" panose="020B0900000000000000" pitchFamily="50" charset="-128"/>
              <a:ea typeface="HGP創英角ｺﾞｼｯｸUB" panose="020B0900000000000000" pitchFamily="50" charset="-128"/>
            </a:endParaRPr>
          </a:p>
          <a:p>
            <a:r>
              <a:rPr lang="ja-JP" altLang="en-US" sz="3600" dirty="0">
                <a:ln w="0"/>
                <a:latin typeface="HGP創英角ｺﾞｼｯｸUB" panose="020B0900000000000000" pitchFamily="50" charset="-128"/>
                <a:ea typeface="HGP創英角ｺﾞｼｯｸUB" panose="020B0900000000000000" pitchFamily="50" charset="-128"/>
              </a:rPr>
              <a:t>　が継続又は断続的に続いている。</a:t>
            </a:r>
            <a:endParaRPr lang="en-US" altLang="ja-JP" sz="3600" dirty="0">
              <a:ln w="0"/>
              <a:latin typeface="HGP創英角ｺﾞｼｯｸUB" panose="020B0900000000000000" pitchFamily="50" charset="-128"/>
              <a:ea typeface="HGP創英角ｺﾞｼｯｸUB" panose="020B0900000000000000" pitchFamily="50" charset="-128"/>
            </a:endParaRPr>
          </a:p>
          <a:p>
            <a:r>
              <a:rPr lang="ja-JP" altLang="en-US" sz="3600" dirty="0">
                <a:ln w="0"/>
                <a:latin typeface="HGP創英角ｺﾞｼｯｸUB" panose="020B0900000000000000" pitchFamily="50" charset="-128"/>
                <a:ea typeface="HGP創英角ｺﾞｼｯｸUB" panose="020B0900000000000000" pitchFamily="50" charset="-128"/>
              </a:rPr>
              <a:t>・一定期間連続で欠席しており、学校でいじめを</a:t>
            </a:r>
            <a:endParaRPr lang="en-US" altLang="ja-JP" sz="3600" dirty="0">
              <a:ln w="0"/>
              <a:latin typeface="HGP創英角ｺﾞｼｯｸUB" panose="020B0900000000000000" pitchFamily="50" charset="-128"/>
              <a:ea typeface="HGP創英角ｺﾞｼｯｸUB" panose="020B0900000000000000" pitchFamily="50" charset="-128"/>
            </a:endParaRPr>
          </a:p>
          <a:p>
            <a:r>
              <a:rPr lang="ja-JP" altLang="en-US" sz="3600" dirty="0">
                <a:ln w="0"/>
                <a:latin typeface="HGP創英角ｺﾞｼｯｸUB" panose="020B0900000000000000" pitchFamily="50" charset="-128"/>
                <a:ea typeface="HGP創英角ｺﾞｼｯｸUB" panose="020B0900000000000000" pitchFamily="50" charset="-128"/>
              </a:rPr>
              <a:t>　認知していないが、生徒・保護者から、「いじ</a:t>
            </a:r>
            <a:endParaRPr lang="en-US" altLang="ja-JP" sz="3600" dirty="0">
              <a:ln w="0"/>
              <a:latin typeface="HGP創英角ｺﾞｼｯｸUB" panose="020B0900000000000000" pitchFamily="50" charset="-128"/>
              <a:ea typeface="HGP創英角ｺﾞｼｯｸUB" panose="020B0900000000000000" pitchFamily="50" charset="-128"/>
            </a:endParaRPr>
          </a:p>
          <a:p>
            <a:r>
              <a:rPr lang="ja-JP" altLang="en-US" sz="3600" dirty="0">
                <a:ln w="0"/>
                <a:latin typeface="HGP創英角ｺﾞｼｯｸUB" panose="020B0900000000000000" pitchFamily="50" charset="-128"/>
                <a:ea typeface="HGP創英角ｺﾞｼｯｸUB" panose="020B0900000000000000" pitchFamily="50" charset="-128"/>
              </a:rPr>
              <a:t>　めがあり、学校に行きたくない。」と申立てが</a:t>
            </a:r>
            <a:endParaRPr lang="en-US" altLang="ja-JP" sz="3600" dirty="0">
              <a:ln w="0"/>
              <a:latin typeface="HGP創英角ｺﾞｼｯｸUB" panose="020B0900000000000000" pitchFamily="50" charset="-128"/>
              <a:ea typeface="HGP創英角ｺﾞｼｯｸUB" panose="020B0900000000000000" pitchFamily="50" charset="-128"/>
            </a:endParaRPr>
          </a:p>
          <a:p>
            <a:r>
              <a:rPr lang="ja-JP" altLang="en-US" sz="3600" dirty="0">
                <a:ln w="0"/>
                <a:latin typeface="HGP創英角ｺﾞｼｯｸUB" panose="020B0900000000000000" pitchFamily="50" charset="-128"/>
                <a:ea typeface="HGP創英角ｺﾞｼｯｸUB" panose="020B0900000000000000" pitchFamily="50" charset="-128"/>
              </a:rPr>
              <a:t>　あった。</a:t>
            </a:r>
            <a:endParaRPr lang="ja-JP" altLang="en-US" sz="3600" dirty="0">
              <a:latin typeface="HGP創英角ｺﾞｼｯｸUB" panose="020B0900000000000000" pitchFamily="50" charset="-128"/>
              <a:ea typeface="HGP創英角ｺﾞｼｯｸUB" panose="020B0900000000000000" pitchFamily="50" charset="-128"/>
            </a:endParaRPr>
          </a:p>
        </p:txBody>
      </p:sp>
      <p:pic>
        <p:nvPicPr>
          <p:cNvPr id="11" name="Picture 2" descr="C:\Users\791878\Desktop\H29\コバトン（png形式）\53-1-04.png">
            <a:extLst>
              <a:ext uri="{FF2B5EF4-FFF2-40B4-BE49-F238E27FC236}">
                <a16:creationId xmlns:a16="http://schemas.microsoft.com/office/drawing/2014/main" id="{E7871764-24E0-EA84-25E0-5CA556729D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2">
            <a:extLst>
              <a:ext uri="{FF2B5EF4-FFF2-40B4-BE49-F238E27FC236}">
                <a16:creationId xmlns:a16="http://schemas.microsoft.com/office/drawing/2014/main" id="{60A4EA29-E336-56E5-5052-727AB1B354AD}"/>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
        <p:nvSpPr>
          <p:cNvPr id="9" name="正方形/長方形 8">
            <a:extLst>
              <a:ext uri="{FF2B5EF4-FFF2-40B4-BE49-F238E27FC236}">
                <a16:creationId xmlns:a16="http://schemas.microsoft.com/office/drawing/2014/main" id="{00228C76-E33E-AE13-F112-8FF143B9A1CC}"/>
              </a:ext>
            </a:extLst>
          </p:cNvPr>
          <p:cNvSpPr/>
          <p:nvPr/>
        </p:nvSpPr>
        <p:spPr>
          <a:xfrm>
            <a:off x="8935846" y="5472945"/>
            <a:ext cx="2781532" cy="923330"/>
          </a:xfrm>
          <a:prstGeom prst="rect">
            <a:avLst/>
          </a:prstGeom>
          <a:noFill/>
        </p:spPr>
        <p:txBody>
          <a:bodyPr wrap="none" lIns="91440" tIns="45720" rIns="91440" bIns="45720">
            <a:spAutoFit/>
          </a:bodyPr>
          <a:lstStyle/>
          <a:p>
            <a:pPr algn="ctr"/>
            <a:r>
              <a:rPr lang="ja-JP" altLang="en-US" sz="5400" dirty="0">
                <a:ln w="0"/>
                <a:solidFill>
                  <a:srgbClr val="FF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２</a:t>
            </a:r>
            <a:r>
              <a:rPr lang="ja-JP" altLang="en-US" sz="5400" b="0" cap="none" spc="0" dirty="0">
                <a:ln w="0"/>
                <a:solidFill>
                  <a:srgbClr val="FF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号事案</a:t>
            </a:r>
          </a:p>
        </p:txBody>
      </p:sp>
    </p:spTree>
    <p:extLst>
      <p:ext uri="{BB962C8B-B14F-4D97-AF65-F5344CB8AC3E}">
        <p14:creationId xmlns:p14="http://schemas.microsoft.com/office/powerpoint/2010/main" val="16259063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2000"/>
                                        <p:tgtEl>
                                          <p:spTgt spid="10"/>
                                        </p:tgtEl>
                                      </p:cBhvr>
                                    </p:animEffect>
                                  </p:childTnLst>
                                </p:cTn>
                              </p:par>
                            </p:childTnLst>
                          </p:cTn>
                        </p:par>
                        <p:par>
                          <p:cTn id="8" fill="hold">
                            <p:stCondLst>
                              <p:cond delay="3000"/>
                            </p:stCondLst>
                            <p:childTnLst>
                              <p:par>
                                <p:cTn id="9" presetID="2" presetClass="entr" presetSubtype="4"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ppt_x"/>
                                          </p:val>
                                        </p:tav>
                                        <p:tav tm="100000">
                                          <p:val>
                                            <p:strVal val="#ppt_x"/>
                                          </p:val>
                                        </p:tav>
                                      </p:tavLst>
                                    </p:anim>
                                    <p:anim calcmode="lin" valueType="num">
                                      <p:cBhvr additive="base">
                                        <p:cTn id="12"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tile tx="0" ty="0" sx="100000" sy="100000" flip="none" algn="tl"/>
        </a:blipFill>
        <a:effectLst/>
      </p:bgPr>
    </p:bg>
    <p:spTree>
      <p:nvGrpSpPr>
        <p:cNvPr id="1" name="">
          <a:extLst>
            <a:ext uri="{FF2B5EF4-FFF2-40B4-BE49-F238E27FC236}">
              <a16:creationId xmlns:a16="http://schemas.microsoft.com/office/drawing/2014/main" id="{F977CB02-C1E2-15C9-C920-99F0DAC03912}"/>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4029AA87-8211-841D-DE97-D0B707B3192F}"/>
              </a:ext>
            </a:extLst>
          </p:cNvPr>
          <p:cNvSpPr/>
          <p:nvPr/>
        </p:nvSpPr>
        <p:spPr>
          <a:xfrm>
            <a:off x="-3490611" y="-524382"/>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2800" dirty="0"/>
          </a:p>
        </p:txBody>
      </p:sp>
      <p:sp>
        <p:nvSpPr>
          <p:cNvPr id="6" name="スライド番号プレースホルダー 5">
            <a:extLst>
              <a:ext uri="{FF2B5EF4-FFF2-40B4-BE49-F238E27FC236}">
                <a16:creationId xmlns:a16="http://schemas.microsoft.com/office/drawing/2014/main" id="{FE438B84-DF1C-5D25-B2A6-2DA7A1626858}"/>
              </a:ext>
            </a:extLst>
          </p:cNvPr>
          <p:cNvSpPr>
            <a:spLocks noGrp="1"/>
          </p:cNvSpPr>
          <p:nvPr>
            <p:ph type="sldNum" sz="quarter" idx="12"/>
          </p:nvPr>
        </p:nvSpPr>
        <p:spPr/>
        <p:txBody>
          <a:bodyPr/>
          <a:lstStyle/>
          <a:p>
            <a:pPr rtl="0"/>
            <a:fld id="{19B51A1E-902D-48AF-9020-955120F399B6}" type="slidenum">
              <a:rPr lang="en-US" altLang="ja-JP" noProof="0" smtClean="0"/>
              <a:pPr rtl="0"/>
              <a:t>21</a:t>
            </a:fld>
            <a:endParaRPr lang="ja-JP" altLang="en-US" noProof="0" dirty="0"/>
          </a:p>
        </p:txBody>
      </p:sp>
      <p:sp>
        <p:nvSpPr>
          <p:cNvPr id="4" name="アーチ 3">
            <a:extLst>
              <a:ext uri="{FF2B5EF4-FFF2-40B4-BE49-F238E27FC236}">
                <a16:creationId xmlns:a16="http://schemas.microsoft.com/office/drawing/2014/main" id="{874FF874-A757-A35D-220A-233AC7BACB74}"/>
              </a:ext>
            </a:extLst>
          </p:cNvPr>
          <p:cNvSpPr/>
          <p:nvPr/>
        </p:nvSpPr>
        <p:spPr>
          <a:xfrm>
            <a:off x="-6348362" y="-1101274"/>
            <a:ext cx="8573895" cy="8573895"/>
          </a:xfrm>
          <a:prstGeom prst="blockArc">
            <a:avLst>
              <a:gd name="adj1" fmla="val 18263518"/>
              <a:gd name="adj2" fmla="val 3722494"/>
              <a:gd name="adj3" fmla="val 1640"/>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フリーフォーム: 図形 12">
            <a:extLst>
              <a:ext uri="{FF2B5EF4-FFF2-40B4-BE49-F238E27FC236}">
                <a16:creationId xmlns:a16="http://schemas.microsoft.com/office/drawing/2014/main" id="{F5929FAE-B84D-155C-F75A-742B2049478C}"/>
              </a:ext>
            </a:extLst>
          </p:cNvPr>
          <p:cNvSpPr/>
          <p:nvPr/>
        </p:nvSpPr>
        <p:spPr>
          <a:xfrm>
            <a:off x="1468501" y="41989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1" lang="ja-JP" altLang="en-US" sz="2500" b="1"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「いじめ重大事態」の</a:t>
            </a:r>
            <a:r>
              <a:rPr kumimoji="1"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判断</a:t>
            </a:r>
            <a:endParaRPr kumimoji="0"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4" name="楕円 13">
            <a:extLst>
              <a:ext uri="{FF2B5EF4-FFF2-40B4-BE49-F238E27FC236}">
                <a16:creationId xmlns:a16="http://schemas.microsoft.com/office/drawing/2014/main" id="{C4422FFC-4038-A072-673F-3D4AF9F458D0}"/>
              </a:ext>
            </a:extLst>
          </p:cNvPr>
          <p:cNvSpPr/>
          <p:nvPr/>
        </p:nvSpPr>
        <p:spPr>
          <a:xfrm>
            <a:off x="956298" y="298495"/>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ブレーンストーミング 単色塗りつぶし">
            <a:extLst>
              <a:ext uri="{FF2B5EF4-FFF2-40B4-BE49-F238E27FC236}">
                <a16:creationId xmlns:a16="http://schemas.microsoft.com/office/drawing/2014/main" id="{F56ADF6F-A071-67E1-B5AF-92C573A0C9F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37740" y="361026"/>
            <a:ext cx="914400" cy="914400"/>
          </a:xfrm>
          <a:prstGeom prst="rect">
            <a:avLst/>
          </a:prstGeom>
        </p:spPr>
      </p:pic>
      <p:sp>
        <p:nvSpPr>
          <p:cNvPr id="5" name="テキスト ボックス 4">
            <a:extLst>
              <a:ext uri="{FF2B5EF4-FFF2-40B4-BE49-F238E27FC236}">
                <a16:creationId xmlns:a16="http://schemas.microsoft.com/office/drawing/2014/main" id="{D608DA3F-5415-CCD6-82F7-3F0FBCBB8336}"/>
              </a:ext>
            </a:extLst>
          </p:cNvPr>
          <p:cNvSpPr txBox="1"/>
          <p:nvPr/>
        </p:nvSpPr>
        <p:spPr>
          <a:xfrm>
            <a:off x="259581" y="1773716"/>
            <a:ext cx="923330" cy="3238959"/>
          </a:xfrm>
          <a:prstGeom prst="rect">
            <a:avLst/>
          </a:prstGeom>
          <a:noFill/>
        </p:spPr>
        <p:txBody>
          <a:bodyPr vert="eaVert" wrap="square">
            <a:spAutoFit/>
          </a:bodyPr>
          <a:lstStyle/>
          <a:p>
            <a:r>
              <a:rPr lang="ja-JP" altLang="en-US" sz="48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事例研修①</a:t>
            </a:r>
          </a:p>
        </p:txBody>
      </p:sp>
      <p:sp>
        <p:nvSpPr>
          <p:cNvPr id="10" name="四角形: メモ 9">
            <a:extLst>
              <a:ext uri="{FF2B5EF4-FFF2-40B4-BE49-F238E27FC236}">
                <a16:creationId xmlns:a16="http://schemas.microsoft.com/office/drawing/2014/main" id="{AC8E34F9-C75E-0107-3C53-73269D811C2D}"/>
              </a:ext>
            </a:extLst>
          </p:cNvPr>
          <p:cNvSpPr/>
          <p:nvPr/>
        </p:nvSpPr>
        <p:spPr>
          <a:xfrm>
            <a:off x="2390421" y="1337958"/>
            <a:ext cx="9636690" cy="1120489"/>
          </a:xfrm>
          <a:prstGeom prst="foldedCorner">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　❶ 関係生徒</a:t>
            </a:r>
          </a:p>
          <a:p>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a:t>
            </a:r>
            <a:r>
              <a:rPr kumimoji="1" lang="en-US" altLang="ja-JP" sz="28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被害</a:t>
            </a:r>
            <a:r>
              <a:rPr kumimoji="1" lang="en-US" altLang="ja-JP" sz="28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中学３年女子Ａ（１名）</a:t>
            </a:r>
          </a:p>
        </p:txBody>
      </p:sp>
      <p:pic>
        <p:nvPicPr>
          <p:cNvPr id="11" name="Picture 2" descr="C:\Users\791878\Desktop\H29\コバトン（png形式）\53-1-04.png">
            <a:extLst>
              <a:ext uri="{FF2B5EF4-FFF2-40B4-BE49-F238E27FC236}">
                <a16:creationId xmlns:a16="http://schemas.microsoft.com/office/drawing/2014/main" id="{CA2DCBEE-A7CA-6E4A-777E-EFD47AFA06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四角形: メモ 6">
            <a:extLst>
              <a:ext uri="{FF2B5EF4-FFF2-40B4-BE49-F238E27FC236}">
                <a16:creationId xmlns:a16="http://schemas.microsoft.com/office/drawing/2014/main" id="{004BDC6D-5425-7A1C-29A2-8DCC79BDA8CF}"/>
              </a:ext>
            </a:extLst>
          </p:cNvPr>
          <p:cNvSpPr/>
          <p:nvPr/>
        </p:nvSpPr>
        <p:spPr>
          <a:xfrm>
            <a:off x="2390421" y="2531085"/>
            <a:ext cx="9636690" cy="3688861"/>
          </a:xfrm>
          <a:prstGeom prst="foldedCorner">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　❷ いじめの概要</a:t>
            </a:r>
          </a:p>
          <a:p>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●中学３年女子生徒Ａが、</a:t>
            </a:r>
            <a:r>
              <a:rPr kumimoji="1" lang="ja-JP" altLang="en-US" sz="2800" dirty="0">
                <a:solidFill>
                  <a:srgbClr val="FFCCFF"/>
                </a:solidFill>
                <a:latin typeface="HGP創英角ｺﾞｼｯｸUB" panose="020B0900000000000000" pitchFamily="50" charset="-128"/>
                <a:ea typeface="HGP創英角ｺﾞｼｯｸUB" panose="020B0900000000000000" pitchFamily="50" charset="-128"/>
              </a:rPr>
              <a:t>自宅にて自死</a:t>
            </a:r>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を図り、翌日死亡が確認された。遺留品として、</a:t>
            </a:r>
            <a:r>
              <a:rPr kumimoji="1" lang="ja-JP" altLang="en-US" sz="2800" dirty="0">
                <a:solidFill>
                  <a:srgbClr val="FFCCFF"/>
                </a:solidFill>
                <a:latin typeface="HGP創英角ｺﾞｼｯｸUB" panose="020B0900000000000000" pitchFamily="50" charset="-128"/>
                <a:ea typeface="HGP創英角ｺﾞｼｯｸUB" panose="020B0900000000000000" pitchFamily="50" charset="-128"/>
              </a:rPr>
              <a:t>制服のポケットに「くさや」と書かれたメモ</a:t>
            </a:r>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が発見されたほか、</a:t>
            </a:r>
            <a:r>
              <a:rPr kumimoji="1" lang="ja-JP" altLang="en-US" sz="2800" dirty="0">
                <a:solidFill>
                  <a:srgbClr val="FFCCFF"/>
                </a:solidFill>
                <a:latin typeface="HGP創英角ｺﾞｼｯｸUB" panose="020B0900000000000000" pitchFamily="50" charset="-128"/>
                <a:ea typeface="HGP創英角ｺﾞｼｯｸUB" panose="020B0900000000000000" pitchFamily="50" charset="-128"/>
              </a:rPr>
              <a:t>本人の日記に「いじめられたくない。（ひとり）ぼっちはいやだ」などの記述</a:t>
            </a:r>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が残っていた。このため、遺族は、</a:t>
            </a:r>
            <a:r>
              <a:rPr kumimoji="1" lang="ja-JP" altLang="en-US" sz="2800" dirty="0">
                <a:solidFill>
                  <a:srgbClr val="FFCCFF"/>
                </a:solidFill>
                <a:latin typeface="HGP創英角ｺﾞｼｯｸUB" panose="020B0900000000000000" pitchFamily="50" charset="-128"/>
                <a:ea typeface="HGP創英角ｺﾞｼｯｸUB" panose="020B0900000000000000" pitchFamily="50" charset="-128"/>
              </a:rPr>
              <a:t>Ａが生前クラスの女子生徒からいじめを受けていた旨を主張</a:t>
            </a:r>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した。</a:t>
            </a:r>
          </a:p>
        </p:txBody>
      </p:sp>
      <p:sp>
        <p:nvSpPr>
          <p:cNvPr id="8" name="タイトル 2">
            <a:extLst>
              <a:ext uri="{FF2B5EF4-FFF2-40B4-BE49-F238E27FC236}">
                <a16:creationId xmlns:a16="http://schemas.microsoft.com/office/drawing/2014/main" id="{71641C66-002D-624A-F3CE-F3D5927B793F}"/>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
        <p:nvSpPr>
          <p:cNvPr id="9" name="正方形/長方形 8">
            <a:extLst>
              <a:ext uri="{FF2B5EF4-FFF2-40B4-BE49-F238E27FC236}">
                <a16:creationId xmlns:a16="http://schemas.microsoft.com/office/drawing/2014/main" id="{350467CC-8E3F-E7E3-FEDD-DAE7127A6E08}"/>
              </a:ext>
            </a:extLst>
          </p:cNvPr>
          <p:cNvSpPr/>
          <p:nvPr/>
        </p:nvSpPr>
        <p:spPr>
          <a:xfrm>
            <a:off x="6835271" y="293233"/>
            <a:ext cx="1569660" cy="923330"/>
          </a:xfrm>
          <a:prstGeom prst="rect">
            <a:avLst/>
          </a:prstGeom>
          <a:noFill/>
        </p:spPr>
        <p:txBody>
          <a:bodyPr wrap="none" lIns="91440" tIns="45720" rIns="91440" bIns="45720">
            <a:spAutoFit/>
          </a:bodyPr>
          <a:lstStyle/>
          <a:p>
            <a:pPr algn="ctr"/>
            <a:r>
              <a:rPr lang="ja-JP" altLang="en-US" sz="5400" dirty="0">
                <a:ln w="0"/>
                <a:solidFill>
                  <a:schemeClr val="tx1">
                    <a:lumMod val="75000"/>
                    <a:lumOff val="25000"/>
                  </a:schemeClr>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概要</a:t>
            </a:r>
            <a:endParaRPr lang="ja-JP" altLang="en-US" sz="5400" b="0" cap="none" spc="0" dirty="0">
              <a:ln w="0"/>
              <a:solidFill>
                <a:schemeClr val="tx1">
                  <a:lumMod val="75000"/>
                  <a:lumOff val="25000"/>
                </a:schemeClr>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endParaRPr>
          </a:p>
        </p:txBody>
      </p:sp>
      <p:sp>
        <p:nvSpPr>
          <p:cNvPr id="12" name="正方形/長方形 11">
            <a:extLst>
              <a:ext uri="{FF2B5EF4-FFF2-40B4-BE49-F238E27FC236}">
                <a16:creationId xmlns:a16="http://schemas.microsoft.com/office/drawing/2014/main" id="{1CAF5A3C-F496-0A13-9968-8E998463025D}"/>
              </a:ext>
            </a:extLst>
          </p:cNvPr>
          <p:cNvSpPr/>
          <p:nvPr/>
        </p:nvSpPr>
        <p:spPr>
          <a:xfrm>
            <a:off x="758588" y="6297895"/>
            <a:ext cx="2226892" cy="523220"/>
          </a:xfrm>
          <a:prstGeom prst="rect">
            <a:avLst/>
          </a:prstGeom>
          <a:noFill/>
        </p:spPr>
        <p:txBody>
          <a:bodyPr wrap="none" lIns="91440" tIns="45720" rIns="91440" bIns="45720">
            <a:spAutoFit/>
          </a:bodyPr>
          <a:lstStyle/>
          <a:p>
            <a:pPr algn="ct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いじめ対策に係る事例集</a:t>
            </a:r>
            <a:endPar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endParaRPr>
          </a:p>
          <a:p>
            <a:pPr algn="ct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（平成</a:t>
            </a:r>
            <a:r>
              <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rPr>
              <a:t>30</a:t>
            </a: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年</a:t>
            </a:r>
            <a:r>
              <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rPr>
              <a:t>9</a:t>
            </a: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月文部科学省</a:t>
            </a:r>
          </a:p>
        </p:txBody>
      </p:sp>
    </p:spTree>
    <p:extLst>
      <p:ext uri="{BB962C8B-B14F-4D97-AF65-F5344CB8AC3E}">
        <p14:creationId xmlns:p14="http://schemas.microsoft.com/office/powerpoint/2010/main" val="33072443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2000">
        <p159:morph option="byObject"/>
      </p:transition>
    </mc:Choice>
    <mc:Fallback xmlns="">
      <p:transition spd="slow" advClick="0" advTm="22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tile tx="0" ty="0" sx="100000" sy="100000" flip="none" algn="tl"/>
        </a:blipFill>
        <a:effectLst/>
      </p:bgPr>
    </p:bg>
    <p:spTree>
      <p:nvGrpSpPr>
        <p:cNvPr id="1" name="">
          <a:extLst>
            <a:ext uri="{FF2B5EF4-FFF2-40B4-BE49-F238E27FC236}">
              <a16:creationId xmlns:a16="http://schemas.microsoft.com/office/drawing/2014/main" id="{528D4F22-F637-09EA-5D75-1542D852511F}"/>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6ED7B5DB-9FC3-534D-C886-E34FDADB8B89}"/>
              </a:ext>
            </a:extLst>
          </p:cNvPr>
          <p:cNvSpPr/>
          <p:nvPr/>
        </p:nvSpPr>
        <p:spPr>
          <a:xfrm>
            <a:off x="-3490611" y="-524382"/>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00" dirty="0"/>
          </a:p>
        </p:txBody>
      </p:sp>
      <p:sp>
        <p:nvSpPr>
          <p:cNvPr id="6" name="スライド番号プレースホルダー 5">
            <a:extLst>
              <a:ext uri="{FF2B5EF4-FFF2-40B4-BE49-F238E27FC236}">
                <a16:creationId xmlns:a16="http://schemas.microsoft.com/office/drawing/2014/main" id="{23781B53-C935-D429-EC20-306A0B430475}"/>
              </a:ext>
            </a:extLst>
          </p:cNvPr>
          <p:cNvSpPr>
            <a:spLocks noGrp="1"/>
          </p:cNvSpPr>
          <p:nvPr>
            <p:ph type="sldNum" sz="quarter" idx="12"/>
          </p:nvPr>
        </p:nvSpPr>
        <p:spPr/>
        <p:txBody>
          <a:bodyPr/>
          <a:lstStyle/>
          <a:p>
            <a:pPr rtl="0"/>
            <a:fld id="{19B51A1E-902D-48AF-9020-955120F399B6}" type="slidenum">
              <a:rPr lang="en-US" altLang="ja-JP" noProof="0" smtClean="0"/>
              <a:pPr rtl="0"/>
              <a:t>22</a:t>
            </a:fld>
            <a:endParaRPr lang="ja-JP" altLang="en-US" noProof="0" dirty="0"/>
          </a:p>
        </p:txBody>
      </p:sp>
      <p:sp>
        <p:nvSpPr>
          <p:cNvPr id="4" name="アーチ 3">
            <a:extLst>
              <a:ext uri="{FF2B5EF4-FFF2-40B4-BE49-F238E27FC236}">
                <a16:creationId xmlns:a16="http://schemas.microsoft.com/office/drawing/2014/main" id="{5EA4884F-2625-3E33-533B-CB0BBF08CE27}"/>
              </a:ext>
            </a:extLst>
          </p:cNvPr>
          <p:cNvSpPr/>
          <p:nvPr/>
        </p:nvSpPr>
        <p:spPr>
          <a:xfrm>
            <a:off x="-6348362" y="-1101274"/>
            <a:ext cx="8573895" cy="8573895"/>
          </a:xfrm>
          <a:prstGeom prst="blockArc">
            <a:avLst>
              <a:gd name="adj1" fmla="val 18263518"/>
              <a:gd name="adj2" fmla="val 3722494"/>
              <a:gd name="adj3" fmla="val 1640"/>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フリーフォーム: 図形 12">
            <a:extLst>
              <a:ext uri="{FF2B5EF4-FFF2-40B4-BE49-F238E27FC236}">
                <a16:creationId xmlns:a16="http://schemas.microsoft.com/office/drawing/2014/main" id="{ED7AEFA0-8B16-3F0A-18EE-5E08E09B4604}"/>
              </a:ext>
            </a:extLst>
          </p:cNvPr>
          <p:cNvSpPr/>
          <p:nvPr/>
        </p:nvSpPr>
        <p:spPr>
          <a:xfrm>
            <a:off x="1468501" y="41989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1" lang="ja-JP" altLang="en-US" sz="2500" b="1"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「いじめ重大事態」の</a:t>
            </a:r>
            <a:r>
              <a:rPr kumimoji="1"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判断</a:t>
            </a:r>
            <a:endParaRPr kumimoji="0"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4" name="楕円 13">
            <a:extLst>
              <a:ext uri="{FF2B5EF4-FFF2-40B4-BE49-F238E27FC236}">
                <a16:creationId xmlns:a16="http://schemas.microsoft.com/office/drawing/2014/main" id="{621E74D6-53E1-1120-2987-781BEDF7BD4C}"/>
              </a:ext>
            </a:extLst>
          </p:cNvPr>
          <p:cNvSpPr/>
          <p:nvPr/>
        </p:nvSpPr>
        <p:spPr>
          <a:xfrm>
            <a:off x="956298" y="298495"/>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ブレーンストーミング 単色塗りつぶし">
            <a:extLst>
              <a:ext uri="{FF2B5EF4-FFF2-40B4-BE49-F238E27FC236}">
                <a16:creationId xmlns:a16="http://schemas.microsoft.com/office/drawing/2014/main" id="{8CC3159B-C4DA-5304-E852-6750839AC49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37740" y="361026"/>
            <a:ext cx="914400" cy="914400"/>
          </a:xfrm>
          <a:prstGeom prst="rect">
            <a:avLst/>
          </a:prstGeom>
        </p:spPr>
      </p:pic>
      <p:sp>
        <p:nvSpPr>
          <p:cNvPr id="5" name="テキスト ボックス 4">
            <a:extLst>
              <a:ext uri="{FF2B5EF4-FFF2-40B4-BE49-F238E27FC236}">
                <a16:creationId xmlns:a16="http://schemas.microsoft.com/office/drawing/2014/main" id="{2007E401-1B05-9FCB-9196-46EF7F494E12}"/>
              </a:ext>
            </a:extLst>
          </p:cNvPr>
          <p:cNvSpPr txBox="1"/>
          <p:nvPr/>
        </p:nvSpPr>
        <p:spPr>
          <a:xfrm>
            <a:off x="336699" y="1835086"/>
            <a:ext cx="923330" cy="3187827"/>
          </a:xfrm>
          <a:prstGeom prst="rect">
            <a:avLst/>
          </a:prstGeom>
          <a:noFill/>
        </p:spPr>
        <p:txBody>
          <a:bodyPr vert="eaVert" wrap="square">
            <a:spAutoFit/>
          </a:bodyPr>
          <a:lstStyle/>
          <a:p>
            <a:r>
              <a:rPr lang="ja-JP" altLang="en-US" sz="48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事例研修①</a:t>
            </a:r>
          </a:p>
        </p:txBody>
      </p:sp>
      <p:pic>
        <p:nvPicPr>
          <p:cNvPr id="11" name="Picture 2" descr="C:\Users\791878\Desktop\H29\コバトン（png形式）\53-1-04.png">
            <a:extLst>
              <a:ext uri="{FF2B5EF4-FFF2-40B4-BE49-F238E27FC236}">
                <a16:creationId xmlns:a16="http://schemas.microsoft.com/office/drawing/2014/main" id="{803AB13E-5742-CD63-D913-86437E1AE5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四角形: メモ 6">
            <a:extLst>
              <a:ext uri="{FF2B5EF4-FFF2-40B4-BE49-F238E27FC236}">
                <a16:creationId xmlns:a16="http://schemas.microsoft.com/office/drawing/2014/main" id="{8455098E-BAD8-CA47-94B5-6A24EEEA423B}"/>
              </a:ext>
            </a:extLst>
          </p:cNvPr>
          <p:cNvSpPr/>
          <p:nvPr/>
        </p:nvSpPr>
        <p:spPr>
          <a:xfrm>
            <a:off x="2390421" y="1275427"/>
            <a:ext cx="9636690" cy="4944520"/>
          </a:xfrm>
          <a:prstGeom prst="foldedCorner">
            <a:avLst>
              <a:gd name="adj" fmla="val 3784"/>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●Ａが自死した翌月、学校がアンケート調査を実施したが、調査結果からいじめの事実は出てこなかった。また、教育委員会がＡの同級生に聞き取り調査を行った。</a:t>
            </a:r>
          </a:p>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●教育委員会・学校の調査と並行して、御遺族が独自に関係生徒に聞き取り調査を行ったところ、いじめをうかがわせる証言を得た。</a:t>
            </a:r>
          </a:p>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●御遺族が教育委員会に、いじめの重大事態の調査組織（第三者調査委員会）の設置を申し入れるが、</a:t>
            </a:r>
            <a:r>
              <a:rPr kumimoji="1" lang="ja-JP" altLang="en-US" sz="2400" dirty="0">
                <a:solidFill>
                  <a:srgbClr val="FFCCFF"/>
                </a:solidFill>
                <a:latin typeface="HGP創英角ｺﾞｼｯｸUB" panose="020B0900000000000000" pitchFamily="50" charset="-128"/>
                <a:ea typeface="HGP創英角ｺﾞｼｯｸUB" panose="020B0900000000000000" pitchFamily="50" charset="-128"/>
              </a:rPr>
              <a:t>教育委員会において、学校が実施したアンケート調査等においていじめの事実が把握できなかったことをもって、「（本事案は）いじめによる重大事態ではない」と決議した。</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なお、教育委員会は当該決議のことを御遺族には伝えていなかった。</a:t>
            </a:r>
          </a:p>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●その後、御遺族が決議の存在を知り、文部科学省に対して調査委員会の解散などを求める申し入れを行った。これらを踏まえ、教育委員会は「いじめの重大事態ではない」という決議を撤回した。</a:t>
            </a:r>
          </a:p>
        </p:txBody>
      </p:sp>
      <p:sp>
        <p:nvSpPr>
          <p:cNvPr id="8" name="タイトル 2">
            <a:extLst>
              <a:ext uri="{FF2B5EF4-FFF2-40B4-BE49-F238E27FC236}">
                <a16:creationId xmlns:a16="http://schemas.microsoft.com/office/drawing/2014/main" id="{00A1031A-A361-32DF-EC6A-EF4F74A8781E}"/>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
        <p:nvSpPr>
          <p:cNvPr id="9" name="正方形/長方形 8">
            <a:extLst>
              <a:ext uri="{FF2B5EF4-FFF2-40B4-BE49-F238E27FC236}">
                <a16:creationId xmlns:a16="http://schemas.microsoft.com/office/drawing/2014/main" id="{668747A0-818C-02A6-D594-5C6677DE0CD7}"/>
              </a:ext>
            </a:extLst>
          </p:cNvPr>
          <p:cNvSpPr/>
          <p:nvPr/>
        </p:nvSpPr>
        <p:spPr>
          <a:xfrm>
            <a:off x="6021201" y="419890"/>
            <a:ext cx="5684445" cy="769441"/>
          </a:xfrm>
          <a:prstGeom prst="rect">
            <a:avLst/>
          </a:prstGeom>
          <a:noFill/>
        </p:spPr>
        <p:txBody>
          <a:bodyPr wrap="square" lIns="91440" tIns="45720" rIns="91440" bIns="45720">
            <a:spAutoFit/>
          </a:bodyPr>
          <a:lstStyle/>
          <a:p>
            <a:pPr algn="ctr"/>
            <a:r>
              <a:rPr lang="ja-JP" altLang="en-US" sz="4400" dirty="0">
                <a:ln w="0"/>
                <a:solidFill>
                  <a:schemeClr val="tx1">
                    <a:lumMod val="75000"/>
                    <a:lumOff val="25000"/>
                  </a:schemeClr>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　 事態の経緯及び対応</a:t>
            </a:r>
          </a:p>
        </p:txBody>
      </p:sp>
      <p:sp>
        <p:nvSpPr>
          <p:cNvPr id="10" name="正方形/長方形 9">
            <a:extLst>
              <a:ext uri="{FF2B5EF4-FFF2-40B4-BE49-F238E27FC236}">
                <a16:creationId xmlns:a16="http://schemas.microsoft.com/office/drawing/2014/main" id="{A00A3755-D6C8-D5F7-3D4C-2F7C7E8A0D8D}"/>
              </a:ext>
            </a:extLst>
          </p:cNvPr>
          <p:cNvSpPr/>
          <p:nvPr/>
        </p:nvSpPr>
        <p:spPr>
          <a:xfrm>
            <a:off x="758588" y="6297895"/>
            <a:ext cx="2226892" cy="523220"/>
          </a:xfrm>
          <a:prstGeom prst="rect">
            <a:avLst/>
          </a:prstGeom>
          <a:noFill/>
        </p:spPr>
        <p:txBody>
          <a:bodyPr wrap="none" lIns="91440" tIns="45720" rIns="91440" bIns="45720">
            <a:spAutoFit/>
          </a:bodyPr>
          <a:lstStyle/>
          <a:p>
            <a:pPr algn="ct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いじめ対策に係る事例集</a:t>
            </a:r>
            <a:endPar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endParaRPr>
          </a:p>
          <a:p>
            <a:pPr algn="ct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（平成</a:t>
            </a:r>
            <a:r>
              <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rPr>
              <a:t>30</a:t>
            </a: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年</a:t>
            </a:r>
            <a:r>
              <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rPr>
              <a:t>9</a:t>
            </a: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月文部科学省</a:t>
            </a:r>
          </a:p>
        </p:txBody>
      </p:sp>
    </p:spTree>
    <p:extLst>
      <p:ext uri="{BB962C8B-B14F-4D97-AF65-F5344CB8AC3E}">
        <p14:creationId xmlns:p14="http://schemas.microsoft.com/office/powerpoint/2010/main" val="1239817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7000">
        <p159:morph option="byObject"/>
      </p:transition>
    </mc:Choice>
    <mc:Fallback xmlns="">
      <p:transition spd="slow" advClick="0" advTm="27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tile tx="0" ty="0" sx="100000" sy="100000" flip="none" algn="tl"/>
        </a:blipFill>
        <a:effectLst/>
      </p:bgPr>
    </p:bg>
    <p:spTree>
      <p:nvGrpSpPr>
        <p:cNvPr id="1" name="">
          <a:extLst>
            <a:ext uri="{FF2B5EF4-FFF2-40B4-BE49-F238E27FC236}">
              <a16:creationId xmlns:a16="http://schemas.microsoft.com/office/drawing/2014/main" id="{E0676400-469C-F609-3A09-0B18996522D9}"/>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CA994ACF-9C59-1C8E-B2BC-CFEFFEFF6D54}"/>
              </a:ext>
            </a:extLst>
          </p:cNvPr>
          <p:cNvSpPr/>
          <p:nvPr/>
        </p:nvSpPr>
        <p:spPr>
          <a:xfrm>
            <a:off x="-3490611" y="-524382"/>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00" dirty="0"/>
          </a:p>
        </p:txBody>
      </p:sp>
      <p:sp>
        <p:nvSpPr>
          <p:cNvPr id="6" name="スライド番号プレースホルダー 5">
            <a:extLst>
              <a:ext uri="{FF2B5EF4-FFF2-40B4-BE49-F238E27FC236}">
                <a16:creationId xmlns:a16="http://schemas.microsoft.com/office/drawing/2014/main" id="{B25452C4-ED4E-2B77-CA50-73C3B6940A0B}"/>
              </a:ext>
            </a:extLst>
          </p:cNvPr>
          <p:cNvSpPr>
            <a:spLocks noGrp="1"/>
          </p:cNvSpPr>
          <p:nvPr>
            <p:ph type="sldNum" sz="quarter" idx="12"/>
          </p:nvPr>
        </p:nvSpPr>
        <p:spPr/>
        <p:txBody>
          <a:bodyPr/>
          <a:lstStyle/>
          <a:p>
            <a:pPr rtl="0"/>
            <a:fld id="{19B51A1E-902D-48AF-9020-955120F399B6}" type="slidenum">
              <a:rPr lang="en-US" altLang="ja-JP" noProof="0" smtClean="0"/>
              <a:pPr rtl="0"/>
              <a:t>23</a:t>
            </a:fld>
            <a:endParaRPr lang="ja-JP" altLang="en-US" noProof="0" dirty="0"/>
          </a:p>
        </p:txBody>
      </p:sp>
      <p:sp>
        <p:nvSpPr>
          <p:cNvPr id="4" name="アーチ 3">
            <a:extLst>
              <a:ext uri="{FF2B5EF4-FFF2-40B4-BE49-F238E27FC236}">
                <a16:creationId xmlns:a16="http://schemas.microsoft.com/office/drawing/2014/main" id="{4B2A900E-19E3-10EB-E413-7CB91D4DC393}"/>
              </a:ext>
            </a:extLst>
          </p:cNvPr>
          <p:cNvSpPr/>
          <p:nvPr/>
        </p:nvSpPr>
        <p:spPr>
          <a:xfrm>
            <a:off x="-6348362" y="-1101274"/>
            <a:ext cx="8573895" cy="8573895"/>
          </a:xfrm>
          <a:prstGeom prst="blockArc">
            <a:avLst>
              <a:gd name="adj1" fmla="val 18263518"/>
              <a:gd name="adj2" fmla="val 3722494"/>
              <a:gd name="adj3" fmla="val 1640"/>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フリーフォーム: 図形 12">
            <a:extLst>
              <a:ext uri="{FF2B5EF4-FFF2-40B4-BE49-F238E27FC236}">
                <a16:creationId xmlns:a16="http://schemas.microsoft.com/office/drawing/2014/main" id="{C1D6FE67-6DB6-0EDE-28BC-9BA208AD15AD}"/>
              </a:ext>
            </a:extLst>
          </p:cNvPr>
          <p:cNvSpPr/>
          <p:nvPr/>
        </p:nvSpPr>
        <p:spPr>
          <a:xfrm>
            <a:off x="1468501" y="41989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1" lang="ja-JP" altLang="en-US" sz="2500" b="1"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「いじめ重大事態」の</a:t>
            </a:r>
            <a:r>
              <a:rPr kumimoji="1"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判断</a:t>
            </a:r>
            <a:endParaRPr kumimoji="0"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4" name="楕円 13">
            <a:extLst>
              <a:ext uri="{FF2B5EF4-FFF2-40B4-BE49-F238E27FC236}">
                <a16:creationId xmlns:a16="http://schemas.microsoft.com/office/drawing/2014/main" id="{B893DCB6-1D58-BA51-F7B9-BB494A0BD78C}"/>
              </a:ext>
            </a:extLst>
          </p:cNvPr>
          <p:cNvSpPr/>
          <p:nvPr/>
        </p:nvSpPr>
        <p:spPr>
          <a:xfrm>
            <a:off x="956298" y="298495"/>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ブレーンストーミング 単色塗りつぶし">
            <a:extLst>
              <a:ext uri="{FF2B5EF4-FFF2-40B4-BE49-F238E27FC236}">
                <a16:creationId xmlns:a16="http://schemas.microsoft.com/office/drawing/2014/main" id="{ED338C71-C7DC-21A9-AB61-16149697050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37740" y="361026"/>
            <a:ext cx="914400" cy="914400"/>
          </a:xfrm>
          <a:prstGeom prst="rect">
            <a:avLst/>
          </a:prstGeom>
        </p:spPr>
      </p:pic>
      <p:pic>
        <p:nvPicPr>
          <p:cNvPr id="11" name="Picture 2" descr="C:\Users\791878\Desktop\H29\コバトン（png形式）\53-1-04.png">
            <a:extLst>
              <a:ext uri="{FF2B5EF4-FFF2-40B4-BE49-F238E27FC236}">
                <a16:creationId xmlns:a16="http://schemas.microsoft.com/office/drawing/2014/main" id="{6EC50408-91AC-5275-73F8-81D50E6245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四角形: メモ 6">
            <a:extLst>
              <a:ext uri="{FF2B5EF4-FFF2-40B4-BE49-F238E27FC236}">
                <a16:creationId xmlns:a16="http://schemas.microsoft.com/office/drawing/2014/main" id="{F7145EA7-B600-543D-2F71-26948244627D}"/>
              </a:ext>
            </a:extLst>
          </p:cNvPr>
          <p:cNvSpPr/>
          <p:nvPr/>
        </p:nvSpPr>
        <p:spPr>
          <a:xfrm>
            <a:off x="2390421" y="1275427"/>
            <a:ext cx="9636690" cy="4944520"/>
          </a:xfrm>
          <a:prstGeom prst="foldedCorner">
            <a:avLst>
              <a:gd name="adj" fmla="val 5946"/>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●いじめについて、多くの客観的事実が御遺族から示されているにもかかわらず、</a:t>
            </a:r>
            <a:r>
              <a:rPr kumimoji="1" lang="ja-JP" altLang="en-US" sz="2800" dirty="0">
                <a:solidFill>
                  <a:srgbClr val="FFCCFF"/>
                </a:solidFill>
                <a:latin typeface="HGP創英角ｺﾞｼｯｸUB" panose="020B0900000000000000" pitchFamily="50" charset="-128"/>
                <a:ea typeface="HGP創英角ｺﾞｼｯｸUB" panose="020B0900000000000000" pitchFamily="50" charset="-128"/>
              </a:rPr>
              <a:t>事案発生後の初動調査を十分に行わなかったことは不適切である。</a:t>
            </a:r>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御遺族から提示された新たな資料・証言等についても第三者調査委員会に提出し、確認を受けるべきであったと考えられる。</a:t>
            </a:r>
          </a:p>
          <a:p>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●御遺族からの訴えがあるなど、</a:t>
            </a:r>
            <a:r>
              <a:rPr kumimoji="1" lang="ja-JP" altLang="en-US" sz="2800" dirty="0">
                <a:solidFill>
                  <a:srgbClr val="FFCCFF"/>
                </a:solidFill>
                <a:latin typeface="HGP創英角ｺﾞｼｯｸUB" panose="020B0900000000000000" pitchFamily="50" charset="-128"/>
                <a:ea typeface="HGP創英角ｺﾞｼｯｸUB" panose="020B0900000000000000" pitchFamily="50" charset="-128"/>
              </a:rPr>
              <a:t>いじめの疑いがあったにもかかわらず、教育委員会において「いじめの重大事態ではない」と決議したことは、いじめ防止対策推進法に反する誤った対応である。</a:t>
            </a:r>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事案の発生直後に、御遺族から物的証拠の提示や訴えがあった時点で、いじめの「疑い」があるものとして、いじめの重大事態と捉える必要があったと考えられる。</a:t>
            </a:r>
          </a:p>
        </p:txBody>
      </p:sp>
      <p:sp>
        <p:nvSpPr>
          <p:cNvPr id="8" name="タイトル 2">
            <a:extLst>
              <a:ext uri="{FF2B5EF4-FFF2-40B4-BE49-F238E27FC236}">
                <a16:creationId xmlns:a16="http://schemas.microsoft.com/office/drawing/2014/main" id="{0E441387-600A-8536-7E48-050962A7FC03}"/>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
        <p:nvSpPr>
          <p:cNvPr id="9" name="正方形/長方形 8">
            <a:extLst>
              <a:ext uri="{FF2B5EF4-FFF2-40B4-BE49-F238E27FC236}">
                <a16:creationId xmlns:a16="http://schemas.microsoft.com/office/drawing/2014/main" id="{1104204A-2E5F-BDCD-2FDB-406646E17A8A}"/>
              </a:ext>
            </a:extLst>
          </p:cNvPr>
          <p:cNvSpPr/>
          <p:nvPr/>
        </p:nvSpPr>
        <p:spPr>
          <a:xfrm>
            <a:off x="6021201" y="419890"/>
            <a:ext cx="5684445" cy="769441"/>
          </a:xfrm>
          <a:prstGeom prst="rect">
            <a:avLst/>
          </a:prstGeom>
          <a:noFill/>
        </p:spPr>
        <p:txBody>
          <a:bodyPr wrap="square" lIns="91440" tIns="45720" rIns="91440" bIns="45720">
            <a:spAutoFit/>
          </a:bodyPr>
          <a:lstStyle/>
          <a:p>
            <a:pPr algn="ctr"/>
            <a:r>
              <a:rPr lang="ja-JP" altLang="en-US" sz="4400" dirty="0">
                <a:ln w="0"/>
                <a:solidFill>
                  <a:schemeClr val="tx1">
                    <a:lumMod val="75000"/>
                    <a:lumOff val="25000"/>
                  </a:schemeClr>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　 本事例について</a:t>
            </a:r>
          </a:p>
        </p:txBody>
      </p:sp>
      <p:sp>
        <p:nvSpPr>
          <p:cNvPr id="10" name="テキスト ボックス 9">
            <a:extLst>
              <a:ext uri="{FF2B5EF4-FFF2-40B4-BE49-F238E27FC236}">
                <a16:creationId xmlns:a16="http://schemas.microsoft.com/office/drawing/2014/main" id="{D47FC545-7673-6E0D-979B-FF9E7E643571}"/>
              </a:ext>
            </a:extLst>
          </p:cNvPr>
          <p:cNvSpPr txBox="1"/>
          <p:nvPr/>
        </p:nvSpPr>
        <p:spPr>
          <a:xfrm>
            <a:off x="336699" y="1835086"/>
            <a:ext cx="923330" cy="3187827"/>
          </a:xfrm>
          <a:prstGeom prst="rect">
            <a:avLst/>
          </a:prstGeom>
          <a:noFill/>
        </p:spPr>
        <p:txBody>
          <a:bodyPr vert="eaVert" wrap="square">
            <a:spAutoFit/>
          </a:bodyPr>
          <a:lstStyle/>
          <a:p>
            <a:r>
              <a:rPr lang="ja-JP" altLang="en-US" sz="48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事例研修①</a:t>
            </a:r>
          </a:p>
        </p:txBody>
      </p:sp>
      <p:sp>
        <p:nvSpPr>
          <p:cNvPr id="12" name="正方形/長方形 11">
            <a:extLst>
              <a:ext uri="{FF2B5EF4-FFF2-40B4-BE49-F238E27FC236}">
                <a16:creationId xmlns:a16="http://schemas.microsoft.com/office/drawing/2014/main" id="{223D7759-1AA8-F45A-A9D0-4B58AE8301BD}"/>
              </a:ext>
            </a:extLst>
          </p:cNvPr>
          <p:cNvSpPr/>
          <p:nvPr/>
        </p:nvSpPr>
        <p:spPr>
          <a:xfrm>
            <a:off x="758588" y="6297895"/>
            <a:ext cx="2226892" cy="523220"/>
          </a:xfrm>
          <a:prstGeom prst="rect">
            <a:avLst/>
          </a:prstGeom>
          <a:noFill/>
        </p:spPr>
        <p:txBody>
          <a:bodyPr wrap="none" lIns="91440" tIns="45720" rIns="91440" bIns="45720">
            <a:spAutoFit/>
          </a:bodyPr>
          <a:lstStyle/>
          <a:p>
            <a:pPr algn="ct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いじめ対策に係る事例集</a:t>
            </a:r>
            <a:endPar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endParaRPr>
          </a:p>
          <a:p>
            <a:pPr algn="ct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（平成</a:t>
            </a:r>
            <a:r>
              <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rPr>
              <a:t>30</a:t>
            </a: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年</a:t>
            </a:r>
            <a:r>
              <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rPr>
              <a:t>9</a:t>
            </a: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月文部科学省</a:t>
            </a:r>
          </a:p>
        </p:txBody>
      </p:sp>
    </p:spTree>
    <p:extLst>
      <p:ext uri="{BB962C8B-B14F-4D97-AF65-F5344CB8AC3E}">
        <p14:creationId xmlns:p14="http://schemas.microsoft.com/office/powerpoint/2010/main" val="39077989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7000">
        <p159:morph option="byObject"/>
      </p:transition>
    </mc:Choice>
    <mc:Fallback xmlns="">
      <p:transition spd="slow" advClick="0" advTm="27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tile tx="0" ty="0" sx="100000" sy="100000" flip="none" algn="tl"/>
        </a:blipFill>
        <a:effectLst/>
      </p:bgPr>
    </p:bg>
    <p:spTree>
      <p:nvGrpSpPr>
        <p:cNvPr id="1" name="">
          <a:extLst>
            <a:ext uri="{FF2B5EF4-FFF2-40B4-BE49-F238E27FC236}">
              <a16:creationId xmlns:a16="http://schemas.microsoft.com/office/drawing/2014/main" id="{8F977880-90CE-9107-11F8-6375B352B202}"/>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4B156A35-A46C-FCB0-5075-07D8D0C3E18E}"/>
              </a:ext>
            </a:extLst>
          </p:cNvPr>
          <p:cNvSpPr/>
          <p:nvPr/>
        </p:nvSpPr>
        <p:spPr>
          <a:xfrm>
            <a:off x="-3490611" y="-524382"/>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2800" dirty="0"/>
          </a:p>
        </p:txBody>
      </p:sp>
      <p:sp>
        <p:nvSpPr>
          <p:cNvPr id="6" name="スライド番号プレースホルダー 5">
            <a:extLst>
              <a:ext uri="{FF2B5EF4-FFF2-40B4-BE49-F238E27FC236}">
                <a16:creationId xmlns:a16="http://schemas.microsoft.com/office/drawing/2014/main" id="{F498F5AD-5065-864C-5C22-C05DA8E0067A}"/>
              </a:ext>
            </a:extLst>
          </p:cNvPr>
          <p:cNvSpPr>
            <a:spLocks noGrp="1"/>
          </p:cNvSpPr>
          <p:nvPr>
            <p:ph type="sldNum" sz="quarter" idx="12"/>
          </p:nvPr>
        </p:nvSpPr>
        <p:spPr/>
        <p:txBody>
          <a:bodyPr/>
          <a:lstStyle/>
          <a:p>
            <a:pPr rtl="0"/>
            <a:fld id="{19B51A1E-902D-48AF-9020-955120F399B6}" type="slidenum">
              <a:rPr lang="en-US" altLang="ja-JP" noProof="0" smtClean="0"/>
              <a:pPr rtl="0"/>
              <a:t>24</a:t>
            </a:fld>
            <a:endParaRPr lang="ja-JP" altLang="en-US" noProof="0" dirty="0"/>
          </a:p>
        </p:txBody>
      </p:sp>
      <p:sp>
        <p:nvSpPr>
          <p:cNvPr id="4" name="アーチ 3">
            <a:extLst>
              <a:ext uri="{FF2B5EF4-FFF2-40B4-BE49-F238E27FC236}">
                <a16:creationId xmlns:a16="http://schemas.microsoft.com/office/drawing/2014/main" id="{742C8368-209E-7876-82D8-D96A74A2262E}"/>
              </a:ext>
            </a:extLst>
          </p:cNvPr>
          <p:cNvSpPr/>
          <p:nvPr/>
        </p:nvSpPr>
        <p:spPr>
          <a:xfrm>
            <a:off x="-6348362" y="-1101274"/>
            <a:ext cx="8573895" cy="8573895"/>
          </a:xfrm>
          <a:prstGeom prst="blockArc">
            <a:avLst>
              <a:gd name="adj1" fmla="val 18263518"/>
              <a:gd name="adj2" fmla="val 3722494"/>
              <a:gd name="adj3" fmla="val 1640"/>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フリーフォーム: 図形 12">
            <a:extLst>
              <a:ext uri="{FF2B5EF4-FFF2-40B4-BE49-F238E27FC236}">
                <a16:creationId xmlns:a16="http://schemas.microsoft.com/office/drawing/2014/main" id="{94428ECA-2A93-0F67-08A0-701AEB511BF5}"/>
              </a:ext>
            </a:extLst>
          </p:cNvPr>
          <p:cNvSpPr/>
          <p:nvPr/>
        </p:nvSpPr>
        <p:spPr>
          <a:xfrm>
            <a:off x="1468501" y="41989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1" lang="ja-JP" altLang="en-US" sz="2500" b="1"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「いじめ重大事態」の</a:t>
            </a:r>
            <a:r>
              <a:rPr kumimoji="1"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判断</a:t>
            </a:r>
            <a:endParaRPr kumimoji="0"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4" name="楕円 13">
            <a:extLst>
              <a:ext uri="{FF2B5EF4-FFF2-40B4-BE49-F238E27FC236}">
                <a16:creationId xmlns:a16="http://schemas.microsoft.com/office/drawing/2014/main" id="{D5C9A6F3-C71D-7172-C9CF-7B786B223BA9}"/>
              </a:ext>
            </a:extLst>
          </p:cNvPr>
          <p:cNvSpPr/>
          <p:nvPr/>
        </p:nvSpPr>
        <p:spPr>
          <a:xfrm>
            <a:off x="956298" y="298495"/>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ブレーンストーミング 単色塗りつぶし">
            <a:extLst>
              <a:ext uri="{FF2B5EF4-FFF2-40B4-BE49-F238E27FC236}">
                <a16:creationId xmlns:a16="http://schemas.microsoft.com/office/drawing/2014/main" id="{84726B98-75BE-67EB-8E26-D87B66E95C0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37740" y="361026"/>
            <a:ext cx="914400" cy="914400"/>
          </a:xfrm>
          <a:prstGeom prst="rect">
            <a:avLst/>
          </a:prstGeom>
        </p:spPr>
      </p:pic>
      <p:sp>
        <p:nvSpPr>
          <p:cNvPr id="10" name="四角形: メモ 9">
            <a:extLst>
              <a:ext uri="{FF2B5EF4-FFF2-40B4-BE49-F238E27FC236}">
                <a16:creationId xmlns:a16="http://schemas.microsoft.com/office/drawing/2014/main" id="{79D2C305-6834-ED15-9B70-B0395845A087}"/>
              </a:ext>
            </a:extLst>
          </p:cNvPr>
          <p:cNvSpPr/>
          <p:nvPr/>
        </p:nvSpPr>
        <p:spPr>
          <a:xfrm>
            <a:off x="2390421" y="1337958"/>
            <a:ext cx="9636690" cy="1113694"/>
          </a:xfrm>
          <a:prstGeom prst="foldedCorner">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rPr>
              <a:t>　❶ 関係児童</a:t>
            </a:r>
          </a:p>
          <a:p>
            <a:r>
              <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rPr>
              <a:t>●</a:t>
            </a:r>
            <a:r>
              <a:rPr kumimoji="1" lang="en-US" altLang="ja-JP" sz="20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rPr>
              <a:t>被害</a:t>
            </a:r>
            <a:r>
              <a:rPr kumimoji="1" lang="en-US" altLang="ja-JP" sz="20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rPr>
              <a:t>小学生男子Ａ（１名）</a:t>
            </a:r>
          </a:p>
          <a:p>
            <a:r>
              <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rPr>
              <a:t>●</a:t>
            </a:r>
            <a:r>
              <a:rPr kumimoji="1" lang="en-US" altLang="ja-JP" sz="20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rPr>
              <a:t>加害</a:t>
            </a:r>
            <a:r>
              <a:rPr kumimoji="1" lang="en-US" altLang="ja-JP" sz="20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rPr>
              <a:t>小学生男子複数名（時期により異なる）</a:t>
            </a:r>
          </a:p>
        </p:txBody>
      </p:sp>
      <p:pic>
        <p:nvPicPr>
          <p:cNvPr id="11" name="Picture 2" descr="C:\Users\791878\Desktop\H29\コバトン（png形式）\53-1-04.png">
            <a:extLst>
              <a:ext uri="{FF2B5EF4-FFF2-40B4-BE49-F238E27FC236}">
                <a16:creationId xmlns:a16="http://schemas.microsoft.com/office/drawing/2014/main" id="{0C1AC4B3-1CAE-909F-771A-2D5BCFD99B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四角形: メモ 6">
            <a:extLst>
              <a:ext uri="{FF2B5EF4-FFF2-40B4-BE49-F238E27FC236}">
                <a16:creationId xmlns:a16="http://schemas.microsoft.com/office/drawing/2014/main" id="{1DDBD38B-5857-2DED-207F-FF0355F57751}"/>
              </a:ext>
            </a:extLst>
          </p:cNvPr>
          <p:cNvSpPr/>
          <p:nvPr/>
        </p:nvSpPr>
        <p:spPr>
          <a:xfrm>
            <a:off x="2390421" y="2573047"/>
            <a:ext cx="9636690" cy="3636904"/>
          </a:xfrm>
          <a:prstGeom prst="foldedCorner">
            <a:avLst>
              <a:gd name="adj" fmla="val 8286"/>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bg1"/>
                </a:solidFill>
                <a:latin typeface="HGP創英角ｺﾞｼｯｸUB" panose="020B0900000000000000" pitchFamily="50" charset="-128"/>
                <a:ea typeface="HGP創英角ｺﾞｼｯｸUB" panose="020B0900000000000000" pitchFamily="50" charset="-128"/>
              </a:rPr>
              <a:t>　❷ いじめの概要</a:t>
            </a:r>
          </a:p>
          <a:p>
            <a:r>
              <a:rPr kumimoji="1" lang="ja-JP" altLang="en-US" dirty="0">
                <a:solidFill>
                  <a:schemeClr val="bg1"/>
                </a:solidFill>
                <a:latin typeface="HGP創英角ｺﾞｼｯｸUB" panose="020B0900000000000000" pitchFamily="50" charset="-128"/>
                <a:ea typeface="HGP創英角ｺﾞｼｯｸUB" panose="020B0900000000000000" pitchFamily="50" charset="-128"/>
              </a:rPr>
              <a:t>●被害児童Ａは、他県の小学校から転校してきた小学２年生のときに、同じ学級の児童から執拗に追い回されたり、鬼ごっこの鬼をわざとやらされたり、ランドセルを引っ張られたり、「○○菌」と呼ばれたりするなどのいじめを受けた。またＡは、</a:t>
            </a:r>
            <a:r>
              <a:rPr kumimoji="1" lang="ja-JP" altLang="en-US" dirty="0">
                <a:solidFill>
                  <a:srgbClr val="FFCCFF"/>
                </a:solidFill>
                <a:latin typeface="HGP創英角ｺﾞｼｯｸUB" panose="020B0900000000000000" pitchFamily="50" charset="-128"/>
                <a:ea typeface="HGP創英角ｺﾞｼｯｸUB" panose="020B0900000000000000" pitchFamily="50" charset="-128"/>
              </a:rPr>
              <a:t>小学３年生の６月から </a:t>
            </a:r>
            <a:r>
              <a:rPr kumimoji="1" lang="en-US" altLang="ja-JP" dirty="0">
                <a:solidFill>
                  <a:srgbClr val="FFCCFF"/>
                </a:solidFill>
                <a:latin typeface="HGP創英角ｺﾞｼｯｸUB" panose="020B0900000000000000" pitchFamily="50" charset="-128"/>
                <a:ea typeface="HGP創英角ｺﾞｼｯｸUB" panose="020B0900000000000000" pitchFamily="50" charset="-128"/>
              </a:rPr>
              <a:t>10 </a:t>
            </a:r>
            <a:r>
              <a:rPr kumimoji="1" lang="ja-JP" altLang="en-US" dirty="0">
                <a:solidFill>
                  <a:srgbClr val="FFCCFF"/>
                </a:solidFill>
                <a:latin typeface="HGP創英角ｺﾞｼｯｸUB" panose="020B0900000000000000" pitchFamily="50" charset="-128"/>
                <a:ea typeface="HGP創英角ｺﾞｼｯｸUB" panose="020B0900000000000000" pitchFamily="50" charset="-128"/>
              </a:rPr>
              <a:t>月まで不登校になった（１度目）。</a:t>
            </a:r>
          </a:p>
          <a:p>
            <a:r>
              <a:rPr kumimoji="1" lang="ja-JP" altLang="en-US" dirty="0">
                <a:solidFill>
                  <a:schemeClr val="bg1"/>
                </a:solidFill>
                <a:latin typeface="HGP創英角ｺﾞｼｯｸUB" panose="020B0900000000000000" pitchFamily="50" charset="-128"/>
                <a:ea typeface="HGP創英角ｺﾞｼｯｸUB" panose="020B0900000000000000" pitchFamily="50" charset="-128"/>
              </a:rPr>
              <a:t>●また、小学４年生の時期には、鉛筆を折られたり、ノートがなくなったり、蹴られたり、ものさしで叩かれたりする等のいじめがあった。</a:t>
            </a:r>
          </a:p>
          <a:p>
            <a:r>
              <a:rPr kumimoji="1" lang="ja-JP" altLang="en-US"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dirty="0">
                <a:solidFill>
                  <a:srgbClr val="FFCCFF"/>
                </a:solidFill>
                <a:latin typeface="HGP創英角ｺﾞｼｯｸUB" panose="020B0900000000000000" pitchFamily="50" charset="-128"/>
                <a:ea typeface="HGP創英角ｺﾞｼｯｸUB" panose="020B0900000000000000" pitchFamily="50" charset="-128"/>
              </a:rPr>
              <a:t>小学５年生の５月頃</a:t>
            </a:r>
            <a:r>
              <a:rPr kumimoji="1" lang="ja-JP" altLang="en-US" dirty="0">
                <a:solidFill>
                  <a:schemeClr val="bg1"/>
                </a:solidFill>
                <a:latin typeface="HGP創英角ｺﾞｼｯｸUB" panose="020B0900000000000000" pitchFamily="50" charset="-128"/>
                <a:ea typeface="HGP創英角ｺﾞｼｯｸUB" panose="020B0900000000000000" pitchFamily="50" charset="-128"/>
              </a:rPr>
              <a:t>、Ａは他の関係児童 </a:t>
            </a:r>
            <a:r>
              <a:rPr kumimoji="1" lang="en-US" altLang="ja-JP" dirty="0">
                <a:solidFill>
                  <a:schemeClr val="bg1"/>
                </a:solidFill>
                <a:latin typeface="HGP創英角ｺﾞｼｯｸUB" panose="020B0900000000000000" pitchFamily="50" charset="-128"/>
                <a:ea typeface="HGP創英角ｺﾞｼｯｸUB" panose="020B0900000000000000" pitchFamily="50" charset="-128"/>
              </a:rPr>
              <a:t>10 </a:t>
            </a:r>
            <a:r>
              <a:rPr kumimoji="1" lang="ja-JP" altLang="en-US" dirty="0">
                <a:solidFill>
                  <a:schemeClr val="bg1"/>
                </a:solidFill>
                <a:latin typeface="HGP創英角ｺﾞｼｯｸUB" panose="020B0900000000000000" pitchFamily="50" charset="-128"/>
                <a:ea typeface="HGP創英角ｺﾞｼｯｸUB" panose="020B0900000000000000" pitchFamily="50" charset="-128"/>
              </a:rPr>
              <a:t>人くらいと遊園地等のゲームセンターでたびたび遊び、</a:t>
            </a:r>
            <a:r>
              <a:rPr kumimoji="1" lang="ja-JP" altLang="en-US" dirty="0">
                <a:solidFill>
                  <a:srgbClr val="FFCCFF"/>
                </a:solidFill>
                <a:latin typeface="HGP創英角ｺﾞｼｯｸUB" panose="020B0900000000000000" pitchFamily="50" charset="-128"/>
                <a:ea typeface="HGP創英角ｺﾞｼｯｸUB" panose="020B0900000000000000" pitchFamily="50" charset="-128"/>
              </a:rPr>
              <a:t>遊興費・食事代・交通費等の多額（万単位）の金銭をすべてＡが負担した。</a:t>
            </a:r>
            <a:r>
              <a:rPr kumimoji="1" lang="ja-JP" altLang="en-US" dirty="0">
                <a:solidFill>
                  <a:schemeClr val="bg1"/>
                </a:solidFill>
                <a:latin typeface="HGP創英角ｺﾞｼｯｸUB" panose="020B0900000000000000" pitchFamily="50" charset="-128"/>
                <a:ea typeface="HGP創英角ｺﾞｼｯｸUB" panose="020B0900000000000000" pitchFamily="50" charset="-128"/>
              </a:rPr>
              <a:t>学校は、多額の金銭のやり取りがあったことは把握していたが、「正確な金額が分からないので、その解明は警察に任せたい」「返金問題には学校は関与しない」などとして、十分な教育的支援を行わず、いじめの重大事態とも扱わなかった。</a:t>
            </a:r>
          </a:p>
          <a:p>
            <a:r>
              <a:rPr kumimoji="1" lang="ja-JP" altLang="en-US" dirty="0">
                <a:solidFill>
                  <a:schemeClr val="bg1"/>
                </a:solidFill>
                <a:latin typeface="HGP創英角ｺﾞｼｯｸUB" panose="020B0900000000000000" pitchFamily="50" charset="-128"/>
                <a:ea typeface="HGP創英角ｺﾞｼｯｸUB" panose="020B0900000000000000" pitchFamily="50" charset="-128"/>
              </a:rPr>
              <a:t>●Ａは、</a:t>
            </a:r>
            <a:r>
              <a:rPr kumimoji="1" lang="ja-JP" altLang="en-US" dirty="0">
                <a:solidFill>
                  <a:srgbClr val="FFCCFF"/>
                </a:solidFill>
                <a:latin typeface="HGP創英角ｺﾞｼｯｸUB" panose="020B0900000000000000" pitchFamily="50" charset="-128"/>
                <a:ea typeface="HGP創英角ｺﾞｼｯｸUB" panose="020B0900000000000000" pitchFamily="50" charset="-128"/>
              </a:rPr>
              <a:t>小学５年生の６月に２度目の不登校となり、小学校卒業まで全く登校しなかった。</a:t>
            </a:r>
          </a:p>
        </p:txBody>
      </p:sp>
      <p:sp>
        <p:nvSpPr>
          <p:cNvPr id="8" name="タイトル 2">
            <a:extLst>
              <a:ext uri="{FF2B5EF4-FFF2-40B4-BE49-F238E27FC236}">
                <a16:creationId xmlns:a16="http://schemas.microsoft.com/office/drawing/2014/main" id="{EF2CE1C9-DC51-049D-C5AD-83CC29EFB42E}"/>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
        <p:nvSpPr>
          <p:cNvPr id="9" name="正方形/長方形 8">
            <a:extLst>
              <a:ext uri="{FF2B5EF4-FFF2-40B4-BE49-F238E27FC236}">
                <a16:creationId xmlns:a16="http://schemas.microsoft.com/office/drawing/2014/main" id="{E52682E7-F51A-29D6-3560-D47146397F7F}"/>
              </a:ext>
            </a:extLst>
          </p:cNvPr>
          <p:cNvSpPr/>
          <p:nvPr/>
        </p:nvSpPr>
        <p:spPr>
          <a:xfrm>
            <a:off x="758588" y="6297895"/>
            <a:ext cx="2226892" cy="523220"/>
          </a:xfrm>
          <a:prstGeom prst="rect">
            <a:avLst/>
          </a:prstGeom>
          <a:noFill/>
        </p:spPr>
        <p:txBody>
          <a:bodyPr wrap="none" lIns="91440" tIns="45720" rIns="91440" bIns="45720">
            <a:spAutoFit/>
          </a:bodyPr>
          <a:lstStyle/>
          <a:p>
            <a:pPr algn="ct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いじめ対策に係る事例集</a:t>
            </a:r>
            <a:endPar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endParaRPr>
          </a:p>
          <a:p>
            <a:pPr algn="ct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（平成</a:t>
            </a:r>
            <a:r>
              <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rPr>
              <a:t>30</a:t>
            </a: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年</a:t>
            </a:r>
            <a:r>
              <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rPr>
              <a:t>9</a:t>
            </a: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月文部科学省</a:t>
            </a:r>
          </a:p>
        </p:txBody>
      </p:sp>
      <p:sp>
        <p:nvSpPr>
          <p:cNvPr id="12" name="テキスト ボックス 11">
            <a:extLst>
              <a:ext uri="{FF2B5EF4-FFF2-40B4-BE49-F238E27FC236}">
                <a16:creationId xmlns:a16="http://schemas.microsoft.com/office/drawing/2014/main" id="{46387F7B-B458-9936-01C1-858107D2168D}"/>
              </a:ext>
            </a:extLst>
          </p:cNvPr>
          <p:cNvSpPr txBox="1"/>
          <p:nvPr/>
        </p:nvSpPr>
        <p:spPr>
          <a:xfrm>
            <a:off x="336699" y="1835086"/>
            <a:ext cx="923330" cy="3187827"/>
          </a:xfrm>
          <a:prstGeom prst="rect">
            <a:avLst/>
          </a:prstGeom>
          <a:noFill/>
        </p:spPr>
        <p:txBody>
          <a:bodyPr vert="eaVert" wrap="square">
            <a:spAutoFit/>
          </a:bodyPr>
          <a:lstStyle/>
          <a:p>
            <a:r>
              <a:rPr lang="ja-JP" altLang="en-US" sz="48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事例研修②</a:t>
            </a:r>
          </a:p>
        </p:txBody>
      </p:sp>
      <p:sp>
        <p:nvSpPr>
          <p:cNvPr id="16" name="正方形/長方形 15">
            <a:extLst>
              <a:ext uri="{FF2B5EF4-FFF2-40B4-BE49-F238E27FC236}">
                <a16:creationId xmlns:a16="http://schemas.microsoft.com/office/drawing/2014/main" id="{6C587275-83B1-F8CF-0B85-D9BBA9FCC57C}"/>
              </a:ext>
            </a:extLst>
          </p:cNvPr>
          <p:cNvSpPr/>
          <p:nvPr/>
        </p:nvSpPr>
        <p:spPr>
          <a:xfrm>
            <a:off x="6835271" y="293233"/>
            <a:ext cx="1569660" cy="923330"/>
          </a:xfrm>
          <a:prstGeom prst="rect">
            <a:avLst/>
          </a:prstGeom>
          <a:noFill/>
        </p:spPr>
        <p:txBody>
          <a:bodyPr wrap="none" lIns="91440" tIns="45720" rIns="91440" bIns="45720">
            <a:spAutoFit/>
          </a:bodyPr>
          <a:lstStyle/>
          <a:p>
            <a:pPr algn="ctr"/>
            <a:r>
              <a:rPr lang="ja-JP" altLang="en-US" sz="5400" dirty="0">
                <a:ln w="0"/>
                <a:solidFill>
                  <a:schemeClr val="tx1">
                    <a:lumMod val="75000"/>
                    <a:lumOff val="25000"/>
                  </a:schemeClr>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概要</a:t>
            </a:r>
            <a:endParaRPr lang="ja-JP" altLang="en-US" sz="5400" b="0" cap="none" spc="0" dirty="0">
              <a:ln w="0"/>
              <a:solidFill>
                <a:schemeClr val="tx1">
                  <a:lumMod val="75000"/>
                  <a:lumOff val="25000"/>
                </a:schemeClr>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7714699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7000">
        <p159:morph option="byObject"/>
      </p:transition>
    </mc:Choice>
    <mc:Fallback xmlns="">
      <p:transition spd="slow" advClick="0" advTm="27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tile tx="0" ty="0" sx="100000" sy="100000" flip="none" algn="tl"/>
        </a:blipFill>
        <a:effectLst/>
      </p:bgPr>
    </p:bg>
    <p:spTree>
      <p:nvGrpSpPr>
        <p:cNvPr id="1" name="">
          <a:extLst>
            <a:ext uri="{FF2B5EF4-FFF2-40B4-BE49-F238E27FC236}">
              <a16:creationId xmlns:a16="http://schemas.microsoft.com/office/drawing/2014/main" id="{FA0961B2-D045-3CE7-45A3-5DA805055557}"/>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1019393A-AAB7-229C-938C-D4C27F046ED0}"/>
              </a:ext>
            </a:extLst>
          </p:cNvPr>
          <p:cNvSpPr/>
          <p:nvPr/>
        </p:nvSpPr>
        <p:spPr>
          <a:xfrm>
            <a:off x="-3490611" y="-524382"/>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00" dirty="0"/>
          </a:p>
        </p:txBody>
      </p:sp>
      <p:sp>
        <p:nvSpPr>
          <p:cNvPr id="6" name="スライド番号プレースホルダー 5">
            <a:extLst>
              <a:ext uri="{FF2B5EF4-FFF2-40B4-BE49-F238E27FC236}">
                <a16:creationId xmlns:a16="http://schemas.microsoft.com/office/drawing/2014/main" id="{B6A28608-3C9F-3A9C-88A0-163799639440}"/>
              </a:ext>
            </a:extLst>
          </p:cNvPr>
          <p:cNvSpPr>
            <a:spLocks noGrp="1"/>
          </p:cNvSpPr>
          <p:nvPr>
            <p:ph type="sldNum" sz="quarter" idx="12"/>
          </p:nvPr>
        </p:nvSpPr>
        <p:spPr/>
        <p:txBody>
          <a:bodyPr/>
          <a:lstStyle/>
          <a:p>
            <a:pPr rtl="0"/>
            <a:fld id="{19B51A1E-902D-48AF-9020-955120F399B6}" type="slidenum">
              <a:rPr lang="en-US" altLang="ja-JP" noProof="0" smtClean="0"/>
              <a:pPr rtl="0"/>
              <a:t>25</a:t>
            </a:fld>
            <a:endParaRPr lang="ja-JP" altLang="en-US" noProof="0" dirty="0"/>
          </a:p>
        </p:txBody>
      </p:sp>
      <p:sp>
        <p:nvSpPr>
          <p:cNvPr id="4" name="アーチ 3">
            <a:extLst>
              <a:ext uri="{FF2B5EF4-FFF2-40B4-BE49-F238E27FC236}">
                <a16:creationId xmlns:a16="http://schemas.microsoft.com/office/drawing/2014/main" id="{2A519059-F361-5995-003C-7862B5E1EB58}"/>
              </a:ext>
            </a:extLst>
          </p:cNvPr>
          <p:cNvSpPr/>
          <p:nvPr/>
        </p:nvSpPr>
        <p:spPr>
          <a:xfrm>
            <a:off x="-6348362" y="-1101274"/>
            <a:ext cx="8573895" cy="8573895"/>
          </a:xfrm>
          <a:prstGeom prst="blockArc">
            <a:avLst>
              <a:gd name="adj1" fmla="val 18263518"/>
              <a:gd name="adj2" fmla="val 3722494"/>
              <a:gd name="adj3" fmla="val 1640"/>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フリーフォーム: 図形 12">
            <a:extLst>
              <a:ext uri="{FF2B5EF4-FFF2-40B4-BE49-F238E27FC236}">
                <a16:creationId xmlns:a16="http://schemas.microsoft.com/office/drawing/2014/main" id="{744C41C4-16E2-22F7-E81D-AFE6BD50D8F9}"/>
              </a:ext>
            </a:extLst>
          </p:cNvPr>
          <p:cNvSpPr/>
          <p:nvPr/>
        </p:nvSpPr>
        <p:spPr>
          <a:xfrm>
            <a:off x="1468501" y="41989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1" lang="ja-JP" altLang="en-US" sz="2500" b="1"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「いじめ重大事態」の</a:t>
            </a:r>
            <a:r>
              <a:rPr kumimoji="1"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判断</a:t>
            </a:r>
            <a:endParaRPr kumimoji="0"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4" name="楕円 13">
            <a:extLst>
              <a:ext uri="{FF2B5EF4-FFF2-40B4-BE49-F238E27FC236}">
                <a16:creationId xmlns:a16="http://schemas.microsoft.com/office/drawing/2014/main" id="{727F1A00-F2D1-E1E7-4865-5C7A76F4EB47}"/>
              </a:ext>
            </a:extLst>
          </p:cNvPr>
          <p:cNvSpPr/>
          <p:nvPr/>
        </p:nvSpPr>
        <p:spPr>
          <a:xfrm>
            <a:off x="956298" y="298495"/>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ブレーンストーミング 単色塗りつぶし">
            <a:extLst>
              <a:ext uri="{FF2B5EF4-FFF2-40B4-BE49-F238E27FC236}">
                <a16:creationId xmlns:a16="http://schemas.microsoft.com/office/drawing/2014/main" id="{79133303-CED1-580B-F4CC-BF100A7516D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37740" y="361026"/>
            <a:ext cx="914400" cy="914400"/>
          </a:xfrm>
          <a:prstGeom prst="rect">
            <a:avLst/>
          </a:prstGeom>
        </p:spPr>
      </p:pic>
      <p:pic>
        <p:nvPicPr>
          <p:cNvPr id="11" name="Picture 2" descr="C:\Users\791878\Desktop\H29\コバトン（png形式）\53-1-04.png">
            <a:extLst>
              <a:ext uri="{FF2B5EF4-FFF2-40B4-BE49-F238E27FC236}">
                <a16:creationId xmlns:a16="http://schemas.microsoft.com/office/drawing/2014/main" id="{72CB5249-AFB6-6F0E-98D1-CDC5AFD21A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四角形: メモ 6">
            <a:extLst>
              <a:ext uri="{FF2B5EF4-FFF2-40B4-BE49-F238E27FC236}">
                <a16:creationId xmlns:a16="http://schemas.microsoft.com/office/drawing/2014/main" id="{20687054-D3B7-BA1F-FB90-247D84BC896D}"/>
              </a:ext>
            </a:extLst>
          </p:cNvPr>
          <p:cNvSpPr/>
          <p:nvPr/>
        </p:nvSpPr>
        <p:spPr>
          <a:xfrm>
            <a:off x="2390421" y="1275427"/>
            <a:ext cx="9636690" cy="4886064"/>
          </a:xfrm>
          <a:prstGeom prst="foldedCorner">
            <a:avLst>
              <a:gd name="adj" fmla="val 5946"/>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200" dirty="0">
                <a:solidFill>
                  <a:schemeClr val="bg1"/>
                </a:solidFill>
                <a:latin typeface="HGP創英角ｺﾞｼｯｸUB" panose="020B0900000000000000" pitchFamily="50" charset="-128"/>
                <a:ea typeface="HGP創英角ｺﾞｼｯｸUB" panose="020B0900000000000000" pitchFamily="50" charset="-128"/>
              </a:rPr>
              <a:t>●本事案においては、Ａ及びその保護者がいじめ被害を訴え、その後１ヶ月以上に渡る長期の２度目の不登校が発生した。</a:t>
            </a:r>
          </a:p>
          <a:p>
            <a:r>
              <a:rPr kumimoji="1" lang="ja-JP" altLang="en-US" sz="22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200" dirty="0">
                <a:solidFill>
                  <a:srgbClr val="FFCCFF"/>
                </a:solidFill>
                <a:latin typeface="HGP創英角ｺﾞｼｯｸUB" panose="020B0900000000000000" pitchFamily="50" charset="-128"/>
                <a:ea typeface="HGP創英角ｺﾞｼｯｸUB" panose="020B0900000000000000" pitchFamily="50" charset="-128"/>
              </a:rPr>
              <a:t>教育委員会は、当初本事案をいじめの重大事態とは捉えず、いじめの調査は学校に委ねられた。</a:t>
            </a:r>
            <a:r>
              <a:rPr kumimoji="1" lang="ja-JP" altLang="en-US" sz="2200" dirty="0">
                <a:solidFill>
                  <a:schemeClr val="bg1"/>
                </a:solidFill>
                <a:latin typeface="HGP創英角ｺﾞｼｯｸUB" panose="020B0900000000000000" pitchFamily="50" charset="-128"/>
                <a:ea typeface="HGP創英角ｺﾞｼｯｸUB" panose="020B0900000000000000" pitchFamily="50" charset="-128"/>
              </a:rPr>
              <a:t>いじめ事案では、できるだけ早期に被害児童から聴取することが極めて重要であるが、Ａ及びその保護者は学校に対する不信もあり、学校によるＡへの聴取が拒否し続けられ、Ａへの聴取はできないまま時間が経過してしまった。</a:t>
            </a:r>
          </a:p>
          <a:p>
            <a:r>
              <a:rPr kumimoji="1" lang="ja-JP" altLang="en-US" sz="2200" dirty="0">
                <a:solidFill>
                  <a:schemeClr val="bg1"/>
                </a:solidFill>
                <a:latin typeface="HGP創英角ｺﾞｼｯｸUB" panose="020B0900000000000000" pitchFamily="50" charset="-128"/>
                <a:ea typeface="HGP創英角ｺﾞｼｯｸUB" panose="020B0900000000000000" pitchFamily="50" charset="-128"/>
              </a:rPr>
              <a:t>●その結果、</a:t>
            </a:r>
            <a:r>
              <a:rPr kumimoji="1" lang="ja-JP" altLang="en-US" sz="2200" dirty="0">
                <a:solidFill>
                  <a:srgbClr val="FFCCFF"/>
                </a:solidFill>
                <a:latin typeface="HGP創英角ｺﾞｼｯｸUB" panose="020B0900000000000000" pitchFamily="50" charset="-128"/>
                <a:ea typeface="HGP創英角ｺﾞｼｯｸUB" panose="020B0900000000000000" pitchFamily="50" charset="-128"/>
              </a:rPr>
              <a:t>本事案がいじめの重大事態の調査委員会に諮問され、調査が開始されたのは、Ａの不登校開始から約１年７ヶ月以上経過したときであった。</a:t>
            </a:r>
          </a:p>
          <a:p>
            <a:r>
              <a:rPr kumimoji="1" lang="ja-JP" altLang="en-US" sz="2200" dirty="0">
                <a:solidFill>
                  <a:schemeClr val="bg1"/>
                </a:solidFill>
                <a:latin typeface="HGP創英角ｺﾞｼｯｸUB" panose="020B0900000000000000" pitchFamily="50" charset="-128"/>
                <a:ea typeface="HGP創英角ｺﾞｼｯｸUB" panose="020B0900000000000000" pitchFamily="50" charset="-128"/>
              </a:rPr>
              <a:t>●もっと早い時期に、調査委員会による調査を実施することができれば、いじめの加害を疑われている児童からの聴取も実現できたであろうし、実際の状況を詳細に理解することが可能であったはずである。さらに、このことにより、被害児童及び加害を疑われている児童などに対して、教育的配慮に基づく適切な指導や支援をアドバイスすることも可能であった。</a:t>
            </a:r>
          </a:p>
        </p:txBody>
      </p:sp>
      <p:sp>
        <p:nvSpPr>
          <p:cNvPr id="8" name="タイトル 2">
            <a:extLst>
              <a:ext uri="{FF2B5EF4-FFF2-40B4-BE49-F238E27FC236}">
                <a16:creationId xmlns:a16="http://schemas.microsoft.com/office/drawing/2014/main" id="{9D0B56B0-3037-D4F6-1B0C-0F136D2D7934}"/>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
        <p:nvSpPr>
          <p:cNvPr id="9" name="正方形/長方形 8">
            <a:extLst>
              <a:ext uri="{FF2B5EF4-FFF2-40B4-BE49-F238E27FC236}">
                <a16:creationId xmlns:a16="http://schemas.microsoft.com/office/drawing/2014/main" id="{F897F1F0-B50C-B5D8-794F-AA53F58204D5}"/>
              </a:ext>
            </a:extLst>
          </p:cNvPr>
          <p:cNvSpPr/>
          <p:nvPr/>
        </p:nvSpPr>
        <p:spPr>
          <a:xfrm>
            <a:off x="758588" y="6297895"/>
            <a:ext cx="2226892" cy="523220"/>
          </a:xfrm>
          <a:prstGeom prst="rect">
            <a:avLst/>
          </a:prstGeom>
          <a:noFill/>
        </p:spPr>
        <p:txBody>
          <a:bodyPr wrap="none" lIns="91440" tIns="45720" rIns="91440" bIns="45720">
            <a:spAutoFit/>
          </a:bodyPr>
          <a:lstStyle/>
          <a:p>
            <a:pPr algn="ct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いじめ対策に係る事例集</a:t>
            </a:r>
            <a:endPar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endParaRPr>
          </a:p>
          <a:p>
            <a:pPr algn="ct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（平成</a:t>
            </a:r>
            <a:r>
              <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rPr>
              <a:t>30</a:t>
            </a: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年</a:t>
            </a:r>
            <a:r>
              <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rPr>
              <a:t>9</a:t>
            </a: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月文部科学省</a:t>
            </a:r>
          </a:p>
        </p:txBody>
      </p:sp>
      <p:sp>
        <p:nvSpPr>
          <p:cNvPr id="10" name="テキスト ボックス 9">
            <a:extLst>
              <a:ext uri="{FF2B5EF4-FFF2-40B4-BE49-F238E27FC236}">
                <a16:creationId xmlns:a16="http://schemas.microsoft.com/office/drawing/2014/main" id="{6C901A16-16F7-8A75-2614-2D1BE80A41FB}"/>
              </a:ext>
            </a:extLst>
          </p:cNvPr>
          <p:cNvSpPr txBox="1"/>
          <p:nvPr/>
        </p:nvSpPr>
        <p:spPr>
          <a:xfrm>
            <a:off x="336699" y="1835086"/>
            <a:ext cx="923330" cy="3187827"/>
          </a:xfrm>
          <a:prstGeom prst="rect">
            <a:avLst/>
          </a:prstGeom>
          <a:noFill/>
        </p:spPr>
        <p:txBody>
          <a:bodyPr vert="eaVert" wrap="square">
            <a:spAutoFit/>
          </a:bodyPr>
          <a:lstStyle/>
          <a:p>
            <a:r>
              <a:rPr lang="ja-JP" altLang="en-US" sz="48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事例研修②</a:t>
            </a:r>
          </a:p>
        </p:txBody>
      </p:sp>
      <p:sp>
        <p:nvSpPr>
          <p:cNvPr id="12" name="正方形/長方形 11">
            <a:extLst>
              <a:ext uri="{FF2B5EF4-FFF2-40B4-BE49-F238E27FC236}">
                <a16:creationId xmlns:a16="http://schemas.microsoft.com/office/drawing/2014/main" id="{44B2B032-3D2E-8C83-5AE3-FCCCAA7353AE}"/>
              </a:ext>
            </a:extLst>
          </p:cNvPr>
          <p:cNvSpPr/>
          <p:nvPr/>
        </p:nvSpPr>
        <p:spPr>
          <a:xfrm>
            <a:off x="6021201" y="419890"/>
            <a:ext cx="5684445" cy="769441"/>
          </a:xfrm>
          <a:prstGeom prst="rect">
            <a:avLst/>
          </a:prstGeom>
          <a:noFill/>
        </p:spPr>
        <p:txBody>
          <a:bodyPr wrap="square" lIns="91440" tIns="45720" rIns="91440" bIns="45720">
            <a:spAutoFit/>
          </a:bodyPr>
          <a:lstStyle/>
          <a:p>
            <a:pPr algn="ctr"/>
            <a:r>
              <a:rPr lang="ja-JP" altLang="en-US" sz="4400" dirty="0">
                <a:ln w="0"/>
                <a:solidFill>
                  <a:schemeClr val="tx1">
                    <a:lumMod val="75000"/>
                    <a:lumOff val="25000"/>
                  </a:schemeClr>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　 事態の経緯及び対応</a:t>
            </a:r>
          </a:p>
        </p:txBody>
      </p:sp>
    </p:spTree>
    <p:extLst>
      <p:ext uri="{BB962C8B-B14F-4D97-AF65-F5344CB8AC3E}">
        <p14:creationId xmlns:p14="http://schemas.microsoft.com/office/powerpoint/2010/main" val="6506296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7000">
        <p159:morph option="byObject"/>
      </p:transition>
    </mc:Choice>
    <mc:Fallback xmlns="">
      <p:transition spd="slow" advClick="0" advTm="27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tile tx="0" ty="0" sx="100000" sy="100000" flip="none" algn="tl"/>
        </a:blipFill>
        <a:effectLst/>
      </p:bgPr>
    </p:bg>
    <p:spTree>
      <p:nvGrpSpPr>
        <p:cNvPr id="1" name="">
          <a:extLst>
            <a:ext uri="{FF2B5EF4-FFF2-40B4-BE49-F238E27FC236}">
              <a16:creationId xmlns:a16="http://schemas.microsoft.com/office/drawing/2014/main" id="{D93D553E-1364-491A-7591-D187A278706B}"/>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ADDE812B-8A26-141F-2C05-C50E2A8C8005}"/>
              </a:ext>
            </a:extLst>
          </p:cNvPr>
          <p:cNvSpPr/>
          <p:nvPr/>
        </p:nvSpPr>
        <p:spPr>
          <a:xfrm>
            <a:off x="-3490611" y="-524382"/>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00" dirty="0"/>
          </a:p>
        </p:txBody>
      </p:sp>
      <p:sp>
        <p:nvSpPr>
          <p:cNvPr id="6" name="スライド番号プレースホルダー 5">
            <a:extLst>
              <a:ext uri="{FF2B5EF4-FFF2-40B4-BE49-F238E27FC236}">
                <a16:creationId xmlns:a16="http://schemas.microsoft.com/office/drawing/2014/main" id="{81884536-012B-480A-304C-E1F9ED5E8AE6}"/>
              </a:ext>
            </a:extLst>
          </p:cNvPr>
          <p:cNvSpPr>
            <a:spLocks noGrp="1"/>
          </p:cNvSpPr>
          <p:nvPr>
            <p:ph type="sldNum" sz="quarter" idx="12"/>
          </p:nvPr>
        </p:nvSpPr>
        <p:spPr/>
        <p:txBody>
          <a:bodyPr/>
          <a:lstStyle/>
          <a:p>
            <a:pPr rtl="0"/>
            <a:fld id="{19B51A1E-902D-48AF-9020-955120F399B6}" type="slidenum">
              <a:rPr lang="en-US" altLang="ja-JP" noProof="0" smtClean="0"/>
              <a:pPr rtl="0"/>
              <a:t>26</a:t>
            </a:fld>
            <a:endParaRPr lang="ja-JP" altLang="en-US" noProof="0" dirty="0"/>
          </a:p>
        </p:txBody>
      </p:sp>
      <p:sp>
        <p:nvSpPr>
          <p:cNvPr id="4" name="アーチ 3">
            <a:extLst>
              <a:ext uri="{FF2B5EF4-FFF2-40B4-BE49-F238E27FC236}">
                <a16:creationId xmlns:a16="http://schemas.microsoft.com/office/drawing/2014/main" id="{08EB6C40-D1F3-F00F-18FA-3161C48445C0}"/>
              </a:ext>
            </a:extLst>
          </p:cNvPr>
          <p:cNvSpPr/>
          <p:nvPr/>
        </p:nvSpPr>
        <p:spPr>
          <a:xfrm>
            <a:off x="-6348362" y="-1101274"/>
            <a:ext cx="8573895" cy="8573895"/>
          </a:xfrm>
          <a:prstGeom prst="blockArc">
            <a:avLst>
              <a:gd name="adj1" fmla="val 18263518"/>
              <a:gd name="adj2" fmla="val 3722494"/>
              <a:gd name="adj3" fmla="val 1640"/>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フリーフォーム: 図形 12">
            <a:extLst>
              <a:ext uri="{FF2B5EF4-FFF2-40B4-BE49-F238E27FC236}">
                <a16:creationId xmlns:a16="http://schemas.microsoft.com/office/drawing/2014/main" id="{32662846-595E-73BE-2E88-745169A9FF86}"/>
              </a:ext>
            </a:extLst>
          </p:cNvPr>
          <p:cNvSpPr/>
          <p:nvPr/>
        </p:nvSpPr>
        <p:spPr>
          <a:xfrm>
            <a:off x="1468501" y="41989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1" lang="ja-JP" altLang="en-US" sz="2500" b="1"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「いじめ重大事態」の</a:t>
            </a:r>
            <a:r>
              <a:rPr kumimoji="1"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判断</a:t>
            </a:r>
            <a:endParaRPr kumimoji="0"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4" name="楕円 13">
            <a:extLst>
              <a:ext uri="{FF2B5EF4-FFF2-40B4-BE49-F238E27FC236}">
                <a16:creationId xmlns:a16="http://schemas.microsoft.com/office/drawing/2014/main" id="{63240F92-10EA-D8DB-FAA8-FF709DA08905}"/>
              </a:ext>
            </a:extLst>
          </p:cNvPr>
          <p:cNvSpPr/>
          <p:nvPr/>
        </p:nvSpPr>
        <p:spPr>
          <a:xfrm>
            <a:off x="956298" y="298495"/>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ブレーンストーミング 単色塗りつぶし">
            <a:extLst>
              <a:ext uri="{FF2B5EF4-FFF2-40B4-BE49-F238E27FC236}">
                <a16:creationId xmlns:a16="http://schemas.microsoft.com/office/drawing/2014/main" id="{5E1C220E-7233-1DAE-A24C-33649503909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37740" y="361026"/>
            <a:ext cx="914400" cy="914400"/>
          </a:xfrm>
          <a:prstGeom prst="rect">
            <a:avLst/>
          </a:prstGeom>
        </p:spPr>
      </p:pic>
      <p:pic>
        <p:nvPicPr>
          <p:cNvPr id="11" name="Picture 2" descr="C:\Users\791878\Desktop\H29\コバトン（png形式）\53-1-04.png">
            <a:extLst>
              <a:ext uri="{FF2B5EF4-FFF2-40B4-BE49-F238E27FC236}">
                <a16:creationId xmlns:a16="http://schemas.microsoft.com/office/drawing/2014/main" id="{CF5EF42A-ACC8-BDF7-DD4D-0A17718011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四角形: メモ 6">
            <a:extLst>
              <a:ext uri="{FF2B5EF4-FFF2-40B4-BE49-F238E27FC236}">
                <a16:creationId xmlns:a16="http://schemas.microsoft.com/office/drawing/2014/main" id="{E00D8CDB-8765-29B2-3AFF-5049A8A730CD}"/>
              </a:ext>
            </a:extLst>
          </p:cNvPr>
          <p:cNvSpPr/>
          <p:nvPr/>
        </p:nvSpPr>
        <p:spPr>
          <a:xfrm>
            <a:off x="2390421" y="1275427"/>
            <a:ext cx="9636690" cy="4944520"/>
          </a:xfrm>
          <a:prstGeom prst="foldedCorner">
            <a:avLst>
              <a:gd name="adj" fmla="val 5946"/>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本事例は、初期のいじめの発生からの経過が長く、さらには被害を訴えている児童が長期にわたり不登校状態になった後に、調査委員会が調査を開始したという経緯があった。このため、調査委員会の報告書においては「いじめ」の事実認定そのものに難しいものがあった」とされている。</a:t>
            </a:r>
          </a:p>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●いじめ防止対策推進法第 </a:t>
            </a:r>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28 </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条第１項においては</a:t>
            </a:r>
            <a:r>
              <a:rPr kumimoji="1" lang="ja-JP" altLang="en-US" sz="2400" dirty="0">
                <a:solidFill>
                  <a:srgbClr val="FFCCFF"/>
                </a:solidFill>
                <a:latin typeface="HGP創英角ｺﾞｼｯｸUB" panose="020B0900000000000000" pitchFamily="50" charset="-128"/>
                <a:ea typeface="HGP創英角ｺﾞｼｯｸUB" panose="020B0900000000000000" pitchFamily="50" charset="-128"/>
              </a:rPr>
              <a:t>、いじめにより生命、心身又は財産に重大な被害が生じた「疑い」が確認された時点で、いじめの重大事態であると判断を行うことが求められている。</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本事例については、</a:t>
            </a:r>
            <a:r>
              <a:rPr kumimoji="1" lang="ja-JP" altLang="en-US" sz="2400" dirty="0">
                <a:solidFill>
                  <a:srgbClr val="FFCCFF"/>
                </a:solidFill>
                <a:latin typeface="HGP創英角ｺﾞｼｯｸUB" panose="020B0900000000000000" pitchFamily="50" charset="-128"/>
                <a:ea typeface="HGP創英角ｺﾞｼｯｸUB" panose="020B0900000000000000" pitchFamily="50" charset="-128"/>
              </a:rPr>
              <a:t>小学生が万単位という多額の金銭のやり取りを行っていたことを把握した時点で、いじめの疑いを持ち、重大事態と判断すべきであったと考えられる。</a:t>
            </a:r>
          </a:p>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本事例のように、初期段階で重大事態と捉えなかったことにより、事案の解明が困難になることのないよう、「いじめの重大事態の調査に関するガイドライン」も参考にしつつ、適切に対応することが重要である。</a:t>
            </a:r>
          </a:p>
        </p:txBody>
      </p:sp>
      <p:sp>
        <p:nvSpPr>
          <p:cNvPr id="8" name="タイトル 2">
            <a:extLst>
              <a:ext uri="{FF2B5EF4-FFF2-40B4-BE49-F238E27FC236}">
                <a16:creationId xmlns:a16="http://schemas.microsoft.com/office/drawing/2014/main" id="{5EEAD191-DA13-9F33-9C66-7CEE4669A311}"/>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
        <p:nvSpPr>
          <p:cNvPr id="9" name="正方形/長方形 8">
            <a:extLst>
              <a:ext uri="{FF2B5EF4-FFF2-40B4-BE49-F238E27FC236}">
                <a16:creationId xmlns:a16="http://schemas.microsoft.com/office/drawing/2014/main" id="{91CD3A61-98F9-5D3A-121A-95411C760D8C}"/>
              </a:ext>
            </a:extLst>
          </p:cNvPr>
          <p:cNvSpPr/>
          <p:nvPr/>
        </p:nvSpPr>
        <p:spPr>
          <a:xfrm>
            <a:off x="758588" y="6297895"/>
            <a:ext cx="2226892" cy="523220"/>
          </a:xfrm>
          <a:prstGeom prst="rect">
            <a:avLst/>
          </a:prstGeom>
          <a:noFill/>
        </p:spPr>
        <p:txBody>
          <a:bodyPr wrap="none" lIns="91440" tIns="45720" rIns="91440" bIns="45720">
            <a:spAutoFit/>
          </a:bodyPr>
          <a:lstStyle/>
          <a:p>
            <a:pPr algn="ct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いじめ対策に係る事例集</a:t>
            </a:r>
            <a:endPar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endParaRPr>
          </a:p>
          <a:p>
            <a:pPr algn="ct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（平成</a:t>
            </a:r>
            <a:r>
              <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rPr>
              <a:t>30</a:t>
            </a: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年</a:t>
            </a:r>
            <a:r>
              <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rPr>
              <a:t>9</a:t>
            </a: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月文部科学省</a:t>
            </a:r>
          </a:p>
        </p:txBody>
      </p:sp>
      <p:sp>
        <p:nvSpPr>
          <p:cNvPr id="10" name="テキスト ボックス 9">
            <a:extLst>
              <a:ext uri="{FF2B5EF4-FFF2-40B4-BE49-F238E27FC236}">
                <a16:creationId xmlns:a16="http://schemas.microsoft.com/office/drawing/2014/main" id="{C303084F-ADC8-46CE-A06E-3B1957FE5BA0}"/>
              </a:ext>
            </a:extLst>
          </p:cNvPr>
          <p:cNvSpPr txBox="1"/>
          <p:nvPr/>
        </p:nvSpPr>
        <p:spPr>
          <a:xfrm>
            <a:off x="336699" y="1835086"/>
            <a:ext cx="923330" cy="3187827"/>
          </a:xfrm>
          <a:prstGeom prst="rect">
            <a:avLst/>
          </a:prstGeom>
          <a:noFill/>
        </p:spPr>
        <p:txBody>
          <a:bodyPr vert="eaVert" wrap="square">
            <a:spAutoFit/>
          </a:bodyPr>
          <a:lstStyle/>
          <a:p>
            <a:r>
              <a:rPr lang="ja-JP" altLang="en-US" sz="48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事例研修②</a:t>
            </a:r>
          </a:p>
        </p:txBody>
      </p:sp>
      <p:sp>
        <p:nvSpPr>
          <p:cNvPr id="12" name="正方形/長方形 11">
            <a:extLst>
              <a:ext uri="{FF2B5EF4-FFF2-40B4-BE49-F238E27FC236}">
                <a16:creationId xmlns:a16="http://schemas.microsoft.com/office/drawing/2014/main" id="{0178C2EB-C11B-BB9C-80EE-80C8F17E796E}"/>
              </a:ext>
            </a:extLst>
          </p:cNvPr>
          <p:cNvSpPr/>
          <p:nvPr/>
        </p:nvSpPr>
        <p:spPr>
          <a:xfrm>
            <a:off x="6021201" y="419890"/>
            <a:ext cx="5684445" cy="769441"/>
          </a:xfrm>
          <a:prstGeom prst="rect">
            <a:avLst/>
          </a:prstGeom>
          <a:noFill/>
        </p:spPr>
        <p:txBody>
          <a:bodyPr wrap="square" lIns="91440" tIns="45720" rIns="91440" bIns="45720">
            <a:spAutoFit/>
          </a:bodyPr>
          <a:lstStyle/>
          <a:p>
            <a:pPr algn="ctr"/>
            <a:r>
              <a:rPr lang="ja-JP" altLang="en-US" sz="4400" dirty="0">
                <a:ln w="0"/>
                <a:solidFill>
                  <a:schemeClr val="tx1">
                    <a:lumMod val="75000"/>
                    <a:lumOff val="25000"/>
                  </a:schemeClr>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　 本事例について</a:t>
            </a:r>
          </a:p>
        </p:txBody>
      </p:sp>
    </p:spTree>
    <p:extLst>
      <p:ext uri="{BB962C8B-B14F-4D97-AF65-F5344CB8AC3E}">
        <p14:creationId xmlns:p14="http://schemas.microsoft.com/office/powerpoint/2010/main" val="31960930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7000">
        <p159:morph option="byObject"/>
      </p:transition>
    </mc:Choice>
    <mc:Fallback xmlns="">
      <p:transition spd="slow" advClick="0" advTm="27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tile tx="0" ty="0" sx="100000" sy="100000" flip="none" algn="tl"/>
        </a:blipFill>
        <a:effectLst/>
      </p:bgPr>
    </p:bg>
    <p:spTree>
      <p:nvGrpSpPr>
        <p:cNvPr id="1" name="">
          <a:extLst>
            <a:ext uri="{FF2B5EF4-FFF2-40B4-BE49-F238E27FC236}">
              <a16:creationId xmlns:a16="http://schemas.microsoft.com/office/drawing/2014/main" id="{3550F7E9-810E-79ED-4682-04F2BFC4FAE4}"/>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7C6FFFCA-14E2-1707-35DF-67CB781E7A6A}"/>
              </a:ext>
            </a:extLst>
          </p:cNvPr>
          <p:cNvSpPr/>
          <p:nvPr/>
        </p:nvSpPr>
        <p:spPr>
          <a:xfrm>
            <a:off x="-3490611" y="-524382"/>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2800" dirty="0"/>
          </a:p>
        </p:txBody>
      </p:sp>
      <p:sp>
        <p:nvSpPr>
          <p:cNvPr id="6" name="スライド番号プレースホルダー 5">
            <a:extLst>
              <a:ext uri="{FF2B5EF4-FFF2-40B4-BE49-F238E27FC236}">
                <a16:creationId xmlns:a16="http://schemas.microsoft.com/office/drawing/2014/main" id="{053620AD-C5E9-1A0B-E215-CEF53812807E}"/>
              </a:ext>
            </a:extLst>
          </p:cNvPr>
          <p:cNvSpPr>
            <a:spLocks noGrp="1"/>
          </p:cNvSpPr>
          <p:nvPr>
            <p:ph type="sldNum" sz="quarter" idx="12"/>
          </p:nvPr>
        </p:nvSpPr>
        <p:spPr/>
        <p:txBody>
          <a:bodyPr/>
          <a:lstStyle/>
          <a:p>
            <a:pPr rtl="0"/>
            <a:fld id="{19B51A1E-902D-48AF-9020-955120F399B6}" type="slidenum">
              <a:rPr lang="en-US" altLang="ja-JP" noProof="0" smtClean="0"/>
              <a:pPr rtl="0"/>
              <a:t>27</a:t>
            </a:fld>
            <a:endParaRPr lang="ja-JP" altLang="en-US" noProof="0" dirty="0"/>
          </a:p>
        </p:txBody>
      </p:sp>
      <p:sp>
        <p:nvSpPr>
          <p:cNvPr id="4" name="アーチ 3">
            <a:extLst>
              <a:ext uri="{FF2B5EF4-FFF2-40B4-BE49-F238E27FC236}">
                <a16:creationId xmlns:a16="http://schemas.microsoft.com/office/drawing/2014/main" id="{E26369A9-14E0-FB6C-10F0-730F47B2A730}"/>
              </a:ext>
            </a:extLst>
          </p:cNvPr>
          <p:cNvSpPr/>
          <p:nvPr/>
        </p:nvSpPr>
        <p:spPr>
          <a:xfrm>
            <a:off x="-6348362" y="-1101274"/>
            <a:ext cx="8573895" cy="8573895"/>
          </a:xfrm>
          <a:prstGeom prst="blockArc">
            <a:avLst>
              <a:gd name="adj1" fmla="val 18263518"/>
              <a:gd name="adj2" fmla="val 3722494"/>
              <a:gd name="adj3" fmla="val 1640"/>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フリーフォーム: 図形 12">
            <a:extLst>
              <a:ext uri="{FF2B5EF4-FFF2-40B4-BE49-F238E27FC236}">
                <a16:creationId xmlns:a16="http://schemas.microsoft.com/office/drawing/2014/main" id="{C654189C-F414-1A30-50AD-70B701C06845}"/>
              </a:ext>
            </a:extLst>
          </p:cNvPr>
          <p:cNvSpPr/>
          <p:nvPr/>
        </p:nvSpPr>
        <p:spPr>
          <a:xfrm>
            <a:off x="1468501" y="41989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1" lang="ja-JP" altLang="en-US" sz="2500" b="1"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「いじめ重大事態」の</a:t>
            </a:r>
            <a:r>
              <a:rPr kumimoji="1"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判断</a:t>
            </a:r>
            <a:endParaRPr kumimoji="0"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4" name="楕円 13">
            <a:extLst>
              <a:ext uri="{FF2B5EF4-FFF2-40B4-BE49-F238E27FC236}">
                <a16:creationId xmlns:a16="http://schemas.microsoft.com/office/drawing/2014/main" id="{74C67903-E446-380A-FCBE-A8380D0A1611}"/>
              </a:ext>
            </a:extLst>
          </p:cNvPr>
          <p:cNvSpPr/>
          <p:nvPr/>
        </p:nvSpPr>
        <p:spPr>
          <a:xfrm>
            <a:off x="956298" y="298495"/>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ブレーンストーミング 単色塗りつぶし">
            <a:extLst>
              <a:ext uri="{FF2B5EF4-FFF2-40B4-BE49-F238E27FC236}">
                <a16:creationId xmlns:a16="http://schemas.microsoft.com/office/drawing/2014/main" id="{F10FBD7C-7720-0452-0137-CD0C999F129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37740" y="361026"/>
            <a:ext cx="914400" cy="914400"/>
          </a:xfrm>
          <a:prstGeom prst="rect">
            <a:avLst/>
          </a:prstGeom>
        </p:spPr>
      </p:pic>
      <p:sp>
        <p:nvSpPr>
          <p:cNvPr id="10" name="四角形: メモ 9">
            <a:extLst>
              <a:ext uri="{FF2B5EF4-FFF2-40B4-BE49-F238E27FC236}">
                <a16:creationId xmlns:a16="http://schemas.microsoft.com/office/drawing/2014/main" id="{1BE1E523-D332-C503-CB6D-2FCA15012ABA}"/>
              </a:ext>
            </a:extLst>
          </p:cNvPr>
          <p:cNvSpPr/>
          <p:nvPr/>
        </p:nvSpPr>
        <p:spPr>
          <a:xfrm>
            <a:off x="2390421" y="1337957"/>
            <a:ext cx="9636690" cy="1706031"/>
          </a:xfrm>
          <a:prstGeom prst="foldedCorner">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rPr>
              <a:t>　</a:t>
            </a:r>
            <a:r>
              <a:rPr kumimoji="1" lang="zh-CN" altLang="en-US" sz="3200" dirty="0">
                <a:solidFill>
                  <a:schemeClr val="bg1"/>
                </a:solidFill>
                <a:latin typeface="HGP創英角ｺﾞｼｯｸUB" panose="020B0900000000000000" pitchFamily="50" charset="-128"/>
                <a:ea typeface="HGP創英角ｺﾞｼｯｸUB" panose="020B0900000000000000" pitchFamily="50" charset="-128"/>
              </a:rPr>
              <a:t>❶ 関係児童</a:t>
            </a:r>
          </a:p>
          <a:p>
            <a:r>
              <a:rPr kumimoji="1" lang="zh-CN" altLang="en-US" sz="3200" dirty="0">
                <a:solidFill>
                  <a:schemeClr val="bg1"/>
                </a:solidFill>
                <a:latin typeface="HGP創英角ｺﾞｼｯｸUB" panose="020B0900000000000000" pitchFamily="50" charset="-128"/>
                <a:ea typeface="HGP創英角ｺﾞｼｯｸUB" panose="020B0900000000000000" pitchFamily="50" charset="-128"/>
              </a:rPr>
              <a:t>●</a:t>
            </a:r>
            <a:r>
              <a:rPr kumimoji="1" lang="en-US" altLang="zh-CN" sz="3200" dirty="0">
                <a:solidFill>
                  <a:schemeClr val="bg1"/>
                </a:solidFill>
                <a:latin typeface="HGP創英角ｺﾞｼｯｸUB" panose="020B0900000000000000" pitchFamily="50" charset="-128"/>
                <a:ea typeface="HGP創英角ｺﾞｼｯｸUB" panose="020B0900000000000000" pitchFamily="50" charset="-128"/>
              </a:rPr>
              <a:t>【</a:t>
            </a:r>
            <a:r>
              <a:rPr kumimoji="1" lang="zh-CN" altLang="en-US" sz="3200" dirty="0">
                <a:solidFill>
                  <a:schemeClr val="bg1"/>
                </a:solidFill>
                <a:latin typeface="HGP創英角ｺﾞｼｯｸUB" panose="020B0900000000000000" pitchFamily="50" charset="-128"/>
                <a:ea typeface="HGP創英角ｺﾞｼｯｸUB" panose="020B0900000000000000" pitchFamily="50" charset="-128"/>
              </a:rPr>
              <a:t>被害</a:t>
            </a:r>
            <a:r>
              <a:rPr kumimoji="1" lang="en-US" altLang="zh-CN" sz="3200" dirty="0">
                <a:solidFill>
                  <a:schemeClr val="bg1"/>
                </a:solidFill>
                <a:latin typeface="HGP創英角ｺﾞｼｯｸUB" panose="020B0900000000000000" pitchFamily="50" charset="-128"/>
                <a:ea typeface="HGP創英角ｺﾞｼｯｸUB" panose="020B0900000000000000" pitchFamily="50" charset="-128"/>
              </a:rPr>
              <a:t>】</a:t>
            </a:r>
            <a:r>
              <a:rPr kumimoji="1" lang="zh-CN" altLang="en-US" sz="3200" dirty="0">
                <a:solidFill>
                  <a:schemeClr val="bg1"/>
                </a:solidFill>
                <a:latin typeface="HGP創英角ｺﾞｼｯｸUB" panose="020B0900000000000000" pitchFamily="50" charset="-128"/>
                <a:ea typeface="HGP創英角ｺﾞｼｯｸUB" panose="020B0900000000000000" pitchFamily="50" charset="-128"/>
              </a:rPr>
              <a:t>小学５年女子Ａ（１名）</a:t>
            </a:r>
          </a:p>
          <a:p>
            <a:r>
              <a:rPr kumimoji="1" lang="zh-CN" altLang="en-US" sz="3200" dirty="0">
                <a:solidFill>
                  <a:schemeClr val="bg1"/>
                </a:solidFill>
                <a:latin typeface="HGP創英角ｺﾞｼｯｸUB" panose="020B0900000000000000" pitchFamily="50" charset="-128"/>
                <a:ea typeface="HGP創英角ｺﾞｼｯｸUB" panose="020B0900000000000000" pitchFamily="50" charset="-128"/>
              </a:rPr>
              <a:t>●</a:t>
            </a:r>
            <a:r>
              <a:rPr kumimoji="1" lang="en-US" altLang="zh-CN" sz="3200" dirty="0">
                <a:solidFill>
                  <a:schemeClr val="bg1"/>
                </a:solidFill>
                <a:latin typeface="HGP創英角ｺﾞｼｯｸUB" panose="020B0900000000000000" pitchFamily="50" charset="-128"/>
                <a:ea typeface="HGP創英角ｺﾞｼｯｸUB" panose="020B0900000000000000" pitchFamily="50" charset="-128"/>
              </a:rPr>
              <a:t>【</a:t>
            </a:r>
            <a:r>
              <a:rPr kumimoji="1" lang="zh-CN" altLang="en-US" sz="3200" dirty="0">
                <a:solidFill>
                  <a:schemeClr val="bg1"/>
                </a:solidFill>
                <a:latin typeface="HGP創英角ｺﾞｼｯｸUB" panose="020B0900000000000000" pitchFamily="50" charset="-128"/>
                <a:ea typeface="HGP創英角ｺﾞｼｯｸUB" panose="020B0900000000000000" pitchFamily="50" charset="-128"/>
              </a:rPr>
              <a:t>加害</a:t>
            </a:r>
            <a:r>
              <a:rPr kumimoji="1" lang="en-US" altLang="zh-CN" sz="3200" dirty="0">
                <a:solidFill>
                  <a:schemeClr val="bg1"/>
                </a:solidFill>
                <a:latin typeface="HGP創英角ｺﾞｼｯｸUB" panose="020B0900000000000000" pitchFamily="50" charset="-128"/>
                <a:ea typeface="HGP創英角ｺﾞｼｯｸUB" panose="020B0900000000000000" pitchFamily="50" charset="-128"/>
              </a:rPr>
              <a:t>】</a:t>
            </a:r>
            <a:r>
              <a:rPr kumimoji="1" lang="zh-CN" altLang="en-US" sz="3200" dirty="0">
                <a:solidFill>
                  <a:schemeClr val="bg1"/>
                </a:solidFill>
                <a:latin typeface="HGP創英角ｺﾞｼｯｸUB" panose="020B0900000000000000" pitchFamily="50" charset="-128"/>
                <a:ea typeface="HGP創英角ｺﾞｼｯｸUB" panose="020B0900000000000000" pitchFamily="50" charset="-128"/>
              </a:rPr>
              <a:t>小学５年男子Ｂ（１名</a:t>
            </a:r>
            <a:r>
              <a:rPr kumimoji="1" lang="ja-JP" altLang="en-US" sz="3200" dirty="0">
                <a:solidFill>
                  <a:schemeClr val="bg1"/>
                </a:solidFill>
                <a:latin typeface="HGP創英角ｺﾞｼｯｸUB" panose="020B0900000000000000" pitchFamily="50" charset="-128"/>
                <a:ea typeface="HGP創英角ｺﾞｼｯｸUB" panose="020B0900000000000000" pitchFamily="50" charset="-128"/>
              </a:rPr>
              <a:t>）</a:t>
            </a:r>
          </a:p>
        </p:txBody>
      </p:sp>
      <p:pic>
        <p:nvPicPr>
          <p:cNvPr id="11" name="Picture 2" descr="C:\Users\791878\Desktop\H29\コバトン（png形式）\53-1-04.png">
            <a:extLst>
              <a:ext uri="{FF2B5EF4-FFF2-40B4-BE49-F238E27FC236}">
                <a16:creationId xmlns:a16="http://schemas.microsoft.com/office/drawing/2014/main" id="{63803AF0-FA83-C07D-0CC4-1EB8BA93E7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四角形: メモ 6">
            <a:extLst>
              <a:ext uri="{FF2B5EF4-FFF2-40B4-BE49-F238E27FC236}">
                <a16:creationId xmlns:a16="http://schemas.microsoft.com/office/drawing/2014/main" id="{EEBD6D9E-8BFF-06E9-4608-FFF70199284E}"/>
              </a:ext>
            </a:extLst>
          </p:cNvPr>
          <p:cNvSpPr/>
          <p:nvPr/>
        </p:nvSpPr>
        <p:spPr>
          <a:xfrm>
            <a:off x="2390421" y="3428999"/>
            <a:ext cx="9636690" cy="2780951"/>
          </a:xfrm>
          <a:prstGeom prst="foldedCorner">
            <a:avLst>
              <a:gd name="adj" fmla="val 8286"/>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a:solidFill>
                  <a:schemeClr val="bg1"/>
                </a:solidFill>
                <a:latin typeface="HGP創英角ｺﾞｼｯｸUB" panose="020B0900000000000000" pitchFamily="50" charset="-128"/>
                <a:ea typeface="HGP創英角ｺﾞｼｯｸUB" panose="020B0900000000000000" pitchFamily="50" charset="-128"/>
              </a:rPr>
              <a:t>　❷ いじめの概要</a:t>
            </a:r>
          </a:p>
          <a:p>
            <a:r>
              <a:rPr kumimoji="1" lang="ja-JP" altLang="en-US" sz="3200" dirty="0">
                <a:solidFill>
                  <a:schemeClr val="bg1"/>
                </a:solidFill>
                <a:latin typeface="HGP創英角ｺﾞｼｯｸUB" panose="020B0900000000000000" pitchFamily="50" charset="-128"/>
                <a:ea typeface="HGP創英角ｺﾞｼｯｸUB" panose="020B0900000000000000" pitchFamily="50" charset="-128"/>
              </a:rPr>
              <a:t>●小学５年女子Ａが、小学５年男子Ｂから差別的な発言、砂をかけられる行為を受けたことにより、心身に苦痛を感じ、</a:t>
            </a:r>
            <a:r>
              <a:rPr kumimoji="1" lang="en-US" altLang="ja-JP" sz="3200" dirty="0">
                <a:solidFill>
                  <a:schemeClr val="bg1"/>
                </a:solidFill>
                <a:latin typeface="HGP創英角ｺﾞｼｯｸUB" panose="020B0900000000000000" pitchFamily="50" charset="-128"/>
                <a:ea typeface="HGP創英角ｺﾞｼｯｸUB" panose="020B0900000000000000" pitchFamily="50" charset="-128"/>
              </a:rPr>
              <a:t>40 </a:t>
            </a:r>
            <a:r>
              <a:rPr kumimoji="1" lang="ja-JP" altLang="en-US" sz="3200" dirty="0">
                <a:solidFill>
                  <a:schemeClr val="bg1"/>
                </a:solidFill>
                <a:latin typeface="HGP創英角ｺﾞｼｯｸUB" panose="020B0900000000000000" pitchFamily="50" charset="-128"/>
                <a:ea typeface="HGP創英角ｺﾞｼｯｸUB" panose="020B0900000000000000" pitchFamily="50" charset="-128"/>
              </a:rPr>
              <a:t>日間程度の欠席をした</a:t>
            </a:r>
            <a:endParaRPr kumimoji="1" lang="ja-JP" altLang="en-US" sz="3200" dirty="0">
              <a:solidFill>
                <a:srgbClr val="FFCCFF"/>
              </a:solidFill>
              <a:latin typeface="HGP創英角ｺﾞｼｯｸUB" panose="020B0900000000000000" pitchFamily="50" charset="-128"/>
              <a:ea typeface="HGP創英角ｺﾞｼｯｸUB" panose="020B0900000000000000" pitchFamily="50" charset="-128"/>
            </a:endParaRPr>
          </a:p>
        </p:txBody>
      </p:sp>
      <p:sp>
        <p:nvSpPr>
          <p:cNvPr id="8" name="タイトル 2">
            <a:extLst>
              <a:ext uri="{FF2B5EF4-FFF2-40B4-BE49-F238E27FC236}">
                <a16:creationId xmlns:a16="http://schemas.microsoft.com/office/drawing/2014/main" id="{80664B63-5D97-E517-B6CC-FA782C8C81BE}"/>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
        <p:nvSpPr>
          <p:cNvPr id="9" name="正方形/長方形 8">
            <a:extLst>
              <a:ext uri="{FF2B5EF4-FFF2-40B4-BE49-F238E27FC236}">
                <a16:creationId xmlns:a16="http://schemas.microsoft.com/office/drawing/2014/main" id="{82B931C8-E4D9-F1B5-E532-BD9B0973AF96}"/>
              </a:ext>
            </a:extLst>
          </p:cNvPr>
          <p:cNvSpPr/>
          <p:nvPr/>
        </p:nvSpPr>
        <p:spPr>
          <a:xfrm>
            <a:off x="758588" y="6297895"/>
            <a:ext cx="2226892" cy="523220"/>
          </a:xfrm>
          <a:prstGeom prst="rect">
            <a:avLst/>
          </a:prstGeom>
          <a:noFill/>
        </p:spPr>
        <p:txBody>
          <a:bodyPr wrap="none" lIns="91440" tIns="45720" rIns="91440" bIns="45720">
            <a:spAutoFit/>
          </a:bodyPr>
          <a:lstStyle/>
          <a:p>
            <a:pPr algn="ct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いじめ対策に係る事例集</a:t>
            </a:r>
            <a:endPar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endParaRPr>
          </a:p>
          <a:p>
            <a:pPr algn="ct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（平成</a:t>
            </a:r>
            <a:r>
              <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rPr>
              <a:t>30</a:t>
            </a: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年</a:t>
            </a:r>
            <a:r>
              <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rPr>
              <a:t>9</a:t>
            </a: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月文部科学省</a:t>
            </a:r>
          </a:p>
        </p:txBody>
      </p:sp>
      <p:sp>
        <p:nvSpPr>
          <p:cNvPr id="12" name="テキスト ボックス 11">
            <a:extLst>
              <a:ext uri="{FF2B5EF4-FFF2-40B4-BE49-F238E27FC236}">
                <a16:creationId xmlns:a16="http://schemas.microsoft.com/office/drawing/2014/main" id="{6F0756DC-5A4E-F722-D1C8-DB3C2063D812}"/>
              </a:ext>
            </a:extLst>
          </p:cNvPr>
          <p:cNvSpPr txBox="1"/>
          <p:nvPr/>
        </p:nvSpPr>
        <p:spPr>
          <a:xfrm>
            <a:off x="336699" y="1835086"/>
            <a:ext cx="923330" cy="3187827"/>
          </a:xfrm>
          <a:prstGeom prst="rect">
            <a:avLst/>
          </a:prstGeom>
          <a:noFill/>
        </p:spPr>
        <p:txBody>
          <a:bodyPr vert="eaVert" wrap="square">
            <a:spAutoFit/>
          </a:bodyPr>
          <a:lstStyle/>
          <a:p>
            <a:r>
              <a:rPr lang="ja-JP" altLang="en-US" sz="48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事例研修③</a:t>
            </a:r>
          </a:p>
        </p:txBody>
      </p:sp>
      <p:sp>
        <p:nvSpPr>
          <p:cNvPr id="16" name="正方形/長方形 15">
            <a:extLst>
              <a:ext uri="{FF2B5EF4-FFF2-40B4-BE49-F238E27FC236}">
                <a16:creationId xmlns:a16="http://schemas.microsoft.com/office/drawing/2014/main" id="{92CE8561-D59A-5851-F202-761C2E51EF04}"/>
              </a:ext>
            </a:extLst>
          </p:cNvPr>
          <p:cNvSpPr/>
          <p:nvPr/>
        </p:nvSpPr>
        <p:spPr>
          <a:xfrm>
            <a:off x="6835271" y="293233"/>
            <a:ext cx="1569660" cy="923330"/>
          </a:xfrm>
          <a:prstGeom prst="rect">
            <a:avLst/>
          </a:prstGeom>
          <a:noFill/>
        </p:spPr>
        <p:txBody>
          <a:bodyPr wrap="none" lIns="91440" tIns="45720" rIns="91440" bIns="45720">
            <a:spAutoFit/>
          </a:bodyPr>
          <a:lstStyle/>
          <a:p>
            <a:pPr algn="ctr"/>
            <a:r>
              <a:rPr lang="ja-JP" altLang="en-US" sz="5400" dirty="0">
                <a:ln w="0"/>
                <a:solidFill>
                  <a:schemeClr val="tx1">
                    <a:lumMod val="75000"/>
                    <a:lumOff val="25000"/>
                  </a:schemeClr>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概要</a:t>
            </a:r>
            <a:endParaRPr lang="ja-JP" altLang="en-US" sz="5400" b="0" cap="none" spc="0" dirty="0">
              <a:ln w="0"/>
              <a:solidFill>
                <a:schemeClr val="tx1">
                  <a:lumMod val="75000"/>
                  <a:lumOff val="25000"/>
                </a:schemeClr>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9589170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0000">
        <p159:morph option="byObject"/>
      </p:transition>
    </mc:Choice>
    <mc:Fallback xmlns="">
      <p:transition spd="slow" advClick="0" advTm="20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tile tx="0" ty="0" sx="100000" sy="100000" flip="none" algn="tl"/>
        </a:blipFill>
        <a:effectLst/>
      </p:bgPr>
    </p:bg>
    <p:spTree>
      <p:nvGrpSpPr>
        <p:cNvPr id="1" name="">
          <a:extLst>
            <a:ext uri="{FF2B5EF4-FFF2-40B4-BE49-F238E27FC236}">
              <a16:creationId xmlns:a16="http://schemas.microsoft.com/office/drawing/2014/main" id="{40D662B7-2C72-7CA2-1B0C-5D6F888313E5}"/>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0B527585-1B53-D19C-9E74-DA2398FD6F7C}"/>
              </a:ext>
            </a:extLst>
          </p:cNvPr>
          <p:cNvSpPr/>
          <p:nvPr/>
        </p:nvSpPr>
        <p:spPr>
          <a:xfrm>
            <a:off x="-3490611" y="-524382"/>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00" dirty="0"/>
          </a:p>
        </p:txBody>
      </p:sp>
      <p:sp>
        <p:nvSpPr>
          <p:cNvPr id="6" name="スライド番号プレースホルダー 5">
            <a:extLst>
              <a:ext uri="{FF2B5EF4-FFF2-40B4-BE49-F238E27FC236}">
                <a16:creationId xmlns:a16="http://schemas.microsoft.com/office/drawing/2014/main" id="{90641D83-B2D1-AD99-636D-79FBA3BE734A}"/>
              </a:ext>
            </a:extLst>
          </p:cNvPr>
          <p:cNvSpPr>
            <a:spLocks noGrp="1"/>
          </p:cNvSpPr>
          <p:nvPr>
            <p:ph type="sldNum" sz="quarter" idx="12"/>
          </p:nvPr>
        </p:nvSpPr>
        <p:spPr/>
        <p:txBody>
          <a:bodyPr/>
          <a:lstStyle/>
          <a:p>
            <a:pPr rtl="0"/>
            <a:fld id="{19B51A1E-902D-48AF-9020-955120F399B6}" type="slidenum">
              <a:rPr lang="en-US" altLang="ja-JP" noProof="0" smtClean="0"/>
              <a:pPr rtl="0"/>
              <a:t>28</a:t>
            </a:fld>
            <a:endParaRPr lang="ja-JP" altLang="en-US" noProof="0" dirty="0"/>
          </a:p>
        </p:txBody>
      </p:sp>
      <p:sp>
        <p:nvSpPr>
          <p:cNvPr id="4" name="アーチ 3">
            <a:extLst>
              <a:ext uri="{FF2B5EF4-FFF2-40B4-BE49-F238E27FC236}">
                <a16:creationId xmlns:a16="http://schemas.microsoft.com/office/drawing/2014/main" id="{C998EDD9-5774-AA1E-CFE1-4A0E05A7EE23}"/>
              </a:ext>
            </a:extLst>
          </p:cNvPr>
          <p:cNvSpPr/>
          <p:nvPr/>
        </p:nvSpPr>
        <p:spPr>
          <a:xfrm>
            <a:off x="-6348362" y="-1101274"/>
            <a:ext cx="8573895" cy="8573895"/>
          </a:xfrm>
          <a:prstGeom prst="blockArc">
            <a:avLst>
              <a:gd name="adj1" fmla="val 18263518"/>
              <a:gd name="adj2" fmla="val 3722494"/>
              <a:gd name="adj3" fmla="val 1640"/>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フリーフォーム: 図形 12">
            <a:extLst>
              <a:ext uri="{FF2B5EF4-FFF2-40B4-BE49-F238E27FC236}">
                <a16:creationId xmlns:a16="http://schemas.microsoft.com/office/drawing/2014/main" id="{C5647A57-31A1-10A3-A780-F7BF5BDC0157}"/>
              </a:ext>
            </a:extLst>
          </p:cNvPr>
          <p:cNvSpPr/>
          <p:nvPr/>
        </p:nvSpPr>
        <p:spPr>
          <a:xfrm>
            <a:off x="1468501" y="41989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1" lang="ja-JP" altLang="en-US" sz="2500" b="1"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「いじめ重大事態」の</a:t>
            </a:r>
            <a:r>
              <a:rPr kumimoji="1"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判断</a:t>
            </a:r>
            <a:endParaRPr kumimoji="0"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4" name="楕円 13">
            <a:extLst>
              <a:ext uri="{FF2B5EF4-FFF2-40B4-BE49-F238E27FC236}">
                <a16:creationId xmlns:a16="http://schemas.microsoft.com/office/drawing/2014/main" id="{5861BEFD-DBC0-C015-48C0-3D3B9EB5C23B}"/>
              </a:ext>
            </a:extLst>
          </p:cNvPr>
          <p:cNvSpPr/>
          <p:nvPr/>
        </p:nvSpPr>
        <p:spPr>
          <a:xfrm>
            <a:off x="956298" y="298495"/>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ブレーンストーミング 単色塗りつぶし">
            <a:extLst>
              <a:ext uri="{FF2B5EF4-FFF2-40B4-BE49-F238E27FC236}">
                <a16:creationId xmlns:a16="http://schemas.microsoft.com/office/drawing/2014/main" id="{2D07720B-C4E5-FDEB-39C1-A7408800F33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37740" y="361026"/>
            <a:ext cx="914400" cy="914400"/>
          </a:xfrm>
          <a:prstGeom prst="rect">
            <a:avLst/>
          </a:prstGeom>
        </p:spPr>
      </p:pic>
      <p:pic>
        <p:nvPicPr>
          <p:cNvPr id="11" name="Picture 2" descr="C:\Users\791878\Desktop\H29\コバトン（png形式）\53-1-04.png">
            <a:extLst>
              <a:ext uri="{FF2B5EF4-FFF2-40B4-BE49-F238E27FC236}">
                <a16:creationId xmlns:a16="http://schemas.microsoft.com/office/drawing/2014/main" id="{56BBBC3F-9136-2D86-AFF9-8C490771BC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四角形: メモ 6">
            <a:extLst>
              <a:ext uri="{FF2B5EF4-FFF2-40B4-BE49-F238E27FC236}">
                <a16:creationId xmlns:a16="http://schemas.microsoft.com/office/drawing/2014/main" id="{FB3103BA-0186-837F-4A5D-7E584B014503}"/>
              </a:ext>
            </a:extLst>
          </p:cNvPr>
          <p:cNvSpPr/>
          <p:nvPr/>
        </p:nvSpPr>
        <p:spPr>
          <a:xfrm>
            <a:off x="2390421" y="1275427"/>
            <a:ext cx="9636690" cy="4917462"/>
          </a:xfrm>
          <a:prstGeom prst="foldedCorner">
            <a:avLst>
              <a:gd name="adj" fmla="val 5946"/>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●Ａが授業中に発表したことに対し、Ｂが差別的な発言をした。</a:t>
            </a:r>
          </a:p>
          <a:p>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●授業後、担任が事情を確認し、Ａに対してＢから謝罪をさせた。</a:t>
            </a:r>
          </a:p>
          <a:p>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●Ａの保護者が来校し、謝罪後もＡに対するＢの嫌がらせが続いていることを担任に伝えた。</a:t>
            </a:r>
          </a:p>
          <a:p>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Ａの保護者からの情報を元に、校長、教頭、担任がＡ及びＢとそれぞれの保護者から聞き取りを行い、事実確認が行われた。その中で、差別的な発言に加え、体育の時間に砂をかけられる行為があったことがわかった。</a:t>
            </a:r>
          </a:p>
          <a:p>
            <a:r>
              <a:rPr kumimoji="1" lang="ja-JP" altLang="en-US" sz="2800" dirty="0">
                <a:solidFill>
                  <a:schemeClr val="bg1"/>
                </a:solidFill>
                <a:latin typeface="HGP創英角ｺﾞｼｯｸUB" panose="020B0900000000000000" pitchFamily="50" charset="-128"/>
                <a:ea typeface="HGP創英角ｺﾞｼｯｸUB" panose="020B0900000000000000" pitchFamily="50" charset="-128"/>
              </a:rPr>
              <a:t>●Ａ、Ｂとそれぞれの保護者に対し教育相談が継続的に実施されたが、Ａが欠席するようになった。</a:t>
            </a:r>
          </a:p>
        </p:txBody>
      </p:sp>
      <p:sp>
        <p:nvSpPr>
          <p:cNvPr id="8" name="タイトル 2">
            <a:extLst>
              <a:ext uri="{FF2B5EF4-FFF2-40B4-BE49-F238E27FC236}">
                <a16:creationId xmlns:a16="http://schemas.microsoft.com/office/drawing/2014/main" id="{10335DFF-9586-F2C1-F984-07D2305DAC46}"/>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
        <p:nvSpPr>
          <p:cNvPr id="9" name="正方形/長方形 8">
            <a:extLst>
              <a:ext uri="{FF2B5EF4-FFF2-40B4-BE49-F238E27FC236}">
                <a16:creationId xmlns:a16="http://schemas.microsoft.com/office/drawing/2014/main" id="{B85A3625-21E5-B889-62DA-B96F24B29075}"/>
              </a:ext>
            </a:extLst>
          </p:cNvPr>
          <p:cNvSpPr/>
          <p:nvPr/>
        </p:nvSpPr>
        <p:spPr>
          <a:xfrm>
            <a:off x="758588" y="6297895"/>
            <a:ext cx="2226892" cy="523220"/>
          </a:xfrm>
          <a:prstGeom prst="rect">
            <a:avLst/>
          </a:prstGeom>
          <a:noFill/>
        </p:spPr>
        <p:txBody>
          <a:bodyPr wrap="none" lIns="91440" tIns="45720" rIns="91440" bIns="45720">
            <a:spAutoFit/>
          </a:bodyPr>
          <a:lstStyle/>
          <a:p>
            <a:pPr algn="ct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いじめ対策に係る事例集</a:t>
            </a:r>
            <a:endPar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endParaRPr>
          </a:p>
          <a:p>
            <a:pPr algn="ct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（平成</a:t>
            </a:r>
            <a:r>
              <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rPr>
              <a:t>30</a:t>
            </a: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年</a:t>
            </a:r>
            <a:r>
              <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rPr>
              <a:t>9</a:t>
            </a: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月文部科学省</a:t>
            </a:r>
          </a:p>
        </p:txBody>
      </p:sp>
      <p:sp>
        <p:nvSpPr>
          <p:cNvPr id="10" name="テキスト ボックス 9">
            <a:extLst>
              <a:ext uri="{FF2B5EF4-FFF2-40B4-BE49-F238E27FC236}">
                <a16:creationId xmlns:a16="http://schemas.microsoft.com/office/drawing/2014/main" id="{C040590E-B554-C65C-C60F-780DC897D8F8}"/>
              </a:ext>
            </a:extLst>
          </p:cNvPr>
          <p:cNvSpPr txBox="1"/>
          <p:nvPr/>
        </p:nvSpPr>
        <p:spPr>
          <a:xfrm>
            <a:off x="336699" y="1835086"/>
            <a:ext cx="923330" cy="3187827"/>
          </a:xfrm>
          <a:prstGeom prst="rect">
            <a:avLst/>
          </a:prstGeom>
          <a:noFill/>
        </p:spPr>
        <p:txBody>
          <a:bodyPr vert="eaVert" wrap="square">
            <a:spAutoFit/>
          </a:bodyPr>
          <a:lstStyle/>
          <a:p>
            <a:r>
              <a:rPr lang="ja-JP" altLang="en-US" sz="48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事例研修③</a:t>
            </a:r>
          </a:p>
        </p:txBody>
      </p:sp>
      <p:sp>
        <p:nvSpPr>
          <p:cNvPr id="12" name="正方形/長方形 11">
            <a:extLst>
              <a:ext uri="{FF2B5EF4-FFF2-40B4-BE49-F238E27FC236}">
                <a16:creationId xmlns:a16="http://schemas.microsoft.com/office/drawing/2014/main" id="{F8C824B5-E59C-F04B-FA65-FB7196970EB8}"/>
              </a:ext>
            </a:extLst>
          </p:cNvPr>
          <p:cNvSpPr/>
          <p:nvPr/>
        </p:nvSpPr>
        <p:spPr>
          <a:xfrm>
            <a:off x="6021201" y="419890"/>
            <a:ext cx="5684445" cy="769441"/>
          </a:xfrm>
          <a:prstGeom prst="rect">
            <a:avLst/>
          </a:prstGeom>
          <a:noFill/>
        </p:spPr>
        <p:txBody>
          <a:bodyPr wrap="square" lIns="91440" tIns="45720" rIns="91440" bIns="45720">
            <a:spAutoFit/>
          </a:bodyPr>
          <a:lstStyle/>
          <a:p>
            <a:pPr algn="ctr"/>
            <a:r>
              <a:rPr lang="ja-JP" altLang="en-US" sz="4400" dirty="0">
                <a:ln w="0"/>
                <a:solidFill>
                  <a:schemeClr val="tx1">
                    <a:lumMod val="75000"/>
                    <a:lumOff val="25000"/>
                  </a:schemeClr>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　 事態の経緯及び対応</a:t>
            </a:r>
          </a:p>
        </p:txBody>
      </p:sp>
    </p:spTree>
    <p:extLst>
      <p:ext uri="{BB962C8B-B14F-4D97-AF65-F5344CB8AC3E}">
        <p14:creationId xmlns:p14="http://schemas.microsoft.com/office/powerpoint/2010/main" val="1949980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7000">
        <p159:morph option="byObject"/>
      </p:transition>
    </mc:Choice>
    <mc:Fallback xmlns="">
      <p:transition spd="slow" advClick="0" advTm="27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tile tx="0" ty="0" sx="100000" sy="100000" flip="none" algn="tl"/>
        </a:blipFill>
        <a:effectLst/>
      </p:bgPr>
    </p:bg>
    <p:spTree>
      <p:nvGrpSpPr>
        <p:cNvPr id="1" name="">
          <a:extLst>
            <a:ext uri="{FF2B5EF4-FFF2-40B4-BE49-F238E27FC236}">
              <a16:creationId xmlns:a16="http://schemas.microsoft.com/office/drawing/2014/main" id="{71CAD638-CD36-B121-F72E-3D733F301680}"/>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A9F1B8E8-AAD3-892D-AF4F-E5B7B42877DF}"/>
              </a:ext>
            </a:extLst>
          </p:cNvPr>
          <p:cNvSpPr/>
          <p:nvPr/>
        </p:nvSpPr>
        <p:spPr>
          <a:xfrm>
            <a:off x="-3490611" y="-524382"/>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00" dirty="0"/>
          </a:p>
        </p:txBody>
      </p:sp>
      <p:sp>
        <p:nvSpPr>
          <p:cNvPr id="6" name="スライド番号プレースホルダー 5">
            <a:extLst>
              <a:ext uri="{FF2B5EF4-FFF2-40B4-BE49-F238E27FC236}">
                <a16:creationId xmlns:a16="http://schemas.microsoft.com/office/drawing/2014/main" id="{F6D0E56D-7F45-53F6-4443-74C68D5BCA93}"/>
              </a:ext>
            </a:extLst>
          </p:cNvPr>
          <p:cNvSpPr>
            <a:spLocks noGrp="1"/>
          </p:cNvSpPr>
          <p:nvPr>
            <p:ph type="sldNum" sz="quarter" idx="12"/>
          </p:nvPr>
        </p:nvSpPr>
        <p:spPr/>
        <p:txBody>
          <a:bodyPr/>
          <a:lstStyle/>
          <a:p>
            <a:pPr rtl="0"/>
            <a:fld id="{19B51A1E-902D-48AF-9020-955120F399B6}" type="slidenum">
              <a:rPr lang="en-US" altLang="ja-JP" noProof="0" smtClean="0"/>
              <a:pPr rtl="0"/>
              <a:t>29</a:t>
            </a:fld>
            <a:endParaRPr lang="ja-JP" altLang="en-US" noProof="0" dirty="0"/>
          </a:p>
        </p:txBody>
      </p:sp>
      <p:sp>
        <p:nvSpPr>
          <p:cNvPr id="4" name="アーチ 3">
            <a:extLst>
              <a:ext uri="{FF2B5EF4-FFF2-40B4-BE49-F238E27FC236}">
                <a16:creationId xmlns:a16="http://schemas.microsoft.com/office/drawing/2014/main" id="{283F4DA0-0A2D-42F9-2C9E-581E447F22E1}"/>
              </a:ext>
            </a:extLst>
          </p:cNvPr>
          <p:cNvSpPr/>
          <p:nvPr/>
        </p:nvSpPr>
        <p:spPr>
          <a:xfrm>
            <a:off x="-6348362" y="-1101274"/>
            <a:ext cx="8573895" cy="8573895"/>
          </a:xfrm>
          <a:prstGeom prst="blockArc">
            <a:avLst>
              <a:gd name="adj1" fmla="val 18263518"/>
              <a:gd name="adj2" fmla="val 3722494"/>
              <a:gd name="adj3" fmla="val 1640"/>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フリーフォーム: 図形 12">
            <a:extLst>
              <a:ext uri="{FF2B5EF4-FFF2-40B4-BE49-F238E27FC236}">
                <a16:creationId xmlns:a16="http://schemas.microsoft.com/office/drawing/2014/main" id="{9D074301-0681-740B-91F6-FCD7AA36A841}"/>
              </a:ext>
            </a:extLst>
          </p:cNvPr>
          <p:cNvSpPr/>
          <p:nvPr/>
        </p:nvSpPr>
        <p:spPr>
          <a:xfrm>
            <a:off x="1468501" y="41989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1" lang="ja-JP" altLang="en-US" sz="2500" b="1"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「いじめ重大事態」の</a:t>
            </a:r>
            <a:r>
              <a:rPr kumimoji="1"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判断</a:t>
            </a:r>
            <a:endParaRPr kumimoji="0"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4" name="楕円 13">
            <a:extLst>
              <a:ext uri="{FF2B5EF4-FFF2-40B4-BE49-F238E27FC236}">
                <a16:creationId xmlns:a16="http://schemas.microsoft.com/office/drawing/2014/main" id="{A143A40F-86F4-CDF5-09EB-802E1E2E80F2}"/>
              </a:ext>
            </a:extLst>
          </p:cNvPr>
          <p:cNvSpPr/>
          <p:nvPr/>
        </p:nvSpPr>
        <p:spPr>
          <a:xfrm>
            <a:off x="956298" y="298495"/>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ブレーンストーミング 単色塗りつぶし">
            <a:extLst>
              <a:ext uri="{FF2B5EF4-FFF2-40B4-BE49-F238E27FC236}">
                <a16:creationId xmlns:a16="http://schemas.microsoft.com/office/drawing/2014/main" id="{32679C3A-8FBB-3267-6D78-6600AD200FA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37740" y="361026"/>
            <a:ext cx="914400" cy="914400"/>
          </a:xfrm>
          <a:prstGeom prst="rect">
            <a:avLst/>
          </a:prstGeom>
        </p:spPr>
      </p:pic>
      <p:pic>
        <p:nvPicPr>
          <p:cNvPr id="11" name="Picture 2" descr="C:\Users\791878\Desktop\H29\コバトン（png形式）\53-1-04.png">
            <a:extLst>
              <a:ext uri="{FF2B5EF4-FFF2-40B4-BE49-F238E27FC236}">
                <a16:creationId xmlns:a16="http://schemas.microsoft.com/office/drawing/2014/main" id="{6EE8E80F-C084-4278-A931-A1FE83305E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四角形: メモ 6">
            <a:extLst>
              <a:ext uri="{FF2B5EF4-FFF2-40B4-BE49-F238E27FC236}">
                <a16:creationId xmlns:a16="http://schemas.microsoft.com/office/drawing/2014/main" id="{7125DE6A-633E-26C9-3757-750BE2434496}"/>
              </a:ext>
            </a:extLst>
          </p:cNvPr>
          <p:cNvSpPr/>
          <p:nvPr/>
        </p:nvSpPr>
        <p:spPr>
          <a:xfrm>
            <a:off x="2390421" y="1275427"/>
            <a:ext cx="9636690" cy="5028128"/>
          </a:xfrm>
          <a:prstGeom prst="foldedCorner">
            <a:avLst>
              <a:gd name="adj" fmla="val 5946"/>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rPr>
              <a:t>① Ａ宅への家庭訪問 </a:t>
            </a:r>
            <a:r>
              <a:rPr kumimoji="1" lang="en-US" altLang="ja-JP" sz="20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rPr>
              <a:t>学習支援含（校長、教頭、担任、特別支援教育コーディネーター）</a:t>
            </a:r>
          </a:p>
          <a:p>
            <a:r>
              <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rPr>
              <a:t>② Ａ宅への電話連絡（校長、教頭、担任、特別支援教育コーディネーター）</a:t>
            </a:r>
          </a:p>
          <a:p>
            <a:r>
              <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rPr>
              <a:t>③ Ｂへの指導（校長、教頭、主幹教諭、担任、特別支援教育コーディネーター、養護教諭、児童支援担当）</a:t>
            </a:r>
          </a:p>
          <a:p>
            <a:r>
              <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rPr>
              <a:t>④ Ｂの保護者への働きかけ及び日常の報告（校長、教頭、担任）</a:t>
            </a:r>
          </a:p>
          <a:p>
            <a:r>
              <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rPr>
              <a:t>⑤ 校内いじめ対策委員会、校内不登校対策委員会の実施及び全教職員への現状報告</a:t>
            </a:r>
          </a:p>
          <a:p>
            <a:r>
              <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rPr>
              <a:t>⑥ スクールカウンセラースーパーバイザーによる見立て及びフィードバック</a:t>
            </a:r>
          </a:p>
          <a:p>
            <a:r>
              <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000" dirty="0">
                <a:solidFill>
                  <a:srgbClr val="FFCCFF"/>
                </a:solidFill>
                <a:latin typeface="HGP創英角ｺﾞｼｯｸUB" panose="020B0900000000000000" pitchFamily="50" charset="-128"/>
                <a:ea typeface="HGP創英角ｺﾞｼｯｸUB" panose="020B0900000000000000" pitchFamily="50" charset="-128"/>
              </a:rPr>
              <a:t>Ａが欠席するようになったことを受け、学校が本件について重大事態として、教育委員会に報告。</a:t>
            </a:r>
          </a:p>
          <a:p>
            <a:r>
              <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rPr>
              <a:t>●教育委員会が学校に、</a:t>
            </a:r>
            <a:r>
              <a:rPr kumimoji="1" lang="ja-JP" altLang="en-US" sz="2000" dirty="0">
                <a:solidFill>
                  <a:srgbClr val="FFCCFF"/>
                </a:solidFill>
                <a:latin typeface="HGP創英角ｺﾞｼｯｸUB" panose="020B0900000000000000" pitchFamily="50" charset="-128"/>
                <a:ea typeface="HGP創英角ｺﾞｼｯｸUB" panose="020B0900000000000000" pitchFamily="50" charset="-128"/>
              </a:rPr>
              <a:t>校長を中心として学校全体で組織的に取り組むこと、 Ａの学校復帰を第一に考えて誠意を持って対応すること、関係機関の活用も図ることを指示した。</a:t>
            </a:r>
          </a:p>
          <a:p>
            <a:r>
              <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rPr>
              <a:t>●継続的な家庭訪問で学習支援や教育相談を実施し、登校への不安感をなくした結果、Ａが登校できるようになった。また、Ｂに対して教育相談を実施し、自尊感情を高めた結果、Ｂの反省が促され、良好な人間関係を作ることができるようになった。</a:t>
            </a:r>
          </a:p>
        </p:txBody>
      </p:sp>
      <p:sp>
        <p:nvSpPr>
          <p:cNvPr id="8" name="タイトル 2">
            <a:extLst>
              <a:ext uri="{FF2B5EF4-FFF2-40B4-BE49-F238E27FC236}">
                <a16:creationId xmlns:a16="http://schemas.microsoft.com/office/drawing/2014/main" id="{1F9A9C8E-73D3-46CD-5BFD-0762C7CA1C5C}"/>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
        <p:nvSpPr>
          <p:cNvPr id="9" name="正方形/長方形 8">
            <a:extLst>
              <a:ext uri="{FF2B5EF4-FFF2-40B4-BE49-F238E27FC236}">
                <a16:creationId xmlns:a16="http://schemas.microsoft.com/office/drawing/2014/main" id="{3444C2ED-0AAD-A769-7E70-C2B068D679C5}"/>
              </a:ext>
            </a:extLst>
          </p:cNvPr>
          <p:cNvSpPr/>
          <p:nvPr/>
        </p:nvSpPr>
        <p:spPr>
          <a:xfrm>
            <a:off x="758588" y="6297895"/>
            <a:ext cx="2226892" cy="523220"/>
          </a:xfrm>
          <a:prstGeom prst="rect">
            <a:avLst/>
          </a:prstGeom>
          <a:noFill/>
        </p:spPr>
        <p:txBody>
          <a:bodyPr wrap="none" lIns="91440" tIns="45720" rIns="91440" bIns="45720">
            <a:spAutoFit/>
          </a:bodyPr>
          <a:lstStyle/>
          <a:p>
            <a:pPr algn="ct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いじめ対策に係る事例集</a:t>
            </a:r>
            <a:endPar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endParaRPr>
          </a:p>
          <a:p>
            <a:pPr algn="ct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（平成</a:t>
            </a:r>
            <a:r>
              <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rPr>
              <a:t>30</a:t>
            </a: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年</a:t>
            </a:r>
            <a:r>
              <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rPr>
              <a:t>9</a:t>
            </a: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月文部科学省</a:t>
            </a:r>
          </a:p>
        </p:txBody>
      </p:sp>
      <p:sp>
        <p:nvSpPr>
          <p:cNvPr id="10" name="テキスト ボックス 9">
            <a:extLst>
              <a:ext uri="{FF2B5EF4-FFF2-40B4-BE49-F238E27FC236}">
                <a16:creationId xmlns:a16="http://schemas.microsoft.com/office/drawing/2014/main" id="{A17596FD-AED4-1C00-58D4-9002CF77AC9C}"/>
              </a:ext>
            </a:extLst>
          </p:cNvPr>
          <p:cNvSpPr txBox="1"/>
          <p:nvPr/>
        </p:nvSpPr>
        <p:spPr>
          <a:xfrm>
            <a:off x="336699" y="1835086"/>
            <a:ext cx="923330" cy="3187827"/>
          </a:xfrm>
          <a:prstGeom prst="rect">
            <a:avLst/>
          </a:prstGeom>
          <a:noFill/>
        </p:spPr>
        <p:txBody>
          <a:bodyPr vert="eaVert" wrap="square">
            <a:spAutoFit/>
          </a:bodyPr>
          <a:lstStyle/>
          <a:p>
            <a:r>
              <a:rPr lang="ja-JP" altLang="en-US" sz="48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事例研修③</a:t>
            </a:r>
          </a:p>
        </p:txBody>
      </p:sp>
      <p:sp>
        <p:nvSpPr>
          <p:cNvPr id="12" name="正方形/長方形 11">
            <a:extLst>
              <a:ext uri="{FF2B5EF4-FFF2-40B4-BE49-F238E27FC236}">
                <a16:creationId xmlns:a16="http://schemas.microsoft.com/office/drawing/2014/main" id="{047DCE2D-540F-630A-7AC0-41EC7FB10A5C}"/>
              </a:ext>
            </a:extLst>
          </p:cNvPr>
          <p:cNvSpPr/>
          <p:nvPr/>
        </p:nvSpPr>
        <p:spPr>
          <a:xfrm>
            <a:off x="6021201" y="232929"/>
            <a:ext cx="5684445" cy="1508105"/>
          </a:xfrm>
          <a:prstGeom prst="rect">
            <a:avLst/>
          </a:prstGeom>
          <a:noFill/>
        </p:spPr>
        <p:txBody>
          <a:bodyPr wrap="square" lIns="91440" tIns="45720" rIns="91440" bIns="45720">
            <a:spAutoFit/>
          </a:bodyPr>
          <a:lstStyle/>
          <a:p>
            <a:pPr algn="ctr"/>
            <a:r>
              <a:rPr lang="ja-JP" altLang="en-US" sz="3200" dirty="0">
                <a:ln w="0"/>
                <a:solidFill>
                  <a:schemeClr val="tx1">
                    <a:lumMod val="75000"/>
                    <a:lumOff val="25000"/>
                  </a:schemeClr>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学校における取組</a:t>
            </a:r>
            <a:endParaRPr lang="en-US" altLang="ja-JP" sz="3200" dirty="0">
              <a:ln w="0"/>
              <a:solidFill>
                <a:schemeClr val="tx1">
                  <a:lumMod val="75000"/>
                  <a:lumOff val="25000"/>
                </a:schemeClr>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endParaRPr>
          </a:p>
          <a:p>
            <a:pPr algn="ctr"/>
            <a:r>
              <a:rPr lang="ja-JP" altLang="en-US" sz="3200" dirty="0">
                <a:ln w="0"/>
                <a:solidFill>
                  <a:schemeClr val="tx1">
                    <a:lumMod val="75000"/>
                    <a:lumOff val="25000"/>
                  </a:schemeClr>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（括弧内は担当者）</a:t>
            </a:r>
          </a:p>
          <a:p>
            <a:pPr algn="ctr"/>
            <a:endParaRPr lang="ja-JP" altLang="en-US" sz="2800" dirty="0">
              <a:ln w="0"/>
              <a:solidFill>
                <a:schemeClr val="tx1">
                  <a:lumMod val="75000"/>
                  <a:lumOff val="25000"/>
                </a:schemeClr>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8887981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7000">
        <p159:morph option="byObject"/>
      </p:transition>
    </mc:Choice>
    <mc:Fallback xmlns="">
      <p:transition spd="slow" advClick="0" advTm="27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tile tx="0" ty="0" sx="100000" sy="100000" flip="none" algn="tl"/>
        </a:blipFill>
        <a:effectLst/>
      </p:bgPr>
    </p:bg>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A24CAF60-6643-4FD1-675D-B0E900215683}"/>
              </a:ext>
            </a:extLst>
          </p:cNvPr>
          <p:cNvSpPr>
            <a:spLocks noGrp="1"/>
          </p:cNvSpPr>
          <p:nvPr>
            <p:ph type="sldNum" sz="quarter" idx="13"/>
          </p:nvPr>
        </p:nvSpPr>
        <p:spPr/>
        <p:txBody>
          <a:bodyPr/>
          <a:lstStyle/>
          <a:p>
            <a:pPr rtl="0"/>
            <a:fld id="{19B51A1E-902D-48AF-9020-955120F399B6}" type="slidenum">
              <a:rPr lang="en-US" altLang="ja-JP" noProof="0" smtClean="0"/>
              <a:pPr rtl="0"/>
              <a:t>3</a:t>
            </a:fld>
            <a:endParaRPr lang="ja-JP" altLang="en-US" noProof="0" dirty="0"/>
          </a:p>
        </p:txBody>
      </p:sp>
      <p:sp>
        <p:nvSpPr>
          <p:cNvPr id="5" name="正方形/長方形 4">
            <a:extLst>
              <a:ext uri="{FF2B5EF4-FFF2-40B4-BE49-F238E27FC236}">
                <a16:creationId xmlns:a16="http://schemas.microsoft.com/office/drawing/2014/main" id="{687CD188-08F1-F3D5-EBB2-556F6862BC64}"/>
              </a:ext>
            </a:extLst>
          </p:cNvPr>
          <p:cNvSpPr/>
          <p:nvPr/>
        </p:nvSpPr>
        <p:spPr>
          <a:xfrm>
            <a:off x="-4827" y="-21166"/>
            <a:ext cx="12196827" cy="640018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 name="図 9">
            <a:extLst>
              <a:ext uri="{FF2B5EF4-FFF2-40B4-BE49-F238E27FC236}">
                <a16:creationId xmlns:a16="http://schemas.microsoft.com/office/drawing/2014/main" id="{69C1B277-AE13-3A8D-8E18-4C6933565CD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08732" y="27109"/>
            <a:ext cx="4137752" cy="922833"/>
          </a:xfrm>
          <a:prstGeom prst="rect">
            <a:avLst/>
          </a:prstGeom>
        </p:spPr>
      </p:pic>
      <p:pic>
        <p:nvPicPr>
          <p:cNvPr id="15" name="図 14">
            <a:extLst>
              <a:ext uri="{FF2B5EF4-FFF2-40B4-BE49-F238E27FC236}">
                <a16:creationId xmlns:a16="http://schemas.microsoft.com/office/drawing/2014/main" id="{E273FE7A-C448-D040-6899-B5608696FAEC}"/>
              </a:ext>
            </a:extLst>
          </p:cNvPr>
          <p:cNvPicPr>
            <a:picLocks noChangeAspect="1"/>
          </p:cNvPicPr>
          <p:nvPr/>
        </p:nvPicPr>
        <p:blipFill>
          <a:blip r:embed="rId5"/>
          <a:srcRect t="14789"/>
          <a:stretch/>
        </p:blipFill>
        <p:spPr>
          <a:xfrm>
            <a:off x="1008732" y="949942"/>
            <a:ext cx="4137752" cy="5362309"/>
          </a:xfrm>
          <a:prstGeom prst="rect">
            <a:avLst/>
          </a:prstGeom>
          <a:ln w="3175" cap="sq">
            <a:solidFill>
              <a:srgbClr val="000000"/>
            </a:solidFill>
            <a:miter lim="800000"/>
          </a:ln>
          <a:effectLst>
            <a:outerShdw blurRad="57150" dist="50800" dir="2700000" algn="tl" rotWithShape="0">
              <a:srgbClr val="000000">
                <a:alpha val="40000"/>
              </a:srgbClr>
            </a:outerShdw>
          </a:effectLst>
        </p:spPr>
      </p:pic>
      <p:pic>
        <p:nvPicPr>
          <p:cNvPr id="16" name="図 15">
            <a:extLst>
              <a:ext uri="{FF2B5EF4-FFF2-40B4-BE49-F238E27FC236}">
                <a16:creationId xmlns:a16="http://schemas.microsoft.com/office/drawing/2014/main" id="{6E674888-5E14-A0DB-545B-0B3A8043BE08}"/>
              </a:ext>
            </a:extLst>
          </p:cNvPr>
          <p:cNvPicPr>
            <a:picLocks noChangeAspect="1"/>
          </p:cNvPicPr>
          <p:nvPr/>
        </p:nvPicPr>
        <p:blipFill>
          <a:blip r:embed="rId6"/>
          <a:stretch>
            <a:fillRect/>
          </a:stretch>
        </p:blipFill>
        <p:spPr>
          <a:xfrm>
            <a:off x="5923812" y="68564"/>
            <a:ext cx="4190644" cy="6292974"/>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2" name="正方形/長方形 1">
            <a:extLst>
              <a:ext uri="{FF2B5EF4-FFF2-40B4-BE49-F238E27FC236}">
                <a16:creationId xmlns:a16="http://schemas.microsoft.com/office/drawing/2014/main" id="{65D5742F-CEC5-B4CD-C6B4-E72743ED7B42}"/>
              </a:ext>
            </a:extLst>
          </p:cNvPr>
          <p:cNvSpPr/>
          <p:nvPr/>
        </p:nvSpPr>
        <p:spPr>
          <a:xfrm>
            <a:off x="5923812" y="1814677"/>
            <a:ext cx="4289134" cy="194595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D831AE41-E433-CA6D-C9B8-38CF2D5C555D}"/>
              </a:ext>
            </a:extLst>
          </p:cNvPr>
          <p:cNvSpPr/>
          <p:nvPr/>
        </p:nvSpPr>
        <p:spPr>
          <a:xfrm>
            <a:off x="5923812" y="4007032"/>
            <a:ext cx="4289134" cy="178846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Picture 2" descr="C:\Users\791878\Desktop\H29\コバトン（png形式）\53-1-04.png">
            <a:extLst>
              <a:ext uri="{FF2B5EF4-FFF2-40B4-BE49-F238E27FC236}">
                <a16:creationId xmlns:a16="http://schemas.microsoft.com/office/drawing/2014/main" id="{59BB1FF3-201D-377E-379B-0AC3B37ACD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タイトル 2">
            <a:extLst>
              <a:ext uri="{FF2B5EF4-FFF2-40B4-BE49-F238E27FC236}">
                <a16:creationId xmlns:a16="http://schemas.microsoft.com/office/drawing/2014/main" id="{4E4157AB-CD4A-67B6-114E-104260188EA9}"/>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12530705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3000"/>
                            </p:stCondLst>
                            <p:childTnLst>
                              <p:par>
                                <p:cTn id="9" presetID="10" presetClass="entr" presetSubtype="0"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tile tx="0" ty="0" sx="100000" sy="100000" flip="none" algn="tl"/>
        </a:blipFill>
        <a:effectLst/>
      </p:bgPr>
    </p:bg>
    <p:spTree>
      <p:nvGrpSpPr>
        <p:cNvPr id="1" name="">
          <a:extLst>
            <a:ext uri="{FF2B5EF4-FFF2-40B4-BE49-F238E27FC236}">
              <a16:creationId xmlns:a16="http://schemas.microsoft.com/office/drawing/2014/main" id="{DE10C4C9-14A4-54D9-5F64-A57BF9D6F437}"/>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6E29AB4D-B8DC-05B8-6ED3-2A5D65E1BADB}"/>
              </a:ext>
            </a:extLst>
          </p:cNvPr>
          <p:cNvSpPr/>
          <p:nvPr/>
        </p:nvSpPr>
        <p:spPr>
          <a:xfrm>
            <a:off x="-3490611" y="-524382"/>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00" dirty="0"/>
          </a:p>
        </p:txBody>
      </p:sp>
      <p:sp>
        <p:nvSpPr>
          <p:cNvPr id="6" name="スライド番号プレースホルダー 5">
            <a:extLst>
              <a:ext uri="{FF2B5EF4-FFF2-40B4-BE49-F238E27FC236}">
                <a16:creationId xmlns:a16="http://schemas.microsoft.com/office/drawing/2014/main" id="{6127D015-74EE-03FC-EB82-E91F9CDB0558}"/>
              </a:ext>
            </a:extLst>
          </p:cNvPr>
          <p:cNvSpPr>
            <a:spLocks noGrp="1"/>
          </p:cNvSpPr>
          <p:nvPr>
            <p:ph type="sldNum" sz="quarter" idx="12"/>
          </p:nvPr>
        </p:nvSpPr>
        <p:spPr/>
        <p:txBody>
          <a:bodyPr/>
          <a:lstStyle/>
          <a:p>
            <a:pPr rtl="0"/>
            <a:fld id="{19B51A1E-902D-48AF-9020-955120F399B6}" type="slidenum">
              <a:rPr lang="en-US" altLang="ja-JP" noProof="0" smtClean="0"/>
              <a:pPr rtl="0"/>
              <a:t>30</a:t>
            </a:fld>
            <a:endParaRPr lang="ja-JP" altLang="en-US" noProof="0" dirty="0"/>
          </a:p>
        </p:txBody>
      </p:sp>
      <p:sp>
        <p:nvSpPr>
          <p:cNvPr id="4" name="アーチ 3">
            <a:extLst>
              <a:ext uri="{FF2B5EF4-FFF2-40B4-BE49-F238E27FC236}">
                <a16:creationId xmlns:a16="http://schemas.microsoft.com/office/drawing/2014/main" id="{4BA42F10-6D52-B7B7-3CAC-FA8FB06C47C7}"/>
              </a:ext>
            </a:extLst>
          </p:cNvPr>
          <p:cNvSpPr/>
          <p:nvPr/>
        </p:nvSpPr>
        <p:spPr>
          <a:xfrm>
            <a:off x="-6348362" y="-1101274"/>
            <a:ext cx="8573895" cy="8573895"/>
          </a:xfrm>
          <a:prstGeom prst="blockArc">
            <a:avLst>
              <a:gd name="adj1" fmla="val 18263518"/>
              <a:gd name="adj2" fmla="val 3722494"/>
              <a:gd name="adj3" fmla="val 1640"/>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フリーフォーム: 図形 12">
            <a:extLst>
              <a:ext uri="{FF2B5EF4-FFF2-40B4-BE49-F238E27FC236}">
                <a16:creationId xmlns:a16="http://schemas.microsoft.com/office/drawing/2014/main" id="{8AA42912-4FC1-9C9B-C54D-03550C6679EC}"/>
              </a:ext>
            </a:extLst>
          </p:cNvPr>
          <p:cNvSpPr/>
          <p:nvPr/>
        </p:nvSpPr>
        <p:spPr>
          <a:xfrm>
            <a:off x="1468501" y="41989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1" lang="ja-JP" altLang="en-US" sz="2500" b="1"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「いじめ重大事態」の</a:t>
            </a:r>
            <a:r>
              <a:rPr kumimoji="1"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判断</a:t>
            </a:r>
            <a:endParaRPr kumimoji="0"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4" name="楕円 13">
            <a:extLst>
              <a:ext uri="{FF2B5EF4-FFF2-40B4-BE49-F238E27FC236}">
                <a16:creationId xmlns:a16="http://schemas.microsoft.com/office/drawing/2014/main" id="{F248D308-C1A3-F440-A6E7-3D5DDA378A3E}"/>
              </a:ext>
            </a:extLst>
          </p:cNvPr>
          <p:cNvSpPr/>
          <p:nvPr/>
        </p:nvSpPr>
        <p:spPr>
          <a:xfrm>
            <a:off x="956298" y="298495"/>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ブレーンストーミング 単色塗りつぶし">
            <a:extLst>
              <a:ext uri="{FF2B5EF4-FFF2-40B4-BE49-F238E27FC236}">
                <a16:creationId xmlns:a16="http://schemas.microsoft.com/office/drawing/2014/main" id="{F590FB81-70E6-D81F-1974-714FD7FD9B2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37740" y="361026"/>
            <a:ext cx="914400" cy="914400"/>
          </a:xfrm>
          <a:prstGeom prst="rect">
            <a:avLst/>
          </a:prstGeom>
        </p:spPr>
      </p:pic>
      <p:pic>
        <p:nvPicPr>
          <p:cNvPr id="11" name="Picture 2" descr="C:\Users\791878\Desktop\H29\コバトン（png形式）\53-1-04.png">
            <a:extLst>
              <a:ext uri="{FF2B5EF4-FFF2-40B4-BE49-F238E27FC236}">
                <a16:creationId xmlns:a16="http://schemas.microsoft.com/office/drawing/2014/main" id="{C8E04319-88BD-7755-D228-6BCB8CA5E3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四角形: メモ 6">
            <a:extLst>
              <a:ext uri="{FF2B5EF4-FFF2-40B4-BE49-F238E27FC236}">
                <a16:creationId xmlns:a16="http://schemas.microsoft.com/office/drawing/2014/main" id="{6E4738D4-306C-56B3-1ED3-FA2F08C4CBC5}"/>
              </a:ext>
            </a:extLst>
          </p:cNvPr>
          <p:cNvSpPr/>
          <p:nvPr/>
        </p:nvSpPr>
        <p:spPr>
          <a:xfrm>
            <a:off x="2390421" y="1275427"/>
            <a:ext cx="9636690" cy="4944520"/>
          </a:xfrm>
          <a:prstGeom prst="foldedCorner">
            <a:avLst>
              <a:gd name="adj" fmla="val 5946"/>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400" dirty="0">
                <a:solidFill>
                  <a:srgbClr val="FFCCFF"/>
                </a:solidFill>
                <a:latin typeface="HGP創英角ｺﾞｼｯｸUB" panose="020B0900000000000000" pitchFamily="50" charset="-128"/>
                <a:ea typeface="HGP創英角ｺﾞｼｯｸUB" panose="020B0900000000000000" pitchFamily="50" charset="-128"/>
              </a:rPr>
              <a:t>早期に家庭訪問を実施したことで保護者への連絡が迅速かつ正確に行われた。</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（取組①）</a:t>
            </a:r>
            <a:endPar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endParaRPr>
          </a:p>
          <a:p>
            <a:r>
              <a:rPr kumimoji="1" lang="en-US" altLang="ja-JP" sz="24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学習意欲が高いＡに対して、</a:t>
            </a:r>
            <a:r>
              <a:rPr kumimoji="1" lang="ja-JP" altLang="en-US" sz="2400" dirty="0">
                <a:solidFill>
                  <a:srgbClr val="FFCCFF"/>
                </a:solidFill>
                <a:latin typeface="HGP創英角ｺﾞｼｯｸUB" panose="020B0900000000000000" pitchFamily="50" charset="-128"/>
                <a:ea typeface="HGP創英角ｺﾞｼｯｸUB" panose="020B0900000000000000" pitchFamily="50" charset="-128"/>
              </a:rPr>
              <a:t>組織的、継続的に学習支援と教育相談を実施したことが登校意欲に結び付いた。</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（取組②）</a:t>
            </a:r>
          </a:p>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400" dirty="0">
                <a:solidFill>
                  <a:srgbClr val="FFCCFF"/>
                </a:solidFill>
                <a:latin typeface="HGP創英角ｺﾞｼｯｸUB" panose="020B0900000000000000" pitchFamily="50" charset="-128"/>
                <a:ea typeface="HGP創英角ｺﾞｼｯｸUB" panose="020B0900000000000000" pitchFamily="50" charset="-128"/>
              </a:rPr>
              <a:t>スクールカウンセラースーパーバイザーを効果的に活用</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したことで、当事者への対応のみならず、</a:t>
            </a:r>
            <a:r>
              <a:rPr kumimoji="1" lang="ja-JP" altLang="en-US" sz="2400" dirty="0">
                <a:solidFill>
                  <a:srgbClr val="FFCCFF"/>
                </a:solidFill>
                <a:latin typeface="HGP創英角ｺﾞｼｯｸUB" panose="020B0900000000000000" pitchFamily="50" charset="-128"/>
                <a:ea typeface="HGP創英角ｺﾞｼｯｸUB" panose="020B0900000000000000" pitchFamily="50" charset="-128"/>
              </a:rPr>
              <a:t>保護者対応が適切に行われた。</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（取組⑥）</a:t>
            </a:r>
          </a:p>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●Ｂに対して、自尊感情を高め周囲と望ましい人間関係を作ることができるように、</a:t>
            </a:r>
            <a:r>
              <a:rPr kumimoji="1" lang="ja-JP" altLang="en-US" sz="2400" dirty="0">
                <a:solidFill>
                  <a:srgbClr val="FFCCFF"/>
                </a:solidFill>
                <a:latin typeface="HGP創英角ｺﾞｼｯｸUB" panose="020B0900000000000000" pitchFamily="50" charset="-128"/>
                <a:ea typeface="HGP創英角ｺﾞｼｯｸUB" panose="020B0900000000000000" pitchFamily="50" charset="-128"/>
              </a:rPr>
              <a:t>担任を中心としたチームで取り組んだ。</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（取組③、④）</a:t>
            </a:r>
          </a:p>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●事案に対して</a:t>
            </a:r>
            <a:r>
              <a:rPr kumimoji="1" lang="ja-JP" altLang="en-US" sz="2400" dirty="0">
                <a:solidFill>
                  <a:srgbClr val="FFCCFF"/>
                </a:solidFill>
                <a:latin typeface="HGP創英角ｺﾞｼｯｸUB" panose="020B0900000000000000" pitchFamily="50" charset="-128"/>
                <a:ea typeface="HGP創英角ｺﾞｼｯｸUB" panose="020B0900000000000000" pitchFamily="50" charset="-128"/>
              </a:rPr>
              <a:t>校長を中心としたチーム対応を行い、全教職員で解決に向けて取り組んだ。</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（取組⑤）</a:t>
            </a:r>
          </a:p>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●教育委員会から適切な指示や助言があった。（取組⑤）</a:t>
            </a:r>
          </a:p>
        </p:txBody>
      </p:sp>
      <p:sp>
        <p:nvSpPr>
          <p:cNvPr id="8" name="タイトル 2">
            <a:extLst>
              <a:ext uri="{FF2B5EF4-FFF2-40B4-BE49-F238E27FC236}">
                <a16:creationId xmlns:a16="http://schemas.microsoft.com/office/drawing/2014/main" id="{E3AD1198-4A11-5048-B8E1-198BDDA63418}"/>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
        <p:nvSpPr>
          <p:cNvPr id="9" name="正方形/長方形 8">
            <a:extLst>
              <a:ext uri="{FF2B5EF4-FFF2-40B4-BE49-F238E27FC236}">
                <a16:creationId xmlns:a16="http://schemas.microsoft.com/office/drawing/2014/main" id="{8900B08E-EF46-DFA3-9930-36CBAF32DA38}"/>
              </a:ext>
            </a:extLst>
          </p:cNvPr>
          <p:cNvSpPr/>
          <p:nvPr/>
        </p:nvSpPr>
        <p:spPr>
          <a:xfrm>
            <a:off x="758588" y="6297895"/>
            <a:ext cx="2226892" cy="523220"/>
          </a:xfrm>
          <a:prstGeom prst="rect">
            <a:avLst/>
          </a:prstGeom>
          <a:noFill/>
        </p:spPr>
        <p:txBody>
          <a:bodyPr wrap="none" lIns="91440" tIns="45720" rIns="91440" bIns="45720">
            <a:spAutoFit/>
          </a:bodyPr>
          <a:lstStyle/>
          <a:p>
            <a:pPr algn="ct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いじめ対策に係る事例集</a:t>
            </a:r>
            <a:endPar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endParaRPr>
          </a:p>
          <a:p>
            <a:pPr algn="ct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（平成</a:t>
            </a:r>
            <a:r>
              <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rPr>
              <a:t>30</a:t>
            </a: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年</a:t>
            </a:r>
            <a:r>
              <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rPr>
              <a:t>9</a:t>
            </a: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月文部科学省</a:t>
            </a:r>
          </a:p>
        </p:txBody>
      </p:sp>
      <p:sp>
        <p:nvSpPr>
          <p:cNvPr id="10" name="テキスト ボックス 9">
            <a:extLst>
              <a:ext uri="{FF2B5EF4-FFF2-40B4-BE49-F238E27FC236}">
                <a16:creationId xmlns:a16="http://schemas.microsoft.com/office/drawing/2014/main" id="{16113590-FEE2-FCF4-1C22-A7301AF422CD}"/>
              </a:ext>
            </a:extLst>
          </p:cNvPr>
          <p:cNvSpPr txBox="1"/>
          <p:nvPr/>
        </p:nvSpPr>
        <p:spPr>
          <a:xfrm>
            <a:off x="336699" y="1835086"/>
            <a:ext cx="923330" cy="3187827"/>
          </a:xfrm>
          <a:prstGeom prst="rect">
            <a:avLst/>
          </a:prstGeom>
          <a:noFill/>
        </p:spPr>
        <p:txBody>
          <a:bodyPr vert="eaVert" wrap="square">
            <a:spAutoFit/>
          </a:bodyPr>
          <a:lstStyle/>
          <a:p>
            <a:r>
              <a:rPr lang="ja-JP" altLang="en-US" sz="48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事例研修③</a:t>
            </a:r>
          </a:p>
        </p:txBody>
      </p:sp>
      <p:sp>
        <p:nvSpPr>
          <p:cNvPr id="12" name="正方形/長方形 11">
            <a:extLst>
              <a:ext uri="{FF2B5EF4-FFF2-40B4-BE49-F238E27FC236}">
                <a16:creationId xmlns:a16="http://schemas.microsoft.com/office/drawing/2014/main" id="{018940C4-90F3-DCB7-A320-D5F7751645D6}"/>
              </a:ext>
            </a:extLst>
          </p:cNvPr>
          <p:cNvSpPr/>
          <p:nvPr/>
        </p:nvSpPr>
        <p:spPr>
          <a:xfrm>
            <a:off x="6399049" y="265869"/>
            <a:ext cx="2977282" cy="923330"/>
          </a:xfrm>
          <a:prstGeom prst="rect">
            <a:avLst/>
          </a:prstGeom>
          <a:noFill/>
        </p:spPr>
        <p:txBody>
          <a:bodyPr wrap="square" lIns="91440" tIns="45720" rIns="91440" bIns="45720">
            <a:spAutoFit/>
          </a:bodyPr>
          <a:lstStyle/>
          <a:p>
            <a:pPr algn="ctr"/>
            <a:r>
              <a:rPr lang="ja-JP" altLang="en-US" sz="5400" dirty="0">
                <a:ln w="0"/>
                <a:solidFill>
                  <a:schemeClr val="tx1">
                    <a:lumMod val="75000"/>
                    <a:lumOff val="25000"/>
                  </a:schemeClr>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　 成果</a:t>
            </a:r>
          </a:p>
        </p:txBody>
      </p:sp>
    </p:spTree>
    <p:extLst>
      <p:ext uri="{BB962C8B-B14F-4D97-AF65-F5344CB8AC3E}">
        <p14:creationId xmlns:p14="http://schemas.microsoft.com/office/powerpoint/2010/main" val="41199252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7000">
        <p159:morph option="byObject"/>
      </p:transition>
    </mc:Choice>
    <mc:Fallback xmlns="">
      <p:transition spd="slow" advClick="0" advTm="27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tile tx="0" ty="0" sx="100000" sy="100000" flip="none" algn="tl"/>
        </a:blipFill>
        <a:effectLst/>
      </p:bgPr>
    </p:bg>
    <p:spTree>
      <p:nvGrpSpPr>
        <p:cNvPr id="1" name="">
          <a:extLst>
            <a:ext uri="{FF2B5EF4-FFF2-40B4-BE49-F238E27FC236}">
              <a16:creationId xmlns:a16="http://schemas.microsoft.com/office/drawing/2014/main" id="{EDAA2F72-BA50-D804-BD6D-BAA56A0C25B2}"/>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01848A5E-8B97-3098-DA3E-A8E159AADF50}"/>
              </a:ext>
            </a:extLst>
          </p:cNvPr>
          <p:cNvSpPr/>
          <p:nvPr/>
        </p:nvSpPr>
        <p:spPr>
          <a:xfrm>
            <a:off x="-3490611" y="-524382"/>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00" dirty="0"/>
          </a:p>
        </p:txBody>
      </p:sp>
      <p:sp>
        <p:nvSpPr>
          <p:cNvPr id="6" name="スライド番号プレースホルダー 5">
            <a:extLst>
              <a:ext uri="{FF2B5EF4-FFF2-40B4-BE49-F238E27FC236}">
                <a16:creationId xmlns:a16="http://schemas.microsoft.com/office/drawing/2014/main" id="{6E19DE40-1096-722D-C810-9FCC93787323}"/>
              </a:ext>
            </a:extLst>
          </p:cNvPr>
          <p:cNvSpPr>
            <a:spLocks noGrp="1"/>
          </p:cNvSpPr>
          <p:nvPr>
            <p:ph type="sldNum" sz="quarter" idx="12"/>
          </p:nvPr>
        </p:nvSpPr>
        <p:spPr/>
        <p:txBody>
          <a:bodyPr/>
          <a:lstStyle/>
          <a:p>
            <a:pPr rtl="0"/>
            <a:fld id="{19B51A1E-902D-48AF-9020-955120F399B6}" type="slidenum">
              <a:rPr lang="en-US" altLang="ja-JP" noProof="0" smtClean="0"/>
              <a:pPr rtl="0"/>
              <a:t>31</a:t>
            </a:fld>
            <a:endParaRPr lang="ja-JP" altLang="en-US" noProof="0" dirty="0"/>
          </a:p>
        </p:txBody>
      </p:sp>
      <p:sp>
        <p:nvSpPr>
          <p:cNvPr id="4" name="アーチ 3">
            <a:extLst>
              <a:ext uri="{FF2B5EF4-FFF2-40B4-BE49-F238E27FC236}">
                <a16:creationId xmlns:a16="http://schemas.microsoft.com/office/drawing/2014/main" id="{B617D20D-3D88-FF20-CA2F-139CBB4FD419}"/>
              </a:ext>
            </a:extLst>
          </p:cNvPr>
          <p:cNvSpPr/>
          <p:nvPr/>
        </p:nvSpPr>
        <p:spPr>
          <a:xfrm>
            <a:off x="-6348362" y="-1101274"/>
            <a:ext cx="8573895" cy="8573895"/>
          </a:xfrm>
          <a:prstGeom prst="blockArc">
            <a:avLst>
              <a:gd name="adj1" fmla="val 18263518"/>
              <a:gd name="adj2" fmla="val 3722494"/>
              <a:gd name="adj3" fmla="val 1640"/>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フリーフォーム: 図形 12">
            <a:extLst>
              <a:ext uri="{FF2B5EF4-FFF2-40B4-BE49-F238E27FC236}">
                <a16:creationId xmlns:a16="http://schemas.microsoft.com/office/drawing/2014/main" id="{A733345C-DAD8-3DDC-B591-F29562BABD0E}"/>
              </a:ext>
            </a:extLst>
          </p:cNvPr>
          <p:cNvSpPr/>
          <p:nvPr/>
        </p:nvSpPr>
        <p:spPr>
          <a:xfrm>
            <a:off x="1468501" y="41989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marR="0" lvl="0" indent="0" algn="l" defTabSz="1111250" rtl="0" eaLnBrk="1" fontAlgn="auto" latinLnBrk="0" hangingPunct="1">
              <a:lnSpc>
                <a:spcPct val="90000"/>
              </a:lnSpc>
              <a:spcBef>
                <a:spcPct val="0"/>
              </a:spcBef>
              <a:spcAft>
                <a:spcPct val="35000"/>
              </a:spcAft>
              <a:buClrTx/>
              <a:buSzTx/>
              <a:buFontTx/>
              <a:buNone/>
              <a:tabLst/>
              <a:defRPr/>
            </a:pPr>
            <a:r>
              <a:rPr kumimoji="1" lang="ja-JP" altLang="en-US" sz="2500" b="1"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「いじめ重大事態」の</a:t>
            </a:r>
            <a:r>
              <a:rPr kumimoji="1"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rPr>
              <a:t>判断</a:t>
            </a:r>
            <a:endParaRPr kumimoji="0" lang="ja-JP" altLang="en-US" sz="2500" b="1" i="0" u="none" strike="noStrike" kern="1200" cap="none" spc="0" normalizeH="0" baseline="0" noProof="0" dirty="0">
              <a:ln w="3175">
                <a:solidFill>
                  <a:prstClr val="white"/>
                </a:solidFill>
              </a:ln>
              <a:solidFill>
                <a:srgbClr val="FF0000"/>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4" name="楕円 13">
            <a:extLst>
              <a:ext uri="{FF2B5EF4-FFF2-40B4-BE49-F238E27FC236}">
                <a16:creationId xmlns:a16="http://schemas.microsoft.com/office/drawing/2014/main" id="{9EF8047E-6738-6FA7-D455-D9FABF5C26CE}"/>
              </a:ext>
            </a:extLst>
          </p:cNvPr>
          <p:cNvSpPr/>
          <p:nvPr/>
        </p:nvSpPr>
        <p:spPr>
          <a:xfrm>
            <a:off x="956298" y="298495"/>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ブレーンストーミング 単色塗りつぶし">
            <a:extLst>
              <a:ext uri="{FF2B5EF4-FFF2-40B4-BE49-F238E27FC236}">
                <a16:creationId xmlns:a16="http://schemas.microsoft.com/office/drawing/2014/main" id="{ED65421D-792E-D360-3ABB-A47D2575945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37740" y="361026"/>
            <a:ext cx="914400" cy="914400"/>
          </a:xfrm>
          <a:prstGeom prst="rect">
            <a:avLst/>
          </a:prstGeom>
        </p:spPr>
      </p:pic>
      <p:pic>
        <p:nvPicPr>
          <p:cNvPr id="11" name="Picture 2" descr="C:\Users\791878\Desktop\H29\コバトン（png形式）\53-1-04.png">
            <a:extLst>
              <a:ext uri="{FF2B5EF4-FFF2-40B4-BE49-F238E27FC236}">
                <a16:creationId xmlns:a16="http://schemas.microsoft.com/office/drawing/2014/main" id="{FEB0EAA3-0D3F-2D45-B6F3-73D4D5B872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四角形: メモ 6">
            <a:extLst>
              <a:ext uri="{FF2B5EF4-FFF2-40B4-BE49-F238E27FC236}">
                <a16:creationId xmlns:a16="http://schemas.microsoft.com/office/drawing/2014/main" id="{BC9737D7-111D-F88C-1CAD-BDEA3FDE1228}"/>
              </a:ext>
            </a:extLst>
          </p:cNvPr>
          <p:cNvSpPr/>
          <p:nvPr/>
        </p:nvSpPr>
        <p:spPr>
          <a:xfrm>
            <a:off x="2390421" y="1275427"/>
            <a:ext cx="9636690" cy="4944520"/>
          </a:xfrm>
          <a:prstGeom prst="foldedCorner">
            <a:avLst>
              <a:gd name="adj" fmla="val 5946"/>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●いわゆる不登校重大事態については、「いじめの防止等のための基本的な方針」において、</a:t>
            </a:r>
            <a:r>
              <a:rPr kumimoji="1" lang="ja-JP" altLang="en-US" sz="2400" dirty="0">
                <a:solidFill>
                  <a:srgbClr val="FFCCFF"/>
                </a:solidFill>
                <a:latin typeface="HGP創英角ｺﾞｼｯｸUB" panose="020B0900000000000000" pitchFamily="50" charset="-128"/>
                <a:ea typeface="HGP創英角ｺﾞｼｯｸUB" panose="020B0900000000000000" pitchFamily="50" charset="-128"/>
              </a:rPr>
              <a:t>「児童生徒が一定期間、連続して欠席しているような場合には</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、（中略）</a:t>
            </a:r>
            <a:r>
              <a:rPr kumimoji="1" lang="ja-JP" altLang="en-US" sz="2400" dirty="0">
                <a:solidFill>
                  <a:srgbClr val="FFCCFF"/>
                </a:solidFill>
                <a:latin typeface="HGP創英角ｺﾞｼｯｸUB" panose="020B0900000000000000" pitchFamily="50" charset="-128"/>
                <a:ea typeface="HGP創英角ｺﾞｼｯｸUB" panose="020B0900000000000000" pitchFamily="50" charset="-128"/>
              </a:rPr>
              <a:t>学校の設置者又は学校の判断により、迅速に調査に着手することが必要である</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」とされている。本事例については、早期の家庭訪問や継続的な学習支援・教育相談の実施により、速やかな学校復帰が可能になったと考えられる。</a:t>
            </a:r>
          </a:p>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a:t>
            </a:r>
            <a:r>
              <a:rPr kumimoji="1" lang="ja-JP" altLang="en-US" sz="2400" dirty="0">
                <a:solidFill>
                  <a:srgbClr val="FFCCFF"/>
                </a:solidFill>
                <a:latin typeface="HGP創英角ｺﾞｼｯｸUB" panose="020B0900000000000000" pitchFamily="50" charset="-128"/>
                <a:ea typeface="HGP創英角ｺﾞｼｯｸUB" panose="020B0900000000000000" pitchFamily="50" charset="-128"/>
              </a:rPr>
              <a:t>加害児童のＢに対しても、教育相談を実施し、自尊感情を高めた結果として反省が促されており</a:t>
            </a:r>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、適切な指導が行われたと考えられる。</a:t>
            </a:r>
          </a:p>
          <a:p>
            <a:r>
              <a:rPr kumimoji="1" lang="ja-JP" altLang="en-US" sz="2400" dirty="0">
                <a:solidFill>
                  <a:schemeClr val="bg1"/>
                </a:solidFill>
                <a:latin typeface="HGP創英角ｺﾞｼｯｸUB" panose="020B0900000000000000" pitchFamily="50" charset="-128"/>
                <a:ea typeface="HGP創英角ｺﾞｼｯｸUB" panose="020B0900000000000000" pitchFamily="50" charset="-128"/>
              </a:rPr>
              <a:t>●以上のような取組が、教育委員会による適切な指導・助言の下、校長を中心に学校全体で組織的に実施されており、本事例は、国の基本方針に則った対応が行われたケースと評価できる</a:t>
            </a:r>
          </a:p>
        </p:txBody>
      </p:sp>
      <p:sp>
        <p:nvSpPr>
          <p:cNvPr id="8" name="タイトル 2">
            <a:extLst>
              <a:ext uri="{FF2B5EF4-FFF2-40B4-BE49-F238E27FC236}">
                <a16:creationId xmlns:a16="http://schemas.microsoft.com/office/drawing/2014/main" id="{EDAE1636-255B-DD93-3DC8-1FCD189767DF}"/>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
        <p:nvSpPr>
          <p:cNvPr id="9" name="正方形/長方形 8">
            <a:extLst>
              <a:ext uri="{FF2B5EF4-FFF2-40B4-BE49-F238E27FC236}">
                <a16:creationId xmlns:a16="http://schemas.microsoft.com/office/drawing/2014/main" id="{6601D7F0-0597-E42D-1CB8-553D87D8751E}"/>
              </a:ext>
            </a:extLst>
          </p:cNvPr>
          <p:cNvSpPr/>
          <p:nvPr/>
        </p:nvSpPr>
        <p:spPr>
          <a:xfrm>
            <a:off x="758588" y="6297895"/>
            <a:ext cx="2226892" cy="523220"/>
          </a:xfrm>
          <a:prstGeom prst="rect">
            <a:avLst/>
          </a:prstGeom>
          <a:noFill/>
        </p:spPr>
        <p:txBody>
          <a:bodyPr wrap="none" lIns="91440" tIns="45720" rIns="91440" bIns="45720">
            <a:spAutoFit/>
          </a:bodyPr>
          <a:lstStyle/>
          <a:p>
            <a:pPr algn="ct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いじめ対策に係る事例集</a:t>
            </a:r>
            <a:endPar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endParaRPr>
          </a:p>
          <a:p>
            <a:pPr algn="ct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（平成</a:t>
            </a:r>
            <a:r>
              <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rPr>
              <a:t>30</a:t>
            </a: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年</a:t>
            </a:r>
            <a:r>
              <a:rPr lang="en-US" altLang="ja-JP" sz="1400" b="0" cap="none" spc="0" dirty="0">
                <a:ln w="0"/>
                <a:solidFill>
                  <a:schemeClr val="tx1"/>
                </a:solidFill>
                <a:latin typeface="HGP創英角ｺﾞｼｯｸUB" panose="020B0900000000000000" pitchFamily="50" charset="-128"/>
                <a:ea typeface="HGP創英角ｺﾞｼｯｸUB" panose="020B0900000000000000" pitchFamily="50" charset="-128"/>
              </a:rPr>
              <a:t>9</a:t>
            </a:r>
            <a:r>
              <a:rPr lang="ja-JP" altLang="en-US" sz="1400" b="0" cap="none" spc="0" dirty="0">
                <a:ln w="0"/>
                <a:solidFill>
                  <a:schemeClr val="tx1"/>
                </a:solidFill>
                <a:latin typeface="HGP創英角ｺﾞｼｯｸUB" panose="020B0900000000000000" pitchFamily="50" charset="-128"/>
                <a:ea typeface="HGP創英角ｺﾞｼｯｸUB" panose="020B0900000000000000" pitchFamily="50" charset="-128"/>
              </a:rPr>
              <a:t>月文部科学省</a:t>
            </a:r>
          </a:p>
        </p:txBody>
      </p:sp>
      <p:sp>
        <p:nvSpPr>
          <p:cNvPr id="10" name="テキスト ボックス 9">
            <a:extLst>
              <a:ext uri="{FF2B5EF4-FFF2-40B4-BE49-F238E27FC236}">
                <a16:creationId xmlns:a16="http://schemas.microsoft.com/office/drawing/2014/main" id="{D47C0775-1F96-8DDB-0649-B2A6401FD42B}"/>
              </a:ext>
            </a:extLst>
          </p:cNvPr>
          <p:cNvSpPr txBox="1"/>
          <p:nvPr/>
        </p:nvSpPr>
        <p:spPr>
          <a:xfrm>
            <a:off x="336699" y="1835086"/>
            <a:ext cx="923330" cy="3187827"/>
          </a:xfrm>
          <a:prstGeom prst="rect">
            <a:avLst/>
          </a:prstGeom>
          <a:noFill/>
        </p:spPr>
        <p:txBody>
          <a:bodyPr vert="eaVert" wrap="square">
            <a:spAutoFit/>
          </a:bodyPr>
          <a:lstStyle/>
          <a:p>
            <a:r>
              <a:rPr lang="ja-JP" altLang="en-US" sz="48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事例研修③</a:t>
            </a:r>
          </a:p>
        </p:txBody>
      </p:sp>
      <p:sp>
        <p:nvSpPr>
          <p:cNvPr id="12" name="正方形/長方形 11">
            <a:extLst>
              <a:ext uri="{FF2B5EF4-FFF2-40B4-BE49-F238E27FC236}">
                <a16:creationId xmlns:a16="http://schemas.microsoft.com/office/drawing/2014/main" id="{070EAB96-3878-844B-E0A0-C441FFE3C5BA}"/>
              </a:ext>
            </a:extLst>
          </p:cNvPr>
          <p:cNvSpPr/>
          <p:nvPr/>
        </p:nvSpPr>
        <p:spPr>
          <a:xfrm>
            <a:off x="6021201" y="419890"/>
            <a:ext cx="5684445" cy="769441"/>
          </a:xfrm>
          <a:prstGeom prst="rect">
            <a:avLst/>
          </a:prstGeom>
          <a:noFill/>
        </p:spPr>
        <p:txBody>
          <a:bodyPr wrap="square" lIns="91440" tIns="45720" rIns="91440" bIns="45720">
            <a:spAutoFit/>
          </a:bodyPr>
          <a:lstStyle/>
          <a:p>
            <a:pPr algn="ctr"/>
            <a:r>
              <a:rPr lang="ja-JP" altLang="en-US" sz="4400" dirty="0">
                <a:ln w="0"/>
                <a:solidFill>
                  <a:schemeClr val="tx1">
                    <a:lumMod val="75000"/>
                    <a:lumOff val="25000"/>
                  </a:schemeClr>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　 本事例について</a:t>
            </a:r>
          </a:p>
        </p:txBody>
      </p:sp>
    </p:spTree>
    <p:extLst>
      <p:ext uri="{BB962C8B-B14F-4D97-AF65-F5344CB8AC3E}">
        <p14:creationId xmlns:p14="http://schemas.microsoft.com/office/powerpoint/2010/main" val="7401137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7000">
        <p159:morph option="byObject"/>
      </p:transition>
    </mc:Choice>
    <mc:Fallback xmlns="">
      <p:transition spd="slow" advClick="0" advTm="27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27FD9615-E991-6CAF-5FF3-2382419CDD32}"/>
            </a:ext>
          </a:extLst>
        </p:cNvPr>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FBE314E9-9F3D-CC54-4A12-ACBC05196C74}"/>
              </a:ext>
            </a:extLst>
          </p:cNvPr>
          <p:cNvSpPr>
            <a:spLocks noGrp="1"/>
          </p:cNvSpPr>
          <p:nvPr>
            <p:ph type="sldNum" sz="quarter" idx="12"/>
          </p:nvPr>
        </p:nvSpPr>
        <p:spPr>
          <a:noFill/>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altLang="ja-JP" sz="1200" b="0" i="0" u="none" strike="noStrike" kern="1200" cap="none" spc="0" normalizeH="0" baseline="0" noProof="0" smtClean="0">
                <a:ln>
                  <a:noFill/>
                </a:ln>
                <a:solidFill>
                  <a:schemeClr val="tx1"/>
                </a:solidFill>
                <a:effectLst/>
                <a:uLnTx/>
                <a:uFillTx/>
                <a:latin typeface="Meiryo UI" panose="020B0604030504040204" pitchFamily="50" charset="-128"/>
                <a:ea typeface="Meiryo UI" panose="020B0604030504040204" pitchFamily="50" charset="-128"/>
                <a:cs typeface="+mn-cs"/>
              </a:rPr>
              <a:pPr marL="0" marR="0" lvl="0" indent="0" defTabSz="914400" rtl="0" eaLnBrk="1" fontAlgn="auto" latinLnBrk="0" hangingPunct="1">
                <a:lnSpc>
                  <a:spcPct val="100000"/>
                </a:lnSpc>
                <a:spcBef>
                  <a:spcPts val="0"/>
                </a:spcBef>
                <a:spcAft>
                  <a:spcPts val="0"/>
                </a:spcAft>
                <a:buClrTx/>
                <a:buSzTx/>
                <a:buFontTx/>
                <a:buNone/>
                <a:tabLst/>
                <a:defRPr/>
              </a:pPr>
              <a:t>32</a:t>
            </a:fld>
            <a:endParaRPr kumimoji="0"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pic>
        <p:nvPicPr>
          <p:cNvPr id="9" name="図プレースホルダー 8" descr="携帯電話を手に持って操作している">
            <a:extLst>
              <a:ext uri="{FF2B5EF4-FFF2-40B4-BE49-F238E27FC236}">
                <a16:creationId xmlns:a16="http://schemas.microsoft.com/office/drawing/2014/main" id="{4D3F66CC-613D-7590-CACA-F75782511393}"/>
              </a:ext>
            </a:extLst>
          </p:cNvPr>
          <p:cNvPicPr>
            <a:picLocks noGrp="1" noChangeAspect="1"/>
          </p:cNvPicPr>
          <p:nvPr>
            <p:ph type="pic" sz="quarter" idx="4294967295"/>
          </p:nvPr>
        </p:nvPicPr>
        <p:blipFill>
          <a:blip r:embed="rId4" cstate="screen">
            <a:extLst>
              <a:ext uri="{28A0092B-C50C-407E-A947-70E740481C1C}">
                <a14:useLocalDpi xmlns:a14="http://schemas.microsoft.com/office/drawing/2010/main"/>
              </a:ext>
            </a:extLst>
          </a:blip>
          <a:srcRect l="15792"/>
          <a:stretch/>
        </p:blipFill>
        <p:spPr>
          <a:xfrm>
            <a:off x="7058025" y="0"/>
            <a:ext cx="5133975" cy="6370638"/>
          </a:xfrm>
        </p:spPr>
      </p:pic>
      <p:sp>
        <p:nvSpPr>
          <p:cNvPr id="30" name="テキスト ボックス 29">
            <a:extLst>
              <a:ext uri="{FF2B5EF4-FFF2-40B4-BE49-F238E27FC236}">
                <a16:creationId xmlns:a16="http://schemas.microsoft.com/office/drawing/2014/main" id="{A806D7EA-FC7B-3B67-A8C9-642608C577BA}"/>
              </a:ext>
            </a:extLst>
          </p:cNvPr>
          <p:cNvSpPr txBox="1"/>
          <p:nvPr/>
        </p:nvSpPr>
        <p:spPr>
          <a:xfrm>
            <a:off x="167248" y="1086718"/>
            <a:ext cx="1015663" cy="4488213"/>
          </a:xfrm>
          <a:prstGeom prst="rect">
            <a:avLst/>
          </a:prstGeom>
          <a:noFill/>
        </p:spPr>
        <p:txBody>
          <a:bodyPr vert="vert" wrap="square">
            <a:spAutoFit/>
          </a:bodyPr>
          <a:lstStyle/>
          <a:p>
            <a:r>
              <a:rPr lang="ja-JP" altLang="en-US" sz="54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ＣＯＮＴＥＮＴＳ</a:t>
            </a:r>
          </a:p>
        </p:txBody>
      </p:sp>
      <p:grpSp>
        <p:nvGrpSpPr>
          <p:cNvPr id="33" name="グループ化 32">
            <a:extLst>
              <a:ext uri="{FF2B5EF4-FFF2-40B4-BE49-F238E27FC236}">
                <a16:creationId xmlns:a16="http://schemas.microsoft.com/office/drawing/2014/main" id="{C08BB277-B708-476C-AF7E-E0A0D41F29ED}"/>
              </a:ext>
            </a:extLst>
          </p:cNvPr>
          <p:cNvGrpSpPr/>
          <p:nvPr/>
        </p:nvGrpSpPr>
        <p:grpSpPr>
          <a:xfrm>
            <a:off x="-6348362" y="-1101274"/>
            <a:ext cx="13309463" cy="8573895"/>
            <a:chOff x="-6358581" y="-1101272"/>
            <a:chExt cx="13309463" cy="8573895"/>
          </a:xfrm>
        </p:grpSpPr>
        <p:sp>
          <p:nvSpPr>
            <p:cNvPr id="34" name="アーチ 33">
              <a:extLst>
                <a:ext uri="{FF2B5EF4-FFF2-40B4-BE49-F238E27FC236}">
                  <a16:creationId xmlns:a16="http://schemas.microsoft.com/office/drawing/2014/main" id="{57A2779C-6C46-E0AE-E968-66B8D7FCF437}"/>
                </a:ext>
              </a:extLst>
            </p:cNvPr>
            <p:cNvSpPr/>
            <p:nvPr/>
          </p:nvSpPr>
          <p:spPr>
            <a:xfrm>
              <a:off x="-6358581" y="-1101272"/>
              <a:ext cx="8573895" cy="8573895"/>
            </a:xfrm>
            <a:prstGeom prst="blockArc">
              <a:avLst>
                <a:gd name="adj1" fmla="val 18263518"/>
                <a:gd name="adj2" fmla="val 3745008"/>
                <a:gd name="adj3" fmla="val 1458"/>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35" name="フリーフォーム: 図形 34">
              <a:extLst>
                <a:ext uri="{FF2B5EF4-FFF2-40B4-BE49-F238E27FC236}">
                  <a16:creationId xmlns:a16="http://schemas.microsoft.com/office/drawing/2014/main" id="{DDF37970-DACD-FA5D-0303-45DD010951A9}"/>
                </a:ext>
              </a:extLst>
            </p:cNvPr>
            <p:cNvSpPr/>
            <p:nvPr/>
          </p:nvSpPr>
          <p:spPr>
            <a:xfrm>
              <a:off x="1444000" y="398082"/>
              <a:ext cx="5506882" cy="796673"/>
            </a:xfrm>
            <a:custGeom>
              <a:avLst/>
              <a:gdLst>
                <a:gd name="connsiteX0" fmla="*/ 0 w 5506882"/>
                <a:gd name="connsiteY0" fmla="*/ 0 h 796673"/>
                <a:gd name="connsiteX1" fmla="*/ 5506882 w 5506882"/>
                <a:gd name="connsiteY1" fmla="*/ 0 h 796673"/>
                <a:gd name="connsiteX2" fmla="*/ 5506882 w 5506882"/>
                <a:gd name="connsiteY2" fmla="*/ 796673 h 796673"/>
                <a:gd name="connsiteX3" fmla="*/ 0 w 5506882"/>
                <a:gd name="connsiteY3" fmla="*/ 796673 h 796673"/>
                <a:gd name="connsiteX4" fmla="*/ 0 w 5506882"/>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882" h="796673">
                  <a:moveTo>
                    <a:pt x="0" y="0"/>
                  </a:moveTo>
                  <a:lnTo>
                    <a:pt x="5506882" y="0"/>
                  </a:lnTo>
                  <a:lnTo>
                    <a:pt x="5506882" y="796673"/>
                  </a:lnTo>
                  <a:lnTo>
                    <a:pt x="0" y="796673"/>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a:t>
              </a:r>
              <a:r>
                <a:rPr kumimoji="1" lang="ja-JP" altLang="ja-JP" sz="2500" b="1" kern="1200" dirty="0">
                  <a:latin typeface="HGP創英角ｺﾞｼｯｸUB" panose="020B0900000000000000" pitchFamily="50" charset="-128"/>
                  <a:ea typeface="HGP創英角ｺﾞｼｯｸUB" panose="020B0900000000000000" pitchFamily="50" charset="-128"/>
                </a:rPr>
                <a:t>とは</a:t>
              </a:r>
              <a:endParaRPr lang="ja-JP" altLang="ja-JP" sz="2500" b="1" kern="1200" dirty="0">
                <a:latin typeface="HGP創英角ｺﾞｼｯｸUB" panose="020B0900000000000000" pitchFamily="50" charset="-128"/>
                <a:ea typeface="HGP創英角ｺﾞｼｯｸUB" panose="020B0900000000000000" pitchFamily="50" charset="-128"/>
              </a:endParaRPr>
            </a:p>
          </p:txBody>
        </p:sp>
        <p:sp>
          <p:nvSpPr>
            <p:cNvPr id="36" name="楕円 35">
              <a:extLst>
                <a:ext uri="{FF2B5EF4-FFF2-40B4-BE49-F238E27FC236}">
                  <a16:creationId xmlns:a16="http://schemas.microsoft.com/office/drawing/2014/main" id="{8F37E820-6CA0-70A3-4403-390B27FF47AB}"/>
                </a:ext>
              </a:extLst>
            </p:cNvPr>
            <p:cNvSpPr/>
            <p:nvPr/>
          </p:nvSpPr>
          <p:spPr>
            <a:xfrm>
              <a:off x="946079" y="298497"/>
              <a:ext cx="995842" cy="995842"/>
            </a:xfrm>
            <a:prstGeom prst="ellipse">
              <a:avLst/>
            </a:prstGeom>
            <a:ln>
              <a:solidFill>
                <a:schemeClr val="accent6">
                  <a:lumMod val="60000"/>
                  <a:lumOff val="4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sp>
          <p:nvSpPr>
            <p:cNvPr id="37" name="フリーフォーム: 図形 36">
              <a:extLst>
                <a:ext uri="{FF2B5EF4-FFF2-40B4-BE49-F238E27FC236}">
                  <a16:creationId xmlns:a16="http://schemas.microsoft.com/office/drawing/2014/main" id="{7E0BE0FB-4FE2-6BFD-C363-6ABEFD3D013C}"/>
                </a:ext>
              </a:extLst>
            </p:cNvPr>
            <p:cNvSpPr/>
            <p:nvPr/>
          </p:nvSpPr>
          <p:spPr>
            <a:xfrm>
              <a:off x="2014873" y="159271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atin typeface="HGP創英角ｺﾞｼｯｸUB" panose="020B0900000000000000" pitchFamily="50" charset="-128"/>
                  <a:ea typeface="HGP創英角ｺﾞｼｯｸUB" panose="020B0900000000000000" pitchFamily="50" charset="-128"/>
                </a:rPr>
                <a:t>「いじめ重大事態」の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判断</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38" name="楕円 37">
              <a:extLst>
                <a:ext uri="{FF2B5EF4-FFF2-40B4-BE49-F238E27FC236}">
                  <a16:creationId xmlns:a16="http://schemas.microsoft.com/office/drawing/2014/main" id="{ACCFE1B5-83B7-CB97-B3F9-D58138DFBE35}"/>
                </a:ext>
              </a:extLst>
            </p:cNvPr>
            <p:cNvSpPr/>
            <p:nvPr/>
          </p:nvSpPr>
          <p:spPr>
            <a:xfrm>
              <a:off x="1516952" y="1493126"/>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sp>
          <p:nvSpPr>
            <p:cNvPr id="39" name="フリーフォーム: 図形 38">
              <a:extLst>
                <a:ext uri="{FF2B5EF4-FFF2-40B4-BE49-F238E27FC236}">
                  <a16:creationId xmlns:a16="http://schemas.microsoft.com/office/drawing/2014/main" id="{512DC34A-F38C-B886-78DF-0AAEEF2AFB74}"/>
                </a:ext>
              </a:extLst>
            </p:cNvPr>
            <p:cNvSpPr/>
            <p:nvPr/>
          </p:nvSpPr>
          <p:spPr>
            <a:xfrm>
              <a:off x="2190085" y="2787338"/>
              <a:ext cx="4760797" cy="796673"/>
            </a:xfrm>
            <a:custGeom>
              <a:avLst/>
              <a:gdLst>
                <a:gd name="connsiteX0" fmla="*/ 0 w 4760797"/>
                <a:gd name="connsiteY0" fmla="*/ 0 h 796673"/>
                <a:gd name="connsiteX1" fmla="*/ 4760797 w 4760797"/>
                <a:gd name="connsiteY1" fmla="*/ 0 h 796673"/>
                <a:gd name="connsiteX2" fmla="*/ 4760797 w 4760797"/>
                <a:gd name="connsiteY2" fmla="*/ 796673 h 796673"/>
                <a:gd name="connsiteX3" fmla="*/ 0 w 4760797"/>
                <a:gd name="connsiteY3" fmla="*/ 796673 h 796673"/>
                <a:gd name="connsiteX4" fmla="*/ 0 w 4760797"/>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0797" h="796673">
                  <a:moveTo>
                    <a:pt x="0" y="0"/>
                  </a:moveTo>
                  <a:lnTo>
                    <a:pt x="4760797" y="0"/>
                  </a:lnTo>
                  <a:lnTo>
                    <a:pt x="4760797" y="796673"/>
                  </a:lnTo>
                  <a:lnTo>
                    <a:pt x="0" y="796673"/>
                  </a:lnTo>
                  <a:lnTo>
                    <a:pt x="0" y="0"/>
                  </a:lnTo>
                  <a:close/>
                </a:path>
              </a:pathLst>
            </a:custGeom>
            <a:solidFill>
              <a:srgbClr val="FF66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「ガイドライン」</a:t>
              </a:r>
              <a:r>
                <a:rPr kumimoji="1" lang="ja-JP" altLang="ja-JP" sz="2500" b="1" kern="1200" dirty="0">
                  <a:latin typeface="HGP創英角ｺﾞｼｯｸUB" panose="020B0900000000000000" pitchFamily="50" charset="-128"/>
                  <a:ea typeface="HGP創英角ｺﾞｼｯｸUB" panose="020B0900000000000000" pitchFamily="50" charset="-128"/>
                </a:rPr>
                <a:t>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改訂</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40" name="楕円 39">
              <a:extLst>
                <a:ext uri="{FF2B5EF4-FFF2-40B4-BE49-F238E27FC236}">
                  <a16:creationId xmlns:a16="http://schemas.microsoft.com/office/drawing/2014/main" id="{C0C91509-5088-AFA3-83B2-00BE64726966}"/>
                </a:ext>
              </a:extLst>
            </p:cNvPr>
            <p:cNvSpPr/>
            <p:nvPr/>
          </p:nvSpPr>
          <p:spPr>
            <a:xfrm>
              <a:off x="1692164" y="2687754"/>
              <a:ext cx="995842" cy="995842"/>
            </a:xfrm>
            <a:prstGeom prst="ellipse">
              <a:avLst/>
            </a:prstGeom>
            <a:ln>
              <a:solidFill>
                <a:srgbClr val="FF66C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sp>
          <p:nvSpPr>
            <p:cNvPr id="41" name="フリーフォーム: 図形 40">
              <a:extLst>
                <a:ext uri="{FF2B5EF4-FFF2-40B4-BE49-F238E27FC236}">
                  <a16:creationId xmlns:a16="http://schemas.microsoft.com/office/drawing/2014/main" id="{3601E1CF-6CB6-764A-4CD5-6E49C0A95B54}"/>
                </a:ext>
              </a:extLst>
            </p:cNvPr>
            <p:cNvSpPr/>
            <p:nvPr/>
          </p:nvSpPr>
          <p:spPr>
            <a:xfrm>
              <a:off x="2014873" y="3981966"/>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CC99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sz="2500" b="1" kern="1200" dirty="0">
                  <a:latin typeface="HGP創英角ｺﾞｼｯｸUB" panose="020B0900000000000000" pitchFamily="50" charset="-128"/>
                  <a:ea typeface="HGP創英角ｺﾞｼｯｸUB" panose="020B0900000000000000" pitchFamily="50" charset="-128"/>
                </a:rPr>
                <a:t>「いじめ重大事態」への</a:t>
              </a:r>
              <a:r>
                <a:rPr kumimoji="1" 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対応</a:t>
              </a:r>
              <a:endParaRPr 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42" name="楕円 41">
              <a:extLst>
                <a:ext uri="{FF2B5EF4-FFF2-40B4-BE49-F238E27FC236}">
                  <a16:creationId xmlns:a16="http://schemas.microsoft.com/office/drawing/2014/main" id="{A0C3A44F-2502-D849-7443-EEAEF8D32844}"/>
                </a:ext>
              </a:extLst>
            </p:cNvPr>
            <p:cNvSpPr/>
            <p:nvPr/>
          </p:nvSpPr>
          <p:spPr>
            <a:xfrm>
              <a:off x="1516952" y="3882382"/>
              <a:ext cx="995842" cy="995842"/>
            </a:xfrm>
            <a:prstGeom prst="ellipse">
              <a:avLst/>
            </a:prstGeom>
            <a:ln>
              <a:solidFill>
                <a:srgbClr val="CC99FF"/>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sp>
          <p:nvSpPr>
            <p:cNvPr id="43" name="フリーフォーム: 図形 42">
              <a:extLst>
                <a:ext uri="{FF2B5EF4-FFF2-40B4-BE49-F238E27FC236}">
                  <a16:creationId xmlns:a16="http://schemas.microsoft.com/office/drawing/2014/main" id="{00449779-7793-2D63-0D61-EAF9687F8059}"/>
                </a:ext>
              </a:extLst>
            </p:cNvPr>
            <p:cNvSpPr/>
            <p:nvPr/>
          </p:nvSpPr>
          <p:spPr>
            <a:xfrm>
              <a:off x="1444000" y="5176595"/>
              <a:ext cx="5506882" cy="796673"/>
            </a:xfrm>
            <a:custGeom>
              <a:avLst/>
              <a:gdLst>
                <a:gd name="connsiteX0" fmla="*/ 0 w 5506882"/>
                <a:gd name="connsiteY0" fmla="*/ 0 h 796673"/>
                <a:gd name="connsiteX1" fmla="*/ 5506882 w 5506882"/>
                <a:gd name="connsiteY1" fmla="*/ 0 h 796673"/>
                <a:gd name="connsiteX2" fmla="*/ 5506882 w 5506882"/>
                <a:gd name="connsiteY2" fmla="*/ 796673 h 796673"/>
                <a:gd name="connsiteX3" fmla="*/ 0 w 5506882"/>
                <a:gd name="connsiteY3" fmla="*/ 796673 h 796673"/>
                <a:gd name="connsiteX4" fmla="*/ 0 w 5506882"/>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882" h="796673">
                  <a:moveTo>
                    <a:pt x="0" y="0"/>
                  </a:moveTo>
                  <a:lnTo>
                    <a:pt x="5506882" y="0"/>
                  </a:lnTo>
                  <a:lnTo>
                    <a:pt x="5506882" y="796673"/>
                  </a:lnTo>
                  <a:lnTo>
                    <a:pt x="0" y="796673"/>
                  </a:lnTo>
                  <a:lnTo>
                    <a:pt x="0" y="0"/>
                  </a:lnTo>
                  <a:close/>
                </a:path>
              </a:pathLst>
            </a:custGeom>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sz="2500" b="1" kern="1200" dirty="0">
                  <a:ln>
                    <a:solidFill>
                      <a:schemeClr val="bg1"/>
                    </a:solidFill>
                  </a:ln>
                  <a:solidFill>
                    <a:srgbClr val="C00000"/>
                  </a:solidFill>
                  <a:latin typeface="HGP創英角ｺﾞｼｯｸUB" panose="020B0900000000000000" pitchFamily="50" charset="-128"/>
                  <a:ea typeface="HGP創英角ｺﾞｼｯｸUB" panose="020B0900000000000000" pitchFamily="50" charset="-128"/>
                </a:rPr>
                <a:t>再発防止</a:t>
              </a:r>
              <a:r>
                <a:rPr kumimoji="1" lang="ja-JP" sz="2500" b="1" kern="1200" dirty="0">
                  <a:latin typeface="HGP創英角ｺﾞｼｯｸUB" panose="020B0900000000000000" pitchFamily="50" charset="-128"/>
                  <a:ea typeface="HGP創英角ｺﾞｼｯｸUB" panose="020B0900000000000000" pitchFamily="50" charset="-128"/>
                </a:rPr>
                <a:t>に向けた取組</a:t>
              </a:r>
              <a:endParaRPr lang="ja-JP" sz="2500" b="1" kern="1200" dirty="0">
                <a:latin typeface="HGP創英角ｺﾞｼｯｸUB" panose="020B0900000000000000" pitchFamily="50" charset="-128"/>
                <a:ea typeface="HGP創英角ｺﾞｼｯｸUB" panose="020B0900000000000000" pitchFamily="50" charset="-128"/>
              </a:endParaRPr>
            </a:p>
          </p:txBody>
        </p:sp>
        <p:sp>
          <p:nvSpPr>
            <p:cNvPr id="44" name="楕円 43">
              <a:extLst>
                <a:ext uri="{FF2B5EF4-FFF2-40B4-BE49-F238E27FC236}">
                  <a16:creationId xmlns:a16="http://schemas.microsoft.com/office/drawing/2014/main" id="{A95282BB-C11C-44DB-2032-7B3F35737BD8}"/>
                </a:ext>
              </a:extLst>
            </p:cNvPr>
            <p:cNvSpPr/>
            <p:nvPr/>
          </p:nvSpPr>
          <p:spPr>
            <a:xfrm>
              <a:off x="946079" y="5077011"/>
              <a:ext cx="995842" cy="995842"/>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grpSp>
      <p:pic>
        <p:nvPicPr>
          <p:cNvPr id="55" name="グラフィックス 54" descr="本 単色塗りつぶし">
            <a:extLst>
              <a:ext uri="{FF2B5EF4-FFF2-40B4-BE49-F238E27FC236}">
                <a16:creationId xmlns:a16="http://schemas.microsoft.com/office/drawing/2014/main" id="{2672F97C-EEBE-07C2-E59F-0F1DCD928CA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30754" y="398081"/>
            <a:ext cx="866393" cy="866393"/>
          </a:xfrm>
          <a:prstGeom prst="rect">
            <a:avLst/>
          </a:prstGeom>
        </p:spPr>
      </p:pic>
      <p:pic>
        <p:nvPicPr>
          <p:cNvPr id="57" name="グラフィックス 56" descr="フリーハンド 単色塗りつぶし">
            <a:extLst>
              <a:ext uri="{FF2B5EF4-FFF2-40B4-BE49-F238E27FC236}">
                <a16:creationId xmlns:a16="http://schemas.microsoft.com/office/drawing/2014/main" id="{59B674B7-CCC7-CA0D-EFD5-5A64FD6E675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802741" y="2845094"/>
            <a:ext cx="779910" cy="779910"/>
          </a:xfrm>
          <a:prstGeom prst="rect">
            <a:avLst/>
          </a:prstGeom>
        </p:spPr>
      </p:pic>
      <p:pic>
        <p:nvPicPr>
          <p:cNvPr id="59" name="グラフィックス 58" descr="ブレーンストーミング 単色塗りつぶし">
            <a:extLst>
              <a:ext uri="{FF2B5EF4-FFF2-40B4-BE49-F238E27FC236}">
                <a16:creationId xmlns:a16="http://schemas.microsoft.com/office/drawing/2014/main" id="{F1AA88E4-F488-803F-B16B-C9762624B94E}"/>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608613" y="1571357"/>
            <a:ext cx="914400" cy="914400"/>
          </a:xfrm>
          <a:prstGeom prst="rect">
            <a:avLst/>
          </a:prstGeom>
        </p:spPr>
      </p:pic>
      <p:pic>
        <p:nvPicPr>
          <p:cNvPr id="61" name="グラフィックス 60" descr="喝采 単色塗りつぶし">
            <a:extLst>
              <a:ext uri="{FF2B5EF4-FFF2-40B4-BE49-F238E27FC236}">
                <a16:creationId xmlns:a16="http://schemas.microsoft.com/office/drawing/2014/main" id="{C06322DD-B197-56A4-9057-EC3DE6D7A4A4}"/>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030754" y="5216925"/>
            <a:ext cx="815597" cy="815597"/>
          </a:xfrm>
          <a:prstGeom prst="rect">
            <a:avLst/>
          </a:prstGeom>
        </p:spPr>
      </p:pic>
      <p:pic>
        <p:nvPicPr>
          <p:cNvPr id="63" name="グラフィックス 62" descr="コメント: ハート 単色塗りつぶし">
            <a:extLst>
              <a:ext uri="{FF2B5EF4-FFF2-40B4-BE49-F238E27FC236}">
                <a16:creationId xmlns:a16="http://schemas.microsoft.com/office/drawing/2014/main" id="{45CE2174-8F8B-A559-E642-18302A4026E8}"/>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567891" y="3955025"/>
            <a:ext cx="914400" cy="914400"/>
          </a:xfrm>
          <a:prstGeom prst="rect">
            <a:avLst/>
          </a:prstGeom>
        </p:spPr>
      </p:pic>
      <p:pic>
        <p:nvPicPr>
          <p:cNvPr id="2" name="Picture 2" descr="C:\Users\791878\Desktop\H29\コバトン（png形式）\53-1-04.png">
            <a:extLst>
              <a:ext uri="{FF2B5EF4-FFF2-40B4-BE49-F238E27FC236}">
                <a16:creationId xmlns:a16="http://schemas.microsoft.com/office/drawing/2014/main" id="{2AD165AF-ACBE-B6FC-8B02-D65E7A227CC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タイトル 2">
            <a:extLst>
              <a:ext uri="{FF2B5EF4-FFF2-40B4-BE49-F238E27FC236}">
                <a16:creationId xmlns:a16="http://schemas.microsoft.com/office/drawing/2014/main" id="{9BE5CD14-D9E6-1ED1-6824-0E44FF17DFF9}"/>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727159713"/>
      </p:ext>
    </p:extLst>
  </p:cSld>
  <p:clrMapOvr>
    <a:masterClrMapping/>
  </p:clrMapOvr>
  <mc:AlternateContent xmlns:mc="http://schemas.openxmlformats.org/markup-compatibility/2006" xmlns:p14="http://schemas.microsoft.com/office/powerpoint/2010/main">
    <mc:Choice Requires="p14">
      <p:transition spd="slow" p14:dur="4000" advClick="0" advTm="1000">
        <p:randomBar dir="vert"/>
      </p:transition>
    </mc:Choice>
    <mc:Fallback xmlns="">
      <p:transition spd="slow" advClick="0" advTm="1000">
        <p:randomBar dir="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C4D11A2B-B32C-4F5B-5294-E25C87BC83B4}"/>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AE6B9BD2-94ED-2F8E-8A2E-3D72D9990CC3}"/>
              </a:ext>
            </a:extLst>
          </p:cNvPr>
          <p:cNvSpPr/>
          <p:nvPr/>
        </p:nvSpPr>
        <p:spPr>
          <a:xfrm>
            <a:off x="-3490611" y="-524382"/>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66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C49B4DD7-7085-734C-D81D-30202D66EA76}"/>
              </a:ext>
            </a:extLst>
          </p:cNvPr>
          <p:cNvSpPr/>
          <p:nvPr/>
        </p:nvSpPr>
        <p:spPr>
          <a:xfrm>
            <a:off x="1454219" y="398079"/>
            <a:ext cx="4760797" cy="796673"/>
          </a:xfrm>
          <a:custGeom>
            <a:avLst/>
            <a:gdLst>
              <a:gd name="connsiteX0" fmla="*/ 0 w 4760797"/>
              <a:gd name="connsiteY0" fmla="*/ 0 h 796673"/>
              <a:gd name="connsiteX1" fmla="*/ 4760797 w 4760797"/>
              <a:gd name="connsiteY1" fmla="*/ 0 h 796673"/>
              <a:gd name="connsiteX2" fmla="*/ 4760797 w 4760797"/>
              <a:gd name="connsiteY2" fmla="*/ 796673 h 796673"/>
              <a:gd name="connsiteX3" fmla="*/ 0 w 4760797"/>
              <a:gd name="connsiteY3" fmla="*/ 796673 h 796673"/>
              <a:gd name="connsiteX4" fmla="*/ 0 w 4760797"/>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0797" h="796673">
                <a:moveTo>
                  <a:pt x="0" y="0"/>
                </a:moveTo>
                <a:lnTo>
                  <a:pt x="4760797" y="0"/>
                </a:lnTo>
                <a:lnTo>
                  <a:pt x="4760797" y="796673"/>
                </a:lnTo>
                <a:lnTo>
                  <a:pt x="0" y="796673"/>
                </a:lnTo>
                <a:lnTo>
                  <a:pt x="0" y="0"/>
                </a:lnTo>
                <a:close/>
              </a:path>
            </a:pathLst>
          </a:custGeom>
          <a:solidFill>
            <a:srgbClr val="FF66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「ガイドライン」</a:t>
            </a:r>
            <a:r>
              <a:rPr kumimoji="1" lang="ja-JP" altLang="ja-JP" sz="2500" b="1" kern="1200" dirty="0">
                <a:latin typeface="HGP創英角ｺﾞｼｯｸUB" panose="020B0900000000000000" pitchFamily="50" charset="-128"/>
                <a:ea typeface="HGP創英角ｺﾞｼｯｸUB" panose="020B0900000000000000" pitchFamily="50" charset="-128"/>
              </a:rPr>
              <a:t>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改訂</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114CE24F-32A1-63B4-2DB2-5DCA11AD902A}"/>
              </a:ext>
            </a:extLst>
          </p:cNvPr>
          <p:cNvSpPr>
            <a:spLocks noGrp="1"/>
          </p:cNvSpPr>
          <p:nvPr>
            <p:ph type="sldNum" sz="quarter" idx="12"/>
          </p:nvPr>
        </p:nvSpPr>
        <p:spPr/>
        <p:txBody>
          <a:bodyPr/>
          <a:lstStyle/>
          <a:p>
            <a:pPr rtl="0"/>
            <a:fld id="{19B51A1E-902D-48AF-9020-955120F399B6}" type="slidenum">
              <a:rPr lang="en-US" altLang="ja-JP" noProof="0" smtClean="0"/>
              <a:pPr rtl="0"/>
              <a:t>33</a:t>
            </a:fld>
            <a:endParaRPr lang="ja-JP" altLang="en-US" noProof="0" dirty="0"/>
          </a:p>
        </p:txBody>
      </p:sp>
      <p:sp>
        <p:nvSpPr>
          <p:cNvPr id="4" name="アーチ 3">
            <a:extLst>
              <a:ext uri="{FF2B5EF4-FFF2-40B4-BE49-F238E27FC236}">
                <a16:creationId xmlns:a16="http://schemas.microsoft.com/office/drawing/2014/main" id="{CF4F19F6-C4AE-FFF5-F056-B354BE0F87B1}"/>
              </a:ext>
            </a:extLst>
          </p:cNvPr>
          <p:cNvSpPr/>
          <p:nvPr/>
        </p:nvSpPr>
        <p:spPr>
          <a:xfrm>
            <a:off x="-6348362" y="-1101274"/>
            <a:ext cx="8573895" cy="8573895"/>
          </a:xfrm>
          <a:prstGeom prst="blockArc">
            <a:avLst>
              <a:gd name="adj1" fmla="val 18263518"/>
              <a:gd name="adj2" fmla="val 3991262"/>
              <a:gd name="adj3" fmla="val 1911"/>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楕円 12">
            <a:extLst>
              <a:ext uri="{FF2B5EF4-FFF2-40B4-BE49-F238E27FC236}">
                <a16:creationId xmlns:a16="http://schemas.microsoft.com/office/drawing/2014/main" id="{38961C7C-AB2E-C78A-A40C-39A574DDAFB7}"/>
              </a:ext>
            </a:extLst>
          </p:cNvPr>
          <p:cNvSpPr/>
          <p:nvPr/>
        </p:nvSpPr>
        <p:spPr>
          <a:xfrm>
            <a:off x="956298" y="298495"/>
            <a:ext cx="995842" cy="995842"/>
          </a:xfrm>
          <a:prstGeom prst="ellipse">
            <a:avLst/>
          </a:prstGeom>
          <a:ln>
            <a:solidFill>
              <a:srgbClr val="FF66C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フリーハンド 単色塗りつぶし">
            <a:extLst>
              <a:ext uri="{FF2B5EF4-FFF2-40B4-BE49-F238E27FC236}">
                <a16:creationId xmlns:a16="http://schemas.microsoft.com/office/drawing/2014/main" id="{339FED2D-B24A-6E4C-5CF3-03F73065F29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64264" y="464635"/>
            <a:ext cx="779910" cy="779910"/>
          </a:xfrm>
          <a:prstGeom prst="rect">
            <a:avLst/>
          </a:prstGeom>
        </p:spPr>
      </p:pic>
      <p:pic>
        <p:nvPicPr>
          <p:cNvPr id="11" name="図 10">
            <a:extLst>
              <a:ext uri="{FF2B5EF4-FFF2-40B4-BE49-F238E27FC236}">
                <a16:creationId xmlns:a16="http://schemas.microsoft.com/office/drawing/2014/main" id="{441C83ED-2AFB-566A-B261-63923307B062}"/>
              </a:ext>
            </a:extLst>
          </p:cNvPr>
          <p:cNvPicPr>
            <a:picLocks noChangeAspect="1"/>
          </p:cNvPicPr>
          <p:nvPr/>
        </p:nvPicPr>
        <p:blipFill>
          <a:blip r:embed="rId5"/>
          <a:srcRect l="3592" t="9784" r="1692" b="69161"/>
          <a:stretch/>
        </p:blipFill>
        <p:spPr>
          <a:xfrm>
            <a:off x="2390660" y="1309052"/>
            <a:ext cx="9522151" cy="1487276"/>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16" name="テキスト ボックス 15">
            <a:extLst>
              <a:ext uri="{FF2B5EF4-FFF2-40B4-BE49-F238E27FC236}">
                <a16:creationId xmlns:a16="http://schemas.microsoft.com/office/drawing/2014/main" id="{573A2C22-8F3A-70F5-3C23-85FC8920574A}"/>
              </a:ext>
            </a:extLst>
          </p:cNvPr>
          <p:cNvSpPr txBox="1"/>
          <p:nvPr/>
        </p:nvSpPr>
        <p:spPr>
          <a:xfrm>
            <a:off x="279189" y="1275426"/>
            <a:ext cx="677108" cy="4438593"/>
          </a:xfrm>
          <a:prstGeom prst="rect">
            <a:avLst/>
          </a:prstGeom>
          <a:noFill/>
        </p:spPr>
        <p:txBody>
          <a:bodyPr vert="eaVert" wrap="square">
            <a:spAutoFit/>
          </a:bodyPr>
          <a:lstStyle/>
          <a:p>
            <a:r>
              <a:rPr lang="ja-JP" altLang="en-US" sz="32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ガイドライン改訂の概要</a:t>
            </a:r>
          </a:p>
        </p:txBody>
      </p:sp>
      <p:sp>
        <p:nvSpPr>
          <p:cNvPr id="23" name="四角形: 角を丸くする 22">
            <a:extLst>
              <a:ext uri="{FF2B5EF4-FFF2-40B4-BE49-F238E27FC236}">
                <a16:creationId xmlns:a16="http://schemas.microsoft.com/office/drawing/2014/main" id="{8302FFD9-E13E-F64A-185A-8F18B9A11DD6}"/>
              </a:ext>
            </a:extLst>
          </p:cNvPr>
          <p:cNvSpPr/>
          <p:nvPr/>
        </p:nvSpPr>
        <p:spPr>
          <a:xfrm>
            <a:off x="2335689" y="2930487"/>
            <a:ext cx="9577122" cy="914400"/>
          </a:xfrm>
          <a:prstGeom prst="roundRect">
            <a:avLst/>
          </a:prstGeom>
          <a:solidFill>
            <a:srgbClr val="FED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ysClr val="windowText" lastClr="000000"/>
                </a:solidFill>
                <a:latin typeface="HGP創英角ｺﾞｼｯｸUB" panose="020B0900000000000000" pitchFamily="50" charset="-128"/>
                <a:ea typeface="HGP創英角ｺﾞｼｯｸUB" panose="020B0900000000000000" pitchFamily="50" charset="-128"/>
              </a:rPr>
              <a:t>第三者が調査すべきケースを具体化し、第三者と言える者を例示</a:t>
            </a:r>
          </a:p>
        </p:txBody>
      </p:sp>
      <p:sp>
        <p:nvSpPr>
          <p:cNvPr id="24" name="四角形: 角を丸くする 23">
            <a:extLst>
              <a:ext uri="{FF2B5EF4-FFF2-40B4-BE49-F238E27FC236}">
                <a16:creationId xmlns:a16="http://schemas.microsoft.com/office/drawing/2014/main" id="{F57B21BB-F5DE-C432-6390-3CFD7D25E148}"/>
              </a:ext>
            </a:extLst>
          </p:cNvPr>
          <p:cNvSpPr/>
          <p:nvPr/>
        </p:nvSpPr>
        <p:spPr>
          <a:xfrm>
            <a:off x="2340394" y="3983509"/>
            <a:ext cx="9577122" cy="914400"/>
          </a:xfrm>
          <a:prstGeom prst="round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ysClr val="windowText" lastClr="000000"/>
                </a:solidFill>
                <a:latin typeface="HGP創英角ｺﾞｼｯｸUB" panose="020B0900000000000000" pitchFamily="50" charset="-128"/>
                <a:ea typeface="HGP創英角ｺﾞｼｯｸUB" panose="020B0900000000000000" pitchFamily="50" charset="-128"/>
              </a:rPr>
              <a:t>児童生徒等への事前説明の手順、説明事項を詳細に説明</a:t>
            </a:r>
          </a:p>
        </p:txBody>
      </p:sp>
      <p:sp>
        <p:nvSpPr>
          <p:cNvPr id="25" name="四角形: 角を丸くする 24">
            <a:extLst>
              <a:ext uri="{FF2B5EF4-FFF2-40B4-BE49-F238E27FC236}">
                <a16:creationId xmlns:a16="http://schemas.microsoft.com/office/drawing/2014/main" id="{BC8FB55E-7CDD-A0D5-0373-216D520AE711}"/>
              </a:ext>
            </a:extLst>
          </p:cNvPr>
          <p:cNvSpPr/>
          <p:nvPr/>
        </p:nvSpPr>
        <p:spPr>
          <a:xfrm>
            <a:off x="2327723" y="5145315"/>
            <a:ext cx="9577122" cy="914400"/>
          </a:xfrm>
          <a:prstGeom prst="round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ysClr val="windowText" lastClr="000000"/>
                </a:solidFill>
                <a:latin typeface="HGP創英角ｺﾞｼｯｸUB" panose="020B0900000000000000" pitchFamily="50" charset="-128"/>
                <a:ea typeface="HGP創英角ｺﾞｼｯｸUB" panose="020B0900000000000000" pitchFamily="50" charset="-128"/>
              </a:rPr>
              <a:t>重大事態調査で調査すべき調査項目を明確化</a:t>
            </a:r>
          </a:p>
        </p:txBody>
      </p:sp>
      <p:pic>
        <p:nvPicPr>
          <p:cNvPr id="5" name="Picture 2" descr="C:\Users\791878\Desktop\H29\コバトン（png形式）\53-1-04.png">
            <a:extLst>
              <a:ext uri="{FF2B5EF4-FFF2-40B4-BE49-F238E27FC236}">
                <a16:creationId xmlns:a16="http://schemas.microsoft.com/office/drawing/2014/main" id="{FDCB42B3-7273-8A2C-0936-5350D07522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2">
            <a:extLst>
              <a:ext uri="{FF2B5EF4-FFF2-40B4-BE49-F238E27FC236}">
                <a16:creationId xmlns:a16="http://schemas.microsoft.com/office/drawing/2014/main" id="{FF630BE7-266E-5B52-BF78-9F7968F69144}"/>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2662145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5000">
        <p159:morph option="byObject"/>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p:stCondLst>
                              <p:cond delay="3000"/>
                            </p:stCondLst>
                            <p:childTnLst>
                              <p:par>
                                <p:cTn id="9" presetID="16" presetClass="entr" presetSubtype="21" fill="hold" grpId="0" nodeType="afterEffect">
                                  <p:stCondLst>
                                    <p:cond delay="100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2000"/>
                                        <p:tgtEl>
                                          <p:spTgt spid="23"/>
                                        </p:tgtEl>
                                      </p:cBhvr>
                                    </p:animEffect>
                                  </p:childTnLst>
                                </p:cTn>
                              </p:par>
                            </p:childTnLst>
                          </p:cTn>
                        </p:par>
                        <p:par>
                          <p:cTn id="12" fill="hold">
                            <p:stCondLst>
                              <p:cond delay="6000"/>
                            </p:stCondLst>
                            <p:childTnLst>
                              <p:par>
                                <p:cTn id="13" presetID="16" presetClass="entr" presetSubtype="21" fill="hold" grpId="0" nodeType="afterEffect">
                                  <p:stCondLst>
                                    <p:cond delay="100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2000"/>
                                        <p:tgtEl>
                                          <p:spTgt spid="24"/>
                                        </p:tgtEl>
                                      </p:cBhvr>
                                    </p:animEffect>
                                  </p:childTnLst>
                                </p:cTn>
                              </p:par>
                            </p:childTnLst>
                          </p:cTn>
                        </p:par>
                        <p:par>
                          <p:cTn id="16" fill="hold">
                            <p:stCondLst>
                              <p:cond delay="9000"/>
                            </p:stCondLst>
                            <p:childTnLst>
                              <p:par>
                                <p:cTn id="17" presetID="16" presetClass="entr" presetSubtype="21" fill="hold" grpId="0" nodeType="afterEffect">
                                  <p:stCondLst>
                                    <p:cond delay="100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6DF1A541-EA87-AEE1-34CE-82E17ABB82F6}"/>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CCF8DFCE-AB9D-6F45-27DE-B16A898DC435}"/>
              </a:ext>
            </a:extLst>
          </p:cNvPr>
          <p:cNvSpPr/>
          <p:nvPr/>
        </p:nvSpPr>
        <p:spPr>
          <a:xfrm>
            <a:off x="-3490610" y="-510455"/>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66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E84A8420-CD96-5797-9B24-7ADA2150DEB1}"/>
              </a:ext>
            </a:extLst>
          </p:cNvPr>
          <p:cNvSpPr/>
          <p:nvPr/>
        </p:nvSpPr>
        <p:spPr>
          <a:xfrm>
            <a:off x="1454219" y="398079"/>
            <a:ext cx="4760797" cy="796673"/>
          </a:xfrm>
          <a:custGeom>
            <a:avLst/>
            <a:gdLst>
              <a:gd name="connsiteX0" fmla="*/ 0 w 4760797"/>
              <a:gd name="connsiteY0" fmla="*/ 0 h 796673"/>
              <a:gd name="connsiteX1" fmla="*/ 4760797 w 4760797"/>
              <a:gd name="connsiteY1" fmla="*/ 0 h 796673"/>
              <a:gd name="connsiteX2" fmla="*/ 4760797 w 4760797"/>
              <a:gd name="connsiteY2" fmla="*/ 796673 h 796673"/>
              <a:gd name="connsiteX3" fmla="*/ 0 w 4760797"/>
              <a:gd name="connsiteY3" fmla="*/ 796673 h 796673"/>
              <a:gd name="connsiteX4" fmla="*/ 0 w 4760797"/>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0797" h="796673">
                <a:moveTo>
                  <a:pt x="0" y="0"/>
                </a:moveTo>
                <a:lnTo>
                  <a:pt x="4760797" y="0"/>
                </a:lnTo>
                <a:lnTo>
                  <a:pt x="4760797" y="796673"/>
                </a:lnTo>
                <a:lnTo>
                  <a:pt x="0" y="796673"/>
                </a:lnTo>
                <a:lnTo>
                  <a:pt x="0" y="0"/>
                </a:lnTo>
                <a:close/>
              </a:path>
            </a:pathLst>
          </a:custGeom>
          <a:solidFill>
            <a:srgbClr val="FF66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「ガイドライン」</a:t>
            </a:r>
            <a:r>
              <a:rPr kumimoji="1" lang="ja-JP" altLang="ja-JP" sz="2500" b="1" kern="1200" dirty="0">
                <a:latin typeface="HGP創英角ｺﾞｼｯｸUB" panose="020B0900000000000000" pitchFamily="50" charset="-128"/>
                <a:ea typeface="HGP創英角ｺﾞｼｯｸUB" panose="020B0900000000000000" pitchFamily="50" charset="-128"/>
              </a:rPr>
              <a:t>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改訂</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D2A60ACE-7857-0705-8B8B-A454C3B49FC5}"/>
              </a:ext>
            </a:extLst>
          </p:cNvPr>
          <p:cNvSpPr>
            <a:spLocks noGrp="1"/>
          </p:cNvSpPr>
          <p:nvPr>
            <p:ph type="sldNum" sz="quarter" idx="12"/>
          </p:nvPr>
        </p:nvSpPr>
        <p:spPr/>
        <p:txBody>
          <a:bodyPr/>
          <a:lstStyle/>
          <a:p>
            <a:pPr rtl="0"/>
            <a:fld id="{19B51A1E-902D-48AF-9020-955120F399B6}" type="slidenum">
              <a:rPr lang="en-US" altLang="ja-JP" noProof="0" smtClean="0"/>
              <a:pPr rtl="0"/>
              <a:t>34</a:t>
            </a:fld>
            <a:endParaRPr lang="ja-JP" altLang="en-US" noProof="0" dirty="0"/>
          </a:p>
        </p:txBody>
      </p:sp>
      <p:sp>
        <p:nvSpPr>
          <p:cNvPr id="4" name="アーチ 3">
            <a:extLst>
              <a:ext uri="{FF2B5EF4-FFF2-40B4-BE49-F238E27FC236}">
                <a16:creationId xmlns:a16="http://schemas.microsoft.com/office/drawing/2014/main" id="{76BCCBDF-EE10-48EC-FACE-25451D0B8D0D}"/>
              </a:ext>
            </a:extLst>
          </p:cNvPr>
          <p:cNvSpPr/>
          <p:nvPr/>
        </p:nvSpPr>
        <p:spPr>
          <a:xfrm>
            <a:off x="-6348362" y="-1101274"/>
            <a:ext cx="8573895" cy="8573895"/>
          </a:xfrm>
          <a:prstGeom prst="blockArc">
            <a:avLst>
              <a:gd name="adj1" fmla="val 18263518"/>
              <a:gd name="adj2" fmla="val 3833046"/>
              <a:gd name="adj3" fmla="val 1910"/>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楕円 12">
            <a:extLst>
              <a:ext uri="{FF2B5EF4-FFF2-40B4-BE49-F238E27FC236}">
                <a16:creationId xmlns:a16="http://schemas.microsoft.com/office/drawing/2014/main" id="{8C1B171D-CADB-7E51-213E-7EAB54EEC2B8}"/>
              </a:ext>
            </a:extLst>
          </p:cNvPr>
          <p:cNvSpPr/>
          <p:nvPr/>
        </p:nvSpPr>
        <p:spPr>
          <a:xfrm>
            <a:off x="956298" y="298495"/>
            <a:ext cx="995842" cy="995842"/>
          </a:xfrm>
          <a:prstGeom prst="ellipse">
            <a:avLst/>
          </a:prstGeom>
          <a:ln>
            <a:solidFill>
              <a:srgbClr val="FF66C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フリーハンド 単色塗りつぶし">
            <a:extLst>
              <a:ext uri="{FF2B5EF4-FFF2-40B4-BE49-F238E27FC236}">
                <a16:creationId xmlns:a16="http://schemas.microsoft.com/office/drawing/2014/main" id="{11746D56-824D-D7D9-0190-64D49AF4738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64264" y="464635"/>
            <a:ext cx="779910" cy="779910"/>
          </a:xfrm>
          <a:prstGeom prst="rect">
            <a:avLst/>
          </a:prstGeom>
        </p:spPr>
      </p:pic>
      <p:sp>
        <p:nvSpPr>
          <p:cNvPr id="16" name="テキスト ボックス 15">
            <a:extLst>
              <a:ext uri="{FF2B5EF4-FFF2-40B4-BE49-F238E27FC236}">
                <a16:creationId xmlns:a16="http://schemas.microsoft.com/office/drawing/2014/main" id="{69028707-4ECF-ACC7-2A52-BF339064CA24}"/>
              </a:ext>
            </a:extLst>
          </p:cNvPr>
          <p:cNvSpPr txBox="1"/>
          <p:nvPr/>
        </p:nvSpPr>
        <p:spPr>
          <a:xfrm>
            <a:off x="279189" y="1275426"/>
            <a:ext cx="677108" cy="4438593"/>
          </a:xfrm>
          <a:prstGeom prst="rect">
            <a:avLst/>
          </a:prstGeom>
          <a:noFill/>
        </p:spPr>
        <p:txBody>
          <a:bodyPr vert="eaVert" wrap="square">
            <a:spAutoFit/>
          </a:bodyPr>
          <a:lstStyle/>
          <a:p>
            <a:r>
              <a:rPr lang="ja-JP" altLang="en-US" sz="32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ガイドライン改訂の概要</a:t>
            </a:r>
          </a:p>
        </p:txBody>
      </p:sp>
      <p:sp>
        <p:nvSpPr>
          <p:cNvPr id="23" name="四角形: 角を丸くする 22">
            <a:extLst>
              <a:ext uri="{FF2B5EF4-FFF2-40B4-BE49-F238E27FC236}">
                <a16:creationId xmlns:a16="http://schemas.microsoft.com/office/drawing/2014/main" id="{2278D944-8CBF-B1B4-CA39-29FB5F2DCE50}"/>
              </a:ext>
            </a:extLst>
          </p:cNvPr>
          <p:cNvSpPr/>
          <p:nvPr/>
        </p:nvSpPr>
        <p:spPr>
          <a:xfrm>
            <a:off x="2398878" y="1354816"/>
            <a:ext cx="9577122" cy="914400"/>
          </a:xfrm>
          <a:prstGeom prst="roundRect">
            <a:avLst/>
          </a:prstGeom>
          <a:solidFill>
            <a:srgbClr val="FED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ysClr val="windowText" lastClr="000000"/>
                </a:solidFill>
                <a:latin typeface="HGP創英角ｺﾞｼｯｸUB" panose="020B0900000000000000" pitchFamily="50" charset="-128"/>
                <a:ea typeface="HGP創英角ｺﾞｼｯｸUB" panose="020B0900000000000000" pitchFamily="50" charset="-128"/>
              </a:rPr>
              <a:t>第三者が調査すべきケースを具体化し、第三者と言える者を例示</a:t>
            </a:r>
          </a:p>
        </p:txBody>
      </p:sp>
      <p:sp>
        <p:nvSpPr>
          <p:cNvPr id="10" name="正方形/長方形 9">
            <a:extLst>
              <a:ext uri="{FF2B5EF4-FFF2-40B4-BE49-F238E27FC236}">
                <a16:creationId xmlns:a16="http://schemas.microsoft.com/office/drawing/2014/main" id="{85D00EA8-7795-BEFB-9C79-3D7B6FE0C11B}"/>
              </a:ext>
            </a:extLst>
          </p:cNvPr>
          <p:cNvSpPr/>
          <p:nvPr/>
        </p:nvSpPr>
        <p:spPr>
          <a:xfrm>
            <a:off x="2193566" y="2452464"/>
            <a:ext cx="9782433" cy="3170099"/>
          </a:xfrm>
          <a:prstGeom prst="rect">
            <a:avLst/>
          </a:prstGeom>
          <a:noFill/>
        </p:spPr>
        <p:txBody>
          <a:bodyPr wrap="square" lIns="91440" tIns="45720" rIns="91440" bIns="45720">
            <a:spAutoFit/>
          </a:bodyPr>
          <a:lstStyle/>
          <a:p>
            <a:r>
              <a:rPr lang="ja-JP" altLang="en-US" sz="4000" b="0" cap="none" spc="0" dirty="0">
                <a:ln w="0"/>
                <a:solidFill>
                  <a:schemeClr val="tx1"/>
                </a:solidFill>
                <a:latin typeface="HGP創英角ｺﾞｼｯｸUB" panose="020B0900000000000000" pitchFamily="50" charset="-128"/>
                <a:ea typeface="HGP創英角ｺﾞｼｯｸUB" panose="020B0900000000000000" pitchFamily="50" charset="-128"/>
              </a:rPr>
              <a:t>自殺事案や被害者と加害者の主張が異なる事案、保護者の不信感が強い事案など</a:t>
            </a:r>
            <a:r>
              <a:rPr lang="ja-JP" altLang="en-US" sz="4000" b="0" cap="none" spc="0" dirty="0">
                <a:ln w="0"/>
                <a:solidFill>
                  <a:srgbClr val="FF0000"/>
                </a:solidFill>
                <a:latin typeface="HGP創英角ｺﾞｼｯｸUB" panose="020B0900000000000000" pitchFamily="50" charset="-128"/>
                <a:ea typeface="HGP創英角ｺﾞｼｯｸUB" panose="020B0900000000000000" pitchFamily="50" charset="-128"/>
              </a:rPr>
              <a:t>調査組織の中立性・公平性を確保する必要性が高いケースを具体化</a:t>
            </a:r>
            <a:r>
              <a:rPr lang="ja-JP" altLang="en-US" sz="4000" b="0" cap="none" spc="0" dirty="0">
                <a:ln w="0"/>
                <a:solidFill>
                  <a:schemeClr val="tx1"/>
                </a:solidFill>
                <a:latin typeface="HGP創英角ｺﾞｼｯｸUB" panose="020B0900000000000000" pitchFamily="50" charset="-128"/>
                <a:ea typeface="HGP創英角ｺﾞｼｯｸUB" panose="020B0900000000000000" pitchFamily="50" charset="-128"/>
              </a:rPr>
              <a:t>するとともに、</a:t>
            </a:r>
            <a:r>
              <a:rPr lang="ja-JP" altLang="en-US" sz="4000" b="0" cap="none" spc="0" dirty="0">
                <a:ln w="0"/>
                <a:solidFill>
                  <a:srgbClr val="FF0000"/>
                </a:solidFill>
                <a:latin typeface="HGP創英角ｺﾞｼｯｸUB" panose="020B0900000000000000" pitchFamily="50" charset="-128"/>
                <a:ea typeface="HGP創英角ｺﾞｼｯｸUB" panose="020B0900000000000000" pitchFamily="50" charset="-128"/>
              </a:rPr>
              <a:t>第三者の考え方を整理して詳細に記載</a:t>
            </a:r>
          </a:p>
        </p:txBody>
      </p:sp>
      <p:pic>
        <p:nvPicPr>
          <p:cNvPr id="19" name="グラフィックス 18" descr="カスタマー レビュー 単色塗りつぶし">
            <a:extLst>
              <a:ext uri="{FF2B5EF4-FFF2-40B4-BE49-F238E27FC236}">
                <a16:creationId xmlns:a16="http://schemas.microsoft.com/office/drawing/2014/main" id="{11D15F52-783A-AA7C-1514-771ECA7C809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048272" y="4969411"/>
            <a:ext cx="1336002" cy="1336002"/>
          </a:xfrm>
          <a:prstGeom prst="rect">
            <a:avLst/>
          </a:prstGeom>
        </p:spPr>
      </p:pic>
      <p:pic>
        <p:nvPicPr>
          <p:cNvPr id="5" name="Picture 2" descr="C:\Users\791878\Desktop\H29\コバトン（png形式）\53-1-04.png">
            <a:extLst>
              <a:ext uri="{FF2B5EF4-FFF2-40B4-BE49-F238E27FC236}">
                <a16:creationId xmlns:a16="http://schemas.microsoft.com/office/drawing/2014/main" id="{13044652-8E98-2F6F-9425-BAD15E9DCC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2">
            <a:extLst>
              <a:ext uri="{FF2B5EF4-FFF2-40B4-BE49-F238E27FC236}">
                <a16:creationId xmlns:a16="http://schemas.microsoft.com/office/drawing/2014/main" id="{31607583-B99E-4654-D8B8-BB7394144F85}"/>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4761981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9000">
        <p159:morph option="byObject"/>
      </p:transition>
    </mc:Choice>
    <mc:Fallback xmlns="">
      <p:transition spd="slow"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000"/>
                                        <p:tgtEl>
                                          <p:spTgt spid="10">
                                            <p:txEl>
                                              <p:pRg st="0" end="0"/>
                                            </p:txEl>
                                          </p:spTgt>
                                        </p:tgtEl>
                                      </p:cBhvr>
                                    </p:animEffect>
                                    <p:anim calcmode="lin" valueType="num">
                                      <p:cBhvr>
                                        <p:cTn id="8" dur="2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10">
                                            <p:txEl>
                                              <p:pRg st="0" end="0"/>
                                            </p:txEl>
                                          </p:spTgt>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100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8445F9A4-06BF-4EF0-C709-B784A2E753CC}"/>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EE2F985E-4592-5E43-6AB4-259E89BE462B}"/>
              </a:ext>
            </a:extLst>
          </p:cNvPr>
          <p:cNvSpPr/>
          <p:nvPr/>
        </p:nvSpPr>
        <p:spPr>
          <a:xfrm>
            <a:off x="-3490611" y="-524382"/>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66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C610A8A2-0824-C1E7-B610-E593BA975481}"/>
              </a:ext>
            </a:extLst>
          </p:cNvPr>
          <p:cNvSpPr/>
          <p:nvPr/>
        </p:nvSpPr>
        <p:spPr>
          <a:xfrm>
            <a:off x="1454219" y="398079"/>
            <a:ext cx="4760797" cy="796673"/>
          </a:xfrm>
          <a:custGeom>
            <a:avLst/>
            <a:gdLst>
              <a:gd name="connsiteX0" fmla="*/ 0 w 4760797"/>
              <a:gd name="connsiteY0" fmla="*/ 0 h 796673"/>
              <a:gd name="connsiteX1" fmla="*/ 4760797 w 4760797"/>
              <a:gd name="connsiteY1" fmla="*/ 0 h 796673"/>
              <a:gd name="connsiteX2" fmla="*/ 4760797 w 4760797"/>
              <a:gd name="connsiteY2" fmla="*/ 796673 h 796673"/>
              <a:gd name="connsiteX3" fmla="*/ 0 w 4760797"/>
              <a:gd name="connsiteY3" fmla="*/ 796673 h 796673"/>
              <a:gd name="connsiteX4" fmla="*/ 0 w 4760797"/>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0797" h="796673">
                <a:moveTo>
                  <a:pt x="0" y="0"/>
                </a:moveTo>
                <a:lnTo>
                  <a:pt x="4760797" y="0"/>
                </a:lnTo>
                <a:lnTo>
                  <a:pt x="4760797" y="796673"/>
                </a:lnTo>
                <a:lnTo>
                  <a:pt x="0" y="796673"/>
                </a:lnTo>
                <a:lnTo>
                  <a:pt x="0" y="0"/>
                </a:lnTo>
                <a:close/>
              </a:path>
            </a:pathLst>
          </a:custGeom>
          <a:solidFill>
            <a:srgbClr val="FF66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「ガイドライン」</a:t>
            </a:r>
            <a:r>
              <a:rPr kumimoji="1" lang="ja-JP" altLang="ja-JP" sz="2500" b="1" kern="1200" dirty="0">
                <a:latin typeface="HGP創英角ｺﾞｼｯｸUB" panose="020B0900000000000000" pitchFamily="50" charset="-128"/>
                <a:ea typeface="HGP創英角ｺﾞｼｯｸUB" panose="020B0900000000000000" pitchFamily="50" charset="-128"/>
              </a:rPr>
              <a:t>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改訂</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4B604C23-CD08-0C4B-2C25-9E625FA30A12}"/>
              </a:ext>
            </a:extLst>
          </p:cNvPr>
          <p:cNvSpPr>
            <a:spLocks noGrp="1"/>
          </p:cNvSpPr>
          <p:nvPr>
            <p:ph type="sldNum" sz="quarter" idx="12"/>
          </p:nvPr>
        </p:nvSpPr>
        <p:spPr/>
        <p:txBody>
          <a:bodyPr/>
          <a:lstStyle/>
          <a:p>
            <a:pPr rtl="0"/>
            <a:fld id="{19B51A1E-902D-48AF-9020-955120F399B6}" type="slidenum">
              <a:rPr lang="en-US" altLang="ja-JP" noProof="0" smtClean="0"/>
              <a:pPr rtl="0"/>
              <a:t>35</a:t>
            </a:fld>
            <a:endParaRPr lang="ja-JP" altLang="en-US" noProof="0" dirty="0"/>
          </a:p>
        </p:txBody>
      </p:sp>
      <p:sp>
        <p:nvSpPr>
          <p:cNvPr id="4" name="アーチ 3">
            <a:extLst>
              <a:ext uri="{FF2B5EF4-FFF2-40B4-BE49-F238E27FC236}">
                <a16:creationId xmlns:a16="http://schemas.microsoft.com/office/drawing/2014/main" id="{B389C327-D90E-D339-F7B3-3B6207B563B2}"/>
              </a:ext>
            </a:extLst>
          </p:cNvPr>
          <p:cNvSpPr/>
          <p:nvPr/>
        </p:nvSpPr>
        <p:spPr>
          <a:xfrm>
            <a:off x="-6348362" y="-1101274"/>
            <a:ext cx="8573895" cy="8573895"/>
          </a:xfrm>
          <a:prstGeom prst="blockArc">
            <a:avLst>
              <a:gd name="adj1" fmla="val 18263518"/>
              <a:gd name="adj2" fmla="val 3838125"/>
              <a:gd name="adj3" fmla="val 2117"/>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楕円 12">
            <a:extLst>
              <a:ext uri="{FF2B5EF4-FFF2-40B4-BE49-F238E27FC236}">
                <a16:creationId xmlns:a16="http://schemas.microsoft.com/office/drawing/2014/main" id="{67DDA8D5-344F-9147-BE52-81F5D839AA50}"/>
              </a:ext>
            </a:extLst>
          </p:cNvPr>
          <p:cNvSpPr/>
          <p:nvPr/>
        </p:nvSpPr>
        <p:spPr>
          <a:xfrm>
            <a:off x="956298" y="298495"/>
            <a:ext cx="995842" cy="995842"/>
          </a:xfrm>
          <a:prstGeom prst="ellipse">
            <a:avLst/>
          </a:prstGeom>
          <a:ln>
            <a:solidFill>
              <a:srgbClr val="FF66C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フリーハンド 単色塗りつぶし">
            <a:extLst>
              <a:ext uri="{FF2B5EF4-FFF2-40B4-BE49-F238E27FC236}">
                <a16:creationId xmlns:a16="http://schemas.microsoft.com/office/drawing/2014/main" id="{73A1190E-A728-A51E-BE82-8D1D47F792B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64264" y="464635"/>
            <a:ext cx="779910" cy="779910"/>
          </a:xfrm>
          <a:prstGeom prst="rect">
            <a:avLst/>
          </a:prstGeom>
        </p:spPr>
      </p:pic>
      <p:pic>
        <p:nvPicPr>
          <p:cNvPr id="11" name="図 10">
            <a:extLst>
              <a:ext uri="{FF2B5EF4-FFF2-40B4-BE49-F238E27FC236}">
                <a16:creationId xmlns:a16="http://schemas.microsoft.com/office/drawing/2014/main" id="{7E5D30E2-C40F-B202-31E5-2D48EC7D8E40}"/>
              </a:ext>
            </a:extLst>
          </p:cNvPr>
          <p:cNvPicPr>
            <a:picLocks noChangeAspect="1"/>
          </p:cNvPicPr>
          <p:nvPr/>
        </p:nvPicPr>
        <p:blipFill>
          <a:blip r:embed="rId5"/>
          <a:srcRect l="3592" t="9784" r="1692" b="69161"/>
          <a:stretch/>
        </p:blipFill>
        <p:spPr>
          <a:xfrm>
            <a:off x="2390660" y="1309052"/>
            <a:ext cx="9522151" cy="1487276"/>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16" name="テキスト ボックス 15">
            <a:extLst>
              <a:ext uri="{FF2B5EF4-FFF2-40B4-BE49-F238E27FC236}">
                <a16:creationId xmlns:a16="http://schemas.microsoft.com/office/drawing/2014/main" id="{5693985C-D267-6A36-CB7B-E5A317C85A89}"/>
              </a:ext>
            </a:extLst>
          </p:cNvPr>
          <p:cNvSpPr txBox="1"/>
          <p:nvPr/>
        </p:nvSpPr>
        <p:spPr>
          <a:xfrm>
            <a:off x="279189" y="1275426"/>
            <a:ext cx="677108" cy="4438593"/>
          </a:xfrm>
          <a:prstGeom prst="rect">
            <a:avLst/>
          </a:prstGeom>
          <a:noFill/>
        </p:spPr>
        <p:txBody>
          <a:bodyPr vert="eaVert" wrap="square">
            <a:spAutoFit/>
          </a:bodyPr>
          <a:lstStyle/>
          <a:p>
            <a:r>
              <a:rPr lang="ja-JP" altLang="en-US" sz="32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ガイドライン改訂の概要</a:t>
            </a:r>
          </a:p>
        </p:txBody>
      </p:sp>
      <p:sp>
        <p:nvSpPr>
          <p:cNvPr id="23" name="四角形: 角を丸くする 22">
            <a:extLst>
              <a:ext uri="{FF2B5EF4-FFF2-40B4-BE49-F238E27FC236}">
                <a16:creationId xmlns:a16="http://schemas.microsoft.com/office/drawing/2014/main" id="{22ACB4F9-BD13-E887-C0C9-54D939C95293}"/>
              </a:ext>
            </a:extLst>
          </p:cNvPr>
          <p:cNvSpPr/>
          <p:nvPr/>
        </p:nvSpPr>
        <p:spPr>
          <a:xfrm>
            <a:off x="2335689" y="2930487"/>
            <a:ext cx="9577122" cy="914400"/>
          </a:xfrm>
          <a:prstGeom prst="roundRect">
            <a:avLst/>
          </a:prstGeom>
          <a:solidFill>
            <a:srgbClr val="FED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ysClr val="windowText" lastClr="000000"/>
                </a:solidFill>
                <a:latin typeface="HGP創英角ｺﾞｼｯｸUB" panose="020B0900000000000000" pitchFamily="50" charset="-128"/>
                <a:ea typeface="HGP創英角ｺﾞｼｯｸUB" panose="020B0900000000000000" pitchFamily="50" charset="-128"/>
              </a:rPr>
              <a:t>第三者が調査すべきケースを具体化し、第三者と言える者を例示</a:t>
            </a:r>
          </a:p>
        </p:txBody>
      </p:sp>
      <p:sp>
        <p:nvSpPr>
          <p:cNvPr id="24" name="四角形: 角を丸くする 23">
            <a:extLst>
              <a:ext uri="{FF2B5EF4-FFF2-40B4-BE49-F238E27FC236}">
                <a16:creationId xmlns:a16="http://schemas.microsoft.com/office/drawing/2014/main" id="{CE6623DF-6551-F8A5-E3D7-1612A5DBF4CD}"/>
              </a:ext>
            </a:extLst>
          </p:cNvPr>
          <p:cNvSpPr/>
          <p:nvPr/>
        </p:nvSpPr>
        <p:spPr>
          <a:xfrm>
            <a:off x="2340394" y="3983509"/>
            <a:ext cx="9577122" cy="914400"/>
          </a:xfrm>
          <a:prstGeom prst="round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ysClr val="windowText" lastClr="000000"/>
                </a:solidFill>
                <a:latin typeface="HGP創英角ｺﾞｼｯｸUB" panose="020B0900000000000000" pitchFamily="50" charset="-128"/>
                <a:ea typeface="HGP創英角ｺﾞｼｯｸUB" panose="020B0900000000000000" pitchFamily="50" charset="-128"/>
              </a:rPr>
              <a:t>児童生徒等への事前説明の手順、説明事項を詳細に説明</a:t>
            </a:r>
          </a:p>
        </p:txBody>
      </p:sp>
      <p:sp>
        <p:nvSpPr>
          <p:cNvPr id="25" name="四角形: 角を丸くする 24">
            <a:extLst>
              <a:ext uri="{FF2B5EF4-FFF2-40B4-BE49-F238E27FC236}">
                <a16:creationId xmlns:a16="http://schemas.microsoft.com/office/drawing/2014/main" id="{92A1CB87-215A-D7D0-3787-C37DBB95C487}"/>
              </a:ext>
            </a:extLst>
          </p:cNvPr>
          <p:cNvSpPr/>
          <p:nvPr/>
        </p:nvSpPr>
        <p:spPr>
          <a:xfrm>
            <a:off x="2327723" y="5145315"/>
            <a:ext cx="9577122" cy="914400"/>
          </a:xfrm>
          <a:prstGeom prst="round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ysClr val="windowText" lastClr="000000"/>
                </a:solidFill>
                <a:latin typeface="HGP創英角ｺﾞｼｯｸUB" panose="020B0900000000000000" pitchFamily="50" charset="-128"/>
                <a:ea typeface="HGP創英角ｺﾞｼｯｸUB" panose="020B0900000000000000" pitchFamily="50" charset="-128"/>
              </a:rPr>
              <a:t>重大事態調査で調査すべき調査項目を明確化</a:t>
            </a:r>
          </a:p>
        </p:txBody>
      </p:sp>
      <p:pic>
        <p:nvPicPr>
          <p:cNvPr id="5" name="Picture 2" descr="C:\Users\791878\Desktop\H29\コバトン（png形式）\53-1-04.png">
            <a:extLst>
              <a:ext uri="{FF2B5EF4-FFF2-40B4-BE49-F238E27FC236}">
                <a16:creationId xmlns:a16="http://schemas.microsoft.com/office/drawing/2014/main" id="{359ED17C-5EF6-E999-88F4-EA935EC6C1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2">
            <a:extLst>
              <a:ext uri="{FF2B5EF4-FFF2-40B4-BE49-F238E27FC236}">
                <a16:creationId xmlns:a16="http://schemas.microsoft.com/office/drawing/2014/main" id="{973474FC-C79C-61AA-E7C9-A47659E55977}"/>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41546202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6A42E86C-A749-6240-0411-E54EC7856F64}"/>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8679928D-8999-F3C9-030C-67E8B05CA4C4}"/>
              </a:ext>
            </a:extLst>
          </p:cNvPr>
          <p:cNvSpPr/>
          <p:nvPr/>
        </p:nvSpPr>
        <p:spPr>
          <a:xfrm>
            <a:off x="-3490611" y="-524382"/>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66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B6CC5183-FA53-9E15-C63C-902E7097FC45}"/>
              </a:ext>
            </a:extLst>
          </p:cNvPr>
          <p:cNvSpPr/>
          <p:nvPr/>
        </p:nvSpPr>
        <p:spPr>
          <a:xfrm>
            <a:off x="1454219" y="398079"/>
            <a:ext cx="4760797" cy="796673"/>
          </a:xfrm>
          <a:custGeom>
            <a:avLst/>
            <a:gdLst>
              <a:gd name="connsiteX0" fmla="*/ 0 w 4760797"/>
              <a:gd name="connsiteY0" fmla="*/ 0 h 796673"/>
              <a:gd name="connsiteX1" fmla="*/ 4760797 w 4760797"/>
              <a:gd name="connsiteY1" fmla="*/ 0 h 796673"/>
              <a:gd name="connsiteX2" fmla="*/ 4760797 w 4760797"/>
              <a:gd name="connsiteY2" fmla="*/ 796673 h 796673"/>
              <a:gd name="connsiteX3" fmla="*/ 0 w 4760797"/>
              <a:gd name="connsiteY3" fmla="*/ 796673 h 796673"/>
              <a:gd name="connsiteX4" fmla="*/ 0 w 4760797"/>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0797" h="796673">
                <a:moveTo>
                  <a:pt x="0" y="0"/>
                </a:moveTo>
                <a:lnTo>
                  <a:pt x="4760797" y="0"/>
                </a:lnTo>
                <a:lnTo>
                  <a:pt x="4760797" y="796673"/>
                </a:lnTo>
                <a:lnTo>
                  <a:pt x="0" y="796673"/>
                </a:lnTo>
                <a:lnTo>
                  <a:pt x="0" y="0"/>
                </a:lnTo>
                <a:close/>
              </a:path>
            </a:pathLst>
          </a:custGeom>
          <a:solidFill>
            <a:srgbClr val="FF66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「ガイドライン」</a:t>
            </a:r>
            <a:r>
              <a:rPr kumimoji="1" lang="ja-JP" altLang="ja-JP" sz="2500" b="1" kern="1200" dirty="0">
                <a:latin typeface="HGP創英角ｺﾞｼｯｸUB" panose="020B0900000000000000" pitchFamily="50" charset="-128"/>
                <a:ea typeface="HGP創英角ｺﾞｼｯｸUB" panose="020B0900000000000000" pitchFamily="50" charset="-128"/>
              </a:rPr>
              <a:t>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改訂</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19409EAA-588F-0BDD-5D5B-B75BA76C7447}"/>
              </a:ext>
            </a:extLst>
          </p:cNvPr>
          <p:cNvSpPr>
            <a:spLocks noGrp="1"/>
          </p:cNvSpPr>
          <p:nvPr>
            <p:ph type="sldNum" sz="quarter" idx="12"/>
          </p:nvPr>
        </p:nvSpPr>
        <p:spPr/>
        <p:txBody>
          <a:bodyPr/>
          <a:lstStyle/>
          <a:p>
            <a:pPr rtl="0"/>
            <a:fld id="{19B51A1E-902D-48AF-9020-955120F399B6}" type="slidenum">
              <a:rPr lang="en-US" altLang="ja-JP" noProof="0" smtClean="0"/>
              <a:pPr rtl="0"/>
              <a:t>36</a:t>
            </a:fld>
            <a:endParaRPr lang="ja-JP" altLang="en-US" noProof="0" dirty="0"/>
          </a:p>
        </p:txBody>
      </p:sp>
      <p:sp>
        <p:nvSpPr>
          <p:cNvPr id="4" name="アーチ 3">
            <a:extLst>
              <a:ext uri="{FF2B5EF4-FFF2-40B4-BE49-F238E27FC236}">
                <a16:creationId xmlns:a16="http://schemas.microsoft.com/office/drawing/2014/main" id="{433C3596-74AB-EFB7-B9B0-0A18286A60CD}"/>
              </a:ext>
            </a:extLst>
          </p:cNvPr>
          <p:cNvSpPr/>
          <p:nvPr/>
        </p:nvSpPr>
        <p:spPr>
          <a:xfrm>
            <a:off x="-6348362" y="-1101274"/>
            <a:ext cx="8573895" cy="8573895"/>
          </a:xfrm>
          <a:prstGeom prst="blockArc">
            <a:avLst>
              <a:gd name="adj1" fmla="val 18263518"/>
              <a:gd name="adj2" fmla="val 3862935"/>
              <a:gd name="adj3" fmla="val 2113"/>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楕円 12">
            <a:extLst>
              <a:ext uri="{FF2B5EF4-FFF2-40B4-BE49-F238E27FC236}">
                <a16:creationId xmlns:a16="http://schemas.microsoft.com/office/drawing/2014/main" id="{6892F127-BB68-822C-FF1E-14B36BF5EF69}"/>
              </a:ext>
            </a:extLst>
          </p:cNvPr>
          <p:cNvSpPr/>
          <p:nvPr/>
        </p:nvSpPr>
        <p:spPr>
          <a:xfrm>
            <a:off x="956298" y="298495"/>
            <a:ext cx="995842" cy="995842"/>
          </a:xfrm>
          <a:prstGeom prst="ellipse">
            <a:avLst/>
          </a:prstGeom>
          <a:ln>
            <a:solidFill>
              <a:srgbClr val="FF66C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フリーハンド 単色塗りつぶし">
            <a:extLst>
              <a:ext uri="{FF2B5EF4-FFF2-40B4-BE49-F238E27FC236}">
                <a16:creationId xmlns:a16="http://schemas.microsoft.com/office/drawing/2014/main" id="{D4B8C27F-6351-D276-D720-A8A70D13CB1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64264" y="464635"/>
            <a:ext cx="779910" cy="779910"/>
          </a:xfrm>
          <a:prstGeom prst="rect">
            <a:avLst/>
          </a:prstGeom>
        </p:spPr>
      </p:pic>
      <p:sp>
        <p:nvSpPr>
          <p:cNvPr id="16" name="テキスト ボックス 15">
            <a:extLst>
              <a:ext uri="{FF2B5EF4-FFF2-40B4-BE49-F238E27FC236}">
                <a16:creationId xmlns:a16="http://schemas.microsoft.com/office/drawing/2014/main" id="{896DAB82-D12B-21CE-286F-E8FDD793A100}"/>
              </a:ext>
            </a:extLst>
          </p:cNvPr>
          <p:cNvSpPr txBox="1"/>
          <p:nvPr/>
        </p:nvSpPr>
        <p:spPr>
          <a:xfrm>
            <a:off x="279189" y="1275426"/>
            <a:ext cx="677108" cy="4438593"/>
          </a:xfrm>
          <a:prstGeom prst="rect">
            <a:avLst/>
          </a:prstGeom>
          <a:noFill/>
        </p:spPr>
        <p:txBody>
          <a:bodyPr vert="eaVert" wrap="square">
            <a:spAutoFit/>
          </a:bodyPr>
          <a:lstStyle/>
          <a:p>
            <a:r>
              <a:rPr lang="ja-JP" altLang="en-US" sz="32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ガイドライン改訂の概要</a:t>
            </a:r>
          </a:p>
        </p:txBody>
      </p:sp>
      <p:sp>
        <p:nvSpPr>
          <p:cNvPr id="24" name="四角形: 角を丸くする 23">
            <a:extLst>
              <a:ext uri="{FF2B5EF4-FFF2-40B4-BE49-F238E27FC236}">
                <a16:creationId xmlns:a16="http://schemas.microsoft.com/office/drawing/2014/main" id="{D4A157E5-55A4-0412-F55D-626F38359C6B}"/>
              </a:ext>
            </a:extLst>
          </p:cNvPr>
          <p:cNvSpPr/>
          <p:nvPr/>
        </p:nvSpPr>
        <p:spPr>
          <a:xfrm>
            <a:off x="2335689" y="1354816"/>
            <a:ext cx="9577122" cy="914400"/>
          </a:xfrm>
          <a:prstGeom prst="round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ysClr val="windowText" lastClr="000000"/>
                </a:solidFill>
                <a:latin typeface="HGP創英角ｺﾞｼｯｸUB" panose="020B0900000000000000" pitchFamily="50" charset="-128"/>
                <a:ea typeface="HGP創英角ｺﾞｼｯｸUB" panose="020B0900000000000000" pitchFamily="50" charset="-128"/>
              </a:rPr>
              <a:t>児童生徒等への事前説明の手順、説明事項を詳細に説明</a:t>
            </a:r>
          </a:p>
        </p:txBody>
      </p:sp>
      <p:sp>
        <p:nvSpPr>
          <p:cNvPr id="5" name="正方形/長方形 4">
            <a:extLst>
              <a:ext uri="{FF2B5EF4-FFF2-40B4-BE49-F238E27FC236}">
                <a16:creationId xmlns:a16="http://schemas.microsoft.com/office/drawing/2014/main" id="{A63F6B59-AFE9-AFDE-1AA0-70EE6F7DB7D7}"/>
              </a:ext>
            </a:extLst>
          </p:cNvPr>
          <p:cNvSpPr/>
          <p:nvPr/>
        </p:nvSpPr>
        <p:spPr>
          <a:xfrm>
            <a:off x="2335689" y="2452464"/>
            <a:ext cx="9640310" cy="2554545"/>
          </a:xfrm>
          <a:prstGeom prst="rect">
            <a:avLst/>
          </a:prstGeom>
          <a:noFill/>
        </p:spPr>
        <p:txBody>
          <a:bodyPr wrap="square" lIns="91440" tIns="45720" rIns="91440" bIns="45720">
            <a:spAutoFit/>
          </a:bodyPr>
          <a:lstStyle/>
          <a:p>
            <a:r>
              <a:rPr lang="ja-JP" altLang="en-US" sz="4000" dirty="0">
                <a:ln w="0"/>
                <a:latin typeface="HGP創英角ｺﾞｼｯｸUB" panose="020B0900000000000000" pitchFamily="50" charset="-128"/>
                <a:ea typeface="HGP創英角ｺﾞｼｯｸUB" panose="020B0900000000000000" pitchFamily="50" charset="-128"/>
              </a:rPr>
              <a:t>調査の目的や調査の進め方について予め保護者と共通理解を図りながら進めることができるよう</a:t>
            </a:r>
            <a:r>
              <a:rPr lang="ja-JP" altLang="en-US" sz="4000" dirty="0">
                <a:ln w="0"/>
                <a:solidFill>
                  <a:srgbClr val="FF0000"/>
                </a:solidFill>
                <a:latin typeface="HGP創英角ｺﾞｼｯｸUB" panose="020B0900000000000000" pitchFamily="50" charset="-128"/>
                <a:ea typeface="HGP創英角ｺﾞｼｯｸUB" panose="020B0900000000000000" pitchFamily="50" charset="-128"/>
              </a:rPr>
              <a:t>事前説明の手順、説明事項を詳細に記載</a:t>
            </a:r>
            <a:endParaRPr lang="ja-JP" altLang="en-US" sz="4000" b="0" cap="none" spc="0" dirty="0">
              <a:ln w="0"/>
              <a:solidFill>
                <a:srgbClr val="FF0000"/>
              </a:solidFill>
              <a:latin typeface="HGP創英角ｺﾞｼｯｸUB" panose="020B0900000000000000" pitchFamily="50" charset="-128"/>
              <a:ea typeface="HGP創英角ｺﾞｼｯｸUB" panose="020B0900000000000000" pitchFamily="50" charset="-128"/>
            </a:endParaRPr>
          </a:p>
        </p:txBody>
      </p:sp>
      <p:pic>
        <p:nvPicPr>
          <p:cNvPr id="18" name="グラフィックス 17" descr="クリップボード 単色塗りつぶし">
            <a:extLst>
              <a:ext uri="{FF2B5EF4-FFF2-40B4-BE49-F238E27FC236}">
                <a16:creationId xmlns:a16="http://schemas.microsoft.com/office/drawing/2014/main" id="{37FB9292-078E-9AE7-1827-B3E739736C6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720987" y="4549808"/>
            <a:ext cx="1610299" cy="1610299"/>
          </a:xfrm>
          <a:prstGeom prst="rect">
            <a:avLst/>
          </a:prstGeom>
        </p:spPr>
      </p:pic>
      <p:pic>
        <p:nvPicPr>
          <p:cNvPr id="3" name="Picture 2" descr="C:\Users\791878\Desktop\H29\コバトン（png形式）\53-1-04.png">
            <a:extLst>
              <a:ext uri="{FF2B5EF4-FFF2-40B4-BE49-F238E27FC236}">
                <a16:creationId xmlns:a16="http://schemas.microsoft.com/office/drawing/2014/main" id="{D4FA3332-96E5-9111-0522-8A62E0481C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2">
            <a:extLst>
              <a:ext uri="{FF2B5EF4-FFF2-40B4-BE49-F238E27FC236}">
                <a16:creationId xmlns:a16="http://schemas.microsoft.com/office/drawing/2014/main" id="{2AB54A34-B24F-87E8-8E13-B882E55BA946}"/>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4700791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9000">
        <p159:morph option="byObject"/>
      </p:transition>
    </mc:Choice>
    <mc:Fallback xmlns="">
      <p:transition spd="slow"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16" presetClass="entr" presetSubtype="21" fill="hold" nodeType="withEffect">
                                  <p:stCondLst>
                                    <p:cond delay="100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B8903804-BD56-C215-553D-EEFF2509CEAB}"/>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B19CF1CB-8EDA-E167-85AD-5A0BA8D95B5D}"/>
              </a:ext>
            </a:extLst>
          </p:cNvPr>
          <p:cNvSpPr/>
          <p:nvPr/>
        </p:nvSpPr>
        <p:spPr>
          <a:xfrm>
            <a:off x="-3490611" y="-524382"/>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66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90E8DA7A-1DB2-1EF3-3B84-E22455860E2C}"/>
              </a:ext>
            </a:extLst>
          </p:cNvPr>
          <p:cNvSpPr/>
          <p:nvPr/>
        </p:nvSpPr>
        <p:spPr>
          <a:xfrm>
            <a:off x="1454219" y="398079"/>
            <a:ext cx="4760797" cy="796673"/>
          </a:xfrm>
          <a:custGeom>
            <a:avLst/>
            <a:gdLst>
              <a:gd name="connsiteX0" fmla="*/ 0 w 4760797"/>
              <a:gd name="connsiteY0" fmla="*/ 0 h 796673"/>
              <a:gd name="connsiteX1" fmla="*/ 4760797 w 4760797"/>
              <a:gd name="connsiteY1" fmla="*/ 0 h 796673"/>
              <a:gd name="connsiteX2" fmla="*/ 4760797 w 4760797"/>
              <a:gd name="connsiteY2" fmla="*/ 796673 h 796673"/>
              <a:gd name="connsiteX3" fmla="*/ 0 w 4760797"/>
              <a:gd name="connsiteY3" fmla="*/ 796673 h 796673"/>
              <a:gd name="connsiteX4" fmla="*/ 0 w 4760797"/>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0797" h="796673">
                <a:moveTo>
                  <a:pt x="0" y="0"/>
                </a:moveTo>
                <a:lnTo>
                  <a:pt x="4760797" y="0"/>
                </a:lnTo>
                <a:lnTo>
                  <a:pt x="4760797" y="796673"/>
                </a:lnTo>
                <a:lnTo>
                  <a:pt x="0" y="796673"/>
                </a:lnTo>
                <a:lnTo>
                  <a:pt x="0" y="0"/>
                </a:lnTo>
                <a:close/>
              </a:path>
            </a:pathLst>
          </a:custGeom>
          <a:solidFill>
            <a:srgbClr val="FF66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「ガイドライン」</a:t>
            </a:r>
            <a:r>
              <a:rPr kumimoji="1" lang="ja-JP" altLang="ja-JP" sz="2500" b="1" kern="1200" dirty="0">
                <a:latin typeface="HGP創英角ｺﾞｼｯｸUB" panose="020B0900000000000000" pitchFamily="50" charset="-128"/>
                <a:ea typeface="HGP創英角ｺﾞｼｯｸUB" panose="020B0900000000000000" pitchFamily="50" charset="-128"/>
              </a:rPr>
              <a:t>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改訂</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A3CCD2FD-9887-4742-1840-D363A2CD3F2C}"/>
              </a:ext>
            </a:extLst>
          </p:cNvPr>
          <p:cNvSpPr>
            <a:spLocks noGrp="1"/>
          </p:cNvSpPr>
          <p:nvPr>
            <p:ph type="sldNum" sz="quarter" idx="12"/>
          </p:nvPr>
        </p:nvSpPr>
        <p:spPr/>
        <p:txBody>
          <a:bodyPr/>
          <a:lstStyle/>
          <a:p>
            <a:pPr rtl="0"/>
            <a:fld id="{19B51A1E-902D-48AF-9020-955120F399B6}" type="slidenum">
              <a:rPr lang="en-US" altLang="ja-JP" noProof="0" smtClean="0"/>
              <a:pPr rtl="0"/>
              <a:t>37</a:t>
            </a:fld>
            <a:endParaRPr lang="ja-JP" altLang="en-US" noProof="0" dirty="0"/>
          </a:p>
        </p:txBody>
      </p:sp>
      <p:sp>
        <p:nvSpPr>
          <p:cNvPr id="4" name="アーチ 3">
            <a:extLst>
              <a:ext uri="{FF2B5EF4-FFF2-40B4-BE49-F238E27FC236}">
                <a16:creationId xmlns:a16="http://schemas.microsoft.com/office/drawing/2014/main" id="{6AE4B055-39F7-9E2D-88F2-AC6870969D9A}"/>
              </a:ext>
            </a:extLst>
          </p:cNvPr>
          <p:cNvSpPr/>
          <p:nvPr/>
        </p:nvSpPr>
        <p:spPr>
          <a:xfrm>
            <a:off x="-6348362" y="-1101274"/>
            <a:ext cx="8573895" cy="8573895"/>
          </a:xfrm>
          <a:prstGeom prst="blockArc">
            <a:avLst>
              <a:gd name="adj1" fmla="val 18263518"/>
              <a:gd name="adj2" fmla="val 3710224"/>
              <a:gd name="adj3" fmla="val 1547"/>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楕円 12">
            <a:extLst>
              <a:ext uri="{FF2B5EF4-FFF2-40B4-BE49-F238E27FC236}">
                <a16:creationId xmlns:a16="http://schemas.microsoft.com/office/drawing/2014/main" id="{19703C04-DDFE-AFA3-305B-7556F7EC0436}"/>
              </a:ext>
            </a:extLst>
          </p:cNvPr>
          <p:cNvSpPr/>
          <p:nvPr/>
        </p:nvSpPr>
        <p:spPr>
          <a:xfrm>
            <a:off x="956298" y="298495"/>
            <a:ext cx="995842" cy="995842"/>
          </a:xfrm>
          <a:prstGeom prst="ellipse">
            <a:avLst/>
          </a:prstGeom>
          <a:ln>
            <a:solidFill>
              <a:srgbClr val="FF66C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フリーハンド 単色塗りつぶし">
            <a:extLst>
              <a:ext uri="{FF2B5EF4-FFF2-40B4-BE49-F238E27FC236}">
                <a16:creationId xmlns:a16="http://schemas.microsoft.com/office/drawing/2014/main" id="{9816A7DB-9938-98E1-1AEB-0731F97A341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64264" y="464635"/>
            <a:ext cx="779910" cy="779910"/>
          </a:xfrm>
          <a:prstGeom prst="rect">
            <a:avLst/>
          </a:prstGeom>
        </p:spPr>
      </p:pic>
      <p:pic>
        <p:nvPicPr>
          <p:cNvPr id="11" name="図 10">
            <a:extLst>
              <a:ext uri="{FF2B5EF4-FFF2-40B4-BE49-F238E27FC236}">
                <a16:creationId xmlns:a16="http://schemas.microsoft.com/office/drawing/2014/main" id="{7186970B-D070-FFD6-5F9D-73BB5896D2EB}"/>
              </a:ext>
            </a:extLst>
          </p:cNvPr>
          <p:cNvPicPr>
            <a:picLocks noChangeAspect="1"/>
          </p:cNvPicPr>
          <p:nvPr/>
        </p:nvPicPr>
        <p:blipFill>
          <a:blip r:embed="rId5"/>
          <a:srcRect l="3592" t="9784" r="1692" b="69161"/>
          <a:stretch/>
        </p:blipFill>
        <p:spPr>
          <a:xfrm>
            <a:off x="2390660" y="1309052"/>
            <a:ext cx="9522151" cy="1487276"/>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16" name="テキスト ボックス 15">
            <a:extLst>
              <a:ext uri="{FF2B5EF4-FFF2-40B4-BE49-F238E27FC236}">
                <a16:creationId xmlns:a16="http://schemas.microsoft.com/office/drawing/2014/main" id="{0D1B1D01-8941-65E3-708C-A06EE86B9383}"/>
              </a:ext>
            </a:extLst>
          </p:cNvPr>
          <p:cNvSpPr txBox="1"/>
          <p:nvPr/>
        </p:nvSpPr>
        <p:spPr>
          <a:xfrm>
            <a:off x="279189" y="1275426"/>
            <a:ext cx="677108" cy="4438593"/>
          </a:xfrm>
          <a:prstGeom prst="rect">
            <a:avLst/>
          </a:prstGeom>
          <a:noFill/>
        </p:spPr>
        <p:txBody>
          <a:bodyPr vert="eaVert" wrap="square">
            <a:spAutoFit/>
          </a:bodyPr>
          <a:lstStyle/>
          <a:p>
            <a:r>
              <a:rPr lang="ja-JP" altLang="en-US" sz="32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ガイドライン改訂の概要</a:t>
            </a:r>
          </a:p>
        </p:txBody>
      </p:sp>
      <p:sp>
        <p:nvSpPr>
          <p:cNvPr id="23" name="四角形: 角を丸くする 22">
            <a:extLst>
              <a:ext uri="{FF2B5EF4-FFF2-40B4-BE49-F238E27FC236}">
                <a16:creationId xmlns:a16="http://schemas.microsoft.com/office/drawing/2014/main" id="{A1E12DD0-F5DA-8E37-9ADE-788CC1CB823D}"/>
              </a:ext>
            </a:extLst>
          </p:cNvPr>
          <p:cNvSpPr/>
          <p:nvPr/>
        </p:nvSpPr>
        <p:spPr>
          <a:xfrm>
            <a:off x="2335689" y="2930487"/>
            <a:ext cx="9577122" cy="914400"/>
          </a:xfrm>
          <a:prstGeom prst="roundRect">
            <a:avLst/>
          </a:prstGeom>
          <a:solidFill>
            <a:srgbClr val="FED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ysClr val="windowText" lastClr="000000"/>
                </a:solidFill>
                <a:latin typeface="HGP創英角ｺﾞｼｯｸUB" panose="020B0900000000000000" pitchFamily="50" charset="-128"/>
                <a:ea typeface="HGP創英角ｺﾞｼｯｸUB" panose="020B0900000000000000" pitchFamily="50" charset="-128"/>
              </a:rPr>
              <a:t>第三者が調査すべきケースを具体化し、第三者と言える者を例示</a:t>
            </a:r>
          </a:p>
        </p:txBody>
      </p:sp>
      <p:sp>
        <p:nvSpPr>
          <p:cNvPr id="24" name="四角形: 角を丸くする 23">
            <a:extLst>
              <a:ext uri="{FF2B5EF4-FFF2-40B4-BE49-F238E27FC236}">
                <a16:creationId xmlns:a16="http://schemas.microsoft.com/office/drawing/2014/main" id="{CEEFBEBE-98D0-DE9A-CB9F-D3277D7E9EA4}"/>
              </a:ext>
            </a:extLst>
          </p:cNvPr>
          <p:cNvSpPr/>
          <p:nvPr/>
        </p:nvSpPr>
        <p:spPr>
          <a:xfrm>
            <a:off x="2340394" y="3983509"/>
            <a:ext cx="9577122" cy="914400"/>
          </a:xfrm>
          <a:prstGeom prst="roundRect">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ysClr val="windowText" lastClr="000000"/>
                </a:solidFill>
                <a:latin typeface="HGP創英角ｺﾞｼｯｸUB" panose="020B0900000000000000" pitchFamily="50" charset="-128"/>
                <a:ea typeface="HGP創英角ｺﾞｼｯｸUB" panose="020B0900000000000000" pitchFamily="50" charset="-128"/>
              </a:rPr>
              <a:t>児童生徒等への事前説明の手順、説明事項を詳細に説明</a:t>
            </a:r>
          </a:p>
        </p:txBody>
      </p:sp>
      <p:sp>
        <p:nvSpPr>
          <p:cNvPr id="25" name="四角形: 角を丸くする 24">
            <a:extLst>
              <a:ext uri="{FF2B5EF4-FFF2-40B4-BE49-F238E27FC236}">
                <a16:creationId xmlns:a16="http://schemas.microsoft.com/office/drawing/2014/main" id="{ABA73C16-72DF-E4F1-5100-EE65E5EE4087}"/>
              </a:ext>
            </a:extLst>
          </p:cNvPr>
          <p:cNvSpPr/>
          <p:nvPr/>
        </p:nvSpPr>
        <p:spPr>
          <a:xfrm>
            <a:off x="2327723" y="5145315"/>
            <a:ext cx="9577122" cy="914400"/>
          </a:xfrm>
          <a:prstGeom prst="round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ysClr val="windowText" lastClr="000000"/>
                </a:solidFill>
                <a:latin typeface="HGP創英角ｺﾞｼｯｸUB" panose="020B0900000000000000" pitchFamily="50" charset="-128"/>
                <a:ea typeface="HGP創英角ｺﾞｼｯｸUB" panose="020B0900000000000000" pitchFamily="50" charset="-128"/>
              </a:rPr>
              <a:t>重大事態調査で調査すべき調査項目を明確化</a:t>
            </a:r>
          </a:p>
        </p:txBody>
      </p:sp>
      <p:pic>
        <p:nvPicPr>
          <p:cNvPr id="3" name="Picture 2" descr="C:\Users\791878\Desktop\H29\コバトン（png形式）\53-1-04.png">
            <a:extLst>
              <a:ext uri="{FF2B5EF4-FFF2-40B4-BE49-F238E27FC236}">
                <a16:creationId xmlns:a16="http://schemas.microsoft.com/office/drawing/2014/main" id="{62BDF2DF-11F5-488B-55DA-01BFF98F29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2">
            <a:extLst>
              <a:ext uri="{FF2B5EF4-FFF2-40B4-BE49-F238E27FC236}">
                <a16:creationId xmlns:a16="http://schemas.microsoft.com/office/drawing/2014/main" id="{0749BE39-EEA0-C4A9-DFF5-4CFC9802AB69}"/>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18525156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CDE83AB6-EF0E-B35E-FCEB-E3E8FA9CE2B2}"/>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9B043042-2805-EC80-F63C-7D731BE04AA5}"/>
              </a:ext>
            </a:extLst>
          </p:cNvPr>
          <p:cNvSpPr/>
          <p:nvPr/>
        </p:nvSpPr>
        <p:spPr>
          <a:xfrm>
            <a:off x="-3490611" y="-524382"/>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FF66C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64283307-7800-A58A-C234-A6F7D30C15D5}"/>
              </a:ext>
            </a:extLst>
          </p:cNvPr>
          <p:cNvSpPr/>
          <p:nvPr/>
        </p:nvSpPr>
        <p:spPr>
          <a:xfrm>
            <a:off x="1454219" y="398079"/>
            <a:ext cx="4760797" cy="796673"/>
          </a:xfrm>
          <a:custGeom>
            <a:avLst/>
            <a:gdLst>
              <a:gd name="connsiteX0" fmla="*/ 0 w 4760797"/>
              <a:gd name="connsiteY0" fmla="*/ 0 h 796673"/>
              <a:gd name="connsiteX1" fmla="*/ 4760797 w 4760797"/>
              <a:gd name="connsiteY1" fmla="*/ 0 h 796673"/>
              <a:gd name="connsiteX2" fmla="*/ 4760797 w 4760797"/>
              <a:gd name="connsiteY2" fmla="*/ 796673 h 796673"/>
              <a:gd name="connsiteX3" fmla="*/ 0 w 4760797"/>
              <a:gd name="connsiteY3" fmla="*/ 796673 h 796673"/>
              <a:gd name="connsiteX4" fmla="*/ 0 w 4760797"/>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0797" h="796673">
                <a:moveTo>
                  <a:pt x="0" y="0"/>
                </a:moveTo>
                <a:lnTo>
                  <a:pt x="4760797" y="0"/>
                </a:lnTo>
                <a:lnTo>
                  <a:pt x="4760797" y="796673"/>
                </a:lnTo>
                <a:lnTo>
                  <a:pt x="0" y="796673"/>
                </a:lnTo>
                <a:lnTo>
                  <a:pt x="0" y="0"/>
                </a:lnTo>
                <a:close/>
              </a:path>
            </a:pathLst>
          </a:custGeom>
          <a:solidFill>
            <a:srgbClr val="FF66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「ガイドライン」</a:t>
            </a:r>
            <a:r>
              <a:rPr kumimoji="1" lang="ja-JP" altLang="ja-JP" sz="2500" b="1" kern="1200" dirty="0">
                <a:latin typeface="HGP創英角ｺﾞｼｯｸUB" panose="020B0900000000000000" pitchFamily="50" charset="-128"/>
                <a:ea typeface="HGP創英角ｺﾞｼｯｸUB" panose="020B0900000000000000" pitchFamily="50" charset="-128"/>
              </a:rPr>
              <a:t>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改訂</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113D57AE-98B4-1D22-9C87-894946FA5375}"/>
              </a:ext>
            </a:extLst>
          </p:cNvPr>
          <p:cNvSpPr>
            <a:spLocks noGrp="1"/>
          </p:cNvSpPr>
          <p:nvPr>
            <p:ph type="sldNum" sz="quarter" idx="12"/>
          </p:nvPr>
        </p:nvSpPr>
        <p:spPr/>
        <p:txBody>
          <a:bodyPr/>
          <a:lstStyle/>
          <a:p>
            <a:pPr rtl="0"/>
            <a:fld id="{19B51A1E-902D-48AF-9020-955120F399B6}" type="slidenum">
              <a:rPr lang="en-US" altLang="ja-JP" noProof="0" smtClean="0"/>
              <a:pPr rtl="0"/>
              <a:t>38</a:t>
            </a:fld>
            <a:endParaRPr lang="ja-JP" altLang="en-US" noProof="0" dirty="0"/>
          </a:p>
        </p:txBody>
      </p:sp>
      <p:sp>
        <p:nvSpPr>
          <p:cNvPr id="4" name="アーチ 3">
            <a:extLst>
              <a:ext uri="{FF2B5EF4-FFF2-40B4-BE49-F238E27FC236}">
                <a16:creationId xmlns:a16="http://schemas.microsoft.com/office/drawing/2014/main" id="{DBE221BA-796C-2D31-FF33-60ABC4BC6233}"/>
              </a:ext>
            </a:extLst>
          </p:cNvPr>
          <p:cNvSpPr/>
          <p:nvPr/>
        </p:nvSpPr>
        <p:spPr>
          <a:xfrm>
            <a:off x="-6348362" y="-1101274"/>
            <a:ext cx="8573895" cy="8573895"/>
          </a:xfrm>
          <a:prstGeom prst="blockArc">
            <a:avLst>
              <a:gd name="adj1" fmla="val 18263518"/>
              <a:gd name="adj2" fmla="val 3912537"/>
              <a:gd name="adj3" fmla="val 2096"/>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楕円 12">
            <a:extLst>
              <a:ext uri="{FF2B5EF4-FFF2-40B4-BE49-F238E27FC236}">
                <a16:creationId xmlns:a16="http://schemas.microsoft.com/office/drawing/2014/main" id="{0A54D275-93CC-857E-6E25-8C4D1AA39378}"/>
              </a:ext>
            </a:extLst>
          </p:cNvPr>
          <p:cNvSpPr/>
          <p:nvPr/>
        </p:nvSpPr>
        <p:spPr>
          <a:xfrm>
            <a:off x="956298" y="298495"/>
            <a:ext cx="995842" cy="995842"/>
          </a:xfrm>
          <a:prstGeom prst="ellipse">
            <a:avLst/>
          </a:prstGeom>
          <a:ln>
            <a:solidFill>
              <a:srgbClr val="FF66C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フリーハンド 単色塗りつぶし">
            <a:extLst>
              <a:ext uri="{FF2B5EF4-FFF2-40B4-BE49-F238E27FC236}">
                <a16:creationId xmlns:a16="http://schemas.microsoft.com/office/drawing/2014/main" id="{D96605E8-5E86-CF1A-9061-92EFFE713CE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64264" y="464635"/>
            <a:ext cx="779910" cy="779910"/>
          </a:xfrm>
          <a:prstGeom prst="rect">
            <a:avLst/>
          </a:prstGeom>
        </p:spPr>
      </p:pic>
      <p:sp>
        <p:nvSpPr>
          <p:cNvPr id="16" name="テキスト ボックス 15">
            <a:extLst>
              <a:ext uri="{FF2B5EF4-FFF2-40B4-BE49-F238E27FC236}">
                <a16:creationId xmlns:a16="http://schemas.microsoft.com/office/drawing/2014/main" id="{FB808BB0-0AD5-4690-DB00-0011719F23D9}"/>
              </a:ext>
            </a:extLst>
          </p:cNvPr>
          <p:cNvSpPr txBox="1"/>
          <p:nvPr/>
        </p:nvSpPr>
        <p:spPr>
          <a:xfrm>
            <a:off x="279189" y="1275426"/>
            <a:ext cx="677108" cy="4438593"/>
          </a:xfrm>
          <a:prstGeom prst="rect">
            <a:avLst/>
          </a:prstGeom>
          <a:noFill/>
        </p:spPr>
        <p:txBody>
          <a:bodyPr vert="eaVert" wrap="square">
            <a:spAutoFit/>
          </a:bodyPr>
          <a:lstStyle/>
          <a:p>
            <a:r>
              <a:rPr lang="ja-JP" altLang="en-US" sz="32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ガイドライン改訂の概要</a:t>
            </a:r>
          </a:p>
        </p:txBody>
      </p:sp>
      <p:sp>
        <p:nvSpPr>
          <p:cNvPr id="25" name="四角形: 角を丸くする 24">
            <a:extLst>
              <a:ext uri="{FF2B5EF4-FFF2-40B4-BE49-F238E27FC236}">
                <a16:creationId xmlns:a16="http://schemas.microsoft.com/office/drawing/2014/main" id="{E13E568F-E810-CD05-0806-41BCB3FC0D37}"/>
              </a:ext>
            </a:extLst>
          </p:cNvPr>
          <p:cNvSpPr/>
          <p:nvPr/>
        </p:nvSpPr>
        <p:spPr>
          <a:xfrm>
            <a:off x="2420205" y="1354816"/>
            <a:ext cx="9577122" cy="914400"/>
          </a:xfrm>
          <a:prstGeom prst="round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ysClr val="windowText" lastClr="000000"/>
                </a:solidFill>
                <a:latin typeface="HGP創英角ｺﾞｼｯｸUB" panose="020B0900000000000000" pitchFamily="50" charset="-128"/>
                <a:ea typeface="HGP創英角ｺﾞｼｯｸUB" panose="020B0900000000000000" pitchFamily="50" charset="-128"/>
              </a:rPr>
              <a:t>重大事態調査で調査すべき調査項目を明確化</a:t>
            </a:r>
          </a:p>
        </p:txBody>
      </p:sp>
      <p:sp>
        <p:nvSpPr>
          <p:cNvPr id="5" name="正方形/長方形 4">
            <a:extLst>
              <a:ext uri="{FF2B5EF4-FFF2-40B4-BE49-F238E27FC236}">
                <a16:creationId xmlns:a16="http://schemas.microsoft.com/office/drawing/2014/main" id="{F6B7596C-65D8-7E18-82FB-5A816F3CA5F6}"/>
              </a:ext>
            </a:extLst>
          </p:cNvPr>
          <p:cNvSpPr/>
          <p:nvPr/>
        </p:nvSpPr>
        <p:spPr>
          <a:xfrm>
            <a:off x="2335689" y="2452464"/>
            <a:ext cx="9640310" cy="3785652"/>
          </a:xfrm>
          <a:prstGeom prst="rect">
            <a:avLst/>
          </a:prstGeom>
          <a:noFill/>
        </p:spPr>
        <p:txBody>
          <a:bodyPr wrap="square" lIns="91440" tIns="45720" rIns="91440" bIns="45720">
            <a:spAutoFit/>
          </a:bodyPr>
          <a:lstStyle/>
          <a:p>
            <a:r>
              <a:rPr lang="ja-JP" altLang="en-US" sz="4000" dirty="0">
                <a:ln w="0"/>
                <a:solidFill>
                  <a:srgbClr val="FF0000"/>
                </a:solidFill>
                <a:latin typeface="HGP創英角ｺﾞｼｯｸUB" panose="020B0900000000000000" pitchFamily="50" charset="-128"/>
                <a:ea typeface="HGP創英角ｺﾞｼｯｸUB" panose="020B0900000000000000" pitchFamily="50" charset="-128"/>
              </a:rPr>
              <a:t>標準的な調査項目や報告書の記載内容例を示す</a:t>
            </a:r>
            <a:r>
              <a:rPr lang="ja-JP" altLang="en-US" sz="4000" dirty="0">
                <a:ln w="0"/>
                <a:latin typeface="HGP創英角ｺﾞｼｯｸUB" panose="020B0900000000000000" pitchFamily="50" charset="-128"/>
                <a:ea typeface="HGP創英角ｺﾞｼｯｸUB" panose="020B0900000000000000" pitchFamily="50" charset="-128"/>
              </a:rPr>
              <a:t>とともに、調査にあたっての</a:t>
            </a:r>
            <a:r>
              <a:rPr lang="ja-JP" altLang="en-US" sz="4000" dirty="0">
                <a:ln w="0"/>
                <a:solidFill>
                  <a:srgbClr val="FF0000"/>
                </a:solidFill>
                <a:latin typeface="HGP創英角ｺﾞｼｯｸUB" panose="020B0900000000000000" pitchFamily="50" charset="-128"/>
                <a:ea typeface="HGP創英角ｺﾞｼｯｸUB" panose="020B0900000000000000" pitchFamily="50" charset="-128"/>
              </a:rPr>
              <a:t>留意事項（聴き取り等の実施方法、児童生徒へのフォロー等）を記載</a:t>
            </a:r>
            <a:endParaRPr lang="en-US" altLang="ja-JP" sz="4000" dirty="0">
              <a:ln w="0"/>
              <a:solidFill>
                <a:srgbClr val="FF0000"/>
              </a:solidFill>
              <a:latin typeface="HGP創英角ｺﾞｼｯｸUB" panose="020B0900000000000000" pitchFamily="50" charset="-128"/>
              <a:ea typeface="HGP創英角ｺﾞｼｯｸUB" panose="020B0900000000000000" pitchFamily="50" charset="-128"/>
            </a:endParaRPr>
          </a:p>
          <a:p>
            <a:r>
              <a:rPr lang="ja-JP" altLang="en-US" sz="4000" dirty="0">
                <a:ln w="0"/>
                <a:latin typeface="HGP創英角ｺﾞｼｯｸUB" panose="020B0900000000000000" pitchFamily="50" charset="-128"/>
                <a:ea typeface="HGP創英角ｺﾞｼｯｸUB" panose="020B0900000000000000" pitchFamily="50" charset="-128"/>
              </a:rPr>
              <a:t>調査報告書作成に係る共通事項（事実経過や再発防止策等）を明記</a:t>
            </a:r>
            <a:endParaRPr lang="en-US" altLang="ja-JP" sz="4000" dirty="0">
              <a:ln w="0"/>
              <a:latin typeface="HGP創英角ｺﾞｼｯｸUB" panose="020B0900000000000000" pitchFamily="50" charset="-128"/>
              <a:ea typeface="HGP創英角ｺﾞｼｯｸUB" panose="020B0900000000000000" pitchFamily="50" charset="-128"/>
            </a:endParaRPr>
          </a:p>
        </p:txBody>
      </p:sp>
      <p:pic>
        <p:nvPicPr>
          <p:cNvPr id="3" name="Picture 2" descr="C:\Users\791878\Desktop\H29\コバトン（png形式）\53-1-04.png">
            <a:extLst>
              <a:ext uri="{FF2B5EF4-FFF2-40B4-BE49-F238E27FC236}">
                <a16:creationId xmlns:a16="http://schemas.microsoft.com/office/drawing/2014/main" id="{5A259ACA-1197-363A-2027-08DBFFECD7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2">
            <a:extLst>
              <a:ext uri="{FF2B5EF4-FFF2-40B4-BE49-F238E27FC236}">
                <a16:creationId xmlns:a16="http://schemas.microsoft.com/office/drawing/2014/main" id="{B6E4398C-49DC-D7FC-4C95-83C520EFAB5D}"/>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15754946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9000">
        <p159:morph option="byObject"/>
      </p:transition>
    </mc:Choice>
    <mc:Fallback xmlns="">
      <p:transition spd="slow" advClick="0"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anim calcmode="lin" valueType="num">
                                      <p:cBhvr>
                                        <p:cTn id="8"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anim calcmode="lin" valueType="num">
                                      <p:cBhvr>
                                        <p:cTn id="13"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9FFE87F7-91F3-04FC-C1FA-24A8F727B4EA}"/>
            </a:ext>
          </a:extLst>
        </p:cNvPr>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39E624C8-7580-E816-4431-1F93FED189B9}"/>
              </a:ext>
            </a:extLst>
          </p:cNvPr>
          <p:cNvSpPr>
            <a:spLocks noGrp="1"/>
          </p:cNvSpPr>
          <p:nvPr>
            <p:ph type="sldNum" sz="quarter" idx="12"/>
          </p:nvPr>
        </p:nvSpPr>
        <p:spPr>
          <a:xfrm>
            <a:off x="8437005" y="6419297"/>
            <a:ext cx="2743200" cy="365125"/>
          </a:xfrm>
          <a:noFill/>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altLang="ja-JP" sz="1200" b="0" i="0" u="none" strike="noStrike" kern="1200" cap="none" spc="0" normalizeH="0" baseline="0" noProof="0" smtClean="0">
                <a:ln>
                  <a:noFill/>
                </a:ln>
                <a:solidFill>
                  <a:schemeClr val="tx1"/>
                </a:solidFill>
                <a:effectLst/>
                <a:uLnTx/>
                <a:uFillTx/>
                <a:latin typeface="Meiryo UI" panose="020B0604030504040204" pitchFamily="50" charset="-128"/>
                <a:ea typeface="Meiryo UI" panose="020B0604030504040204" pitchFamily="50" charset="-128"/>
                <a:cs typeface="+mn-cs"/>
              </a:rPr>
              <a:pPr marL="0" marR="0" lvl="0" indent="0" defTabSz="914400" rtl="0" eaLnBrk="1" fontAlgn="auto" latinLnBrk="0" hangingPunct="1">
                <a:lnSpc>
                  <a:spcPct val="100000"/>
                </a:lnSpc>
                <a:spcBef>
                  <a:spcPts val="0"/>
                </a:spcBef>
                <a:spcAft>
                  <a:spcPts val="0"/>
                </a:spcAft>
                <a:buClrTx/>
                <a:buSzTx/>
                <a:buFontTx/>
                <a:buNone/>
                <a:tabLst/>
                <a:defRPr/>
              </a:pPr>
              <a:t>39</a:t>
            </a:fld>
            <a:endParaRPr kumimoji="0"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pic>
        <p:nvPicPr>
          <p:cNvPr id="9" name="図プレースホルダー 8" descr="携帯電話を手に持って操作している">
            <a:extLst>
              <a:ext uri="{FF2B5EF4-FFF2-40B4-BE49-F238E27FC236}">
                <a16:creationId xmlns:a16="http://schemas.microsoft.com/office/drawing/2014/main" id="{143D18A7-F89D-E7FC-DDD1-EFB4CCF3D040}"/>
              </a:ext>
            </a:extLst>
          </p:cNvPr>
          <p:cNvPicPr>
            <a:picLocks noGrp="1" noChangeAspect="1"/>
          </p:cNvPicPr>
          <p:nvPr>
            <p:ph type="pic" sz="quarter" idx="4294967295"/>
          </p:nvPr>
        </p:nvPicPr>
        <p:blipFill>
          <a:blip r:embed="rId4" cstate="screen">
            <a:extLst>
              <a:ext uri="{28A0092B-C50C-407E-A947-70E740481C1C}">
                <a14:useLocalDpi xmlns:a14="http://schemas.microsoft.com/office/drawing/2010/main"/>
              </a:ext>
            </a:extLst>
          </a:blip>
          <a:srcRect l="15792"/>
          <a:stretch/>
        </p:blipFill>
        <p:spPr>
          <a:xfrm>
            <a:off x="7058025" y="0"/>
            <a:ext cx="5133975" cy="6370638"/>
          </a:xfrm>
        </p:spPr>
      </p:pic>
      <p:sp>
        <p:nvSpPr>
          <p:cNvPr id="30" name="テキスト ボックス 29">
            <a:extLst>
              <a:ext uri="{FF2B5EF4-FFF2-40B4-BE49-F238E27FC236}">
                <a16:creationId xmlns:a16="http://schemas.microsoft.com/office/drawing/2014/main" id="{D14A09B5-9AF6-DF7B-E0CD-DA7C0191DB6F}"/>
              </a:ext>
            </a:extLst>
          </p:cNvPr>
          <p:cNvSpPr txBox="1"/>
          <p:nvPr/>
        </p:nvSpPr>
        <p:spPr>
          <a:xfrm>
            <a:off x="167248" y="1086718"/>
            <a:ext cx="1015663" cy="4488213"/>
          </a:xfrm>
          <a:prstGeom prst="rect">
            <a:avLst/>
          </a:prstGeom>
          <a:noFill/>
        </p:spPr>
        <p:txBody>
          <a:bodyPr vert="vert" wrap="square">
            <a:spAutoFit/>
          </a:bodyPr>
          <a:lstStyle/>
          <a:p>
            <a:r>
              <a:rPr lang="ja-JP" altLang="en-US" sz="54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ＣＯＮＴＥＮＴＳ</a:t>
            </a:r>
          </a:p>
        </p:txBody>
      </p:sp>
      <p:grpSp>
        <p:nvGrpSpPr>
          <p:cNvPr id="33" name="グループ化 32">
            <a:extLst>
              <a:ext uri="{FF2B5EF4-FFF2-40B4-BE49-F238E27FC236}">
                <a16:creationId xmlns:a16="http://schemas.microsoft.com/office/drawing/2014/main" id="{411B4E96-92C7-A4FD-711A-7CBA0287E82E}"/>
              </a:ext>
            </a:extLst>
          </p:cNvPr>
          <p:cNvGrpSpPr/>
          <p:nvPr/>
        </p:nvGrpSpPr>
        <p:grpSpPr>
          <a:xfrm>
            <a:off x="-6348362" y="-1101274"/>
            <a:ext cx="13309463" cy="8573895"/>
            <a:chOff x="-6358581" y="-1101272"/>
            <a:chExt cx="13309463" cy="8573895"/>
          </a:xfrm>
        </p:grpSpPr>
        <p:sp>
          <p:nvSpPr>
            <p:cNvPr id="34" name="アーチ 33">
              <a:extLst>
                <a:ext uri="{FF2B5EF4-FFF2-40B4-BE49-F238E27FC236}">
                  <a16:creationId xmlns:a16="http://schemas.microsoft.com/office/drawing/2014/main" id="{C9DB37ED-7A5F-60EF-DCB3-CEDCAFE1B305}"/>
                </a:ext>
              </a:extLst>
            </p:cNvPr>
            <p:cNvSpPr/>
            <p:nvPr/>
          </p:nvSpPr>
          <p:spPr>
            <a:xfrm>
              <a:off x="-6358581" y="-1101272"/>
              <a:ext cx="8573895" cy="8573895"/>
            </a:xfrm>
            <a:prstGeom prst="blockArc">
              <a:avLst>
                <a:gd name="adj1" fmla="val 18263518"/>
                <a:gd name="adj2" fmla="val 3689191"/>
                <a:gd name="adj3" fmla="val 2268"/>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35" name="フリーフォーム: 図形 34">
              <a:extLst>
                <a:ext uri="{FF2B5EF4-FFF2-40B4-BE49-F238E27FC236}">
                  <a16:creationId xmlns:a16="http://schemas.microsoft.com/office/drawing/2014/main" id="{0432A554-DF19-B1EE-4823-81E3B8F04949}"/>
                </a:ext>
              </a:extLst>
            </p:cNvPr>
            <p:cNvSpPr/>
            <p:nvPr/>
          </p:nvSpPr>
          <p:spPr>
            <a:xfrm>
              <a:off x="1444000" y="398082"/>
              <a:ext cx="5506882" cy="796673"/>
            </a:xfrm>
            <a:custGeom>
              <a:avLst/>
              <a:gdLst>
                <a:gd name="connsiteX0" fmla="*/ 0 w 5506882"/>
                <a:gd name="connsiteY0" fmla="*/ 0 h 796673"/>
                <a:gd name="connsiteX1" fmla="*/ 5506882 w 5506882"/>
                <a:gd name="connsiteY1" fmla="*/ 0 h 796673"/>
                <a:gd name="connsiteX2" fmla="*/ 5506882 w 5506882"/>
                <a:gd name="connsiteY2" fmla="*/ 796673 h 796673"/>
                <a:gd name="connsiteX3" fmla="*/ 0 w 5506882"/>
                <a:gd name="connsiteY3" fmla="*/ 796673 h 796673"/>
                <a:gd name="connsiteX4" fmla="*/ 0 w 5506882"/>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882" h="796673">
                  <a:moveTo>
                    <a:pt x="0" y="0"/>
                  </a:moveTo>
                  <a:lnTo>
                    <a:pt x="5506882" y="0"/>
                  </a:lnTo>
                  <a:lnTo>
                    <a:pt x="5506882" y="796673"/>
                  </a:lnTo>
                  <a:lnTo>
                    <a:pt x="0" y="796673"/>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a:t>
              </a:r>
              <a:r>
                <a:rPr kumimoji="1" lang="ja-JP" altLang="ja-JP" sz="2500" b="1" kern="1200" dirty="0">
                  <a:latin typeface="HGP創英角ｺﾞｼｯｸUB" panose="020B0900000000000000" pitchFamily="50" charset="-128"/>
                  <a:ea typeface="HGP創英角ｺﾞｼｯｸUB" panose="020B0900000000000000" pitchFamily="50" charset="-128"/>
                </a:rPr>
                <a:t>とは</a:t>
              </a:r>
              <a:endParaRPr lang="ja-JP" altLang="ja-JP" sz="2500" b="1" kern="1200" dirty="0">
                <a:latin typeface="HGP創英角ｺﾞｼｯｸUB" panose="020B0900000000000000" pitchFamily="50" charset="-128"/>
                <a:ea typeface="HGP創英角ｺﾞｼｯｸUB" panose="020B0900000000000000" pitchFamily="50" charset="-128"/>
              </a:endParaRPr>
            </a:p>
          </p:txBody>
        </p:sp>
        <p:sp>
          <p:nvSpPr>
            <p:cNvPr id="36" name="楕円 35">
              <a:extLst>
                <a:ext uri="{FF2B5EF4-FFF2-40B4-BE49-F238E27FC236}">
                  <a16:creationId xmlns:a16="http://schemas.microsoft.com/office/drawing/2014/main" id="{7D58DB11-FDC3-FB2C-6153-137FDF6DE19E}"/>
                </a:ext>
              </a:extLst>
            </p:cNvPr>
            <p:cNvSpPr/>
            <p:nvPr/>
          </p:nvSpPr>
          <p:spPr>
            <a:xfrm>
              <a:off x="946079" y="298497"/>
              <a:ext cx="995842" cy="995842"/>
            </a:xfrm>
            <a:prstGeom prst="ellipse">
              <a:avLst/>
            </a:prstGeom>
            <a:ln>
              <a:solidFill>
                <a:schemeClr val="accent6">
                  <a:lumMod val="60000"/>
                  <a:lumOff val="4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sp>
          <p:nvSpPr>
            <p:cNvPr id="37" name="フリーフォーム: 図形 36">
              <a:extLst>
                <a:ext uri="{FF2B5EF4-FFF2-40B4-BE49-F238E27FC236}">
                  <a16:creationId xmlns:a16="http://schemas.microsoft.com/office/drawing/2014/main" id="{9904B1DF-0646-57F4-22F2-2F7FE2AF67C4}"/>
                </a:ext>
              </a:extLst>
            </p:cNvPr>
            <p:cNvSpPr/>
            <p:nvPr/>
          </p:nvSpPr>
          <p:spPr>
            <a:xfrm>
              <a:off x="2014873" y="159271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atin typeface="HGP創英角ｺﾞｼｯｸUB" panose="020B0900000000000000" pitchFamily="50" charset="-128"/>
                  <a:ea typeface="HGP創英角ｺﾞｼｯｸUB" panose="020B0900000000000000" pitchFamily="50" charset="-128"/>
                </a:rPr>
                <a:t>「いじめ重大事態」の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判断</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38" name="楕円 37">
              <a:extLst>
                <a:ext uri="{FF2B5EF4-FFF2-40B4-BE49-F238E27FC236}">
                  <a16:creationId xmlns:a16="http://schemas.microsoft.com/office/drawing/2014/main" id="{D24F12A8-7A79-32C7-AB77-22429A04E31B}"/>
                </a:ext>
              </a:extLst>
            </p:cNvPr>
            <p:cNvSpPr/>
            <p:nvPr/>
          </p:nvSpPr>
          <p:spPr>
            <a:xfrm>
              <a:off x="1516952" y="1493126"/>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sp>
          <p:nvSpPr>
            <p:cNvPr id="39" name="フリーフォーム: 図形 38">
              <a:extLst>
                <a:ext uri="{FF2B5EF4-FFF2-40B4-BE49-F238E27FC236}">
                  <a16:creationId xmlns:a16="http://schemas.microsoft.com/office/drawing/2014/main" id="{F7218C58-F022-CEFE-4296-52ECD6AF1976}"/>
                </a:ext>
              </a:extLst>
            </p:cNvPr>
            <p:cNvSpPr/>
            <p:nvPr/>
          </p:nvSpPr>
          <p:spPr>
            <a:xfrm>
              <a:off x="2190085" y="2787338"/>
              <a:ext cx="4760797" cy="796673"/>
            </a:xfrm>
            <a:custGeom>
              <a:avLst/>
              <a:gdLst>
                <a:gd name="connsiteX0" fmla="*/ 0 w 4760797"/>
                <a:gd name="connsiteY0" fmla="*/ 0 h 796673"/>
                <a:gd name="connsiteX1" fmla="*/ 4760797 w 4760797"/>
                <a:gd name="connsiteY1" fmla="*/ 0 h 796673"/>
                <a:gd name="connsiteX2" fmla="*/ 4760797 w 4760797"/>
                <a:gd name="connsiteY2" fmla="*/ 796673 h 796673"/>
                <a:gd name="connsiteX3" fmla="*/ 0 w 4760797"/>
                <a:gd name="connsiteY3" fmla="*/ 796673 h 796673"/>
                <a:gd name="connsiteX4" fmla="*/ 0 w 4760797"/>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0797" h="796673">
                  <a:moveTo>
                    <a:pt x="0" y="0"/>
                  </a:moveTo>
                  <a:lnTo>
                    <a:pt x="4760797" y="0"/>
                  </a:lnTo>
                  <a:lnTo>
                    <a:pt x="4760797" y="796673"/>
                  </a:lnTo>
                  <a:lnTo>
                    <a:pt x="0" y="796673"/>
                  </a:lnTo>
                  <a:lnTo>
                    <a:pt x="0" y="0"/>
                  </a:lnTo>
                  <a:close/>
                </a:path>
              </a:pathLst>
            </a:custGeom>
            <a:solidFill>
              <a:srgbClr val="FF66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「ガイドライン」</a:t>
              </a:r>
              <a:r>
                <a:rPr kumimoji="1" lang="ja-JP" altLang="ja-JP" sz="2500" b="1" kern="1200" dirty="0">
                  <a:latin typeface="HGP創英角ｺﾞｼｯｸUB" panose="020B0900000000000000" pitchFamily="50" charset="-128"/>
                  <a:ea typeface="HGP創英角ｺﾞｼｯｸUB" panose="020B0900000000000000" pitchFamily="50" charset="-128"/>
                </a:rPr>
                <a:t>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改訂</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40" name="楕円 39">
              <a:extLst>
                <a:ext uri="{FF2B5EF4-FFF2-40B4-BE49-F238E27FC236}">
                  <a16:creationId xmlns:a16="http://schemas.microsoft.com/office/drawing/2014/main" id="{6B687A74-38AC-7B27-7929-29CF3692CA5E}"/>
                </a:ext>
              </a:extLst>
            </p:cNvPr>
            <p:cNvSpPr/>
            <p:nvPr/>
          </p:nvSpPr>
          <p:spPr>
            <a:xfrm>
              <a:off x="1692164" y="2687754"/>
              <a:ext cx="995842" cy="995842"/>
            </a:xfrm>
            <a:prstGeom prst="ellipse">
              <a:avLst/>
            </a:prstGeom>
            <a:ln>
              <a:solidFill>
                <a:srgbClr val="FF66C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sp>
          <p:nvSpPr>
            <p:cNvPr id="41" name="フリーフォーム: 図形 40">
              <a:extLst>
                <a:ext uri="{FF2B5EF4-FFF2-40B4-BE49-F238E27FC236}">
                  <a16:creationId xmlns:a16="http://schemas.microsoft.com/office/drawing/2014/main" id="{46661ECB-D5EA-ECB6-724D-5C088FC168B7}"/>
                </a:ext>
              </a:extLst>
            </p:cNvPr>
            <p:cNvSpPr/>
            <p:nvPr/>
          </p:nvSpPr>
          <p:spPr>
            <a:xfrm>
              <a:off x="2014873" y="3981966"/>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CC99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atin typeface="HGP創英角ｺﾞｼｯｸUB" panose="020B0900000000000000" pitchFamily="50" charset="-128"/>
                  <a:ea typeface="HGP創英角ｺﾞｼｯｸUB" panose="020B0900000000000000" pitchFamily="50" charset="-128"/>
                </a:rPr>
                <a:t>「いじめ重大事態」への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対応</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42" name="楕円 41">
              <a:extLst>
                <a:ext uri="{FF2B5EF4-FFF2-40B4-BE49-F238E27FC236}">
                  <a16:creationId xmlns:a16="http://schemas.microsoft.com/office/drawing/2014/main" id="{373F11C3-3FEA-7EC0-ADAD-CAA9EBD0CAAE}"/>
                </a:ext>
              </a:extLst>
            </p:cNvPr>
            <p:cNvSpPr/>
            <p:nvPr/>
          </p:nvSpPr>
          <p:spPr>
            <a:xfrm>
              <a:off x="1516952" y="3882382"/>
              <a:ext cx="995842" cy="995842"/>
            </a:xfrm>
            <a:prstGeom prst="ellipse">
              <a:avLst/>
            </a:prstGeom>
            <a:ln>
              <a:solidFill>
                <a:srgbClr val="CC99FF"/>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sp>
          <p:nvSpPr>
            <p:cNvPr id="43" name="フリーフォーム: 図形 42">
              <a:extLst>
                <a:ext uri="{FF2B5EF4-FFF2-40B4-BE49-F238E27FC236}">
                  <a16:creationId xmlns:a16="http://schemas.microsoft.com/office/drawing/2014/main" id="{0359811F-02A9-6964-28A2-ED2FDE3D821A}"/>
                </a:ext>
              </a:extLst>
            </p:cNvPr>
            <p:cNvSpPr/>
            <p:nvPr/>
          </p:nvSpPr>
          <p:spPr>
            <a:xfrm>
              <a:off x="1444000" y="5176595"/>
              <a:ext cx="5506882" cy="796673"/>
            </a:xfrm>
            <a:custGeom>
              <a:avLst/>
              <a:gdLst>
                <a:gd name="connsiteX0" fmla="*/ 0 w 5506882"/>
                <a:gd name="connsiteY0" fmla="*/ 0 h 796673"/>
                <a:gd name="connsiteX1" fmla="*/ 5506882 w 5506882"/>
                <a:gd name="connsiteY1" fmla="*/ 0 h 796673"/>
                <a:gd name="connsiteX2" fmla="*/ 5506882 w 5506882"/>
                <a:gd name="connsiteY2" fmla="*/ 796673 h 796673"/>
                <a:gd name="connsiteX3" fmla="*/ 0 w 5506882"/>
                <a:gd name="connsiteY3" fmla="*/ 796673 h 796673"/>
                <a:gd name="connsiteX4" fmla="*/ 0 w 5506882"/>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882" h="796673">
                  <a:moveTo>
                    <a:pt x="0" y="0"/>
                  </a:moveTo>
                  <a:lnTo>
                    <a:pt x="5506882" y="0"/>
                  </a:lnTo>
                  <a:lnTo>
                    <a:pt x="5506882" y="796673"/>
                  </a:lnTo>
                  <a:lnTo>
                    <a:pt x="0" y="79667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再発防止</a:t>
              </a:r>
              <a:r>
                <a:rPr kumimoji="1" lang="ja-JP" sz="2500" b="1" kern="1200" dirty="0">
                  <a:latin typeface="HGP創英角ｺﾞｼｯｸUB" panose="020B0900000000000000" pitchFamily="50" charset="-128"/>
                  <a:ea typeface="HGP創英角ｺﾞｼｯｸUB" panose="020B0900000000000000" pitchFamily="50" charset="-128"/>
                </a:rPr>
                <a:t>に向けた取組</a:t>
              </a:r>
              <a:endParaRPr lang="ja-JP" sz="2500" b="1" kern="1200" dirty="0">
                <a:latin typeface="HGP創英角ｺﾞｼｯｸUB" panose="020B0900000000000000" pitchFamily="50" charset="-128"/>
                <a:ea typeface="HGP創英角ｺﾞｼｯｸUB" panose="020B0900000000000000" pitchFamily="50" charset="-128"/>
              </a:endParaRPr>
            </a:p>
          </p:txBody>
        </p:sp>
        <p:sp>
          <p:nvSpPr>
            <p:cNvPr id="44" name="楕円 43">
              <a:extLst>
                <a:ext uri="{FF2B5EF4-FFF2-40B4-BE49-F238E27FC236}">
                  <a16:creationId xmlns:a16="http://schemas.microsoft.com/office/drawing/2014/main" id="{70D3A32D-7CB2-8BDE-7903-2A424AC61FD2}"/>
                </a:ext>
              </a:extLst>
            </p:cNvPr>
            <p:cNvSpPr/>
            <p:nvPr/>
          </p:nvSpPr>
          <p:spPr>
            <a:xfrm>
              <a:off x="946079" y="5077011"/>
              <a:ext cx="995842" cy="995842"/>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grpSp>
      <p:pic>
        <p:nvPicPr>
          <p:cNvPr id="55" name="グラフィックス 54" descr="本 単色塗りつぶし">
            <a:extLst>
              <a:ext uri="{FF2B5EF4-FFF2-40B4-BE49-F238E27FC236}">
                <a16:creationId xmlns:a16="http://schemas.microsoft.com/office/drawing/2014/main" id="{460AD971-2B8E-6EED-C822-C81C95384DD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30754" y="398081"/>
            <a:ext cx="866393" cy="866393"/>
          </a:xfrm>
          <a:prstGeom prst="rect">
            <a:avLst/>
          </a:prstGeom>
        </p:spPr>
      </p:pic>
      <p:pic>
        <p:nvPicPr>
          <p:cNvPr id="57" name="グラフィックス 56" descr="フリーハンド 単色塗りつぶし">
            <a:extLst>
              <a:ext uri="{FF2B5EF4-FFF2-40B4-BE49-F238E27FC236}">
                <a16:creationId xmlns:a16="http://schemas.microsoft.com/office/drawing/2014/main" id="{F2B889D4-0AC8-AF2A-05B0-771F081945F4}"/>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802741" y="2845094"/>
            <a:ext cx="779910" cy="779910"/>
          </a:xfrm>
          <a:prstGeom prst="rect">
            <a:avLst/>
          </a:prstGeom>
        </p:spPr>
      </p:pic>
      <p:pic>
        <p:nvPicPr>
          <p:cNvPr id="59" name="グラフィックス 58" descr="ブレーンストーミング 単色塗りつぶし">
            <a:extLst>
              <a:ext uri="{FF2B5EF4-FFF2-40B4-BE49-F238E27FC236}">
                <a16:creationId xmlns:a16="http://schemas.microsoft.com/office/drawing/2014/main" id="{99523DED-929F-3996-ACA4-01992DA0DC50}"/>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608613" y="1571357"/>
            <a:ext cx="914400" cy="914400"/>
          </a:xfrm>
          <a:prstGeom prst="rect">
            <a:avLst/>
          </a:prstGeom>
        </p:spPr>
      </p:pic>
      <p:pic>
        <p:nvPicPr>
          <p:cNvPr id="61" name="グラフィックス 60" descr="喝采 単色塗りつぶし">
            <a:extLst>
              <a:ext uri="{FF2B5EF4-FFF2-40B4-BE49-F238E27FC236}">
                <a16:creationId xmlns:a16="http://schemas.microsoft.com/office/drawing/2014/main" id="{5F51D9BC-CDF9-641F-8E9B-A9A8FE9DD7AD}"/>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030754" y="5216925"/>
            <a:ext cx="815597" cy="815597"/>
          </a:xfrm>
          <a:prstGeom prst="rect">
            <a:avLst/>
          </a:prstGeom>
        </p:spPr>
      </p:pic>
      <p:pic>
        <p:nvPicPr>
          <p:cNvPr id="63" name="グラフィックス 62" descr="コメント: ハート 単色塗りつぶし">
            <a:extLst>
              <a:ext uri="{FF2B5EF4-FFF2-40B4-BE49-F238E27FC236}">
                <a16:creationId xmlns:a16="http://schemas.microsoft.com/office/drawing/2014/main" id="{3C322E23-1540-0941-E40D-1416CA4981A1}"/>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567891" y="3955025"/>
            <a:ext cx="914400" cy="914400"/>
          </a:xfrm>
          <a:prstGeom prst="rect">
            <a:avLst/>
          </a:prstGeom>
        </p:spPr>
      </p:pic>
      <p:pic>
        <p:nvPicPr>
          <p:cNvPr id="3" name="Picture 2" descr="C:\Users\791878\Desktop\H29\コバトン（png形式）\53-1-04.png">
            <a:extLst>
              <a:ext uri="{FF2B5EF4-FFF2-40B4-BE49-F238E27FC236}">
                <a16:creationId xmlns:a16="http://schemas.microsoft.com/office/drawing/2014/main" id="{EF4DE7DF-0D44-3675-6CBB-478FBE0BB79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タイトル 2">
            <a:extLst>
              <a:ext uri="{FF2B5EF4-FFF2-40B4-BE49-F238E27FC236}">
                <a16:creationId xmlns:a16="http://schemas.microsoft.com/office/drawing/2014/main" id="{17DE744E-D591-673B-FB10-F063F10CC9A5}"/>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1971060786"/>
      </p:ext>
    </p:extLst>
  </p:cSld>
  <p:clrMapOvr>
    <a:masterClrMapping/>
  </p:clrMapOvr>
  <mc:AlternateContent xmlns:mc="http://schemas.openxmlformats.org/markup-compatibility/2006" xmlns:p14="http://schemas.microsoft.com/office/powerpoint/2010/main">
    <mc:Choice Requires="p14">
      <p:transition spd="slow" p14:dur="4000" advClick="0" advTm="1000">
        <p:randomBar dir="vert"/>
      </p:transition>
    </mc:Choice>
    <mc:Fallback xmlns="">
      <p:transition spd="slow" advClick="0" advTm="1000">
        <p:randomBar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tile tx="0" ty="0" sx="100000" sy="100000" flip="none" algn="tl"/>
        </a:blipFill>
        <a:effectLst/>
      </p:bgPr>
    </p:bg>
    <p:spTree>
      <p:nvGrpSpPr>
        <p:cNvPr id="1" name="">
          <a:extLst>
            <a:ext uri="{FF2B5EF4-FFF2-40B4-BE49-F238E27FC236}">
              <a16:creationId xmlns:a16="http://schemas.microsoft.com/office/drawing/2014/main" id="{30EB212A-6064-8C58-EF4A-CF6E08AE07A6}"/>
            </a:ext>
          </a:extLst>
        </p:cNvPr>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7A84C7A3-CD3F-E66F-1989-82B5E9FF7D69}"/>
              </a:ext>
            </a:extLst>
          </p:cNvPr>
          <p:cNvSpPr/>
          <p:nvPr/>
        </p:nvSpPr>
        <p:spPr>
          <a:xfrm>
            <a:off x="0" y="6679"/>
            <a:ext cx="12196827" cy="640018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スライド番号プレースホルダー 2">
            <a:extLst>
              <a:ext uri="{FF2B5EF4-FFF2-40B4-BE49-F238E27FC236}">
                <a16:creationId xmlns:a16="http://schemas.microsoft.com/office/drawing/2014/main" id="{E952A78E-D7DA-C5D9-134C-3311E0853371}"/>
              </a:ext>
            </a:extLst>
          </p:cNvPr>
          <p:cNvSpPr>
            <a:spLocks noGrp="1"/>
          </p:cNvSpPr>
          <p:nvPr>
            <p:ph type="sldNum" sz="quarter" idx="13"/>
          </p:nvPr>
        </p:nvSpPr>
        <p:spPr/>
        <p:txBody>
          <a:bodyPr/>
          <a:lstStyle/>
          <a:p>
            <a:pPr rtl="0"/>
            <a:fld id="{19B51A1E-902D-48AF-9020-955120F399B6}" type="slidenum">
              <a:rPr lang="en-US" altLang="ja-JP" noProof="0" smtClean="0"/>
              <a:pPr rtl="0"/>
              <a:t>4</a:t>
            </a:fld>
            <a:endParaRPr lang="ja-JP" altLang="en-US" noProof="0" dirty="0"/>
          </a:p>
        </p:txBody>
      </p:sp>
      <p:pic>
        <p:nvPicPr>
          <p:cNvPr id="4" name="図 3">
            <a:extLst>
              <a:ext uri="{FF2B5EF4-FFF2-40B4-BE49-F238E27FC236}">
                <a16:creationId xmlns:a16="http://schemas.microsoft.com/office/drawing/2014/main" id="{5F05AB68-456D-23A5-EC78-C6296245204F}"/>
              </a:ext>
            </a:extLst>
          </p:cNvPr>
          <p:cNvPicPr>
            <a:picLocks noChangeAspect="1"/>
          </p:cNvPicPr>
          <p:nvPr/>
        </p:nvPicPr>
        <p:blipFill>
          <a:blip r:embed="rId4"/>
          <a:stretch>
            <a:fillRect/>
          </a:stretch>
        </p:blipFill>
        <p:spPr>
          <a:xfrm>
            <a:off x="1049635" y="34819"/>
            <a:ext cx="4173091" cy="6284266"/>
          </a:xfrm>
          <a:prstGeom prst="rect">
            <a:avLst/>
          </a:prstGeom>
          <a:ln w="3175" cap="sq">
            <a:solidFill>
              <a:srgbClr val="000000"/>
            </a:solidFill>
            <a:miter lim="800000"/>
          </a:ln>
          <a:effectLst>
            <a:outerShdw blurRad="57150" dist="50800" dir="2700000" algn="tl" rotWithShape="0">
              <a:srgbClr val="000000">
                <a:alpha val="40000"/>
              </a:srgbClr>
            </a:outerShdw>
          </a:effectLst>
        </p:spPr>
      </p:pic>
      <p:pic>
        <p:nvPicPr>
          <p:cNvPr id="11" name="図 10">
            <a:extLst>
              <a:ext uri="{FF2B5EF4-FFF2-40B4-BE49-F238E27FC236}">
                <a16:creationId xmlns:a16="http://schemas.microsoft.com/office/drawing/2014/main" id="{8FECA9E8-E9D7-0208-B734-BBAA497D1737}"/>
              </a:ext>
            </a:extLst>
          </p:cNvPr>
          <p:cNvPicPr>
            <a:picLocks noChangeAspect="1"/>
          </p:cNvPicPr>
          <p:nvPr/>
        </p:nvPicPr>
        <p:blipFill>
          <a:blip r:embed="rId5"/>
          <a:stretch>
            <a:fillRect/>
          </a:stretch>
        </p:blipFill>
        <p:spPr>
          <a:xfrm>
            <a:off x="5947954" y="54649"/>
            <a:ext cx="4185853" cy="6275262"/>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2" name="正方形/長方形 1">
            <a:extLst>
              <a:ext uri="{FF2B5EF4-FFF2-40B4-BE49-F238E27FC236}">
                <a16:creationId xmlns:a16="http://schemas.microsoft.com/office/drawing/2014/main" id="{BCE5F52D-40A2-AA3C-29D8-0A3C48670A69}"/>
              </a:ext>
            </a:extLst>
          </p:cNvPr>
          <p:cNvSpPr/>
          <p:nvPr/>
        </p:nvSpPr>
        <p:spPr>
          <a:xfrm>
            <a:off x="1049635" y="54649"/>
            <a:ext cx="4185853" cy="15294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98D8D78E-C8AD-1D66-EB57-4E7EB2B6186F}"/>
              </a:ext>
            </a:extLst>
          </p:cNvPr>
          <p:cNvSpPr/>
          <p:nvPr/>
        </p:nvSpPr>
        <p:spPr>
          <a:xfrm>
            <a:off x="1036873" y="1804495"/>
            <a:ext cx="4198615" cy="181446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Picture 2" descr="C:\Users\791878\Desktop\H29\コバトン（png形式）\53-1-04.png">
            <a:extLst>
              <a:ext uri="{FF2B5EF4-FFF2-40B4-BE49-F238E27FC236}">
                <a16:creationId xmlns:a16="http://schemas.microsoft.com/office/drawing/2014/main" id="{D6795507-94C0-22BF-B470-854E1D9134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2">
            <a:extLst>
              <a:ext uri="{FF2B5EF4-FFF2-40B4-BE49-F238E27FC236}">
                <a16:creationId xmlns:a16="http://schemas.microsoft.com/office/drawing/2014/main" id="{381628E1-BE11-6F0A-BA3C-4644D73A92FC}"/>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97774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ageCurlDouble"/>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3000"/>
                            </p:stCondLst>
                            <p:childTnLst>
                              <p:par>
                                <p:cTn id="9" presetID="10" presetClass="entr" presetSubtype="0"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DC82FFE1-A62D-8C4C-29EC-7F1B238B6823}"/>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1985DC87-BC95-AF3B-E14D-F4033A2CBD13}"/>
              </a:ext>
            </a:extLst>
          </p:cNvPr>
          <p:cNvSpPr/>
          <p:nvPr/>
        </p:nvSpPr>
        <p:spPr>
          <a:xfrm>
            <a:off x="-3606989" y="-534256"/>
            <a:ext cx="15889605"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25B99334-2CD8-9244-2AD9-83E7AF57D1BD}"/>
              </a:ext>
            </a:extLst>
          </p:cNvPr>
          <p:cNvSpPr/>
          <p:nvPr/>
        </p:nvSpPr>
        <p:spPr>
          <a:xfrm>
            <a:off x="1454219" y="398079"/>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CC99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atin typeface="HGP創英角ｺﾞｼｯｸUB" panose="020B0900000000000000" pitchFamily="50" charset="-128"/>
                <a:ea typeface="HGP創英角ｺﾞｼｯｸUB" panose="020B0900000000000000" pitchFamily="50" charset="-128"/>
              </a:rPr>
              <a:t>「いじめ重大事態」への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対応</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0FDC8FDA-074C-DAC1-085E-91B48AC555B4}"/>
              </a:ext>
            </a:extLst>
          </p:cNvPr>
          <p:cNvSpPr>
            <a:spLocks noGrp="1"/>
          </p:cNvSpPr>
          <p:nvPr>
            <p:ph type="sldNum" sz="quarter" idx="12"/>
          </p:nvPr>
        </p:nvSpPr>
        <p:spPr/>
        <p:txBody>
          <a:bodyPr/>
          <a:lstStyle/>
          <a:p>
            <a:pPr rtl="0"/>
            <a:fld id="{19B51A1E-902D-48AF-9020-955120F399B6}" type="slidenum">
              <a:rPr lang="en-US" altLang="ja-JP" noProof="0" smtClean="0"/>
              <a:pPr rtl="0"/>
              <a:t>40</a:t>
            </a:fld>
            <a:endParaRPr lang="ja-JP" altLang="en-US" noProof="0" dirty="0"/>
          </a:p>
        </p:txBody>
      </p:sp>
      <p:sp>
        <p:nvSpPr>
          <p:cNvPr id="4" name="アーチ 3">
            <a:extLst>
              <a:ext uri="{FF2B5EF4-FFF2-40B4-BE49-F238E27FC236}">
                <a16:creationId xmlns:a16="http://schemas.microsoft.com/office/drawing/2014/main" id="{31DAF0F5-AEE0-1086-D6E9-79FA6ED88D65}"/>
              </a:ext>
            </a:extLst>
          </p:cNvPr>
          <p:cNvSpPr/>
          <p:nvPr/>
        </p:nvSpPr>
        <p:spPr>
          <a:xfrm>
            <a:off x="-6348362" y="-1101274"/>
            <a:ext cx="8573895" cy="8573895"/>
          </a:xfrm>
          <a:prstGeom prst="blockArc">
            <a:avLst>
              <a:gd name="adj1" fmla="val 18263518"/>
              <a:gd name="adj2" fmla="val 3909825"/>
              <a:gd name="adj3" fmla="val 2375"/>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楕円 12">
            <a:extLst>
              <a:ext uri="{FF2B5EF4-FFF2-40B4-BE49-F238E27FC236}">
                <a16:creationId xmlns:a16="http://schemas.microsoft.com/office/drawing/2014/main" id="{5DCDBEE0-9CEE-FDAA-1533-D55D88DD7511}"/>
              </a:ext>
            </a:extLst>
          </p:cNvPr>
          <p:cNvSpPr/>
          <p:nvPr/>
        </p:nvSpPr>
        <p:spPr>
          <a:xfrm>
            <a:off x="956298" y="298495"/>
            <a:ext cx="995842" cy="995842"/>
          </a:xfrm>
          <a:prstGeom prst="ellipse">
            <a:avLst/>
          </a:prstGeom>
          <a:ln>
            <a:solidFill>
              <a:srgbClr val="CC99FF"/>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コメント: ハート 単色塗りつぶし">
            <a:extLst>
              <a:ext uri="{FF2B5EF4-FFF2-40B4-BE49-F238E27FC236}">
                <a16:creationId xmlns:a16="http://schemas.microsoft.com/office/drawing/2014/main" id="{068FCE6C-0319-9AC5-0946-B8D5E45B99D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97019" y="398079"/>
            <a:ext cx="914400" cy="914400"/>
          </a:xfrm>
          <a:prstGeom prst="rect">
            <a:avLst/>
          </a:prstGeom>
        </p:spPr>
      </p:pic>
      <p:sp>
        <p:nvSpPr>
          <p:cNvPr id="10" name="テキスト ボックス 9">
            <a:extLst>
              <a:ext uri="{FF2B5EF4-FFF2-40B4-BE49-F238E27FC236}">
                <a16:creationId xmlns:a16="http://schemas.microsoft.com/office/drawing/2014/main" id="{8A4B4A90-8214-3EAE-6C9A-4A0EB1F0020E}"/>
              </a:ext>
            </a:extLst>
          </p:cNvPr>
          <p:cNvSpPr txBox="1"/>
          <p:nvPr/>
        </p:nvSpPr>
        <p:spPr>
          <a:xfrm>
            <a:off x="247257" y="1385769"/>
            <a:ext cx="1107996" cy="4438593"/>
          </a:xfrm>
          <a:prstGeom prst="rect">
            <a:avLst/>
          </a:prstGeom>
          <a:noFill/>
        </p:spPr>
        <p:txBody>
          <a:bodyPr vert="eaVert" wrap="square">
            <a:spAutoFit/>
          </a:bodyPr>
          <a:lstStyle/>
          <a:p>
            <a:r>
              <a:rPr lang="ja-JP" altLang="en-US" sz="60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対応の流れ</a:t>
            </a:r>
          </a:p>
        </p:txBody>
      </p:sp>
      <p:sp>
        <p:nvSpPr>
          <p:cNvPr id="16" name="正方形/長方形 15">
            <a:extLst>
              <a:ext uri="{FF2B5EF4-FFF2-40B4-BE49-F238E27FC236}">
                <a16:creationId xmlns:a16="http://schemas.microsoft.com/office/drawing/2014/main" id="{F411C153-B270-60AA-E6C2-567ECB6C2BDD}"/>
              </a:ext>
            </a:extLst>
          </p:cNvPr>
          <p:cNvSpPr/>
          <p:nvPr/>
        </p:nvSpPr>
        <p:spPr>
          <a:xfrm>
            <a:off x="6364818" y="388102"/>
            <a:ext cx="5766322" cy="830997"/>
          </a:xfrm>
          <a:prstGeom prst="rect">
            <a:avLst/>
          </a:prstGeom>
          <a:noFill/>
        </p:spPr>
        <p:txBody>
          <a:bodyPr wrap="none" lIns="91440" tIns="45720" rIns="91440" bIns="45720">
            <a:spAutoFit/>
          </a:bodyPr>
          <a:lstStyle/>
          <a:p>
            <a:r>
              <a:rPr lang="ja-JP" altLang="en-US" sz="2400" dirty="0">
                <a:ln w="0"/>
                <a:solidFill>
                  <a:srgbClr val="FF0000"/>
                </a:solidFill>
                <a:latin typeface="HGP創英角ｺﾞｼｯｸUB" panose="020B0900000000000000" pitchFamily="50" charset="-128"/>
                <a:ea typeface="HGP創英角ｺﾞｼｯｸUB" panose="020B0900000000000000" pitchFamily="50" charset="-128"/>
              </a:rPr>
              <a:t>重大事態が発生した場合の報告については</a:t>
            </a:r>
            <a:endParaRPr lang="en-US" altLang="ja-JP" sz="2400" dirty="0">
              <a:ln w="0"/>
              <a:solidFill>
                <a:srgbClr val="FF0000"/>
              </a:solidFill>
              <a:latin typeface="HGP創英角ｺﾞｼｯｸUB" panose="020B0900000000000000" pitchFamily="50" charset="-128"/>
              <a:ea typeface="HGP創英角ｺﾞｼｯｸUB" panose="020B0900000000000000" pitchFamily="50" charset="-128"/>
            </a:endParaRPr>
          </a:p>
          <a:p>
            <a:r>
              <a:rPr lang="ja-JP" altLang="en-US" sz="2400" dirty="0">
                <a:ln w="0"/>
                <a:solidFill>
                  <a:srgbClr val="FF0000"/>
                </a:solidFill>
                <a:latin typeface="HGP創英角ｺﾞｼｯｸUB" panose="020B0900000000000000" pitchFamily="50" charset="-128"/>
                <a:ea typeface="HGP創英角ｺﾞｼｯｸUB" panose="020B0900000000000000" pitchFamily="50" charset="-128"/>
              </a:rPr>
              <a:t>法律に示されています</a:t>
            </a:r>
            <a:endParaRPr lang="ja-JP" altLang="en-US" sz="2400" cap="none" spc="0" dirty="0">
              <a:ln w="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7" name="正方形/長方形 16">
            <a:extLst>
              <a:ext uri="{FF2B5EF4-FFF2-40B4-BE49-F238E27FC236}">
                <a16:creationId xmlns:a16="http://schemas.microsoft.com/office/drawing/2014/main" id="{0197202B-7649-3E95-D31C-BC81B920AC6C}"/>
              </a:ext>
            </a:extLst>
          </p:cNvPr>
          <p:cNvSpPr/>
          <p:nvPr/>
        </p:nvSpPr>
        <p:spPr>
          <a:xfrm>
            <a:off x="2345552" y="1586138"/>
            <a:ext cx="3481628"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発生報告</a:t>
            </a:r>
          </a:p>
        </p:txBody>
      </p:sp>
      <p:sp>
        <p:nvSpPr>
          <p:cNvPr id="18" name="正方形/長方形 17">
            <a:extLst>
              <a:ext uri="{FF2B5EF4-FFF2-40B4-BE49-F238E27FC236}">
                <a16:creationId xmlns:a16="http://schemas.microsoft.com/office/drawing/2014/main" id="{F716EFC9-F775-F9CF-B843-20D71AEB750B}"/>
              </a:ext>
            </a:extLst>
          </p:cNvPr>
          <p:cNvSpPr/>
          <p:nvPr/>
        </p:nvSpPr>
        <p:spPr>
          <a:xfrm>
            <a:off x="2345551" y="3119432"/>
            <a:ext cx="3481628"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調　査</a:t>
            </a:r>
          </a:p>
        </p:txBody>
      </p:sp>
      <p:sp>
        <p:nvSpPr>
          <p:cNvPr id="19" name="正方形/長方形 18">
            <a:extLst>
              <a:ext uri="{FF2B5EF4-FFF2-40B4-BE49-F238E27FC236}">
                <a16:creationId xmlns:a16="http://schemas.microsoft.com/office/drawing/2014/main" id="{A62EE019-A281-96FE-5380-7F3FF641F96E}"/>
              </a:ext>
            </a:extLst>
          </p:cNvPr>
          <p:cNvSpPr/>
          <p:nvPr/>
        </p:nvSpPr>
        <p:spPr>
          <a:xfrm>
            <a:off x="2345551" y="4646903"/>
            <a:ext cx="3481628" cy="796674"/>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情報提供</a:t>
            </a:r>
          </a:p>
        </p:txBody>
      </p:sp>
      <p:sp>
        <p:nvSpPr>
          <p:cNvPr id="5" name="正方形/長方形 4">
            <a:extLst>
              <a:ext uri="{FF2B5EF4-FFF2-40B4-BE49-F238E27FC236}">
                <a16:creationId xmlns:a16="http://schemas.microsoft.com/office/drawing/2014/main" id="{F1868D6E-CBAE-218D-754C-A0A5EABB4530}"/>
              </a:ext>
            </a:extLst>
          </p:cNvPr>
          <p:cNvSpPr/>
          <p:nvPr/>
        </p:nvSpPr>
        <p:spPr>
          <a:xfrm>
            <a:off x="7596759" y="1561904"/>
            <a:ext cx="3481630"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調査結果報告</a:t>
            </a:r>
          </a:p>
        </p:txBody>
      </p:sp>
      <p:sp>
        <p:nvSpPr>
          <p:cNvPr id="11" name="正方形/長方形 10">
            <a:extLst>
              <a:ext uri="{FF2B5EF4-FFF2-40B4-BE49-F238E27FC236}">
                <a16:creationId xmlns:a16="http://schemas.microsoft.com/office/drawing/2014/main" id="{5F1A999B-1C78-846F-8F29-CA142F236090}"/>
              </a:ext>
            </a:extLst>
          </p:cNvPr>
          <p:cNvSpPr/>
          <p:nvPr/>
        </p:nvSpPr>
        <p:spPr>
          <a:xfrm>
            <a:off x="7596759" y="3119432"/>
            <a:ext cx="3481628"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再調査</a:t>
            </a:r>
          </a:p>
        </p:txBody>
      </p:sp>
      <p:sp>
        <p:nvSpPr>
          <p:cNvPr id="20" name="正方形/長方形 19">
            <a:extLst>
              <a:ext uri="{FF2B5EF4-FFF2-40B4-BE49-F238E27FC236}">
                <a16:creationId xmlns:a16="http://schemas.microsoft.com/office/drawing/2014/main" id="{4D540629-8BD7-F941-526A-F27122498CC2}"/>
              </a:ext>
            </a:extLst>
          </p:cNvPr>
          <p:cNvSpPr/>
          <p:nvPr/>
        </p:nvSpPr>
        <p:spPr>
          <a:xfrm>
            <a:off x="7596759" y="4646905"/>
            <a:ext cx="3481628" cy="796672"/>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再調査報告</a:t>
            </a:r>
          </a:p>
        </p:txBody>
      </p:sp>
      <p:sp>
        <p:nvSpPr>
          <p:cNvPr id="21" name="下矢印 3">
            <a:extLst>
              <a:ext uri="{FF2B5EF4-FFF2-40B4-BE49-F238E27FC236}">
                <a16:creationId xmlns:a16="http://schemas.microsoft.com/office/drawing/2014/main" id="{07FA9AAE-9B3F-0354-F844-22F5CBF4B526}"/>
              </a:ext>
            </a:extLst>
          </p:cNvPr>
          <p:cNvSpPr/>
          <p:nvPr/>
        </p:nvSpPr>
        <p:spPr>
          <a:xfrm>
            <a:off x="3612119" y="2509667"/>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下矢印 3">
            <a:extLst>
              <a:ext uri="{FF2B5EF4-FFF2-40B4-BE49-F238E27FC236}">
                <a16:creationId xmlns:a16="http://schemas.microsoft.com/office/drawing/2014/main" id="{475F011E-1147-1592-7C3B-2FE2928FED92}"/>
              </a:ext>
            </a:extLst>
          </p:cNvPr>
          <p:cNvSpPr/>
          <p:nvPr/>
        </p:nvSpPr>
        <p:spPr>
          <a:xfrm>
            <a:off x="3612118" y="4016974"/>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下矢印 3">
            <a:extLst>
              <a:ext uri="{FF2B5EF4-FFF2-40B4-BE49-F238E27FC236}">
                <a16:creationId xmlns:a16="http://schemas.microsoft.com/office/drawing/2014/main" id="{53AE88B0-2F01-1F1B-7D8E-3C12F9EFB38E}"/>
              </a:ext>
            </a:extLst>
          </p:cNvPr>
          <p:cNvSpPr/>
          <p:nvPr/>
        </p:nvSpPr>
        <p:spPr>
          <a:xfrm>
            <a:off x="3612118" y="5544446"/>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下矢印 3">
            <a:extLst>
              <a:ext uri="{FF2B5EF4-FFF2-40B4-BE49-F238E27FC236}">
                <a16:creationId xmlns:a16="http://schemas.microsoft.com/office/drawing/2014/main" id="{487E3615-3CFE-CEDD-910C-B82F3404BA47}"/>
              </a:ext>
            </a:extLst>
          </p:cNvPr>
          <p:cNvSpPr/>
          <p:nvPr/>
        </p:nvSpPr>
        <p:spPr>
          <a:xfrm>
            <a:off x="8863327" y="2475742"/>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下矢印 3">
            <a:extLst>
              <a:ext uri="{FF2B5EF4-FFF2-40B4-BE49-F238E27FC236}">
                <a16:creationId xmlns:a16="http://schemas.microsoft.com/office/drawing/2014/main" id="{D111BCA6-FC64-5457-1B9D-92E98110B610}"/>
              </a:ext>
            </a:extLst>
          </p:cNvPr>
          <p:cNvSpPr/>
          <p:nvPr/>
        </p:nvSpPr>
        <p:spPr>
          <a:xfrm>
            <a:off x="8863327" y="4016974"/>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グラフィックス 26" descr="クリップボード 単色塗りつぶし">
            <a:extLst>
              <a:ext uri="{FF2B5EF4-FFF2-40B4-BE49-F238E27FC236}">
                <a16:creationId xmlns:a16="http://schemas.microsoft.com/office/drawing/2014/main" id="{66D7130F-22A8-1C43-29E7-540BBFC6A8E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902207" y="3126384"/>
            <a:ext cx="837112" cy="837112"/>
          </a:xfrm>
          <a:prstGeom prst="rect">
            <a:avLst/>
          </a:prstGeom>
        </p:spPr>
      </p:pic>
      <p:pic>
        <p:nvPicPr>
          <p:cNvPr id="29" name="グラフィックス 28" descr="受信箱 単色塗りつぶし">
            <a:extLst>
              <a:ext uri="{FF2B5EF4-FFF2-40B4-BE49-F238E27FC236}">
                <a16:creationId xmlns:a16="http://schemas.microsoft.com/office/drawing/2014/main" id="{68D64AF7-8C6B-97D6-170B-DF7ED4F0A90D}"/>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980194" y="4588040"/>
            <a:ext cx="914400" cy="914400"/>
          </a:xfrm>
          <a:prstGeom prst="rect">
            <a:avLst/>
          </a:prstGeom>
        </p:spPr>
      </p:pic>
      <p:pic>
        <p:nvPicPr>
          <p:cNvPr id="31" name="グラフィックス 30" descr="フリーハンド 単色塗りつぶし">
            <a:extLst>
              <a:ext uri="{FF2B5EF4-FFF2-40B4-BE49-F238E27FC236}">
                <a16:creationId xmlns:a16="http://schemas.microsoft.com/office/drawing/2014/main" id="{5338344A-29BA-AED3-DE59-E4E3D0FF1998}"/>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0134600" y="3024356"/>
            <a:ext cx="914400" cy="914400"/>
          </a:xfrm>
          <a:prstGeom prst="rect">
            <a:avLst/>
          </a:prstGeom>
        </p:spPr>
      </p:pic>
      <p:pic>
        <p:nvPicPr>
          <p:cNvPr id="33" name="グラフィックス 32" descr="サブタイトル 単色塗りつぶし">
            <a:extLst>
              <a:ext uri="{FF2B5EF4-FFF2-40B4-BE49-F238E27FC236}">
                <a16:creationId xmlns:a16="http://schemas.microsoft.com/office/drawing/2014/main" id="{2CDB45F6-5C3C-6C9D-718E-BBE22C6FE4DF}"/>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970432" y="1561342"/>
            <a:ext cx="914400" cy="914400"/>
          </a:xfrm>
          <a:prstGeom prst="rect">
            <a:avLst/>
          </a:prstGeom>
        </p:spPr>
      </p:pic>
      <p:pic>
        <p:nvPicPr>
          <p:cNvPr id="35" name="グラフィックス 34" descr="サブタイトル 枠線">
            <a:extLst>
              <a:ext uri="{FF2B5EF4-FFF2-40B4-BE49-F238E27FC236}">
                <a16:creationId xmlns:a16="http://schemas.microsoft.com/office/drawing/2014/main" id="{60495003-7B17-5999-8260-D068DD0313E8}"/>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0503380" y="4676960"/>
            <a:ext cx="914400" cy="914400"/>
          </a:xfrm>
          <a:prstGeom prst="rect">
            <a:avLst/>
          </a:prstGeom>
        </p:spPr>
      </p:pic>
      <p:pic>
        <p:nvPicPr>
          <p:cNvPr id="37" name="グラフィックス 36" descr="社会的距離 単色塗りつぶし">
            <a:extLst>
              <a:ext uri="{FF2B5EF4-FFF2-40B4-BE49-F238E27FC236}">
                <a16:creationId xmlns:a16="http://schemas.microsoft.com/office/drawing/2014/main" id="{9FDB31F6-7E4A-FDB1-52B9-934B93C9A192}"/>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0790734" y="1492699"/>
            <a:ext cx="914400" cy="914400"/>
          </a:xfrm>
          <a:prstGeom prst="rect">
            <a:avLst/>
          </a:prstGeom>
        </p:spPr>
      </p:pic>
      <p:pic>
        <p:nvPicPr>
          <p:cNvPr id="3" name="Picture 2" descr="C:\Users\791878\Desktop\H29\コバトン（png形式）\53-1-04.png">
            <a:extLst>
              <a:ext uri="{FF2B5EF4-FFF2-40B4-BE49-F238E27FC236}">
                <a16:creationId xmlns:a16="http://schemas.microsoft.com/office/drawing/2014/main" id="{75765573-7642-9D3E-AD5C-6C34BDBE2A2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2">
            <a:extLst>
              <a:ext uri="{FF2B5EF4-FFF2-40B4-BE49-F238E27FC236}">
                <a16:creationId xmlns:a16="http://schemas.microsoft.com/office/drawing/2014/main" id="{D3BDD963-4564-88D9-CAE8-7EAD889C4D54}"/>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41308165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5000">
        <p159:morph option="byObject"/>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2000"/>
                                        <p:tgtEl>
                                          <p:spTgt spid="17"/>
                                        </p:tgtEl>
                                      </p:cBhvr>
                                    </p:animEffect>
                                  </p:childTnLst>
                                </p:cTn>
                              </p:par>
                              <p:par>
                                <p:cTn id="12" presetID="10" presetClass="entr" presetSubtype="0" fill="hold" nodeType="with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2000"/>
                                        <p:tgtEl>
                                          <p:spTgt spid="33"/>
                                        </p:tgtEl>
                                      </p:cBhvr>
                                    </p:animEffect>
                                  </p:childTnLst>
                                </p:cTn>
                              </p:par>
                            </p:childTnLst>
                          </p:cTn>
                        </p:par>
                        <p:par>
                          <p:cTn id="15" fill="hold">
                            <p:stCondLst>
                              <p:cond delay="4000"/>
                            </p:stCondLst>
                            <p:childTnLst>
                              <p:par>
                                <p:cTn id="16" presetID="42"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2000"/>
                                        <p:tgtEl>
                                          <p:spTgt spid="21"/>
                                        </p:tgtEl>
                                      </p:cBhvr>
                                    </p:animEffect>
                                    <p:anim calcmode="lin" valueType="num">
                                      <p:cBhvr>
                                        <p:cTn id="19" dur="2000" fill="hold"/>
                                        <p:tgtEl>
                                          <p:spTgt spid="21"/>
                                        </p:tgtEl>
                                        <p:attrNameLst>
                                          <p:attrName>ppt_x</p:attrName>
                                        </p:attrNameLst>
                                      </p:cBhvr>
                                      <p:tavLst>
                                        <p:tav tm="0">
                                          <p:val>
                                            <p:strVal val="#ppt_x"/>
                                          </p:val>
                                        </p:tav>
                                        <p:tav tm="100000">
                                          <p:val>
                                            <p:strVal val="#ppt_x"/>
                                          </p:val>
                                        </p:tav>
                                      </p:tavLst>
                                    </p:anim>
                                    <p:anim calcmode="lin" valueType="num">
                                      <p:cBhvr>
                                        <p:cTn id="20" dur="2000" fill="hold"/>
                                        <p:tgtEl>
                                          <p:spTgt spid="21"/>
                                        </p:tgtEl>
                                        <p:attrNameLst>
                                          <p:attrName>ppt_y</p:attrName>
                                        </p:attrNameLst>
                                      </p:cBhvr>
                                      <p:tavLst>
                                        <p:tav tm="0">
                                          <p:val>
                                            <p:strVal val="#ppt_y+.1"/>
                                          </p:val>
                                        </p:tav>
                                        <p:tav tm="100000">
                                          <p:val>
                                            <p:strVal val="#ppt_y"/>
                                          </p:val>
                                        </p:tav>
                                      </p:tavLst>
                                    </p:anim>
                                  </p:childTnLst>
                                </p:cTn>
                              </p:par>
                            </p:childTnLst>
                          </p:cTn>
                        </p:par>
                        <p:par>
                          <p:cTn id="21" fill="hold">
                            <p:stCondLst>
                              <p:cond delay="60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2000"/>
                                        <p:tgtEl>
                                          <p:spTgt spid="18"/>
                                        </p:tgtEl>
                                      </p:cBhvr>
                                    </p:animEffect>
                                  </p:childTnLst>
                                </p:cTn>
                              </p:par>
                              <p:par>
                                <p:cTn id="25" presetID="10"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2000"/>
                                        <p:tgtEl>
                                          <p:spTgt spid="27"/>
                                        </p:tgtEl>
                                      </p:cBhvr>
                                    </p:animEffect>
                                  </p:childTnLst>
                                </p:cTn>
                              </p:par>
                            </p:childTnLst>
                          </p:cTn>
                        </p:par>
                        <p:par>
                          <p:cTn id="28" fill="hold">
                            <p:stCondLst>
                              <p:cond delay="80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2000"/>
                                        <p:tgtEl>
                                          <p:spTgt spid="22"/>
                                        </p:tgtEl>
                                      </p:cBhvr>
                                    </p:animEffect>
                                    <p:anim calcmode="lin" valueType="num">
                                      <p:cBhvr>
                                        <p:cTn id="32" dur="2000" fill="hold"/>
                                        <p:tgtEl>
                                          <p:spTgt spid="22"/>
                                        </p:tgtEl>
                                        <p:attrNameLst>
                                          <p:attrName>ppt_x</p:attrName>
                                        </p:attrNameLst>
                                      </p:cBhvr>
                                      <p:tavLst>
                                        <p:tav tm="0">
                                          <p:val>
                                            <p:strVal val="#ppt_x"/>
                                          </p:val>
                                        </p:tav>
                                        <p:tav tm="100000">
                                          <p:val>
                                            <p:strVal val="#ppt_x"/>
                                          </p:val>
                                        </p:tav>
                                      </p:tavLst>
                                    </p:anim>
                                    <p:anim calcmode="lin" valueType="num">
                                      <p:cBhvr>
                                        <p:cTn id="33" dur="20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10000"/>
                            </p:stCondLst>
                            <p:childTnLst>
                              <p:par>
                                <p:cTn id="35" presetID="10"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2000"/>
                                        <p:tgtEl>
                                          <p:spTgt spid="19"/>
                                        </p:tgtEl>
                                      </p:cBhvr>
                                    </p:animEffect>
                                  </p:childTnLst>
                                </p:cTn>
                              </p:par>
                              <p:par>
                                <p:cTn id="38" presetID="10" presetClass="entr" presetSubtype="0"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2000"/>
                                        <p:tgtEl>
                                          <p:spTgt spid="29"/>
                                        </p:tgtEl>
                                      </p:cBhvr>
                                    </p:animEffect>
                                  </p:childTnLst>
                                </p:cTn>
                              </p:par>
                            </p:childTnLst>
                          </p:cTn>
                        </p:par>
                        <p:par>
                          <p:cTn id="41" fill="hold">
                            <p:stCondLst>
                              <p:cond delay="12000"/>
                            </p:stCondLst>
                            <p:childTnLst>
                              <p:par>
                                <p:cTn id="42" presetID="42"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2000"/>
                                        <p:tgtEl>
                                          <p:spTgt spid="23"/>
                                        </p:tgtEl>
                                      </p:cBhvr>
                                    </p:animEffect>
                                    <p:anim calcmode="lin" valueType="num">
                                      <p:cBhvr>
                                        <p:cTn id="45" dur="2000" fill="hold"/>
                                        <p:tgtEl>
                                          <p:spTgt spid="23"/>
                                        </p:tgtEl>
                                        <p:attrNameLst>
                                          <p:attrName>ppt_x</p:attrName>
                                        </p:attrNameLst>
                                      </p:cBhvr>
                                      <p:tavLst>
                                        <p:tav tm="0">
                                          <p:val>
                                            <p:strVal val="#ppt_x"/>
                                          </p:val>
                                        </p:tav>
                                        <p:tav tm="100000">
                                          <p:val>
                                            <p:strVal val="#ppt_x"/>
                                          </p:val>
                                        </p:tav>
                                      </p:tavLst>
                                    </p:anim>
                                    <p:anim calcmode="lin" valueType="num">
                                      <p:cBhvr>
                                        <p:cTn id="46" dur="2000" fill="hold"/>
                                        <p:tgtEl>
                                          <p:spTgt spid="23"/>
                                        </p:tgtEl>
                                        <p:attrNameLst>
                                          <p:attrName>ppt_y</p:attrName>
                                        </p:attrNameLst>
                                      </p:cBhvr>
                                      <p:tavLst>
                                        <p:tav tm="0">
                                          <p:val>
                                            <p:strVal val="#ppt_y+.1"/>
                                          </p:val>
                                        </p:tav>
                                        <p:tav tm="100000">
                                          <p:val>
                                            <p:strVal val="#ppt_y"/>
                                          </p:val>
                                        </p:tav>
                                      </p:tavLst>
                                    </p:anim>
                                  </p:childTnLst>
                                </p:cTn>
                              </p:par>
                            </p:childTnLst>
                          </p:cTn>
                        </p:par>
                        <p:par>
                          <p:cTn id="47" fill="hold">
                            <p:stCondLst>
                              <p:cond delay="14000"/>
                            </p:stCondLst>
                            <p:childTnLst>
                              <p:par>
                                <p:cTn id="48" presetID="10" presetClass="entr" presetSubtype="0" fill="hold" grpId="0" nodeType="after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2000"/>
                                        <p:tgtEl>
                                          <p:spTgt spid="5"/>
                                        </p:tgtEl>
                                      </p:cBhvr>
                                    </p:animEffect>
                                  </p:childTnLst>
                                </p:cTn>
                              </p:par>
                              <p:par>
                                <p:cTn id="51" presetID="10" presetClass="entr" presetSubtype="0"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childTnLst>
                                </p:cTn>
                              </p:par>
                            </p:childTnLst>
                          </p:cTn>
                        </p:par>
                        <p:par>
                          <p:cTn id="54" fill="hold">
                            <p:stCondLst>
                              <p:cond delay="16000"/>
                            </p:stCondLst>
                            <p:childTnLst>
                              <p:par>
                                <p:cTn id="55" presetID="42" presetClass="entr" presetSubtype="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2000"/>
                                        <p:tgtEl>
                                          <p:spTgt spid="24"/>
                                        </p:tgtEl>
                                      </p:cBhvr>
                                    </p:animEffect>
                                    <p:anim calcmode="lin" valueType="num">
                                      <p:cBhvr>
                                        <p:cTn id="58" dur="2000" fill="hold"/>
                                        <p:tgtEl>
                                          <p:spTgt spid="24"/>
                                        </p:tgtEl>
                                        <p:attrNameLst>
                                          <p:attrName>ppt_x</p:attrName>
                                        </p:attrNameLst>
                                      </p:cBhvr>
                                      <p:tavLst>
                                        <p:tav tm="0">
                                          <p:val>
                                            <p:strVal val="#ppt_x"/>
                                          </p:val>
                                        </p:tav>
                                        <p:tav tm="100000">
                                          <p:val>
                                            <p:strVal val="#ppt_x"/>
                                          </p:val>
                                        </p:tav>
                                      </p:tavLst>
                                    </p:anim>
                                    <p:anim calcmode="lin" valueType="num">
                                      <p:cBhvr>
                                        <p:cTn id="59" dur="2000" fill="hold"/>
                                        <p:tgtEl>
                                          <p:spTgt spid="24"/>
                                        </p:tgtEl>
                                        <p:attrNameLst>
                                          <p:attrName>ppt_y</p:attrName>
                                        </p:attrNameLst>
                                      </p:cBhvr>
                                      <p:tavLst>
                                        <p:tav tm="0">
                                          <p:val>
                                            <p:strVal val="#ppt_y+.1"/>
                                          </p:val>
                                        </p:tav>
                                        <p:tav tm="100000">
                                          <p:val>
                                            <p:strVal val="#ppt_y"/>
                                          </p:val>
                                        </p:tav>
                                      </p:tavLst>
                                    </p:anim>
                                  </p:childTnLst>
                                </p:cTn>
                              </p:par>
                            </p:childTnLst>
                          </p:cTn>
                        </p:par>
                        <p:par>
                          <p:cTn id="60" fill="hold">
                            <p:stCondLst>
                              <p:cond delay="18000"/>
                            </p:stCondLst>
                            <p:childTnLst>
                              <p:par>
                                <p:cTn id="61" presetID="10" presetClass="entr" presetSubtype="0"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2000"/>
                                        <p:tgtEl>
                                          <p:spTgt spid="11"/>
                                        </p:tgtEl>
                                      </p:cBhvr>
                                    </p:animEffect>
                                  </p:childTnLst>
                                </p:cTn>
                              </p:par>
                              <p:par>
                                <p:cTn id="64" presetID="10" presetClass="entr" presetSubtype="0" fill="hold"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2000"/>
                                        <p:tgtEl>
                                          <p:spTgt spid="31"/>
                                        </p:tgtEl>
                                      </p:cBhvr>
                                    </p:animEffect>
                                  </p:childTnLst>
                                </p:cTn>
                              </p:par>
                            </p:childTnLst>
                          </p:cTn>
                        </p:par>
                        <p:par>
                          <p:cTn id="67" fill="hold">
                            <p:stCondLst>
                              <p:cond delay="20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2000"/>
                                        <p:tgtEl>
                                          <p:spTgt spid="25"/>
                                        </p:tgtEl>
                                      </p:cBhvr>
                                    </p:animEffect>
                                    <p:anim calcmode="lin" valueType="num">
                                      <p:cBhvr>
                                        <p:cTn id="71" dur="2000" fill="hold"/>
                                        <p:tgtEl>
                                          <p:spTgt spid="25"/>
                                        </p:tgtEl>
                                        <p:attrNameLst>
                                          <p:attrName>ppt_x</p:attrName>
                                        </p:attrNameLst>
                                      </p:cBhvr>
                                      <p:tavLst>
                                        <p:tav tm="0">
                                          <p:val>
                                            <p:strVal val="#ppt_x"/>
                                          </p:val>
                                        </p:tav>
                                        <p:tav tm="100000">
                                          <p:val>
                                            <p:strVal val="#ppt_x"/>
                                          </p:val>
                                        </p:tav>
                                      </p:tavLst>
                                    </p:anim>
                                    <p:anim calcmode="lin" valueType="num">
                                      <p:cBhvr>
                                        <p:cTn id="72" dur="2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22000"/>
                            </p:stCondLst>
                            <p:childTnLst>
                              <p:par>
                                <p:cTn id="74" presetID="10" presetClass="entr" presetSubtype="0"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2000"/>
                                        <p:tgtEl>
                                          <p:spTgt spid="20"/>
                                        </p:tgtEl>
                                      </p:cBhvr>
                                    </p:animEffect>
                                  </p:childTnLst>
                                </p:cTn>
                              </p:par>
                              <p:par>
                                <p:cTn id="77" presetID="10" presetClass="entr" presetSubtype="0"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animBg="1"/>
      <p:bldP spid="19" grpId="0" animBg="1"/>
      <p:bldP spid="5" grpId="0" animBg="1"/>
      <p:bldP spid="11" grpId="0" animBg="1"/>
      <p:bldP spid="20" grpId="0" animBg="1"/>
      <p:bldP spid="21" grpId="0" animBg="1"/>
      <p:bldP spid="22" grpId="0" animBg="1"/>
      <p:bldP spid="23" grpId="0" animBg="1"/>
      <p:bldP spid="24" grpId="0" animBg="1"/>
      <p:bldP spid="2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1CA55201-CCA4-8DC8-5643-666CBA57BC17}"/>
            </a:ext>
          </a:extLst>
        </p:cNvPr>
        <p:cNvGrpSpPr/>
        <p:nvPr/>
      </p:nvGrpSpPr>
      <p:grpSpPr>
        <a:xfrm>
          <a:off x="0" y="0"/>
          <a:ext cx="0" cy="0"/>
          <a:chOff x="0" y="0"/>
          <a:chExt cx="0" cy="0"/>
        </a:xfrm>
      </p:grpSpPr>
      <p:sp>
        <p:nvSpPr>
          <p:cNvPr id="34" name="フリーフォーム: 図形 33">
            <a:extLst>
              <a:ext uri="{FF2B5EF4-FFF2-40B4-BE49-F238E27FC236}">
                <a16:creationId xmlns:a16="http://schemas.microsoft.com/office/drawing/2014/main" id="{C925F6DD-DF19-5565-20CA-61E11EE97334}"/>
              </a:ext>
            </a:extLst>
          </p:cNvPr>
          <p:cNvSpPr/>
          <p:nvPr/>
        </p:nvSpPr>
        <p:spPr>
          <a:xfrm>
            <a:off x="-3533424" y="-510455"/>
            <a:ext cx="15725424"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solidFill>
                <a:schemeClr val="bg2"/>
              </a:solidFill>
            </a:endParaRPr>
          </a:p>
        </p:txBody>
      </p:sp>
      <p:sp>
        <p:nvSpPr>
          <p:cNvPr id="14" name="フリーフォーム: 図形 13">
            <a:extLst>
              <a:ext uri="{FF2B5EF4-FFF2-40B4-BE49-F238E27FC236}">
                <a16:creationId xmlns:a16="http://schemas.microsoft.com/office/drawing/2014/main" id="{D15CB3F1-5C04-952A-3870-5BEF28B1C0EA}"/>
              </a:ext>
            </a:extLst>
          </p:cNvPr>
          <p:cNvSpPr/>
          <p:nvPr/>
        </p:nvSpPr>
        <p:spPr>
          <a:xfrm>
            <a:off x="1454219" y="398079"/>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CC99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atin typeface="HGP創英角ｺﾞｼｯｸUB" panose="020B0900000000000000" pitchFamily="50" charset="-128"/>
                <a:ea typeface="HGP創英角ｺﾞｼｯｸUB" panose="020B0900000000000000" pitchFamily="50" charset="-128"/>
              </a:rPr>
              <a:t>「いじめ重大事態」への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対応</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9973657E-1AD2-F62C-3613-A7FE8104F15C}"/>
              </a:ext>
            </a:extLst>
          </p:cNvPr>
          <p:cNvSpPr>
            <a:spLocks noGrp="1"/>
          </p:cNvSpPr>
          <p:nvPr>
            <p:ph type="sldNum" sz="quarter" idx="12"/>
          </p:nvPr>
        </p:nvSpPr>
        <p:spPr/>
        <p:txBody>
          <a:bodyPr/>
          <a:lstStyle/>
          <a:p>
            <a:pPr rtl="0"/>
            <a:fld id="{19B51A1E-902D-48AF-9020-955120F399B6}" type="slidenum">
              <a:rPr lang="en-US" altLang="ja-JP" noProof="0" smtClean="0"/>
              <a:pPr rtl="0"/>
              <a:t>41</a:t>
            </a:fld>
            <a:endParaRPr lang="ja-JP" altLang="en-US" noProof="0" dirty="0"/>
          </a:p>
        </p:txBody>
      </p:sp>
      <p:sp>
        <p:nvSpPr>
          <p:cNvPr id="4" name="アーチ 3">
            <a:extLst>
              <a:ext uri="{FF2B5EF4-FFF2-40B4-BE49-F238E27FC236}">
                <a16:creationId xmlns:a16="http://schemas.microsoft.com/office/drawing/2014/main" id="{8CAB5496-EB2A-7B86-70ED-A193CD16301D}"/>
              </a:ext>
            </a:extLst>
          </p:cNvPr>
          <p:cNvSpPr/>
          <p:nvPr/>
        </p:nvSpPr>
        <p:spPr>
          <a:xfrm>
            <a:off x="-6348362" y="-1101274"/>
            <a:ext cx="8573895" cy="8573895"/>
          </a:xfrm>
          <a:prstGeom prst="blockArc">
            <a:avLst>
              <a:gd name="adj1" fmla="val 18263518"/>
              <a:gd name="adj2" fmla="val 3849889"/>
              <a:gd name="adj3" fmla="val 2323"/>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楕円 12">
            <a:extLst>
              <a:ext uri="{FF2B5EF4-FFF2-40B4-BE49-F238E27FC236}">
                <a16:creationId xmlns:a16="http://schemas.microsoft.com/office/drawing/2014/main" id="{658AA295-A926-2697-C463-13D2D8660155}"/>
              </a:ext>
            </a:extLst>
          </p:cNvPr>
          <p:cNvSpPr/>
          <p:nvPr/>
        </p:nvSpPr>
        <p:spPr>
          <a:xfrm>
            <a:off x="956298" y="298495"/>
            <a:ext cx="995842" cy="995842"/>
          </a:xfrm>
          <a:prstGeom prst="ellipse">
            <a:avLst/>
          </a:prstGeom>
          <a:ln>
            <a:solidFill>
              <a:srgbClr val="CC99FF"/>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コメント: ハート 単色塗りつぶし">
            <a:extLst>
              <a:ext uri="{FF2B5EF4-FFF2-40B4-BE49-F238E27FC236}">
                <a16:creationId xmlns:a16="http://schemas.microsoft.com/office/drawing/2014/main" id="{57DD1B39-8059-B1E7-F702-FD1FBC71248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97019" y="398079"/>
            <a:ext cx="914400" cy="914400"/>
          </a:xfrm>
          <a:prstGeom prst="rect">
            <a:avLst/>
          </a:prstGeom>
        </p:spPr>
      </p:pic>
      <p:sp>
        <p:nvSpPr>
          <p:cNvPr id="10" name="テキスト ボックス 9">
            <a:extLst>
              <a:ext uri="{FF2B5EF4-FFF2-40B4-BE49-F238E27FC236}">
                <a16:creationId xmlns:a16="http://schemas.microsoft.com/office/drawing/2014/main" id="{4E857F95-AE08-2036-5683-FD5E8517B27C}"/>
              </a:ext>
            </a:extLst>
          </p:cNvPr>
          <p:cNvSpPr txBox="1"/>
          <p:nvPr/>
        </p:nvSpPr>
        <p:spPr>
          <a:xfrm>
            <a:off x="247257" y="1385769"/>
            <a:ext cx="1107996" cy="4438593"/>
          </a:xfrm>
          <a:prstGeom prst="rect">
            <a:avLst/>
          </a:prstGeom>
          <a:noFill/>
        </p:spPr>
        <p:txBody>
          <a:bodyPr vert="eaVert" wrap="square">
            <a:spAutoFit/>
          </a:bodyPr>
          <a:lstStyle/>
          <a:p>
            <a:r>
              <a:rPr lang="ja-JP" altLang="en-US" sz="60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対応の流れ</a:t>
            </a:r>
          </a:p>
        </p:txBody>
      </p:sp>
      <p:sp>
        <p:nvSpPr>
          <p:cNvPr id="17" name="正方形/長方形 16">
            <a:extLst>
              <a:ext uri="{FF2B5EF4-FFF2-40B4-BE49-F238E27FC236}">
                <a16:creationId xmlns:a16="http://schemas.microsoft.com/office/drawing/2014/main" id="{1725714B-F8AA-850E-EF82-C0D33841F762}"/>
              </a:ext>
            </a:extLst>
          </p:cNvPr>
          <p:cNvSpPr/>
          <p:nvPr/>
        </p:nvSpPr>
        <p:spPr>
          <a:xfrm>
            <a:off x="2345552" y="1586138"/>
            <a:ext cx="9414448"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発生報告</a:t>
            </a:r>
          </a:p>
        </p:txBody>
      </p:sp>
      <p:pic>
        <p:nvPicPr>
          <p:cNvPr id="33" name="グラフィックス 32" descr="サブタイトル 単色塗りつぶし">
            <a:extLst>
              <a:ext uri="{FF2B5EF4-FFF2-40B4-BE49-F238E27FC236}">
                <a16:creationId xmlns:a16="http://schemas.microsoft.com/office/drawing/2014/main" id="{78E1F820-EB82-4601-8114-50995030D91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345552" y="1586138"/>
            <a:ext cx="914400" cy="914400"/>
          </a:xfrm>
          <a:prstGeom prst="rect">
            <a:avLst/>
          </a:prstGeom>
        </p:spPr>
      </p:pic>
      <p:sp>
        <p:nvSpPr>
          <p:cNvPr id="26" name="正方形/長方形 25">
            <a:extLst>
              <a:ext uri="{FF2B5EF4-FFF2-40B4-BE49-F238E27FC236}">
                <a16:creationId xmlns:a16="http://schemas.microsoft.com/office/drawing/2014/main" id="{88701506-2175-8330-4751-E92ED6F0B727}"/>
              </a:ext>
            </a:extLst>
          </p:cNvPr>
          <p:cNvSpPr/>
          <p:nvPr/>
        </p:nvSpPr>
        <p:spPr>
          <a:xfrm>
            <a:off x="3257131" y="2382811"/>
            <a:ext cx="7973658" cy="646331"/>
          </a:xfrm>
          <a:prstGeom prst="rect">
            <a:avLst/>
          </a:prstGeom>
        </p:spPr>
        <p:txBody>
          <a:bodyPr wrap="none">
            <a:spAutoFit/>
          </a:bodyPr>
          <a:lstStyle/>
          <a:p>
            <a:r>
              <a:rPr lang="en-US" altLang="ja-JP" sz="3600" dirty="0">
                <a:ln w="0"/>
                <a:latin typeface="HGP創英角ｺﾞｼｯｸUB" panose="020B0900000000000000" pitchFamily="50" charset="-128"/>
                <a:ea typeface="HGP創英角ｺﾞｼｯｸUB" panose="020B0900000000000000" pitchFamily="50" charset="-128"/>
              </a:rPr>
              <a:t>【</a:t>
            </a:r>
            <a:r>
              <a:rPr lang="ja-JP" altLang="en-US" sz="3600" dirty="0">
                <a:ln w="0"/>
                <a:latin typeface="HGP創英角ｺﾞｼｯｸUB" panose="020B0900000000000000" pitchFamily="50" charset="-128"/>
                <a:ea typeface="HGP創英角ｺﾞｼｯｸUB" panose="020B0900000000000000" pitchFamily="50" charset="-128"/>
              </a:rPr>
              <a:t>いじめ防止対策推進法第３０条第１項</a:t>
            </a:r>
            <a:r>
              <a:rPr lang="en-US" altLang="ja-JP" sz="3600" dirty="0">
                <a:ln w="0"/>
                <a:latin typeface="HGP創英角ｺﾞｼｯｸUB" panose="020B0900000000000000" pitchFamily="50" charset="-128"/>
                <a:ea typeface="HGP創英角ｺﾞｼｯｸUB" panose="020B0900000000000000" pitchFamily="50" charset="-128"/>
              </a:rPr>
              <a:t>】</a:t>
            </a:r>
            <a:endParaRPr lang="ja-JP" altLang="en-US" sz="3600" dirty="0">
              <a:latin typeface="HGP創英角ｺﾞｼｯｸUB" panose="020B0900000000000000" pitchFamily="50" charset="-128"/>
              <a:ea typeface="HGP創英角ｺﾞｼｯｸUB" panose="020B0900000000000000" pitchFamily="50" charset="-128"/>
            </a:endParaRPr>
          </a:p>
        </p:txBody>
      </p:sp>
      <p:sp>
        <p:nvSpPr>
          <p:cNvPr id="28" name="大かっこ 27">
            <a:extLst>
              <a:ext uri="{FF2B5EF4-FFF2-40B4-BE49-F238E27FC236}">
                <a16:creationId xmlns:a16="http://schemas.microsoft.com/office/drawing/2014/main" id="{B658C522-45C0-9200-A85C-3E15301027FA}"/>
              </a:ext>
            </a:extLst>
          </p:cNvPr>
          <p:cNvSpPr/>
          <p:nvPr/>
        </p:nvSpPr>
        <p:spPr>
          <a:xfrm>
            <a:off x="2345552" y="3087753"/>
            <a:ext cx="9484497" cy="1629524"/>
          </a:xfrm>
          <a:prstGeom prst="bracketPair">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・重大事態の発生を市長へ報告しなければならない。</a:t>
            </a:r>
          </a:p>
        </p:txBody>
      </p:sp>
      <p:sp>
        <p:nvSpPr>
          <p:cNvPr id="32" name="正方形/長方形 31">
            <a:extLst>
              <a:ext uri="{FF2B5EF4-FFF2-40B4-BE49-F238E27FC236}">
                <a16:creationId xmlns:a16="http://schemas.microsoft.com/office/drawing/2014/main" id="{E563BD4C-C742-5F70-84AE-E0CB7D84842C}"/>
              </a:ext>
            </a:extLst>
          </p:cNvPr>
          <p:cNvSpPr/>
          <p:nvPr/>
        </p:nvSpPr>
        <p:spPr>
          <a:xfrm>
            <a:off x="1911418" y="5422219"/>
            <a:ext cx="9848581" cy="584775"/>
          </a:xfrm>
          <a:prstGeom prst="rect">
            <a:avLst/>
          </a:prstGeom>
          <a:noFill/>
        </p:spPr>
        <p:txBody>
          <a:bodyPr wrap="square" lIns="91440" tIns="45720" rIns="91440" bIns="45720">
            <a:spAutoFit/>
          </a:bodyPr>
          <a:lstStyle/>
          <a:p>
            <a:r>
              <a:rPr lang="ja-JP" altLang="en-US" sz="3200" dirty="0">
                <a:ln w="0"/>
                <a:solidFill>
                  <a:schemeClr val="bg2"/>
                </a:solidFill>
                <a:latin typeface="HGP創英角ｺﾞｼｯｸUB" panose="020B0900000000000000" pitchFamily="50" charset="-128"/>
                <a:ea typeface="HGP創英角ｺﾞｼｯｸUB" panose="020B0900000000000000" pitchFamily="50" charset="-128"/>
              </a:rPr>
              <a:t>事故報告書に記載する「発生日時」は、市長報告日です。</a:t>
            </a:r>
            <a:endParaRPr lang="ja-JP" altLang="en-US" sz="3200" b="0" cap="none" spc="0" dirty="0">
              <a:ln w="0"/>
              <a:solidFill>
                <a:schemeClr val="bg2"/>
              </a:solidFill>
              <a:latin typeface="HGP創英角ｺﾞｼｯｸUB" panose="020B0900000000000000" pitchFamily="50" charset="-128"/>
              <a:ea typeface="HGP創英角ｺﾞｼｯｸUB" panose="020B0900000000000000" pitchFamily="50" charset="-128"/>
            </a:endParaRPr>
          </a:p>
        </p:txBody>
      </p:sp>
      <p:pic>
        <p:nvPicPr>
          <p:cNvPr id="3" name="Picture 2" descr="C:\Users\791878\Desktop\H29\コバトン（png形式）\53-1-04.png">
            <a:extLst>
              <a:ext uri="{FF2B5EF4-FFF2-40B4-BE49-F238E27FC236}">
                <a16:creationId xmlns:a16="http://schemas.microsoft.com/office/drawing/2014/main" id="{AFB9F7A2-77E4-ED3C-1A02-A115D261A5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矢印: ストライプ 4">
            <a:extLst>
              <a:ext uri="{FF2B5EF4-FFF2-40B4-BE49-F238E27FC236}">
                <a16:creationId xmlns:a16="http://schemas.microsoft.com/office/drawing/2014/main" id="{A74BC6F4-AB8F-D89F-B993-47C7ABACBF23}"/>
              </a:ext>
            </a:extLst>
          </p:cNvPr>
          <p:cNvSpPr/>
          <p:nvPr/>
        </p:nvSpPr>
        <p:spPr>
          <a:xfrm rot="5400000">
            <a:off x="6718334" y="4052471"/>
            <a:ext cx="668882" cy="1479797"/>
          </a:xfrm>
          <a:prstGeom prst="stripedRightArrow">
            <a:avLst/>
          </a:prstGeom>
          <a:solidFill>
            <a:srgbClr val="FF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2">
            <a:extLst>
              <a:ext uri="{FF2B5EF4-FFF2-40B4-BE49-F238E27FC236}">
                <a16:creationId xmlns:a16="http://schemas.microsoft.com/office/drawing/2014/main" id="{8DB6C95E-3B95-A453-B5A9-A3064A0E3B8C}"/>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20807607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par>
                                <p:cTn id="8" presetID="14" presetClass="entr" presetSubtype="10" fill="hold" grpId="0" nodeType="withEffect">
                                  <p:stCondLst>
                                    <p:cond delay="1000"/>
                                  </p:stCondLst>
                                  <p:childTnLst>
                                    <p:set>
                                      <p:cBhvr>
                                        <p:cTn id="9" dur="1" fill="hold">
                                          <p:stCondLst>
                                            <p:cond delay="0"/>
                                          </p:stCondLst>
                                        </p:cTn>
                                        <p:tgtEl>
                                          <p:spTgt spid="28"/>
                                        </p:tgtEl>
                                        <p:attrNameLst>
                                          <p:attrName>style.visibility</p:attrName>
                                        </p:attrNameLst>
                                      </p:cBhvr>
                                      <p:to>
                                        <p:strVal val="visible"/>
                                      </p:to>
                                    </p:set>
                                    <p:animEffect transition="in" filter="randombar(horizontal)">
                                      <p:cBhvr>
                                        <p:cTn id="10" dur="2000"/>
                                        <p:tgtEl>
                                          <p:spTgt spid="28"/>
                                        </p:tgtEl>
                                      </p:cBhvr>
                                    </p:animEffect>
                                  </p:childTnLst>
                                </p:cTn>
                              </p:par>
                            </p:childTnLst>
                          </p:cTn>
                        </p:par>
                        <p:par>
                          <p:cTn id="11" fill="hold">
                            <p:stCondLst>
                              <p:cond delay="3000"/>
                            </p:stCondLst>
                            <p:childTnLst>
                              <p:par>
                                <p:cTn id="12" presetID="14" presetClass="entr" presetSubtype="10" fill="hold" grpId="0" nodeType="afterEffect">
                                  <p:stCondLst>
                                    <p:cond delay="100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2000"/>
                                        <p:tgtEl>
                                          <p:spTgt spid="32"/>
                                        </p:tgtEl>
                                      </p:cBhvr>
                                    </p:animEffect>
                                  </p:childTnLst>
                                </p:cTn>
                              </p:par>
                              <p:par>
                                <p:cTn id="15" presetID="2" presetClass="entr" presetSubtype="4" fill="hold" grpId="0" nodeType="withEffect">
                                  <p:stCondLst>
                                    <p:cond delay="100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000" fill="hold"/>
                                        <p:tgtEl>
                                          <p:spTgt spid="5"/>
                                        </p:tgtEl>
                                        <p:attrNameLst>
                                          <p:attrName>ppt_x</p:attrName>
                                        </p:attrNameLst>
                                      </p:cBhvr>
                                      <p:tavLst>
                                        <p:tav tm="0">
                                          <p:val>
                                            <p:strVal val="#ppt_x"/>
                                          </p:val>
                                        </p:tav>
                                        <p:tav tm="100000">
                                          <p:val>
                                            <p:strVal val="#ppt_x"/>
                                          </p:val>
                                        </p:tav>
                                      </p:tavLst>
                                    </p:anim>
                                    <p:anim calcmode="lin" valueType="num">
                                      <p:cBhvr additive="base">
                                        <p:cTn id="1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animBg="1"/>
      <p:bldP spid="32" grpId="0"/>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7A1BFF70-1C8C-72D0-5565-6B5EB5746DE4}"/>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03912D58-1A29-5EF6-3A03-B1BB15A90668}"/>
              </a:ext>
            </a:extLst>
          </p:cNvPr>
          <p:cNvSpPr/>
          <p:nvPr/>
        </p:nvSpPr>
        <p:spPr>
          <a:xfrm>
            <a:off x="-3490610" y="-510455"/>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1D56DF58-BC57-3DC5-AFDF-096EE14FC53F}"/>
              </a:ext>
            </a:extLst>
          </p:cNvPr>
          <p:cNvSpPr/>
          <p:nvPr/>
        </p:nvSpPr>
        <p:spPr>
          <a:xfrm>
            <a:off x="1454219" y="398079"/>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CC99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atin typeface="HGP創英角ｺﾞｼｯｸUB" panose="020B0900000000000000" pitchFamily="50" charset="-128"/>
                <a:ea typeface="HGP創英角ｺﾞｼｯｸUB" panose="020B0900000000000000" pitchFamily="50" charset="-128"/>
              </a:rPr>
              <a:t>「いじめ重大事態」への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対応</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E00EAA94-631A-B90B-81C4-03CB82F2A49D}"/>
              </a:ext>
            </a:extLst>
          </p:cNvPr>
          <p:cNvSpPr>
            <a:spLocks noGrp="1"/>
          </p:cNvSpPr>
          <p:nvPr>
            <p:ph type="sldNum" sz="quarter" idx="12"/>
          </p:nvPr>
        </p:nvSpPr>
        <p:spPr/>
        <p:txBody>
          <a:bodyPr/>
          <a:lstStyle/>
          <a:p>
            <a:pPr rtl="0"/>
            <a:fld id="{19B51A1E-902D-48AF-9020-955120F399B6}" type="slidenum">
              <a:rPr lang="en-US" altLang="ja-JP" noProof="0" smtClean="0"/>
              <a:pPr rtl="0"/>
              <a:t>42</a:t>
            </a:fld>
            <a:endParaRPr lang="ja-JP" altLang="en-US" noProof="0" dirty="0"/>
          </a:p>
        </p:txBody>
      </p:sp>
      <p:sp>
        <p:nvSpPr>
          <p:cNvPr id="4" name="アーチ 3">
            <a:extLst>
              <a:ext uri="{FF2B5EF4-FFF2-40B4-BE49-F238E27FC236}">
                <a16:creationId xmlns:a16="http://schemas.microsoft.com/office/drawing/2014/main" id="{A70BAF69-6403-3AE8-A996-3E6A18CD66EB}"/>
              </a:ext>
            </a:extLst>
          </p:cNvPr>
          <p:cNvSpPr/>
          <p:nvPr/>
        </p:nvSpPr>
        <p:spPr>
          <a:xfrm>
            <a:off x="-6348362" y="-1101274"/>
            <a:ext cx="8573895" cy="8573895"/>
          </a:xfrm>
          <a:prstGeom prst="blockArc">
            <a:avLst>
              <a:gd name="adj1" fmla="val 18263518"/>
              <a:gd name="adj2" fmla="val 3710900"/>
              <a:gd name="adj3" fmla="val 2032"/>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楕円 12">
            <a:extLst>
              <a:ext uri="{FF2B5EF4-FFF2-40B4-BE49-F238E27FC236}">
                <a16:creationId xmlns:a16="http://schemas.microsoft.com/office/drawing/2014/main" id="{9128260D-0DB7-8E73-AA0A-1D1BD50DFE61}"/>
              </a:ext>
            </a:extLst>
          </p:cNvPr>
          <p:cNvSpPr/>
          <p:nvPr/>
        </p:nvSpPr>
        <p:spPr>
          <a:xfrm>
            <a:off x="956298" y="298495"/>
            <a:ext cx="995842" cy="995842"/>
          </a:xfrm>
          <a:prstGeom prst="ellipse">
            <a:avLst/>
          </a:prstGeom>
          <a:ln>
            <a:solidFill>
              <a:srgbClr val="CC99FF"/>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コメント: ハート 単色塗りつぶし">
            <a:extLst>
              <a:ext uri="{FF2B5EF4-FFF2-40B4-BE49-F238E27FC236}">
                <a16:creationId xmlns:a16="http://schemas.microsoft.com/office/drawing/2014/main" id="{4F2EADBD-B2E8-7A91-A2DF-70D77BE3939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97019" y="398079"/>
            <a:ext cx="914400" cy="914400"/>
          </a:xfrm>
          <a:prstGeom prst="rect">
            <a:avLst/>
          </a:prstGeom>
        </p:spPr>
      </p:pic>
      <p:sp>
        <p:nvSpPr>
          <p:cNvPr id="10" name="テキスト ボックス 9">
            <a:extLst>
              <a:ext uri="{FF2B5EF4-FFF2-40B4-BE49-F238E27FC236}">
                <a16:creationId xmlns:a16="http://schemas.microsoft.com/office/drawing/2014/main" id="{2C29B4AA-8FE4-0B04-3553-338BACC7DF2F}"/>
              </a:ext>
            </a:extLst>
          </p:cNvPr>
          <p:cNvSpPr txBox="1"/>
          <p:nvPr/>
        </p:nvSpPr>
        <p:spPr>
          <a:xfrm>
            <a:off x="247257" y="1385769"/>
            <a:ext cx="1107996" cy="4438593"/>
          </a:xfrm>
          <a:prstGeom prst="rect">
            <a:avLst/>
          </a:prstGeom>
          <a:noFill/>
        </p:spPr>
        <p:txBody>
          <a:bodyPr vert="eaVert" wrap="square">
            <a:spAutoFit/>
          </a:bodyPr>
          <a:lstStyle/>
          <a:p>
            <a:r>
              <a:rPr lang="ja-JP" altLang="en-US" sz="60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対応の流れ</a:t>
            </a:r>
          </a:p>
        </p:txBody>
      </p:sp>
      <p:sp>
        <p:nvSpPr>
          <p:cNvPr id="16" name="正方形/長方形 15">
            <a:extLst>
              <a:ext uri="{FF2B5EF4-FFF2-40B4-BE49-F238E27FC236}">
                <a16:creationId xmlns:a16="http://schemas.microsoft.com/office/drawing/2014/main" id="{7131923F-90A8-CF07-B9CE-DC5E58B25FD3}"/>
              </a:ext>
            </a:extLst>
          </p:cNvPr>
          <p:cNvSpPr/>
          <p:nvPr/>
        </p:nvSpPr>
        <p:spPr>
          <a:xfrm>
            <a:off x="6364818" y="388102"/>
            <a:ext cx="5766322" cy="830997"/>
          </a:xfrm>
          <a:prstGeom prst="rect">
            <a:avLst/>
          </a:prstGeom>
          <a:noFill/>
        </p:spPr>
        <p:txBody>
          <a:bodyPr wrap="none" lIns="91440" tIns="45720" rIns="91440" bIns="45720">
            <a:spAutoFit/>
          </a:bodyPr>
          <a:lstStyle/>
          <a:p>
            <a:r>
              <a:rPr lang="ja-JP" altLang="en-US" sz="2400" dirty="0">
                <a:ln w="0"/>
                <a:solidFill>
                  <a:srgbClr val="FF0000"/>
                </a:solidFill>
                <a:latin typeface="HGP創英角ｺﾞｼｯｸUB" panose="020B0900000000000000" pitchFamily="50" charset="-128"/>
                <a:ea typeface="HGP創英角ｺﾞｼｯｸUB" panose="020B0900000000000000" pitchFamily="50" charset="-128"/>
              </a:rPr>
              <a:t>重大事態が発生した場合の報告については</a:t>
            </a:r>
            <a:endParaRPr lang="en-US" altLang="ja-JP" sz="2400" dirty="0">
              <a:ln w="0"/>
              <a:solidFill>
                <a:srgbClr val="FF0000"/>
              </a:solidFill>
              <a:latin typeface="HGP創英角ｺﾞｼｯｸUB" panose="020B0900000000000000" pitchFamily="50" charset="-128"/>
              <a:ea typeface="HGP創英角ｺﾞｼｯｸUB" panose="020B0900000000000000" pitchFamily="50" charset="-128"/>
            </a:endParaRPr>
          </a:p>
          <a:p>
            <a:r>
              <a:rPr lang="ja-JP" altLang="en-US" sz="2400" dirty="0">
                <a:ln w="0"/>
                <a:solidFill>
                  <a:srgbClr val="FF0000"/>
                </a:solidFill>
                <a:latin typeface="HGP創英角ｺﾞｼｯｸUB" panose="020B0900000000000000" pitchFamily="50" charset="-128"/>
                <a:ea typeface="HGP創英角ｺﾞｼｯｸUB" panose="020B0900000000000000" pitchFamily="50" charset="-128"/>
              </a:rPr>
              <a:t>法律に示されています</a:t>
            </a:r>
            <a:endParaRPr lang="ja-JP" altLang="en-US" sz="2400" cap="none" spc="0" dirty="0">
              <a:ln w="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7" name="正方形/長方形 16">
            <a:extLst>
              <a:ext uri="{FF2B5EF4-FFF2-40B4-BE49-F238E27FC236}">
                <a16:creationId xmlns:a16="http://schemas.microsoft.com/office/drawing/2014/main" id="{66589E1F-77B8-86D8-CD92-47A9C13BAFC2}"/>
              </a:ext>
            </a:extLst>
          </p:cNvPr>
          <p:cNvSpPr/>
          <p:nvPr/>
        </p:nvSpPr>
        <p:spPr>
          <a:xfrm>
            <a:off x="2345552" y="1586138"/>
            <a:ext cx="3481628"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発生報告</a:t>
            </a:r>
          </a:p>
        </p:txBody>
      </p:sp>
      <p:sp>
        <p:nvSpPr>
          <p:cNvPr id="18" name="正方形/長方形 17">
            <a:extLst>
              <a:ext uri="{FF2B5EF4-FFF2-40B4-BE49-F238E27FC236}">
                <a16:creationId xmlns:a16="http://schemas.microsoft.com/office/drawing/2014/main" id="{412D7E48-5E64-79D3-393E-B1AE55EB405D}"/>
              </a:ext>
            </a:extLst>
          </p:cNvPr>
          <p:cNvSpPr/>
          <p:nvPr/>
        </p:nvSpPr>
        <p:spPr>
          <a:xfrm>
            <a:off x="2345551" y="3119432"/>
            <a:ext cx="3481628"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調　査</a:t>
            </a:r>
          </a:p>
        </p:txBody>
      </p:sp>
      <p:sp>
        <p:nvSpPr>
          <p:cNvPr id="19" name="正方形/長方形 18">
            <a:extLst>
              <a:ext uri="{FF2B5EF4-FFF2-40B4-BE49-F238E27FC236}">
                <a16:creationId xmlns:a16="http://schemas.microsoft.com/office/drawing/2014/main" id="{424A9DB3-4A29-3166-CDAB-501616E8A5D0}"/>
              </a:ext>
            </a:extLst>
          </p:cNvPr>
          <p:cNvSpPr/>
          <p:nvPr/>
        </p:nvSpPr>
        <p:spPr>
          <a:xfrm>
            <a:off x="2345551" y="4646903"/>
            <a:ext cx="3481628" cy="796674"/>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情報提供</a:t>
            </a:r>
          </a:p>
        </p:txBody>
      </p:sp>
      <p:sp>
        <p:nvSpPr>
          <p:cNvPr id="5" name="正方形/長方形 4">
            <a:extLst>
              <a:ext uri="{FF2B5EF4-FFF2-40B4-BE49-F238E27FC236}">
                <a16:creationId xmlns:a16="http://schemas.microsoft.com/office/drawing/2014/main" id="{0AC3804C-F9C7-32E6-72A5-C63D63663156}"/>
              </a:ext>
            </a:extLst>
          </p:cNvPr>
          <p:cNvSpPr/>
          <p:nvPr/>
        </p:nvSpPr>
        <p:spPr>
          <a:xfrm>
            <a:off x="7596759" y="1561904"/>
            <a:ext cx="3481630"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調査結果報告</a:t>
            </a:r>
          </a:p>
        </p:txBody>
      </p:sp>
      <p:sp>
        <p:nvSpPr>
          <p:cNvPr id="11" name="正方形/長方形 10">
            <a:extLst>
              <a:ext uri="{FF2B5EF4-FFF2-40B4-BE49-F238E27FC236}">
                <a16:creationId xmlns:a16="http://schemas.microsoft.com/office/drawing/2014/main" id="{3CFBE7C1-BF13-A941-19D9-DEB8F49633BD}"/>
              </a:ext>
            </a:extLst>
          </p:cNvPr>
          <p:cNvSpPr/>
          <p:nvPr/>
        </p:nvSpPr>
        <p:spPr>
          <a:xfrm>
            <a:off x="7596759" y="3119432"/>
            <a:ext cx="3481628"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再調査</a:t>
            </a:r>
          </a:p>
        </p:txBody>
      </p:sp>
      <p:sp>
        <p:nvSpPr>
          <p:cNvPr id="20" name="正方形/長方形 19">
            <a:extLst>
              <a:ext uri="{FF2B5EF4-FFF2-40B4-BE49-F238E27FC236}">
                <a16:creationId xmlns:a16="http://schemas.microsoft.com/office/drawing/2014/main" id="{CCB30D29-4292-2EDC-5258-07FD1721CEBE}"/>
              </a:ext>
            </a:extLst>
          </p:cNvPr>
          <p:cNvSpPr/>
          <p:nvPr/>
        </p:nvSpPr>
        <p:spPr>
          <a:xfrm>
            <a:off x="7596759" y="4646905"/>
            <a:ext cx="3481628" cy="796672"/>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再調査報告</a:t>
            </a:r>
          </a:p>
        </p:txBody>
      </p:sp>
      <p:sp>
        <p:nvSpPr>
          <p:cNvPr id="21" name="下矢印 3">
            <a:extLst>
              <a:ext uri="{FF2B5EF4-FFF2-40B4-BE49-F238E27FC236}">
                <a16:creationId xmlns:a16="http://schemas.microsoft.com/office/drawing/2014/main" id="{EA7D77E5-56F7-ACCA-0E70-B891871CCD61}"/>
              </a:ext>
            </a:extLst>
          </p:cNvPr>
          <p:cNvSpPr/>
          <p:nvPr/>
        </p:nvSpPr>
        <p:spPr>
          <a:xfrm>
            <a:off x="3612119" y="2509667"/>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下矢印 3">
            <a:extLst>
              <a:ext uri="{FF2B5EF4-FFF2-40B4-BE49-F238E27FC236}">
                <a16:creationId xmlns:a16="http://schemas.microsoft.com/office/drawing/2014/main" id="{07B00F41-6AE5-7149-BEE5-027A30DB4528}"/>
              </a:ext>
            </a:extLst>
          </p:cNvPr>
          <p:cNvSpPr/>
          <p:nvPr/>
        </p:nvSpPr>
        <p:spPr>
          <a:xfrm>
            <a:off x="3612118" y="4016974"/>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下矢印 3">
            <a:extLst>
              <a:ext uri="{FF2B5EF4-FFF2-40B4-BE49-F238E27FC236}">
                <a16:creationId xmlns:a16="http://schemas.microsoft.com/office/drawing/2014/main" id="{6B455C39-F9D2-3304-33C6-D3475D0B2217}"/>
              </a:ext>
            </a:extLst>
          </p:cNvPr>
          <p:cNvSpPr/>
          <p:nvPr/>
        </p:nvSpPr>
        <p:spPr>
          <a:xfrm>
            <a:off x="3612118" y="5544446"/>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下矢印 3">
            <a:extLst>
              <a:ext uri="{FF2B5EF4-FFF2-40B4-BE49-F238E27FC236}">
                <a16:creationId xmlns:a16="http://schemas.microsoft.com/office/drawing/2014/main" id="{9D513993-8DFB-990C-9A32-D2A8F6F347A0}"/>
              </a:ext>
            </a:extLst>
          </p:cNvPr>
          <p:cNvSpPr/>
          <p:nvPr/>
        </p:nvSpPr>
        <p:spPr>
          <a:xfrm>
            <a:off x="8863327" y="2475742"/>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下矢印 3">
            <a:extLst>
              <a:ext uri="{FF2B5EF4-FFF2-40B4-BE49-F238E27FC236}">
                <a16:creationId xmlns:a16="http://schemas.microsoft.com/office/drawing/2014/main" id="{49D26202-DCB0-3F7C-FB23-B20A62E6F699}"/>
              </a:ext>
            </a:extLst>
          </p:cNvPr>
          <p:cNvSpPr/>
          <p:nvPr/>
        </p:nvSpPr>
        <p:spPr>
          <a:xfrm>
            <a:off x="8863327" y="4016974"/>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グラフィックス 26" descr="クリップボード 単色塗りつぶし">
            <a:extLst>
              <a:ext uri="{FF2B5EF4-FFF2-40B4-BE49-F238E27FC236}">
                <a16:creationId xmlns:a16="http://schemas.microsoft.com/office/drawing/2014/main" id="{EF189649-9F3E-2D1B-6702-FB16A3B451F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902207" y="3126384"/>
            <a:ext cx="837112" cy="837112"/>
          </a:xfrm>
          <a:prstGeom prst="rect">
            <a:avLst/>
          </a:prstGeom>
        </p:spPr>
      </p:pic>
      <p:pic>
        <p:nvPicPr>
          <p:cNvPr id="29" name="グラフィックス 28" descr="受信箱 単色塗りつぶし">
            <a:extLst>
              <a:ext uri="{FF2B5EF4-FFF2-40B4-BE49-F238E27FC236}">
                <a16:creationId xmlns:a16="http://schemas.microsoft.com/office/drawing/2014/main" id="{05650A39-0F01-CE3F-4C61-C0142E995F8E}"/>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980194" y="4588040"/>
            <a:ext cx="914400" cy="914400"/>
          </a:xfrm>
          <a:prstGeom prst="rect">
            <a:avLst/>
          </a:prstGeom>
        </p:spPr>
      </p:pic>
      <p:pic>
        <p:nvPicPr>
          <p:cNvPr id="31" name="グラフィックス 30" descr="フリーハンド 単色塗りつぶし">
            <a:extLst>
              <a:ext uri="{FF2B5EF4-FFF2-40B4-BE49-F238E27FC236}">
                <a16:creationId xmlns:a16="http://schemas.microsoft.com/office/drawing/2014/main" id="{22B79C07-B814-6A4C-CED2-19AADFE576A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0134600" y="3024356"/>
            <a:ext cx="914400" cy="914400"/>
          </a:xfrm>
          <a:prstGeom prst="rect">
            <a:avLst/>
          </a:prstGeom>
        </p:spPr>
      </p:pic>
      <p:pic>
        <p:nvPicPr>
          <p:cNvPr id="33" name="グラフィックス 32" descr="サブタイトル 単色塗りつぶし">
            <a:extLst>
              <a:ext uri="{FF2B5EF4-FFF2-40B4-BE49-F238E27FC236}">
                <a16:creationId xmlns:a16="http://schemas.microsoft.com/office/drawing/2014/main" id="{01D43DEC-A82A-1E8F-FF5A-5BF55748B7F1}"/>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970432" y="1561342"/>
            <a:ext cx="914400" cy="914400"/>
          </a:xfrm>
          <a:prstGeom prst="rect">
            <a:avLst/>
          </a:prstGeom>
        </p:spPr>
      </p:pic>
      <p:pic>
        <p:nvPicPr>
          <p:cNvPr id="35" name="グラフィックス 34" descr="サブタイトル 枠線">
            <a:extLst>
              <a:ext uri="{FF2B5EF4-FFF2-40B4-BE49-F238E27FC236}">
                <a16:creationId xmlns:a16="http://schemas.microsoft.com/office/drawing/2014/main" id="{9ADBA50E-9EA1-D398-9995-7E37E1298E11}"/>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0503380" y="4676960"/>
            <a:ext cx="914400" cy="914400"/>
          </a:xfrm>
          <a:prstGeom prst="rect">
            <a:avLst/>
          </a:prstGeom>
        </p:spPr>
      </p:pic>
      <p:pic>
        <p:nvPicPr>
          <p:cNvPr id="37" name="グラフィックス 36" descr="社会的距離 単色塗りつぶし">
            <a:extLst>
              <a:ext uri="{FF2B5EF4-FFF2-40B4-BE49-F238E27FC236}">
                <a16:creationId xmlns:a16="http://schemas.microsoft.com/office/drawing/2014/main" id="{6005F737-C976-67E7-7E91-40A088AFDB8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0790734" y="1492699"/>
            <a:ext cx="914400" cy="914400"/>
          </a:xfrm>
          <a:prstGeom prst="rect">
            <a:avLst/>
          </a:prstGeom>
        </p:spPr>
      </p:pic>
      <p:pic>
        <p:nvPicPr>
          <p:cNvPr id="3" name="Picture 2" descr="C:\Users\791878\Desktop\H29\コバトン（png形式）\53-1-04.png">
            <a:extLst>
              <a:ext uri="{FF2B5EF4-FFF2-40B4-BE49-F238E27FC236}">
                <a16:creationId xmlns:a16="http://schemas.microsoft.com/office/drawing/2014/main" id="{0887D63D-8FF0-92A5-13CB-940E98D3AAD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2">
            <a:extLst>
              <a:ext uri="{FF2B5EF4-FFF2-40B4-BE49-F238E27FC236}">
                <a16:creationId xmlns:a16="http://schemas.microsoft.com/office/drawing/2014/main" id="{8B6CF15E-4968-16CC-3589-44EC3850E147}"/>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36785134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F20843F6-9C2F-48A7-1AFC-1D865435BAB7}"/>
            </a:ext>
          </a:extLst>
        </p:cNvPr>
        <p:cNvGrpSpPr/>
        <p:nvPr/>
      </p:nvGrpSpPr>
      <p:grpSpPr>
        <a:xfrm>
          <a:off x="0" y="0"/>
          <a:ext cx="0" cy="0"/>
          <a:chOff x="0" y="0"/>
          <a:chExt cx="0" cy="0"/>
        </a:xfrm>
      </p:grpSpPr>
      <p:sp>
        <p:nvSpPr>
          <p:cNvPr id="34" name="フリーフォーム: 図形 33">
            <a:extLst>
              <a:ext uri="{FF2B5EF4-FFF2-40B4-BE49-F238E27FC236}">
                <a16:creationId xmlns:a16="http://schemas.microsoft.com/office/drawing/2014/main" id="{8A301CF4-03B1-2A48-8D4B-7A5FABD65FDE}"/>
              </a:ext>
            </a:extLst>
          </p:cNvPr>
          <p:cNvSpPr/>
          <p:nvPr/>
        </p:nvSpPr>
        <p:spPr>
          <a:xfrm>
            <a:off x="-3490610" y="-510455"/>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415010A3-EEF1-927E-7B25-5FDDA47E4855}"/>
              </a:ext>
            </a:extLst>
          </p:cNvPr>
          <p:cNvSpPr/>
          <p:nvPr/>
        </p:nvSpPr>
        <p:spPr>
          <a:xfrm>
            <a:off x="1454219" y="398079"/>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CC99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atin typeface="HGP創英角ｺﾞｼｯｸUB" panose="020B0900000000000000" pitchFamily="50" charset="-128"/>
                <a:ea typeface="HGP創英角ｺﾞｼｯｸUB" panose="020B0900000000000000" pitchFamily="50" charset="-128"/>
              </a:rPr>
              <a:t>「いじめ重大事態」への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対応</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0AC7E666-AF4F-3F5F-069C-57E006E1F7F1}"/>
              </a:ext>
            </a:extLst>
          </p:cNvPr>
          <p:cNvSpPr>
            <a:spLocks noGrp="1"/>
          </p:cNvSpPr>
          <p:nvPr>
            <p:ph type="sldNum" sz="quarter" idx="12"/>
          </p:nvPr>
        </p:nvSpPr>
        <p:spPr/>
        <p:txBody>
          <a:bodyPr/>
          <a:lstStyle/>
          <a:p>
            <a:pPr rtl="0"/>
            <a:fld id="{19B51A1E-902D-48AF-9020-955120F399B6}" type="slidenum">
              <a:rPr lang="en-US" altLang="ja-JP" noProof="0" smtClean="0"/>
              <a:pPr rtl="0"/>
              <a:t>43</a:t>
            </a:fld>
            <a:endParaRPr lang="ja-JP" altLang="en-US" noProof="0" dirty="0"/>
          </a:p>
        </p:txBody>
      </p:sp>
      <p:sp>
        <p:nvSpPr>
          <p:cNvPr id="4" name="アーチ 3">
            <a:extLst>
              <a:ext uri="{FF2B5EF4-FFF2-40B4-BE49-F238E27FC236}">
                <a16:creationId xmlns:a16="http://schemas.microsoft.com/office/drawing/2014/main" id="{E5552EDF-8172-D07B-D3A7-7EF6E15C447C}"/>
              </a:ext>
            </a:extLst>
          </p:cNvPr>
          <p:cNvSpPr/>
          <p:nvPr/>
        </p:nvSpPr>
        <p:spPr>
          <a:xfrm>
            <a:off x="-6348362" y="-1101274"/>
            <a:ext cx="8573895" cy="8573895"/>
          </a:xfrm>
          <a:prstGeom prst="blockArc">
            <a:avLst>
              <a:gd name="adj1" fmla="val 18263518"/>
              <a:gd name="adj2" fmla="val 3625752"/>
              <a:gd name="adj3" fmla="val 2262"/>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楕円 12">
            <a:extLst>
              <a:ext uri="{FF2B5EF4-FFF2-40B4-BE49-F238E27FC236}">
                <a16:creationId xmlns:a16="http://schemas.microsoft.com/office/drawing/2014/main" id="{EA35C262-2EA3-97BB-BD6F-47BF9FB98C39}"/>
              </a:ext>
            </a:extLst>
          </p:cNvPr>
          <p:cNvSpPr/>
          <p:nvPr/>
        </p:nvSpPr>
        <p:spPr>
          <a:xfrm>
            <a:off x="956298" y="298495"/>
            <a:ext cx="995842" cy="995842"/>
          </a:xfrm>
          <a:prstGeom prst="ellipse">
            <a:avLst/>
          </a:prstGeom>
          <a:ln>
            <a:solidFill>
              <a:srgbClr val="CC99FF"/>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コメント: ハート 単色塗りつぶし">
            <a:extLst>
              <a:ext uri="{FF2B5EF4-FFF2-40B4-BE49-F238E27FC236}">
                <a16:creationId xmlns:a16="http://schemas.microsoft.com/office/drawing/2014/main" id="{EB528869-64D7-2111-543B-94756A84EEC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97019" y="398079"/>
            <a:ext cx="914400" cy="914400"/>
          </a:xfrm>
          <a:prstGeom prst="rect">
            <a:avLst/>
          </a:prstGeom>
        </p:spPr>
      </p:pic>
      <p:sp>
        <p:nvSpPr>
          <p:cNvPr id="10" name="テキスト ボックス 9">
            <a:extLst>
              <a:ext uri="{FF2B5EF4-FFF2-40B4-BE49-F238E27FC236}">
                <a16:creationId xmlns:a16="http://schemas.microsoft.com/office/drawing/2014/main" id="{882F8382-D1C3-076A-3F6E-AB26D42311D3}"/>
              </a:ext>
            </a:extLst>
          </p:cNvPr>
          <p:cNvSpPr txBox="1"/>
          <p:nvPr/>
        </p:nvSpPr>
        <p:spPr>
          <a:xfrm>
            <a:off x="247257" y="1385769"/>
            <a:ext cx="1107996" cy="4438593"/>
          </a:xfrm>
          <a:prstGeom prst="rect">
            <a:avLst/>
          </a:prstGeom>
          <a:noFill/>
        </p:spPr>
        <p:txBody>
          <a:bodyPr vert="eaVert" wrap="square">
            <a:spAutoFit/>
          </a:bodyPr>
          <a:lstStyle/>
          <a:p>
            <a:r>
              <a:rPr lang="ja-JP" altLang="en-US" sz="60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対応の流れ</a:t>
            </a:r>
          </a:p>
        </p:txBody>
      </p:sp>
      <p:sp>
        <p:nvSpPr>
          <p:cNvPr id="18" name="正方形/長方形 17">
            <a:extLst>
              <a:ext uri="{FF2B5EF4-FFF2-40B4-BE49-F238E27FC236}">
                <a16:creationId xmlns:a16="http://schemas.microsoft.com/office/drawing/2014/main" id="{6FC92153-501B-F683-B379-BC3E57991EF8}"/>
              </a:ext>
            </a:extLst>
          </p:cNvPr>
          <p:cNvSpPr/>
          <p:nvPr/>
        </p:nvSpPr>
        <p:spPr>
          <a:xfrm>
            <a:off x="2443791" y="1495241"/>
            <a:ext cx="9500952"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調　査</a:t>
            </a:r>
          </a:p>
        </p:txBody>
      </p:sp>
      <p:pic>
        <p:nvPicPr>
          <p:cNvPr id="27" name="グラフィックス 26" descr="クリップボード 単色塗りつぶし">
            <a:extLst>
              <a:ext uri="{FF2B5EF4-FFF2-40B4-BE49-F238E27FC236}">
                <a16:creationId xmlns:a16="http://schemas.microsoft.com/office/drawing/2014/main" id="{1CF04760-A2F1-DF2A-EA0B-B24EE504246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2549532" y="1495241"/>
            <a:ext cx="837112" cy="837112"/>
          </a:xfrm>
          <a:prstGeom prst="rect">
            <a:avLst/>
          </a:prstGeom>
        </p:spPr>
      </p:pic>
      <p:sp>
        <p:nvSpPr>
          <p:cNvPr id="26" name="正方形/長方形 25">
            <a:extLst>
              <a:ext uri="{FF2B5EF4-FFF2-40B4-BE49-F238E27FC236}">
                <a16:creationId xmlns:a16="http://schemas.microsoft.com/office/drawing/2014/main" id="{4B039E32-6DF7-17D1-E3B7-076467F32336}"/>
              </a:ext>
            </a:extLst>
          </p:cNvPr>
          <p:cNvSpPr/>
          <p:nvPr/>
        </p:nvSpPr>
        <p:spPr>
          <a:xfrm>
            <a:off x="3207438" y="2395286"/>
            <a:ext cx="7973658" cy="646331"/>
          </a:xfrm>
          <a:prstGeom prst="rect">
            <a:avLst/>
          </a:prstGeom>
        </p:spPr>
        <p:txBody>
          <a:bodyPr wrap="none">
            <a:spAutoFit/>
          </a:bodyPr>
          <a:lstStyle/>
          <a:p>
            <a:r>
              <a:rPr lang="en-US" altLang="ja-JP" sz="3600" dirty="0">
                <a:ln w="0"/>
                <a:latin typeface="HGP創英角ｺﾞｼｯｸUB" panose="020B0900000000000000" pitchFamily="50" charset="-128"/>
                <a:ea typeface="HGP創英角ｺﾞｼｯｸUB" panose="020B0900000000000000" pitchFamily="50" charset="-128"/>
              </a:rPr>
              <a:t>【</a:t>
            </a:r>
            <a:r>
              <a:rPr lang="ja-JP" altLang="en-US" sz="3600" dirty="0">
                <a:ln w="0"/>
                <a:latin typeface="HGP創英角ｺﾞｼｯｸUB" panose="020B0900000000000000" pitchFamily="50" charset="-128"/>
                <a:ea typeface="HGP創英角ｺﾞｼｯｸUB" panose="020B0900000000000000" pitchFamily="50" charset="-128"/>
              </a:rPr>
              <a:t>いじめ防止対策推進法第２８条第１項</a:t>
            </a:r>
            <a:r>
              <a:rPr lang="en-US" altLang="ja-JP" sz="3600" dirty="0">
                <a:ln w="0"/>
                <a:latin typeface="HGP創英角ｺﾞｼｯｸUB" panose="020B0900000000000000" pitchFamily="50" charset="-128"/>
                <a:ea typeface="HGP創英角ｺﾞｼｯｸUB" panose="020B0900000000000000" pitchFamily="50" charset="-128"/>
              </a:rPr>
              <a:t>】</a:t>
            </a:r>
            <a:endParaRPr lang="ja-JP" altLang="en-US" sz="3600" dirty="0">
              <a:latin typeface="HGP創英角ｺﾞｼｯｸUB" panose="020B0900000000000000" pitchFamily="50" charset="-128"/>
              <a:ea typeface="HGP創英角ｺﾞｼｯｸUB" panose="020B0900000000000000" pitchFamily="50" charset="-128"/>
            </a:endParaRPr>
          </a:p>
        </p:txBody>
      </p:sp>
      <p:sp>
        <p:nvSpPr>
          <p:cNvPr id="28" name="大かっこ 27">
            <a:extLst>
              <a:ext uri="{FF2B5EF4-FFF2-40B4-BE49-F238E27FC236}">
                <a16:creationId xmlns:a16="http://schemas.microsoft.com/office/drawing/2014/main" id="{1588531E-C93F-AB57-F523-1D2953AA1B0F}"/>
              </a:ext>
            </a:extLst>
          </p:cNvPr>
          <p:cNvSpPr/>
          <p:nvPr/>
        </p:nvSpPr>
        <p:spPr>
          <a:xfrm>
            <a:off x="2443791" y="3144989"/>
            <a:ext cx="9500952" cy="1622944"/>
          </a:xfrm>
          <a:prstGeom prst="bracketPair">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・教育委員会又は学校の下に組織を設け、事実関係を明確にするための調査を行う。</a:t>
            </a:r>
          </a:p>
        </p:txBody>
      </p:sp>
      <p:sp>
        <p:nvSpPr>
          <p:cNvPr id="32" name="正方形/長方形 31">
            <a:extLst>
              <a:ext uri="{FF2B5EF4-FFF2-40B4-BE49-F238E27FC236}">
                <a16:creationId xmlns:a16="http://schemas.microsoft.com/office/drawing/2014/main" id="{5E92C317-CAAA-6371-83FE-45D9DA92238E}"/>
              </a:ext>
            </a:extLst>
          </p:cNvPr>
          <p:cNvSpPr/>
          <p:nvPr/>
        </p:nvSpPr>
        <p:spPr>
          <a:xfrm>
            <a:off x="1911419" y="5185099"/>
            <a:ext cx="9848581" cy="1200329"/>
          </a:xfrm>
          <a:prstGeom prst="rect">
            <a:avLst/>
          </a:prstGeom>
          <a:noFill/>
        </p:spPr>
        <p:txBody>
          <a:bodyPr wrap="square" lIns="91440" tIns="45720" rIns="91440" bIns="45720">
            <a:spAutoFit/>
          </a:bodyPr>
          <a:lstStyle/>
          <a:p>
            <a:r>
              <a:rPr lang="ja-JP" altLang="en-US" sz="2400" dirty="0">
                <a:ln w="0"/>
                <a:solidFill>
                  <a:schemeClr val="bg2"/>
                </a:solidFill>
                <a:latin typeface="HGP創英角ｺﾞｼｯｸUB" panose="020B0900000000000000" pitchFamily="50" charset="-128"/>
                <a:ea typeface="HGP創英角ｺﾞｼｯｸUB" panose="020B0900000000000000" pitchFamily="50" charset="-128"/>
              </a:rPr>
              <a:t>２３条調査で事実関係の全貌が十分に明らかにされたと確認できる場合は、重大事態として取り扱い、再発防止の検討等を行うものの、新たな調査を</a:t>
            </a:r>
            <a:endParaRPr lang="en-US" altLang="ja-JP" sz="2400" dirty="0">
              <a:ln w="0"/>
              <a:solidFill>
                <a:schemeClr val="bg2"/>
              </a:solidFill>
              <a:latin typeface="HGP創英角ｺﾞｼｯｸUB" panose="020B0900000000000000" pitchFamily="50" charset="-128"/>
              <a:ea typeface="HGP創英角ｺﾞｼｯｸUB" panose="020B0900000000000000" pitchFamily="50" charset="-128"/>
            </a:endParaRPr>
          </a:p>
          <a:p>
            <a:r>
              <a:rPr lang="ja-JP" altLang="en-US" sz="2400" dirty="0">
                <a:ln w="0"/>
                <a:solidFill>
                  <a:schemeClr val="bg2"/>
                </a:solidFill>
                <a:latin typeface="HGP創英角ｺﾞｼｯｸUB" panose="020B0900000000000000" pitchFamily="50" charset="-128"/>
                <a:ea typeface="HGP創英角ｺﾞｼｯｸUB" panose="020B0900000000000000" pitchFamily="50" charset="-128"/>
              </a:rPr>
              <a:t>行わないことも考えられる。</a:t>
            </a:r>
            <a:endParaRPr lang="ja-JP" altLang="en-US" sz="2400" b="0" cap="none" spc="0" dirty="0">
              <a:ln w="0"/>
              <a:solidFill>
                <a:schemeClr val="bg2"/>
              </a:solidFill>
              <a:latin typeface="HGP創英角ｺﾞｼｯｸUB" panose="020B0900000000000000" pitchFamily="50" charset="-128"/>
              <a:ea typeface="HGP創英角ｺﾞｼｯｸUB" panose="020B0900000000000000" pitchFamily="50" charset="-128"/>
            </a:endParaRPr>
          </a:p>
        </p:txBody>
      </p:sp>
      <p:pic>
        <p:nvPicPr>
          <p:cNvPr id="3" name="Picture 2" descr="C:\Users\791878\Desktop\H29\コバトン（png形式）\53-1-04.png">
            <a:extLst>
              <a:ext uri="{FF2B5EF4-FFF2-40B4-BE49-F238E27FC236}">
                <a16:creationId xmlns:a16="http://schemas.microsoft.com/office/drawing/2014/main" id="{97882CD3-F70B-C88D-D544-9644E350ED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矢印: ストライプ 4">
            <a:extLst>
              <a:ext uri="{FF2B5EF4-FFF2-40B4-BE49-F238E27FC236}">
                <a16:creationId xmlns:a16="http://schemas.microsoft.com/office/drawing/2014/main" id="{2BA3CFD9-F6C1-0979-D8D3-116389FAE7FF}"/>
              </a:ext>
            </a:extLst>
          </p:cNvPr>
          <p:cNvSpPr/>
          <p:nvPr/>
        </p:nvSpPr>
        <p:spPr>
          <a:xfrm rot="5400000">
            <a:off x="6782297" y="4116434"/>
            <a:ext cx="540956" cy="1479797"/>
          </a:xfrm>
          <a:prstGeom prst="stripedRightArrow">
            <a:avLst/>
          </a:prstGeom>
          <a:solidFill>
            <a:srgbClr val="FF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2">
            <a:extLst>
              <a:ext uri="{FF2B5EF4-FFF2-40B4-BE49-F238E27FC236}">
                <a16:creationId xmlns:a16="http://schemas.microsoft.com/office/drawing/2014/main" id="{46704F35-9D18-E3AD-DA48-F919CF612DC1}"/>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18953262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par>
                                <p:cTn id="8" presetID="14" presetClass="entr" presetSubtype="10" fill="hold" grpId="0" nodeType="withEffect">
                                  <p:stCondLst>
                                    <p:cond delay="1000"/>
                                  </p:stCondLst>
                                  <p:childTnLst>
                                    <p:set>
                                      <p:cBhvr>
                                        <p:cTn id="9" dur="1" fill="hold">
                                          <p:stCondLst>
                                            <p:cond delay="0"/>
                                          </p:stCondLst>
                                        </p:cTn>
                                        <p:tgtEl>
                                          <p:spTgt spid="28"/>
                                        </p:tgtEl>
                                        <p:attrNameLst>
                                          <p:attrName>style.visibility</p:attrName>
                                        </p:attrNameLst>
                                      </p:cBhvr>
                                      <p:to>
                                        <p:strVal val="visible"/>
                                      </p:to>
                                    </p:set>
                                    <p:animEffect transition="in" filter="randombar(horizontal)">
                                      <p:cBhvr>
                                        <p:cTn id="10" dur="2000"/>
                                        <p:tgtEl>
                                          <p:spTgt spid="28"/>
                                        </p:tgtEl>
                                      </p:cBhvr>
                                    </p:animEffect>
                                  </p:childTnLst>
                                </p:cTn>
                              </p:par>
                            </p:childTnLst>
                          </p:cTn>
                        </p:par>
                        <p:par>
                          <p:cTn id="11" fill="hold">
                            <p:stCondLst>
                              <p:cond delay="3000"/>
                            </p:stCondLst>
                            <p:childTnLst>
                              <p:par>
                                <p:cTn id="12" presetID="14" presetClass="entr" presetSubtype="10" fill="hold" grpId="0" nodeType="afterEffect">
                                  <p:stCondLst>
                                    <p:cond delay="100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2000"/>
                                        <p:tgtEl>
                                          <p:spTgt spid="32"/>
                                        </p:tgtEl>
                                      </p:cBhvr>
                                    </p:animEffect>
                                  </p:childTnLst>
                                </p:cTn>
                              </p:par>
                              <p:par>
                                <p:cTn id="15" presetID="2" presetClass="entr" presetSubtype="4" fill="hold" grpId="0" nodeType="withEffect">
                                  <p:stCondLst>
                                    <p:cond delay="100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000" fill="hold"/>
                                        <p:tgtEl>
                                          <p:spTgt spid="5"/>
                                        </p:tgtEl>
                                        <p:attrNameLst>
                                          <p:attrName>ppt_x</p:attrName>
                                        </p:attrNameLst>
                                      </p:cBhvr>
                                      <p:tavLst>
                                        <p:tav tm="0">
                                          <p:val>
                                            <p:strVal val="#ppt_x"/>
                                          </p:val>
                                        </p:tav>
                                        <p:tav tm="100000">
                                          <p:val>
                                            <p:strVal val="#ppt_x"/>
                                          </p:val>
                                        </p:tav>
                                      </p:tavLst>
                                    </p:anim>
                                    <p:anim calcmode="lin" valueType="num">
                                      <p:cBhvr additive="base">
                                        <p:cTn id="1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animBg="1"/>
      <p:bldP spid="32" grpId="0"/>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35F42503-B64C-742B-8ADA-181F0167727E}"/>
            </a:ext>
          </a:extLst>
        </p:cNvPr>
        <p:cNvGrpSpPr/>
        <p:nvPr/>
      </p:nvGrpSpPr>
      <p:grpSpPr>
        <a:xfrm>
          <a:off x="0" y="0"/>
          <a:ext cx="0" cy="0"/>
          <a:chOff x="0" y="0"/>
          <a:chExt cx="0" cy="0"/>
        </a:xfrm>
      </p:grpSpPr>
      <p:sp>
        <p:nvSpPr>
          <p:cNvPr id="34" name="フリーフォーム: 図形 33">
            <a:extLst>
              <a:ext uri="{FF2B5EF4-FFF2-40B4-BE49-F238E27FC236}">
                <a16:creationId xmlns:a16="http://schemas.microsoft.com/office/drawing/2014/main" id="{EA25713C-1DF9-8F46-285B-E9812A5DCC95}"/>
              </a:ext>
            </a:extLst>
          </p:cNvPr>
          <p:cNvSpPr/>
          <p:nvPr/>
        </p:nvSpPr>
        <p:spPr>
          <a:xfrm>
            <a:off x="-3706500" y="-503219"/>
            <a:ext cx="15898500" cy="7477322"/>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A0DC9DB0-196F-EDAB-A3AC-8B3D850D78B9}"/>
              </a:ext>
            </a:extLst>
          </p:cNvPr>
          <p:cNvSpPr/>
          <p:nvPr/>
        </p:nvSpPr>
        <p:spPr>
          <a:xfrm>
            <a:off x="1454219" y="398079"/>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CC99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atin typeface="HGP創英角ｺﾞｼｯｸUB" panose="020B0900000000000000" pitchFamily="50" charset="-128"/>
                <a:ea typeface="HGP創英角ｺﾞｼｯｸUB" panose="020B0900000000000000" pitchFamily="50" charset="-128"/>
              </a:rPr>
              <a:t>「いじめ重大事態」への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対応</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F8643294-8073-E214-FE1F-27037C93A934}"/>
              </a:ext>
            </a:extLst>
          </p:cNvPr>
          <p:cNvSpPr>
            <a:spLocks noGrp="1"/>
          </p:cNvSpPr>
          <p:nvPr>
            <p:ph type="sldNum" sz="quarter" idx="33"/>
          </p:nvPr>
        </p:nvSpPr>
        <p:spPr/>
        <p:txBody>
          <a:bodyPr/>
          <a:lstStyle/>
          <a:p>
            <a:pPr rtl="0"/>
            <a:fld id="{19B51A1E-902D-48AF-9020-955120F399B6}" type="slidenum">
              <a:rPr lang="en-US" altLang="ja-JP" noProof="0" smtClean="0"/>
              <a:pPr rtl="0"/>
              <a:t>44</a:t>
            </a:fld>
            <a:endParaRPr lang="ja-JP" altLang="en-US" noProof="0" dirty="0"/>
          </a:p>
        </p:txBody>
      </p:sp>
      <p:sp>
        <p:nvSpPr>
          <p:cNvPr id="4" name="アーチ 3">
            <a:extLst>
              <a:ext uri="{FF2B5EF4-FFF2-40B4-BE49-F238E27FC236}">
                <a16:creationId xmlns:a16="http://schemas.microsoft.com/office/drawing/2014/main" id="{DFF292FB-CCEC-9B7F-046E-E8C18841A883}"/>
              </a:ext>
            </a:extLst>
          </p:cNvPr>
          <p:cNvSpPr/>
          <p:nvPr/>
        </p:nvSpPr>
        <p:spPr>
          <a:xfrm>
            <a:off x="-6348362" y="-1101274"/>
            <a:ext cx="8573895" cy="8573895"/>
          </a:xfrm>
          <a:prstGeom prst="blockArc">
            <a:avLst>
              <a:gd name="adj1" fmla="val 18263518"/>
              <a:gd name="adj2" fmla="val 3984573"/>
              <a:gd name="adj3" fmla="val 2332"/>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楕円 12">
            <a:extLst>
              <a:ext uri="{FF2B5EF4-FFF2-40B4-BE49-F238E27FC236}">
                <a16:creationId xmlns:a16="http://schemas.microsoft.com/office/drawing/2014/main" id="{A68B137C-17B1-85BC-8AF0-E152B96DBC2A}"/>
              </a:ext>
            </a:extLst>
          </p:cNvPr>
          <p:cNvSpPr/>
          <p:nvPr/>
        </p:nvSpPr>
        <p:spPr>
          <a:xfrm>
            <a:off x="956298" y="298495"/>
            <a:ext cx="995842" cy="995842"/>
          </a:xfrm>
          <a:prstGeom prst="ellipse">
            <a:avLst/>
          </a:prstGeom>
          <a:ln>
            <a:solidFill>
              <a:srgbClr val="CC99FF"/>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コメント: ハート 単色塗りつぶし">
            <a:extLst>
              <a:ext uri="{FF2B5EF4-FFF2-40B4-BE49-F238E27FC236}">
                <a16:creationId xmlns:a16="http://schemas.microsoft.com/office/drawing/2014/main" id="{E8D8BD94-B926-CE4C-5986-DB7DBB166D1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97019" y="398079"/>
            <a:ext cx="914400" cy="914400"/>
          </a:xfrm>
          <a:prstGeom prst="rect">
            <a:avLst/>
          </a:prstGeom>
        </p:spPr>
      </p:pic>
      <p:sp>
        <p:nvSpPr>
          <p:cNvPr id="10" name="テキスト ボックス 9">
            <a:extLst>
              <a:ext uri="{FF2B5EF4-FFF2-40B4-BE49-F238E27FC236}">
                <a16:creationId xmlns:a16="http://schemas.microsoft.com/office/drawing/2014/main" id="{99BE07C1-D6DE-E575-2828-3FC67C9EEBA0}"/>
              </a:ext>
            </a:extLst>
          </p:cNvPr>
          <p:cNvSpPr txBox="1"/>
          <p:nvPr/>
        </p:nvSpPr>
        <p:spPr>
          <a:xfrm>
            <a:off x="247257" y="1385769"/>
            <a:ext cx="1107996" cy="4438593"/>
          </a:xfrm>
          <a:prstGeom prst="rect">
            <a:avLst/>
          </a:prstGeom>
          <a:noFill/>
        </p:spPr>
        <p:txBody>
          <a:bodyPr vert="eaVert" wrap="square">
            <a:spAutoFit/>
          </a:bodyPr>
          <a:lstStyle/>
          <a:p>
            <a:r>
              <a:rPr lang="ja-JP" altLang="en-US" sz="60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調査について</a:t>
            </a:r>
          </a:p>
        </p:txBody>
      </p:sp>
      <p:graphicFrame>
        <p:nvGraphicFramePr>
          <p:cNvPr id="5" name="図表 4">
            <a:extLst>
              <a:ext uri="{FF2B5EF4-FFF2-40B4-BE49-F238E27FC236}">
                <a16:creationId xmlns:a16="http://schemas.microsoft.com/office/drawing/2014/main" id="{59F89569-43BE-BF10-FEF7-52107F723F6B}"/>
              </a:ext>
            </a:extLst>
          </p:cNvPr>
          <p:cNvGraphicFramePr/>
          <p:nvPr/>
        </p:nvGraphicFramePr>
        <p:xfrm>
          <a:off x="2316658" y="1217359"/>
          <a:ext cx="10040026" cy="51040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正方形/長方形 10">
            <a:extLst>
              <a:ext uri="{FF2B5EF4-FFF2-40B4-BE49-F238E27FC236}">
                <a16:creationId xmlns:a16="http://schemas.microsoft.com/office/drawing/2014/main" id="{762CAE35-1713-8364-C213-C27CF464E1E3}"/>
              </a:ext>
            </a:extLst>
          </p:cNvPr>
          <p:cNvSpPr/>
          <p:nvPr/>
        </p:nvSpPr>
        <p:spPr>
          <a:xfrm>
            <a:off x="3055305" y="1691551"/>
            <a:ext cx="2159000" cy="426720"/>
          </a:xfrm>
          <a:prstGeom prst="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C00000"/>
                </a:solidFill>
                <a:latin typeface="HGP創英角ｺﾞｼｯｸUB" panose="020B0900000000000000" pitchFamily="50" charset="-128"/>
                <a:ea typeface="HGP創英角ｺﾞｼｯｸUB" panose="020B0900000000000000" pitchFamily="50" charset="-128"/>
              </a:rPr>
              <a:t>調査の趣旨</a:t>
            </a:r>
          </a:p>
        </p:txBody>
      </p:sp>
      <p:sp>
        <p:nvSpPr>
          <p:cNvPr id="17" name="正方形/長方形 16">
            <a:extLst>
              <a:ext uri="{FF2B5EF4-FFF2-40B4-BE49-F238E27FC236}">
                <a16:creationId xmlns:a16="http://schemas.microsoft.com/office/drawing/2014/main" id="{21B9D7E9-636A-44AD-426C-351D188C6027}"/>
              </a:ext>
            </a:extLst>
          </p:cNvPr>
          <p:cNvSpPr/>
          <p:nvPr/>
        </p:nvSpPr>
        <p:spPr>
          <a:xfrm>
            <a:off x="2908353" y="2167263"/>
            <a:ext cx="3098147" cy="584775"/>
          </a:xfrm>
          <a:prstGeom prst="rect">
            <a:avLst/>
          </a:prstGeom>
        </p:spPr>
        <p:txBody>
          <a:bodyPr wrap="square">
            <a:spAutoFit/>
          </a:bodyPr>
          <a:lstStyle/>
          <a:p>
            <a:r>
              <a:rPr lang="ja-JP" altLang="en-US" sz="1600" dirty="0">
                <a:ln w="0"/>
                <a:latin typeface="HGP創英角ｺﾞｼｯｸUB" panose="020B0900000000000000" pitchFamily="50" charset="-128"/>
                <a:ea typeface="HGP創英角ｺﾞｼｯｸUB" panose="020B0900000000000000" pitchFamily="50" charset="-128"/>
              </a:rPr>
              <a:t>・事実関係を明確にするため</a:t>
            </a:r>
            <a:endParaRPr lang="en-US" altLang="ja-JP" sz="1600" dirty="0">
              <a:ln w="0"/>
              <a:latin typeface="HGP創英角ｺﾞｼｯｸUB" panose="020B0900000000000000" pitchFamily="50" charset="-128"/>
              <a:ea typeface="HGP創英角ｺﾞｼｯｸUB" panose="020B0900000000000000" pitchFamily="50" charset="-128"/>
            </a:endParaRPr>
          </a:p>
          <a:p>
            <a:r>
              <a:rPr lang="ja-JP" altLang="en-US" sz="1600" dirty="0">
                <a:ln w="0"/>
                <a:latin typeface="HGP創英角ｺﾞｼｯｸUB" panose="020B0900000000000000" pitchFamily="50" charset="-128"/>
                <a:ea typeface="HGP創英角ｺﾞｼｯｸUB" panose="020B0900000000000000" pitchFamily="50" charset="-128"/>
              </a:rPr>
              <a:t>・再発防止につなげるため</a:t>
            </a:r>
            <a:endParaRPr lang="ja-JP" altLang="en-US" sz="1600" dirty="0">
              <a:latin typeface="HGP創英角ｺﾞｼｯｸUB" panose="020B0900000000000000" pitchFamily="50" charset="-128"/>
              <a:ea typeface="HGP創英角ｺﾞｼｯｸUB" panose="020B0900000000000000" pitchFamily="50" charset="-128"/>
            </a:endParaRPr>
          </a:p>
        </p:txBody>
      </p:sp>
      <p:sp>
        <p:nvSpPr>
          <p:cNvPr id="19" name="正方形/長方形 18">
            <a:extLst>
              <a:ext uri="{FF2B5EF4-FFF2-40B4-BE49-F238E27FC236}">
                <a16:creationId xmlns:a16="http://schemas.microsoft.com/office/drawing/2014/main" id="{0B985593-4692-9A75-812B-F4EF7B444226}"/>
              </a:ext>
            </a:extLst>
          </p:cNvPr>
          <p:cNvSpPr/>
          <p:nvPr/>
        </p:nvSpPr>
        <p:spPr>
          <a:xfrm>
            <a:off x="6491609" y="429703"/>
            <a:ext cx="5606637" cy="738664"/>
          </a:xfrm>
          <a:prstGeom prst="rect">
            <a:avLst/>
          </a:prstGeom>
          <a:noFill/>
        </p:spPr>
        <p:txBody>
          <a:bodyPr wrap="square" lIns="91440" tIns="45720" rIns="91440" bIns="45720">
            <a:spAutoFit/>
          </a:bodyPr>
          <a:lstStyle/>
          <a:p>
            <a:r>
              <a:rPr lang="ja-JP" altLang="en-US" sz="1400" dirty="0">
                <a:ln w="0"/>
                <a:solidFill>
                  <a:srgbClr val="FF0000"/>
                </a:solidFill>
                <a:latin typeface="HGP創英角ｺﾞｼｯｸUB" panose="020B0900000000000000" pitchFamily="50" charset="-128"/>
                <a:ea typeface="HGP創英角ｺﾞｼｯｸUB" panose="020B0900000000000000" pitchFamily="50" charset="-128"/>
              </a:rPr>
              <a:t>学校でいじめが発生した場合、学校いじめ対策組織において、当該被害</a:t>
            </a:r>
            <a:endParaRPr lang="en-US" altLang="ja-JP" sz="1400" dirty="0">
              <a:ln w="0"/>
              <a:solidFill>
                <a:srgbClr val="FF0000"/>
              </a:solidFill>
              <a:latin typeface="HGP創英角ｺﾞｼｯｸUB" panose="020B0900000000000000" pitchFamily="50" charset="-128"/>
              <a:ea typeface="HGP創英角ｺﾞｼｯｸUB" panose="020B0900000000000000" pitchFamily="50" charset="-128"/>
            </a:endParaRPr>
          </a:p>
          <a:p>
            <a:r>
              <a:rPr lang="ja-JP" altLang="en-US" sz="1400" cap="none" spc="0" dirty="0">
                <a:ln w="0"/>
                <a:solidFill>
                  <a:srgbClr val="FF0000"/>
                </a:solidFill>
                <a:latin typeface="HGP創英角ｺﾞｼｯｸUB" panose="020B0900000000000000" pitchFamily="50" charset="-128"/>
                <a:ea typeface="HGP創英角ｺﾞｼｯｸUB" panose="020B0900000000000000" pitchFamily="50" charset="-128"/>
              </a:rPr>
              <a:t>児童生徒への聴き取りやアンケートの実施などにより、事実関係を明らかにし、当該事案への対応及び再発防止策の策定を行っていきます。　</a:t>
            </a:r>
          </a:p>
        </p:txBody>
      </p:sp>
      <p:sp>
        <p:nvSpPr>
          <p:cNvPr id="20" name="正方形/長方形 19">
            <a:extLst>
              <a:ext uri="{FF2B5EF4-FFF2-40B4-BE49-F238E27FC236}">
                <a16:creationId xmlns:a16="http://schemas.microsoft.com/office/drawing/2014/main" id="{1C98025B-ABD1-2AA9-C11A-9132B43CB2DC}"/>
              </a:ext>
            </a:extLst>
          </p:cNvPr>
          <p:cNvSpPr/>
          <p:nvPr/>
        </p:nvSpPr>
        <p:spPr>
          <a:xfrm>
            <a:off x="6907179" y="1679135"/>
            <a:ext cx="2159000" cy="426720"/>
          </a:xfrm>
          <a:prstGeom prst="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C00000"/>
                </a:solidFill>
                <a:latin typeface="HGP創英角ｺﾞｼｯｸUB" panose="020B0900000000000000" pitchFamily="50" charset="-128"/>
                <a:ea typeface="HGP創英角ｺﾞｼｯｸUB" panose="020B0900000000000000" pitchFamily="50" charset="-128"/>
              </a:rPr>
              <a:t>調査の主体</a:t>
            </a:r>
          </a:p>
        </p:txBody>
      </p:sp>
      <p:sp>
        <p:nvSpPr>
          <p:cNvPr id="21" name="正方形/長方形 20">
            <a:extLst>
              <a:ext uri="{FF2B5EF4-FFF2-40B4-BE49-F238E27FC236}">
                <a16:creationId xmlns:a16="http://schemas.microsoft.com/office/drawing/2014/main" id="{85995846-66D5-4E01-B6AC-F687898589B4}"/>
              </a:ext>
            </a:extLst>
          </p:cNvPr>
          <p:cNvSpPr/>
          <p:nvPr/>
        </p:nvSpPr>
        <p:spPr>
          <a:xfrm>
            <a:off x="6501589" y="2105855"/>
            <a:ext cx="2970179" cy="738664"/>
          </a:xfrm>
          <a:prstGeom prst="rect">
            <a:avLst/>
          </a:prstGeom>
        </p:spPr>
        <p:txBody>
          <a:bodyPr wrap="square">
            <a:spAutoFit/>
          </a:bodyPr>
          <a:lstStyle/>
          <a:p>
            <a:r>
              <a:rPr lang="ja-JP" altLang="en-US" sz="1400" dirty="0">
                <a:ln w="0"/>
                <a:latin typeface="HGP創英角ｺﾞｼｯｸUB" panose="020B0900000000000000" pitchFamily="50" charset="-128"/>
                <a:ea typeface="HGP創英角ｺﾞｼｯｸUB" panose="020B0900000000000000" pitchFamily="50" charset="-128"/>
              </a:rPr>
              <a:t>・重大事態が発生した場合、学校は、　　教育委員会に報告</a:t>
            </a:r>
            <a:endParaRPr lang="en-US" altLang="ja-JP" sz="1400" dirty="0">
              <a:ln w="0"/>
              <a:latin typeface="HGP創英角ｺﾞｼｯｸUB" panose="020B0900000000000000" pitchFamily="50" charset="-128"/>
              <a:ea typeface="HGP創英角ｺﾞｼｯｸUB" panose="020B0900000000000000" pitchFamily="50" charset="-128"/>
            </a:endParaRPr>
          </a:p>
          <a:p>
            <a:r>
              <a:rPr lang="ja-JP" altLang="en-US" sz="1400" dirty="0">
                <a:ln w="0"/>
                <a:latin typeface="HGP創英角ｺﾞｼｯｸUB" panose="020B0900000000000000" pitchFamily="50" charset="-128"/>
                <a:ea typeface="HGP創英角ｺﾞｼｯｸUB" panose="020B0900000000000000" pitchFamily="50" charset="-128"/>
              </a:rPr>
              <a:t>・教育委員会が、調査の主体を判断</a:t>
            </a:r>
            <a:endParaRPr lang="en-US" altLang="ja-JP" sz="1400" dirty="0">
              <a:ln w="0"/>
              <a:latin typeface="HGP創英角ｺﾞｼｯｸUB" panose="020B0900000000000000" pitchFamily="50" charset="-128"/>
              <a:ea typeface="HGP創英角ｺﾞｼｯｸUB" panose="020B0900000000000000" pitchFamily="50" charset="-128"/>
            </a:endParaRPr>
          </a:p>
        </p:txBody>
      </p:sp>
      <p:sp>
        <p:nvSpPr>
          <p:cNvPr id="22" name="正方形/長方形 21">
            <a:extLst>
              <a:ext uri="{FF2B5EF4-FFF2-40B4-BE49-F238E27FC236}">
                <a16:creationId xmlns:a16="http://schemas.microsoft.com/office/drawing/2014/main" id="{7E3D78C6-BC5F-6506-FAFD-831394FE5206}"/>
              </a:ext>
            </a:extLst>
          </p:cNvPr>
          <p:cNvSpPr/>
          <p:nvPr/>
        </p:nvSpPr>
        <p:spPr>
          <a:xfrm>
            <a:off x="5016500" y="3235442"/>
            <a:ext cx="2159000" cy="426720"/>
          </a:xfrm>
          <a:prstGeom prst="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C00000"/>
                </a:solidFill>
                <a:latin typeface="HGP創英角ｺﾞｼｯｸUB" panose="020B0900000000000000" pitchFamily="50" charset="-128"/>
                <a:ea typeface="HGP創英角ｺﾞｼｯｸUB" panose="020B0900000000000000" pitchFamily="50" charset="-128"/>
              </a:rPr>
              <a:t>調査の内容</a:t>
            </a:r>
          </a:p>
        </p:txBody>
      </p:sp>
      <p:sp>
        <p:nvSpPr>
          <p:cNvPr id="23" name="正方形/長方形 22">
            <a:extLst>
              <a:ext uri="{FF2B5EF4-FFF2-40B4-BE49-F238E27FC236}">
                <a16:creationId xmlns:a16="http://schemas.microsoft.com/office/drawing/2014/main" id="{2DCEDB49-A362-09A7-E8DD-0E846A84BE39}"/>
              </a:ext>
            </a:extLst>
          </p:cNvPr>
          <p:cNvSpPr/>
          <p:nvPr/>
        </p:nvSpPr>
        <p:spPr>
          <a:xfrm>
            <a:off x="4230616" y="3640693"/>
            <a:ext cx="3551768" cy="677108"/>
          </a:xfrm>
          <a:prstGeom prst="rect">
            <a:avLst/>
          </a:prstGeom>
        </p:spPr>
        <p:txBody>
          <a:bodyPr wrap="square">
            <a:spAutoFit/>
          </a:bodyPr>
          <a:lstStyle/>
          <a:p>
            <a:r>
              <a:rPr lang="ja-JP" altLang="en-US" sz="1400" dirty="0">
                <a:ln w="0"/>
                <a:latin typeface="HGP創英角ｺﾞｼｯｸUB" panose="020B0900000000000000" pitchFamily="50" charset="-128"/>
                <a:ea typeface="HGP創英角ｺﾞｼｯｸUB" panose="020B0900000000000000" pitchFamily="50" charset="-128"/>
              </a:rPr>
              <a:t>・いつ、どこで、誰が、どのような行為を、誰に対して行ったのか、その際の職員の対応　等</a:t>
            </a:r>
            <a:endParaRPr lang="en-US" altLang="ja-JP" sz="1400" dirty="0">
              <a:ln w="0"/>
              <a:latin typeface="HGP創英角ｺﾞｼｯｸUB" panose="020B0900000000000000" pitchFamily="50" charset="-128"/>
              <a:ea typeface="HGP創英角ｺﾞｼｯｸUB" panose="020B0900000000000000" pitchFamily="50" charset="-128"/>
            </a:endParaRPr>
          </a:p>
          <a:p>
            <a:r>
              <a:rPr lang="en-US" altLang="ja-JP" sz="1000" dirty="0">
                <a:ln w="0"/>
                <a:solidFill>
                  <a:srgbClr val="0070C0"/>
                </a:solidFill>
                <a:latin typeface="HGP創英角ｺﾞｼｯｸUB" panose="020B0900000000000000" pitchFamily="50" charset="-128"/>
                <a:ea typeface="HGP創英角ｺﾞｼｯｸUB" panose="020B0900000000000000" pitchFamily="50" charset="-128"/>
              </a:rPr>
              <a:t>※</a:t>
            </a:r>
            <a:r>
              <a:rPr lang="ja-JP" altLang="en-US" sz="1000" dirty="0">
                <a:ln w="0"/>
                <a:solidFill>
                  <a:srgbClr val="0070C0"/>
                </a:solidFill>
                <a:latin typeface="HGP創英角ｺﾞｼｯｸUB" panose="020B0900000000000000" pitchFamily="50" charset="-128"/>
                <a:ea typeface="HGP創英角ｺﾞｼｯｸUB" panose="020B0900000000000000" pitchFamily="50" charset="-128"/>
              </a:rPr>
              <a:t>児童生徒・保護者、教職員等からの聴取等に基づき調査する。</a:t>
            </a:r>
            <a:endParaRPr lang="en-US" altLang="ja-JP" sz="1000" dirty="0">
              <a:ln w="0"/>
              <a:solidFill>
                <a:srgbClr val="0070C0"/>
              </a:solidFill>
              <a:latin typeface="HGP創英角ｺﾞｼｯｸUB" panose="020B0900000000000000" pitchFamily="50" charset="-128"/>
              <a:ea typeface="HGP創英角ｺﾞｼｯｸUB" panose="020B0900000000000000" pitchFamily="50" charset="-128"/>
            </a:endParaRPr>
          </a:p>
        </p:txBody>
      </p:sp>
      <p:sp>
        <p:nvSpPr>
          <p:cNvPr id="24" name="正方形/長方形 23">
            <a:extLst>
              <a:ext uri="{FF2B5EF4-FFF2-40B4-BE49-F238E27FC236}">
                <a16:creationId xmlns:a16="http://schemas.microsoft.com/office/drawing/2014/main" id="{1094FA8B-EB5E-4FB8-AF39-21A7BFE59E32}"/>
              </a:ext>
            </a:extLst>
          </p:cNvPr>
          <p:cNvSpPr/>
          <p:nvPr/>
        </p:nvSpPr>
        <p:spPr>
          <a:xfrm>
            <a:off x="3151116" y="4770121"/>
            <a:ext cx="2159000" cy="426720"/>
          </a:xfrm>
          <a:prstGeom prst="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C00000"/>
                </a:solidFill>
                <a:latin typeface="HGP創英角ｺﾞｼｯｸUB" panose="020B0900000000000000" pitchFamily="50" charset="-128"/>
                <a:ea typeface="HGP創英角ｺﾞｼｯｸUB" panose="020B0900000000000000" pitchFamily="50" charset="-128"/>
              </a:rPr>
              <a:t>調査の留意点</a:t>
            </a:r>
          </a:p>
        </p:txBody>
      </p:sp>
      <p:sp>
        <p:nvSpPr>
          <p:cNvPr id="25" name="正方形/長方形 24">
            <a:extLst>
              <a:ext uri="{FF2B5EF4-FFF2-40B4-BE49-F238E27FC236}">
                <a16:creationId xmlns:a16="http://schemas.microsoft.com/office/drawing/2014/main" id="{22C07EEF-0B35-5DA0-05A8-3BC60170655A}"/>
              </a:ext>
            </a:extLst>
          </p:cNvPr>
          <p:cNvSpPr/>
          <p:nvPr/>
        </p:nvSpPr>
        <p:spPr>
          <a:xfrm>
            <a:off x="2496308" y="5166449"/>
            <a:ext cx="3468616" cy="784830"/>
          </a:xfrm>
          <a:prstGeom prst="rect">
            <a:avLst/>
          </a:prstGeom>
        </p:spPr>
        <p:txBody>
          <a:bodyPr wrap="square">
            <a:spAutoFit/>
          </a:bodyPr>
          <a:lstStyle/>
          <a:p>
            <a:r>
              <a:rPr lang="ja-JP" altLang="en-US" sz="900" dirty="0">
                <a:ln w="0"/>
                <a:latin typeface="HGP創英角ｺﾞｼｯｸUB" panose="020B0900000000000000" pitchFamily="50" charset="-128"/>
                <a:ea typeface="HGP創英角ｺﾞｼｯｸUB" panose="020B0900000000000000" pitchFamily="50" charset="-128"/>
              </a:rPr>
              <a:t>・いじめとの因果関係の特定を急がず、客観的な事実関係を明らかにする。</a:t>
            </a:r>
            <a:endParaRPr lang="en-US" altLang="ja-JP" sz="900" dirty="0">
              <a:ln w="0"/>
              <a:latin typeface="HGP創英角ｺﾞｼｯｸUB" panose="020B0900000000000000" pitchFamily="50" charset="-128"/>
              <a:ea typeface="HGP創英角ｺﾞｼｯｸUB" panose="020B0900000000000000" pitchFamily="50" charset="-128"/>
            </a:endParaRPr>
          </a:p>
          <a:p>
            <a:r>
              <a:rPr lang="ja-JP" altLang="en-US" sz="900" dirty="0">
                <a:ln w="0"/>
                <a:latin typeface="HGP創英角ｺﾞｼｯｸUB" panose="020B0900000000000000" pitchFamily="50" charset="-128"/>
                <a:ea typeface="HGP創英角ｺﾞｼｯｸUB" panose="020B0900000000000000" pitchFamily="50" charset="-128"/>
              </a:rPr>
              <a:t>・被害児童生徒・保護者の心情に寄り添う。</a:t>
            </a:r>
            <a:endParaRPr lang="en-US" altLang="ja-JP" sz="900" dirty="0">
              <a:ln w="0"/>
              <a:latin typeface="HGP創英角ｺﾞｼｯｸUB" panose="020B0900000000000000" pitchFamily="50" charset="-128"/>
              <a:ea typeface="HGP創英角ｺﾞｼｯｸUB" panose="020B0900000000000000" pitchFamily="50" charset="-128"/>
            </a:endParaRPr>
          </a:p>
          <a:p>
            <a:r>
              <a:rPr lang="ja-JP" altLang="en-US" sz="900" dirty="0">
                <a:ln w="0"/>
                <a:latin typeface="HGP創英角ｺﾞｼｯｸUB" panose="020B0900000000000000" pitchFamily="50" charset="-128"/>
                <a:ea typeface="HGP創英角ｺﾞｼｯｸUB" panose="020B0900000000000000" pitchFamily="50" charset="-128"/>
              </a:rPr>
              <a:t>・アンケートが対象児童生徒・保護者に提供される場合があることについて調査の対象者や保護者に理解を得る必要がある。</a:t>
            </a:r>
            <a:endParaRPr lang="en-US" altLang="ja-JP" sz="1000" dirty="0">
              <a:ln w="0"/>
              <a:latin typeface="HGP創英角ｺﾞｼｯｸUB" panose="020B0900000000000000" pitchFamily="50" charset="-128"/>
              <a:ea typeface="HGP創英角ｺﾞｼｯｸUB" panose="020B0900000000000000" pitchFamily="50" charset="-128"/>
            </a:endParaRPr>
          </a:p>
        </p:txBody>
      </p:sp>
      <p:sp>
        <p:nvSpPr>
          <p:cNvPr id="29" name="正方形/長方形 28">
            <a:extLst>
              <a:ext uri="{FF2B5EF4-FFF2-40B4-BE49-F238E27FC236}">
                <a16:creationId xmlns:a16="http://schemas.microsoft.com/office/drawing/2014/main" id="{C86D3C1E-D68C-8D37-07F5-841E8B571F06}"/>
              </a:ext>
            </a:extLst>
          </p:cNvPr>
          <p:cNvSpPr/>
          <p:nvPr/>
        </p:nvSpPr>
        <p:spPr>
          <a:xfrm>
            <a:off x="8585200" y="3244327"/>
            <a:ext cx="2159000" cy="426720"/>
          </a:xfrm>
          <a:prstGeom prst="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C00000"/>
                </a:solidFill>
                <a:latin typeface="HGP創英角ｺﾞｼｯｸUB" panose="020B0900000000000000" pitchFamily="50" charset="-128"/>
                <a:ea typeface="HGP創英角ｺﾞｼｯｸUB" panose="020B0900000000000000" pitchFamily="50" charset="-128"/>
              </a:rPr>
              <a:t>調査の方法・対象</a:t>
            </a:r>
          </a:p>
        </p:txBody>
      </p:sp>
      <p:sp>
        <p:nvSpPr>
          <p:cNvPr id="31" name="正方形/長方形 30">
            <a:extLst>
              <a:ext uri="{FF2B5EF4-FFF2-40B4-BE49-F238E27FC236}">
                <a16:creationId xmlns:a16="http://schemas.microsoft.com/office/drawing/2014/main" id="{BB3863EA-AC3A-AFAC-5A46-12DEE0A6D037}"/>
              </a:ext>
            </a:extLst>
          </p:cNvPr>
          <p:cNvSpPr/>
          <p:nvPr/>
        </p:nvSpPr>
        <p:spPr>
          <a:xfrm>
            <a:off x="7920457" y="3693654"/>
            <a:ext cx="3551769" cy="600164"/>
          </a:xfrm>
          <a:prstGeom prst="rect">
            <a:avLst/>
          </a:prstGeom>
        </p:spPr>
        <p:txBody>
          <a:bodyPr wrap="square">
            <a:spAutoFit/>
          </a:bodyPr>
          <a:lstStyle/>
          <a:p>
            <a:r>
              <a:rPr lang="ja-JP" altLang="en-US" sz="1100" dirty="0">
                <a:ln w="0"/>
                <a:latin typeface="HGP創英角ｺﾞｼｯｸUB" panose="020B0900000000000000" pitchFamily="50" charset="-128"/>
                <a:ea typeface="HGP創英角ｺﾞｼｯｸUB" panose="020B0900000000000000" pitchFamily="50" charset="-128"/>
              </a:rPr>
              <a:t>調査方法：①聴き取り②アンケート③各種記録　等</a:t>
            </a:r>
            <a:endParaRPr lang="en-US" altLang="ja-JP" sz="1100" dirty="0">
              <a:ln w="0"/>
              <a:latin typeface="HGP創英角ｺﾞｼｯｸUB" panose="020B0900000000000000" pitchFamily="50" charset="-128"/>
              <a:ea typeface="HGP創英角ｺﾞｼｯｸUB" panose="020B0900000000000000" pitchFamily="50" charset="-128"/>
            </a:endParaRPr>
          </a:p>
          <a:p>
            <a:r>
              <a:rPr lang="ja-JP" altLang="en-US" sz="1100" dirty="0">
                <a:ln w="0"/>
                <a:latin typeface="HGP創英角ｺﾞｼｯｸUB" panose="020B0900000000000000" pitchFamily="50" charset="-128"/>
                <a:ea typeface="HGP創英角ｺﾞｼｯｸUB" panose="020B0900000000000000" pitchFamily="50" charset="-128"/>
              </a:rPr>
              <a:t>調査対象：①いじめの被害者・加害者②他の児童生徒</a:t>
            </a:r>
            <a:endParaRPr lang="en-US" altLang="ja-JP" sz="1100" dirty="0">
              <a:ln w="0"/>
              <a:latin typeface="HGP創英角ｺﾞｼｯｸUB" panose="020B0900000000000000" pitchFamily="50" charset="-128"/>
              <a:ea typeface="HGP創英角ｺﾞｼｯｸUB" panose="020B0900000000000000" pitchFamily="50" charset="-128"/>
            </a:endParaRPr>
          </a:p>
          <a:p>
            <a:r>
              <a:rPr lang="ja-JP" altLang="en-US" sz="1100" dirty="0">
                <a:ln w="0"/>
                <a:latin typeface="HGP創英角ｺﾞｼｯｸUB" panose="020B0900000000000000" pitchFamily="50" charset="-128"/>
                <a:ea typeface="HGP創英角ｺﾞｼｯｸUB" panose="020B0900000000000000" pitchFamily="50" charset="-128"/>
              </a:rPr>
              <a:t>　　　　　　　③保護者④教職員　等</a:t>
            </a:r>
            <a:endParaRPr lang="en-US" altLang="ja-JP" sz="1100" dirty="0">
              <a:ln w="0"/>
              <a:latin typeface="HGP創英角ｺﾞｼｯｸUB" panose="020B0900000000000000" pitchFamily="50" charset="-128"/>
              <a:ea typeface="HGP創英角ｺﾞｼｯｸUB" panose="020B0900000000000000" pitchFamily="50" charset="-128"/>
            </a:endParaRPr>
          </a:p>
        </p:txBody>
      </p:sp>
      <p:sp>
        <p:nvSpPr>
          <p:cNvPr id="33" name="正方形/長方形 32">
            <a:extLst>
              <a:ext uri="{FF2B5EF4-FFF2-40B4-BE49-F238E27FC236}">
                <a16:creationId xmlns:a16="http://schemas.microsoft.com/office/drawing/2014/main" id="{A4C71C18-EB9E-FE15-8689-E8D3618C997E}"/>
              </a:ext>
            </a:extLst>
          </p:cNvPr>
          <p:cNvSpPr/>
          <p:nvPr/>
        </p:nvSpPr>
        <p:spPr>
          <a:xfrm>
            <a:off x="6799382" y="4752145"/>
            <a:ext cx="2159000" cy="426720"/>
          </a:xfrm>
          <a:prstGeom prst="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C00000"/>
                </a:solidFill>
                <a:latin typeface="HGP創英角ｺﾞｼｯｸUB" panose="020B0900000000000000" pitchFamily="50" charset="-128"/>
                <a:ea typeface="HGP創英角ｺﾞｼｯｸUB" panose="020B0900000000000000" pitchFamily="50" charset="-128"/>
              </a:rPr>
              <a:t>関係資料の保存</a:t>
            </a:r>
          </a:p>
        </p:txBody>
      </p:sp>
      <p:sp>
        <p:nvSpPr>
          <p:cNvPr id="35" name="正方形/長方形 34">
            <a:extLst>
              <a:ext uri="{FF2B5EF4-FFF2-40B4-BE49-F238E27FC236}">
                <a16:creationId xmlns:a16="http://schemas.microsoft.com/office/drawing/2014/main" id="{E1E81ED2-D1F6-33DB-F22B-C7E30178151B}"/>
              </a:ext>
            </a:extLst>
          </p:cNvPr>
          <p:cNvSpPr/>
          <p:nvPr/>
        </p:nvSpPr>
        <p:spPr>
          <a:xfrm>
            <a:off x="6118611" y="5140599"/>
            <a:ext cx="3603692" cy="938719"/>
          </a:xfrm>
          <a:prstGeom prst="rect">
            <a:avLst/>
          </a:prstGeom>
        </p:spPr>
        <p:txBody>
          <a:bodyPr wrap="square">
            <a:spAutoFit/>
          </a:bodyPr>
          <a:lstStyle/>
          <a:p>
            <a:r>
              <a:rPr lang="ja-JP" altLang="en-US" sz="1100" dirty="0">
                <a:ln w="0"/>
                <a:latin typeface="HGP創英角ｺﾞｼｯｸUB" panose="020B0900000000000000" pitchFamily="50" charset="-128"/>
                <a:ea typeface="HGP創英角ｺﾞｼｯｸUB" panose="020B0900000000000000" pitchFamily="50" charset="-128"/>
              </a:rPr>
              <a:t>・調査の記録及び資料等に関して、整理保管を確実に行う。</a:t>
            </a:r>
            <a:endParaRPr lang="en-US" altLang="ja-JP" sz="1100" dirty="0">
              <a:ln w="0"/>
              <a:latin typeface="HGP創英角ｺﾞｼｯｸUB" panose="020B0900000000000000" pitchFamily="50" charset="-128"/>
              <a:ea typeface="HGP創英角ｺﾞｼｯｸUB" panose="020B0900000000000000" pitchFamily="50" charset="-128"/>
            </a:endParaRPr>
          </a:p>
          <a:p>
            <a:r>
              <a:rPr lang="ja-JP" altLang="en-US" sz="1100" dirty="0">
                <a:ln w="0"/>
                <a:latin typeface="HGP創英角ｺﾞｼｯｸUB" panose="020B0900000000000000" pitchFamily="50" charset="-128"/>
                <a:ea typeface="HGP創英角ｺﾞｼｯｸUB" panose="020B0900000000000000" pitchFamily="50" charset="-128"/>
              </a:rPr>
              <a:t>・アンケートの原本等の一次資料</a:t>
            </a:r>
            <a:r>
              <a:rPr lang="en-US" altLang="ja-JP" sz="1100" dirty="0">
                <a:ln w="0"/>
                <a:latin typeface="HGP創英角ｺﾞｼｯｸUB" panose="020B0900000000000000" pitchFamily="50" charset="-128"/>
                <a:ea typeface="HGP創英角ｺﾞｼｯｸUB" panose="020B0900000000000000" pitchFamily="50" charset="-128"/>
              </a:rPr>
              <a:t>…</a:t>
            </a:r>
            <a:r>
              <a:rPr lang="ja-JP" altLang="en-US" sz="1100" dirty="0">
                <a:ln w="0"/>
                <a:latin typeface="HGP創英角ｺﾞｼｯｸUB" panose="020B0900000000000000" pitchFamily="50" charset="-128"/>
                <a:ea typeface="HGP創英角ｺﾞｼｯｸUB" panose="020B0900000000000000" pitchFamily="50" charset="-128"/>
              </a:rPr>
              <a:t>最低でも当該児童生徒　　</a:t>
            </a:r>
            <a:endParaRPr lang="en-US" altLang="ja-JP" sz="1100" dirty="0">
              <a:ln w="0"/>
              <a:latin typeface="HGP創英角ｺﾞｼｯｸUB" panose="020B0900000000000000" pitchFamily="50" charset="-128"/>
              <a:ea typeface="HGP創英角ｺﾞｼｯｸUB" panose="020B0900000000000000" pitchFamily="50" charset="-128"/>
            </a:endParaRPr>
          </a:p>
          <a:p>
            <a:r>
              <a:rPr lang="ja-JP" altLang="en-US" sz="1100" dirty="0">
                <a:ln w="0"/>
                <a:latin typeface="HGP創英角ｺﾞｼｯｸUB" panose="020B0900000000000000" pitchFamily="50" charset="-128"/>
                <a:ea typeface="HGP創英角ｺﾞｼｯｸUB" panose="020B0900000000000000" pitchFamily="50" charset="-128"/>
              </a:rPr>
              <a:t>　　　　　　　　　　　　　　　　　　　　　　が卒業するまで保存</a:t>
            </a:r>
            <a:endParaRPr lang="en-US" altLang="ja-JP" sz="1100" dirty="0">
              <a:ln w="0"/>
              <a:latin typeface="HGP創英角ｺﾞｼｯｸUB" panose="020B0900000000000000" pitchFamily="50" charset="-128"/>
              <a:ea typeface="HGP創英角ｺﾞｼｯｸUB" panose="020B0900000000000000" pitchFamily="50" charset="-128"/>
            </a:endParaRPr>
          </a:p>
          <a:p>
            <a:r>
              <a:rPr lang="ja-JP" altLang="en-US" sz="1100" dirty="0">
                <a:ln w="0"/>
                <a:latin typeface="HGP創英角ｺﾞｼｯｸUB" panose="020B0900000000000000" pitchFamily="50" charset="-128"/>
                <a:ea typeface="HGP創英角ｺﾞｼｯｸUB" panose="020B0900000000000000" pitchFamily="50" charset="-128"/>
              </a:rPr>
              <a:t>・アンケートや聴取記録等の二次資料及び調査報告書</a:t>
            </a:r>
            <a:r>
              <a:rPr lang="en-US" altLang="ja-JP" sz="1100" dirty="0">
                <a:ln w="0"/>
                <a:latin typeface="HGP創英角ｺﾞｼｯｸUB" panose="020B0900000000000000" pitchFamily="50" charset="-128"/>
                <a:ea typeface="HGP創英角ｺﾞｼｯｸUB" panose="020B0900000000000000" pitchFamily="50" charset="-128"/>
              </a:rPr>
              <a:t>…</a:t>
            </a:r>
          </a:p>
          <a:p>
            <a:r>
              <a:rPr lang="ja-JP" altLang="en-US" sz="1100" dirty="0">
                <a:ln w="0"/>
                <a:latin typeface="HGP創英角ｺﾞｼｯｸUB" panose="020B0900000000000000" pitchFamily="50" charset="-128"/>
                <a:ea typeface="HGP創英角ｺﾞｼｯｸUB" panose="020B0900000000000000" pitchFamily="50" charset="-128"/>
              </a:rPr>
              <a:t>　　　　　　　　　　　　　　　５年保存</a:t>
            </a:r>
            <a:endParaRPr lang="en-US" altLang="ja-JP" sz="1100" dirty="0">
              <a:ln w="0"/>
              <a:latin typeface="HGP創英角ｺﾞｼｯｸUB" panose="020B0900000000000000" pitchFamily="50" charset="-128"/>
              <a:ea typeface="HGP創英角ｺﾞｼｯｸUB" panose="020B0900000000000000" pitchFamily="50" charset="-128"/>
            </a:endParaRPr>
          </a:p>
        </p:txBody>
      </p:sp>
      <p:pic>
        <p:nvPicPr>
          <p:cNvPr id="3" name="Picture 2" descr="C:\Users\791878\Desktop\H29\コバトン（png形式）\53-1-04.png">
            <a:extLst>
              <a:ext uri="{FF2B5EF4-FFF2-40B4-BE49-F238E27FC236}">
                <a16:creationId xmlns:a16="http://schemas.microsoft.com/office/drawing/2014/main" id="{72A5EA1D-1FE2-DCA8-E6C2-F6FC6188D1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2">
            <a:extLst>
              <a:ext uri="{FF2B5EF4-FFF2-40B4-BE49-F238E27FC236}">
                <a16:creationId xmlns:a16="http://schemas.microsoft.com/office/drawing/2014/main" id="{E453C06D-3BAA-E003-9D54-E9EA5013EE1E}"/>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34535345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30000">
        <p159:morph option="byObject"/>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2000"/>
                                        <p:tgtEl>
                                          <p:spTgt spid="20"/>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2000"/>
                                        <p:tgtEl>
                                          <p:spTgt spid="22"/>
                                        </p:tgtEl>
                                      </p:cBhvr>
                                    </p:animEffect>
                                  </p:childTnLst>
                                </p:cTn>
                              </p:par>
                              <p:par>
                                <p:cTn id="17" presetID="10" presetClass="entr" presetSubtype="0" fill="hold" grpId="0" nodeType="withEffect">
                                  <p:stCondLst>
                                    <p:cond delay="100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2000"/>
                                        <p:tgtEl>
                                          <p:spTgt spid="29"/>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2000"/>
                                        <p:tgtEl>
                                          <p:spTgt spid="24"/>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2000"/>
                                        <p:tgtEl>
                                          <p:spTgt spid="33"/>
                                        </p:tgtEl>
                                      </p:cBhvr>
                                    </p:animEffect>
                                  </p:childTnLst>
                                </p:cTn>
                              </p:par>
                            </p:childTnLst>
                          </p:cTn>
                        </p:par>
                        <p:par>
                          <p:cTn id="26" fill="hold">
                            <p:stCondLst>
                              <p:cond delay="3000"/>
                            </p:stCondLst>
                            <p:childTnLst>
                              <p:par>
                                <p:cTn id="27" presetID="14" presetClass="entr" presetSubtype="10" fill="hold" grpId="0" nodeType="afterEffect">
                                  <p:stCondLst>
                                    <p:cond delay="1000"/>
                                  </p:stCondLst>
                                  <p:childTnLst>
                                    <p:set>
                                      <p:cBhvr>
                                        <p:cTn id="28" dur="1" fill="hold">
                                          <p:stCondLst>
                                            <p:cond delay="0"/>
                                          </p:stCondLst>
                                        </p:cTn>
                                        <p:tgtEl>
                                          <p:spTgt spid="17"/>
                                        </p:tgtEl>
                                        <p:attrNameLst>
                                          <p:attrName>style.visibility</p:attrName>
                                        </p:attrNameLst>
                                      </p:cBhvr>
                                      <p:to>
                                        <p:strVal val="visible"/>
                                      </p:to>
                                    </p:set>
                                    <p:animEffect transition="in" filter="randombar(horizontal)">
                                      <p:cBhvr>
                                        <p:cTn id="29" dur="2000"/>
                                        <p:tgtEl>
                                          <p:spTgt spid="17"/>
                                        </p:tgtEl>
                                      </p:cBhvr>
                                    </p:animEffect>
                                  </p:childTnLst>
                                </p:cTn>
                              </p:par>
                            </p:childTnLst>
                          </p:cTn>
                        </p:par>
                        <p:par>
                          <p:cTn id="30" fill="hold">
                            <p:stCondLst>
                              <p:cond delay="6000"/>
                            </p:stCondLst>
                            <p:childTnLst>
                              <p:par>
                                <p:cTn id="31" presetID="14" presetClass="entr" presetSubtype="10" fill="hold" grpId="0" nodeType="afterEffect">
                                  <p:stCondLst>
                                    <p:cond delay="1000"/>
                                  </p:stCondLst>
                                  <p:childTnLst>
                                    <p:set>
                                      <p:cBhvr>
                                        <p:cTn id="32" dur="1" fill="hold">
                                          <p:stCondLst>
                                            <p:cond delay="0"/>
                                          </p:stCondLst>
                                        </p:cTn>
                                        <p:tgtEl>
                                          <p:spTgt spid="21"/>
                                        </p:tgtEl>
                                        <p:attrNameLst>
                                          <p:attrName>style.visibility</p:attrName>
                                        </p:attrNameLst>
                                      </p:cBhvr>
                                      <p:to>
                                        <p:strVal val="visible"/>
                                      </p:to>
                                    </p:set>
                                    <p:animEffect transition="in" filter="randombar(horizontal)">
                                      <p:cBhvr>
                                        <p:cTn id="33" dur="2000"/>
                                        <p:tgtEl>
                                          <p:spTgt spid="21"/>
                                        </p:tgtEl>
                                      </p:cBhvr>
                                    </p:animEffect>
                                  </p:childTnLst>
                                </p:cTn>
                              </p:par>
                            </p:childTnLst>
                          </p:cTn>
                        </p:par>
                        <p:par>
                          <p:cTn id="34" fill="hold">
                            <p:stCondLst>
                              <p:cond delay="9000"/>
                            </p:stCondLst>
                            <p:childTnLst>
                              <p:par>
                                <p:cTn id="35" presetID="14" presetClass="entr" presetSubtype="10" fill="hold" grpId="0" nodeType="afterEffect">
                                  <p:stCondLst>
                                    <p:cond delay="1000"/>
                                  </p:stCondLst>
                                  <p:childTnLst>
                                    <p:set>
                                      <p:cBhvr>
                                        <p:cTn id="36" dur="1" fill="hold">
                                          <p:stCondLst>
                                            <p:cond delay="0"/>
                                          </p:stCondLst>
                                        </p:cTn>
                                        <p:tgtEl>
                                          <p:spTgt spid="23"/>
                                        </p:tgtEl>
                                        <p:attrNameLst>
                                          <p:attrName>style.visibility</p:attrName>
                                        </p:attrNameLst>
                                      </p:cBhvr>
                                      <p:to>
                                        <p:strVal val="visible"/>
                                      </p:to>
                                    </p:set>
                                    <p:animEffect transition="in" filter="randombar(horizontal)">
                                      <p:cBhvr>
                                        <p:cTn id="37" dur="2000"/>
                                        <p:tgtEl>
                                          <p:spTgt spid="23"/>
                                        </p:tgtEl>
                                      </p:cBhvr>
                                    </p:animEffect>
                                  </p:childTnLst>
                                </p:cTn>
                              </p:par>
                            </p:childTnLst>
                          </p:cTn>
                        </p:par>
                        <p:par>
                          <p:cTn id="38" fill="hold">
                            <p:stCondLst>
                              <p:cond delay="12000"/>
                            </p:stCondLst>
                            <p:childTnLst>
                              <p:par>
                                <p:cTn id="39" presetID="14" presetClass="entr" presetSubtype="10" fill="hold" grpId="0" nodeType="afterEffect">
                                  <p:stCondLst>
                                    <p:cond delay="1000"/>
                                  </p:stCondLst>
                                  <p:childTnLst>
                                    <p:set>
                                      <p:cBhvr>
                                        <p:cTn id="40" dur="1" fill="hold">
                                          <p:stCondLst>
                                            <p:cond delay="0"/>
                                          </p:stCondLst>
                                        </p:cTn>
                                        <p:tgtEl>
                                          <p:spTgt spid="31"/>
                                        </p:tgtEl>
                                        <p:attrNameLst>
                                          <p:attrName>style.visibility</p:attrName>
                                        </p:attrNameLst>
                                      </p:cBhvr>
                                      <p:to>
                                        <p:strVal val="visible"/>
                                      </p:to>
                                    </p:set>
                                    <p:animEffect transition="in" filter="randombar(horizontal)">
                                      <p:cBhvr>
                                        <p:cTn id="41" dur="2000"/>
                                        <p:tgtEl>
                                          <p:spTgt spid="31"/>
                                        </p:tgtEl>
                                      </p:cBhvr>
                                    </p:animEffect>
                                  </p:childTnLst>
                                </p:cTn>
                              </p:par>
                            </p:childTnLst>
                          </p:cTn>
                        </p:par>
                        <p:par>
                          <p:cTn id="42" fill="hold">
                            <p:stCondLst>
                              <p:cond delay="15000"/>
                            </p:stCondLst>
                            <p:childTnLst>
                              <p:par>
                                <p:cTn id="43" presetID="14" presetClass="entr" presetSubtype="10" fill="hold" grpId="0" nodeType="afterEffect">
                                  <p:stCondLst>
                                    <p:cond delay="1000"/>
                                  </p:stCondLst>
                                  <p:childTnLst>
                                    <p:set>
                                      <p:cBhvr>
                                        <p:cTn id="44" dur="1" fill="hold">
                                          <p:stCondLst>
                                            <p:cond delay="0"/>
                                          </p:stCondLst>
                                        </p:cTn>
                                        <p:tgtEl>
                                          <p:spTgt spid="25"/>
                                        </p:tgtEl>
                                        <p:attrNameLst>
                                          <p:attrName>style.visibility</p:attrName>
                                        </p:attrNameLst>
                                      </p:cBhvr>
                                      <p:to>
                                        <p:strVal val="visible"/>
                                      </p:to>
                                    </p:set>
                                    <p:animEffect transition="in" filter="randombar(horizontal)">
                                      <p:cBhvr>
                                        <p:cTn id="45" dur="2000"/>
                                        <p:tgtEl>
                                          <p:spTgt spid="25"/>
                                        </p:tgtEl>
                                      </p:cBhvr>
                                    </p:animEffect>
                                  </p:childTnLst>
                                </p:cTn>
                              </p:par>
                            </p:childTnLst>
                          </p:cTn>
                        </p:par>
                        <p:par>
                          <p:cTn id="46" fill="hold">
                            <p:stCondLst>
                              <p:cond delay="18000"/>
                            </p:stCondLst>
                            <p:childTnLst>
                              <p:par>
                                <p:cTn id="47" presetID="14" presetClass="entr" presetSubtype="10" fill="hold" grpId="0" nodeType="afterEffect">
                                  <p:stCondLst>
                                    <p:cond delay="1000"/>
                                  </p:stCondLst>
                                  <p:childTnLst>
                                    <p:set>
                                      <p:cBhvr>
                                        <p:cTn id="48" dur="1" fill="hold">
                                          <p:stCondLst>
                                            <p:cond delay="0"/>
                                          </p:stCondLst>
                                        </p:cTn>
                                        <p:tgtEl>
                                          <p:spTgt spid="35"/>
                                        </p:tgtEl>
                                        <p:attrNameLst>
                                          <p:attrName>style.visibility</p:attrName>
                                        </p:attrNameLst>
                                      </p:cBhvr>
                                      <p:to>
                                        <p:strVal val="visible"/>
                                      </p:to>
                                    </p:set>
                                    <p:animEffect transition="in" filter="randombar(horizontal)">
                                      <p:cBhvr>
                                        <p:cTn id="49"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11" grpId="0" animBg="1"/>
      <p:bldP spid="17" grpId="0"/>
      <p:bldP spid="20" grpId="0" animBg="1"/>
      <p:bldP spid="21" grpId="0"/>
      <p:bldP spid="22" grpId="0" animBg="1"/>
      <p:bldP spid="23" grpId="0"/>
      <p:bldP spid="24" grpId="0" animBg="1"/>
      <p:bldP spid="25" grpId="0"/>
      <p:bldP spid="29" grpId="0" animBg="1"/>
      <p:bldP spid="31" grpId="0"/>
      <p:bldP spid="33" grpId="0" animBg="1"/>
      <p:bldP spid="35"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141BD8C7-C6BF-48D7-D6E7-54ABC2B12114}"/>
            </a:ext>
          </a:extLst>
        </p:cNvPr>
        <p:cNvGrpSpPr/>
        <p:nvPr/>
      </p:nvGrpSpPr>
      <p:grpSpPr>
        <a:xfrm>
          <a:off x="0" y="0"/>
          <a:ext cx="0" cy="0"/>
          <a:chOff x="0" y="0"/>
          <a:chExt cx="0" cy="0"/>
        </a:xfrm>
      </p:grpSpPr>
      <p:sp>
        <p:nvSpPr>
          <p:cNvPr id="34" name="フリーフォーム: 図形 33">
            <a:extLst>
              <a:ext uri="{FF2B5EF4-FFF2-40B4-BE49-F238E27FC236}">
                <a16:creationId xmlns:a16="http://schemas.microsoft.com/office/drawing/2014/main" id="{230BA4D8-884E-79DC-5205-856F9E4192D1}"/>
              </a:ext>
            </a:extLst>
          </p:cNvPr>
          <p:cNvSpPr/>
          <p:nvPr/>
        </p:nvSpPr>
        <p:spPr>
          <a:xfrm>
            <a:off x="-3603824" y="-538261"/>
            <a:ext cx="15795823" cy="7477322"/>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A6A3FD7F-742E-A239-BA9D-2BCC1B78A1DC}"/>
              </a:ext>
            </a:extLst>
          </p:cNvPr>
          <p:cNvSpPr/>
          <p:nvPr/>
        </p:nvSpPr>
        <p:spPr>
          <a:xfrm>
            <a:off x="1454219" y="398079"/>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CC99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atin typeface="HGP創英角ｺﾞｼｯｸUB" panose="020B0900000000000000" pitchFamily="50" charset="-128"/>
                <a:ea typeface="HGP創英角ｺﾞｼｯｸUB" panose="020B0900000000000000" pitchFamily="50" charset="-128"/>
              </a:rPr>
              <a:t>「いじめ重大事態」への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対応</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4FB3AC9D-95EF-44AC-8149-1FF165FDC6BA}"/>
              </a:ext>
            </a:extLst>
          </p:cNvPr>
          <p:cNvSpPr>
            <a:spLocks noGrp="1"/>
          </p:cNvSpPr>
          <p:nvPr>
            <p:ph type="sldNum" sz="quarter" idx="33"/>
          </p:nvPr>
        </p:nvSpPr>
        <p:spPr/>
        <p:txBody>
          <a:bodyPr/>
          <a:lstStyle/>
          <a:p>
            <a:pPr rtl="0"/>
            <a:fld id="{19B51A1E-902D-48AF-9020-955120F399B6}" type="slidenum">
              <a:rPr lang="en-US" altLang="ja-JP" noProof="0" smtClean="0"/>
              <a:pPr rtl="0"/>
              <a:t>45</a:t>
            </a:fld>
            <a:endParaRPr lang="ja-JP" altLang="en-US" noProof="0" dirty="0"/>
          </a:p>
        </p:txBody>
      </p:sp>
      <p:sp>
        <p:nvSpPr>
          <p:cNvPr id="4" name="アーチ 3">
            <a:extLst>
              <a:ext uri="{FF2B5EF4-FFF2-40B4-BE49-F238E27FC236}">
                <a16:creationId xmlns:a16="http://schemas.microsoft.com/office/drawing/2014/main" id="{F5E51D29-AA4F-72F1-7FC2-268AA04B348F}"/>
              </a:ext>
            </a:extLst>
          </p:cNvPr>
          <p:cNvSpPr/>
          <p:nvPr/>
        </p:nvSpPr>
        <p:spPr>
          <a:xfrm>
            <a:off x="-6348362" y="-1101274"/>
            <a:ext cx="8573895" cy="8573895"/>
          </a:xfrm>
          <a:prstGeom prst="blockArc">
            <a:avLst>
              <a:gd name="adj1" fmla="val 18263518"/>
              <a:gd name="adj2" fmla="val 4026789"/>
              <a:gd name="adj3" fmla="val 1744"/>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楕円 12">
            <a:extLst>
              <a:ext uri="{FF2B5EF4-FFF2-40B4-BE49-F238E27FC236}">
                <a16:creationId xmlns:a16="http://schemas.microsoft.com/office/drawing/2014/main" id="{408C6721-2A0F-F344-A250-80A7BACA8DB9}"/>
              </a:ext>
            </a:extLst>
          </p:cNvPr>
          <p:cNvSpPr/>
          <p:nvPr/>
        </p:nvSpPr>
        <p:spPr>
          <a:xfrm>
            <a:off x="956298" y="298495"/>
            <a:ext cx="995842" cy="995842"/>
          </a:xfrm>
          <a:prstGeom prst="ellipse">
            <a:avLst/>
          </a:prstGeom>
          <a:ln>
            <a:solidFill>
              <a:srgbClr val="CC99FF"/>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コメント: ハート 単色塗りつぶし">
            <a:extLst>
              <a:ext uri="{FF2B5EF4-FFF2-40B4-BE49-F238E27FC236}">
                <a16:creationId xmlns:a16="http://schemas.microsoft.com/office/drawing/2014/main" id="{2F487DE1-C459-70A6-C0E5-CA51C060988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97019" y="398079"/>
            <a:ext cx="914400" cy="914400"/>
          </a:xfrm>
          <a:prstGeom prst="rect">
            <a:avLst/>
          </a:prstGeom>
        </p:spPr>
      </p:pic>
      <p:sp>
        <p:nvSpPr>
          <p:cNvPr id="10" name="テキスト ボックス 9">
            <a:extLst>
              <a:ext uri="{FF2B5EF4-FFF2-40B4-BE49-F238E27FC236}">
                <a16:creationId xmlns:a16="http://schemas.microsoft.com/office/drawing/2014/main" id="{9555423A-244A-BA57-C9D6-DDF57283CB7E}"/>
              </a:ext>
            </a:extLst>
          </p:cNvPr>
          <p:cNvSpPr txBox="1"/>
          <p:nvPr/>
        </p:nvSpPr>
        <p:spPr>
          <a:xfrm>
            <a:off x="247257" y="1385769"/>
            <a:ext cx="1107996" cy="4438593"/>
          </a:xfrm>
          <a:prstGeom prst="rect">
            <a:avLst/>
          </a:prstGeom>
          <a:noFill/>
        </p:spPr>
        <p:txBody>
          <a:bodyPr vert="eaVert" wrap="square">
            <a:spAutoFit/>
          </a:bodyPr>
          <a:lstStyle/>
          <a:p>
            <a:r>
              <a:rPr lang="ja-JP" altLang="en-US" sz="60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６項目説明</a:t>
            </a:r>
          </a:p>
        </p:txBody>
      </p:sp>
      <p:sp>
        <p:nvSpPr>
          <p:cNvPr id="2" name="正方形/長方形 1">
            <a:extLst>
              <a:ext uri="{FF2B5EF4-FFF2-40B4-BE49-F238E27FC236}">
                <a16:creationId xmlns:a16="http://schemas.microsoft.com/office/drawing/2014/main" id="{E09298FB-ECBA-EDE6-13A1-E59EE8374145}"/>
              </a:ext>
            </a:extLst>
          </p:cNvPr>
          <p:cNvSpPr/>
          <p:nvPr/>
        </p:nvSpPr>
        <p:spPr>
          <a:xfrm>
            <a:off x="2225533" y="1361540"/>
            <a:ext cx="4416594" cy="769441"/>
          </a:xfrm>
          <a:prstGeom prst="rect">
            <a:avLst/>
          </a:prstGeom>
          <a:noFill/>
        </p:spPr>
        <p:txBody>
          <a:bodyPr wrap="none" lIns="91440" tIns="45720" rIns="91440" bIns="45720">
            <a:spAutoFit/>
          </a:bodyPr>
          <a:lstStyle/>
          <a:p>
            <a:r>
              <a:rPr lang="ja-JP" altLang="en-US" sz="4400" dirty="0">
                <a:ln w="0"/>
                <a:solidFill>
                  <a:srgbClr val="002060"/>
                </a:solidFill>
                <a:latin typeface="HGP創英角ｺﾞｼｯｸUB" panose="020B0900000000000000" pitchFamily="50" charset="-128"/>
                <a:ea typeface="HGP創英角ｺﾞｼｯｸUB" panose="020B0900000000000000" pitchFamily="50" charset="-128"/>
              </a:rPr>
              <a:t>①調査目的・目標</a:t>
            </a:r>
            <a:endParaRPr lang="ja-JP" altLang="en-US" sz="4400" cap="none" spc="0" dirty="0">
              <a:ln w="0"/>
              <a:solidFill>
                <a:srgbClr val="002060"/>
              </a:solidFill>
              <a:latin typeface="HGP創英角ｺﾞｼｯｸUB" panose="020B0900000000000000" pitchFamily="50" charset="-128"/>
              <a:ea typeface="HGP創英角ｺﾞｼｯｸUB" panose="020B0900000000000000" pitchFamily="50" charset="-128"/>
            </a:endParaRPr>
          </a:p>
        </p:txBody>
      </p:sp>
      <p:sp>
        <p:nvSpPr>
          <p:cNvPr id="16" name="正方形/長方形 15">
            <a:extLst>
              <a:ext uri="{FF2B5EF4-FFF2-40B4-BE49-F238E27FC236}">
                <a16:creationId xmlns:a16="http://schemas.microsoft.com/office/drawing/2014/main" id="{054A699E-71C9-4E87-094B-89BB3DD7D4D9}"/>
              </a:ext>
            </a:extLst>
          </p:cNvPr>
          <p:cNvSpPr/>
          <p:nvPr/>
        </p:nvSpPr>
        <p:spPr>
          <a:xfrm>
            <a:off x="6390228" y="565582"/>
            <a:ext cx="5877305" cy="461665"/>
          </a:xfrm>
          <a:prstGeom prst="rect">
            <a:avLst/>
          </a:prstGeom>
          <a:noFill/>
        </p:spPr>
        <p:txBody>
          <a:bodyPr wrap="square" lIns="91440" tIns="45720" rIns="91440" bIns="45720">
            <a:spAutoFit/>
          </a:bodyPr>
          <a:lstStyle/>
          <a:p>
            <a:r>
              <a:rPr lang="ja-JP" altLang="en-US" sz="2400" dirty="0">
                <a:ln w="0"/>
                <a:solidFill>
                  <a:srgbClr val="FF0000"/>
                </a:solidFill>
                <a:latin typeface="HGP創英角ｺﾞｼｯｸUB" panose="020B0900000000000000" pitchFamily="50" charset="-128"/>
                <a:ea typeface="HGP創英角ｺﾞｼｯｸUB" panose="020B0900000000000000" pitchFamily="50" charset="-128"/>
              </a:rPr>
              <a:t>この</a:t>
            </a:r>
            <a:r>
              <a:rPr lang="en-US" altLang="ja-JP" sz="2400" dirty="0">
                <a:ln w="0"/>
                <a:solidFill>
                  <a:srgbClr val="FF0000"/>
                </a:solidFill>
                <a:latin typeface="HGP創英角ｺﾞｼｯｸUB" panose="020B0900000000000000" pitchFamily="50" charset="-128"/>
                <a:ea typeface="HGP創英角ｺﾞｼｯｸUB" panose="020B0900000000000000" pitchFamily="50" charset="-128"/>
              </a:rPr>
              <a:t>6</a:t>
            </a:r>
            <a:r>
              <a:rPr lang="ja-JP" altLang="en-US" sz="2400" dirty="0">
                <a:ln w="0"/>
                <a:solidFill>
                  <a:srgbClr val="FF0000"/>
                </a:solidFill>
                <a:latin typeface="HGP創英角ｺﾞｼｯｸUB" panose="020B0900000000000000" pitchFamily="50" charset="-128"/>
                <a:ea typeface="HGP創英角ｺﾞｼｯｸUB" panose="020B0900000000000000" pitchFamily="50" charset="-128"/>
              </a:rPr>
              <a:t>項目を調査を開始する前に説明します。</a:t>
            </a:r>
            <a:endParaRPr lang="ja-JP" altLang="en-US" sz="2400" cap="none" spc="0" dirty="0">
              <a:ln w="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8" name="正方形/長方形 17">
            <a:extLst>
              <a:ext uri="{FF2B5EF4-FFF2-40B4-BE49-F238E27FC236}">
                <a16:creationId xmlns:a16="http://schemas.microsoft.com/office/drawing/2014/main" id="{8FFE441F-64FD-F034-8568-5C9C1EC9D3EF}"/>
              </a:ext>
            </a:extLst>
          </p:cNvPr>
          <p:cNvSpPr/>
          <p:nvPr/>
        </p:nvSpPr>
        <p:spPr>
          <a:xfrm>
            <a:off x="2225533" y="2189654"/>
            <a:ext cx="6971780" cy="769441"/>
          </a:xfrm>
          <a:prstGeom prst="rect">
            <a:avLst/>
          </a:prstGeom>
          <a:noFill/>
        </p:spPr>
        <p:txBody>
          <a:bodyPr wrap="none" lIns="91440" tIns="45720" rIns="91440" bIns="45720">
            <a:spAutoFit/>
          </a:bodyPr>
          <a:lstStyle/>
          <a:p>
            <a:r>
              <a:rPr lang="ja-JP" altLang="en-US" sz="4400" dirty="0">
                <a:ln w="0"/>
                <a:solidFill>
                  <a:srgbClr val="002060"/>
                </a:solidFill>
                <a:latin typeface="HGP創英角ｺﾞｼｯｸUB" panose="020B0900000000000000" pitchFamily="50" charset="-128"/>
                <a:ea typeface="HGP創英角ｺﾞｼｯｸUB" panose="020B0900000000000000" pitchFamily="50" charset="-128"/>
              </a:rPr>
              <a:t>②調査主体</a:t>
            </a:r>
            <a:r>
              <a:rPr lang="ja-JP" altLang="en-US" sz="3600" dirty="0">
                <a:ln w="0"/>
                <a:solidFill>
                  <a:srgbClr val="002060"/>
                </a:solidFill>
                <a:latin typeface="HGP創英角ｺﾞｼｯｸUB" panose="020B0900000000000000" pitchFamily="50" charset="-128"/>
                <a:ea typeface="HGP創英角ｺﾞｼｯｸUB" panose="020B0900000000000000" pitchFamily="50" charset="-128"/>
              </a:rPr>
              <a:t>（組織の構成、人選）</a:t>
            </a:r>
            <a:endParaRPr lang="ja-JP" altLang="en-US" sz="3600" cap="none" spc="0" dirty="0">
              <a:ln w="0"/>
              <a:solidFill>
                <a:srgbClr val="002060"/>
              </a:solidFill>
              <a:latin typeface="HGP創英角ｺﾞｼｯｸUB" panose="020B0900000000000000" pitchFamily="50" charset="-128"/>
              <a:ea typeface="HGP創英角ｺﾞｼｯｸUB" panose="020B0900000000000000" pitchFamily="50" charset="-128"/>
            </a:endParaRPr>
          </a:p>
        </p:txBody>
      </p:sp>
      <p:sp>
        <p:nvSpPr>
          <p:cNvPr id="26" name="正方形/長方形 25">
            <a:extLst>
              <a:ext uri="{FF2B5EF4-FFF2-40B4-BE49-F238E27FC236}">
                <a16:creationId xmlns:a16="http://schemas.microsoft.com/office/drawing/2014/main" id="{DE3E03CB-6D44-D241-FB49-9E64E397E40F}"/>
              </a:ext>
            </a:extLst>
          </p:cNvPr>
          <p:cNvSpPr/>
          <p:nvPr/>
        </p:nvSpPr>
        <p:spPr>
          <a:xfrm>
            <a:off x="2242887" y="3020461"/>
            <a:ext cx="9373079" cy="769441"/>
          </a:xfrm>
          <a:prstGeom prst="rect">
            <a:avLst/>
          </a:prstGeom>
          <a:noFill/>
        </p:spPr>
        <p:txBody>
          <a:bodyPr wrap="none" lIns="91440" tIns="45720" rIns="91440" bIns="45720">
            <a:spAutoFit/>
          </a:bodyPr>
          <a:lstStyle/>
          <a:p>
            <a:r>
              <a:rPr lang="ja-JP" altLang="en-US" sz="4400" dirty="0">
                <a:ln w="0"/>
                <a:solidFill>
                  <a:srgbClr val="002060"/>
                </a:solidFill>
                <a:latin typeface="HGP創英角ｺﾞｼｯｸUB" panose="020B0900000000000000" pitchFamily="50" charset="-128"/>
                <a:ea typeface="HGP創英角ｺﾞｼｯｸUB" panose="020B0900000000000000" pitchFamily="50" charset="-128"/>
              </a:rPr>
              <a:t>③調査時期・期間</a:t>
            </a:r>
            <a:r>
              <a:rPr lang="ja-JP" altLang="en-US" sz="3600" dirty="0">
                <a:ln w="0"/>
                <a:solidFill>
                  <a:srgbClr val="002060"/>
                </a:solidFill>
                <a:latin typeface="HGP創英角ｺﾞｼｯｸUB" panose="020B0900000000000000" pitchFamily="50" charset="-128"/>
                <a:ea typeface="HGP創英角ｺﾞｼｯｸUB" panose="020B0900000000000000" pitchFamily="50" charset="-128"/>
              </a:rPr>
              <a:t>（スケジュール、定期報告）</a:t>
            </a:r>
            <a:endParaRPr lang="ja-JP" altLang="en-US" sz="3600" cap="none" spc="0" dirty="0">
              <a:ln w="0"/>
              <a:solidFill>
                <a:srgbClr val="002060"/>
              </a:solidFill>
              <a:latin typeface="HGP創英角ｺﾞｼｯｸUB" panose="020B0900000000000000" pitchFamily="50" charset="-128"/>
              <a:ea typeface="HGP創英角ｺﾞｼｯｸUB" panose="020B0900000000000000" pitchFamily="50" charset="-128"/>
            </a:endParaRPr>
          </a:p>
        </p:txBody>
      </p:sp>
      <p:sp>
        <p:nvSpPr>
          <p:cNvPr id="27" name="正方形/長方形 26">
            <a:extLst>
              <a:ext uri="{FF2B5EF4-FFF2-40B4-BE49-F238E27FC236}">
                <a16:creationId xmlns:a16="http://schemas.microsoft.com/office/drawing/2014/main" id="{404E3074-2090-97A8-A14C-815B1FAF9DAE}"/>
              </a:ext>
            </a:extLst>
          </p:cNvPr>
          <p:cNvSpPr/>
          <p:nvPr/>
        </p:nvSpPr>
        <p:spPr>
          <a:xfrm>
            <a:off x="2242887" y="3851268"/>
            <a:ext cx="5545108" cy="769441"/>
          </a:xfrm>
          <a:prstGeom prst="rect">
            <a:avLst/>
          </a:prstGeom>
          <a:noFill/>
        </p:spPr>
        <p:txBody>
          <a:bodyPr wrap="none" lIns="91440" tIns="45720" rIns="91440" bIns="45720">
            <a:spAutoFit/>
          </a:bodyPr>
          <a:lstStyle/>
          <a:p>
            <a:r>
              <a:rPr lang="ja-JP" altLang="en-US" sz="4400" dirty="0">
                <a:ln w="0"/>
                <a:solidFill>
                  <a:srgbClr val="002060"/>
                </a:solidFill>
                <a:latin typeface="HGP創英角ｺﾞｼｯｸUB" panose="020B0900000000000000" pitchFamily="50" charset="-128"/>
                <a:ea typeface="HGP創英角ｺﾞｼｯｸUB" panose="020B0900000000000000" pitchFamily="50" charset="-128"/>
              </a:rPr>
              <a:t>④調査事項・調査対象</a:t>
            </a:r>
            <a:endParaRPr lang="ja-JP" altLang="en-US" sz="4400" cap="none" spc="0" dirty="0">
              <a:ln w="0"/>
              <a:solidFill>
                <a:srgbClr val="002060"/>
              </a:solidFill>
              <a:latin typeface="HGP創英角ｺﾞｼｯｸUB" panose="020B0900000000000000" pitchFamily="50" charset="-128"/>
              <a:ea typeface="HGP創英角ｺﾞｼｯｸUB" panose="020B0900000000000000" pitchFamily="50" charset="-128"/>
            </a:endParaRPr>
          </a:p>
        </p:txBody>
      </p:sp>
      <p:sp>
        <p:nvSpPr>
          <p:cNvPr id="28" name="正方形/長方形 27">
            <a:extLst>
              <a:ext uri="{FF2B5EF4-FFF2-40B4-BE49-F238E27FC236}">
                <a16:creationId xmlns:a16="http://schemas.microsoft.com/office/drawing/2014/main" id="{E39008AF-C4B9-A7E0-C227-17F2606B46EA}"/>
              </a:ext>
            </a:extLst>
          </p:cNvPr>
          <p:cNvSpPr/>
          <p:nvPr/>
        </p:nvSpPr>
        <p:spPr>
          <a:xfrm>
            <a:off x="2242887" y="4682075"/>
            <a:ext cx="3005951" cy="769441"/>
          </a:xfrm>
          <a:prstGeom prst="rect">
            <a:avLst/>
          </a:prstGeom>
          <a:noFill/>
        </p:spPr>
        <p:txBody>
          <a:bodyPr wrap="none" lIns="91440" tIns="45720" rIns="91440" bIns="45720">
            <a:spAutoFit/>
          </a:bodyPr>
          <a:lstStyle/>
          <a:p>
            <a:r>
              <a:rPr lang="ja-JP" altLang="en-US" sz="4400" dirty="0">
                <a:ln w="0"/>
                <a:solidFill>
                  <a:srgbClr val="002060"/>
                </a:solidFill>
                <a:latin typeface="HGP創英角ｺﾞｼｯｸUB" panose="020B0900000000000000" pitchFamily="50" charset="-128"/>
                <a:ea typeface="HGP創英角ｺﾞｼｯｸUB" panose="020B0900000000000000" pitchFamily="50" charset="-128"/>
              </a:rPr>
              <a:t>⑤調査方法</a:t>
            </a:r>
            <a:endParaRPr lang="ja-JP" altLang="en-US" sz="4400" cap="none" spc="0" dirty="0">
              <a:ln w="0"/>
              <a:solidFill>
                <a:srgbClr val="002060"/>
              </a:solidFill>
              <a:latin typeface="HGP創英角ｺﾞｼｯｸUB" panose="020B0900000000000000" pitchFamily="50" charset="-128"/>
              <a:ea typeface="HGP創英角ｺﾞｼｯｸUB" panose="020B0900000000000000" pitchFamily="50" charset="-128"/>
            </a:endParaRPr>
          </a:p>
        </p:txBody>
      </p:sp>
      <p:sp>
        <p:nvSpPr>
          <p:cNvPr id="30" name="正方形/長方形 29">
            <a:extLst>
              <a:ext uri="{FF2B5EF4-FFF2-40B4-BE49-F238E27FC236}">
                <a16:creationId xmlns:a16="http://schemas.microsoft.com/office/drawing/2014/main" id="{D47138E5-9DAF-9533-95A1-00ADD5EAC10E}"/>
              </a:ext>
            </a:extLst>
          </p:cNvPr>
          <p:cNvSpPr/>
          <p:nvPr/>
        </p:nvSpPr>
        <p:spPr>
          <a:xfrm>
            <a:off x="2242887" y="5507376"/>
            <a:ext cx="5785558" cy="769441"/>
          </a:xfrm>
          <a:prstGeom prst="rect">
            <a:avLst/>
          </a:prstGeom>
          <a:noFill/>
        </p:spPr>
        <p:txBody>
          <a:bodyPr wrap="none" lIns="91440" tIns="45720" rIns="91440" bIns="45720">
            <a:spAutoFit/>
          </a:bodyPr>
          <a:lstStyle/>
          <a:p>
            <a:r>
              <a:rPr lang="ja-JP" altLang="en-US" sz="4400" dirty="0">
                <a:ln w="0"/>
                <a:solidFill>
                  <a:srgbClr val="002060"/>
                </a:solidFill>
                <a:latin typeface="HGP創英角ｺﾞｼｯｸUB" panose="020B0900000000000000" pitchFamily="50" charset="-128"/>
                <a:ea typeface="HGP創英角ｺﾞｼｯｸUB" panose="020B0900000000000000" pitchFamily="50" charset="-128"/>
              </a:rPr>
              <a:t>⑥調査結果の提供方法</a:t>
            </a:r>
            <a:endParaRPr lang="ja-JP" altLang="en-US" sz="4400" cap="none" spc="0" dirty="0">
              <a:ln w="0"/>
              <a:solidFill>
                <a:srgbClr val="002060"/>
              </a:solidFill>
              <a:latin typeface="HGP創英角ｺﾞｼｯｸUB" panose="020B0900000000000000" pitchFamily="50" charset="-128"/>
              <a:ea typeface="HGP創英角ｺﾞｼｯｸUB" panose="020B0900000000000000" pitchFamily="50" charset="-128"/>
            </a:endParaRPr>
          </a:p>
        </p:txBody>
      </p:sp>
      <p:pic>
        <p:nvPicPr>
          <p:cNvPr id="5" name="図 4">
            <a:extLst>
              <a:ext uri="{FF2B5EF4-FFF2-40B4-BE49-F238E27FC236}">
                <a16:creationId xmlns:a16="http://schemas.microsoft.com/office/drawing/2014/main" id="{C88D8F3B-4FAB-EB2A-A179-DE36549A8D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0134" y="1034911"/>
            <a:ext cx="1952164" cy="2165489"/>
          </a:xfrm>
          <a:prstGeom prst="rect">
            <a:avLst/>
          </a:prstGeom>
          <a:ln>
            <a:solidFill>
              <a:schemeClr val="dk1"/>
            </a:solidFill>
          </a:ln>
        </p:spPr>
      </p:pic>
      <p:pic>
        <p:nvPicPr>
          <p:cNvPr id="3" name="Picture 2" descr="C:\Users\791878\Desktop\H29\コバトン（png形式）\53-1-04.png">
            <a:extLst>
              <a:ext uri="{FF2B5EF4-FFF2-40B4-BE49-F238E27FC236}">
                <a16:creationId xmlns:a16="http://schemas.microsoft.com/office/drawing/2014/main" id="{D33FF745-927B-5E45-AE6F-D7A7D2991C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2">
            <a:extLst>
              <a:ext uri="{FF2B5EF4-FFF2-40B4-BE49-F238E27FC236}">
                <a16:creationId xmlns:a16="http://schemas.microsoft.com/office/drawing/2014/main" id="{9BE18745-7751-C6CB-2A79-F857E5E0F422}"/>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17046865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7000">
        <p159:morph option="byObject"/>
      </p:transition>
    </mc:Choice>
    <mc:Fallback xmlns="">
      <p:transition spd="slow" advClick="0" advTm="1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3000"/>
                            </p:stCondLst>
                            <p:childTnLst>
                              <p:par>
                                <p:cTn id="9" presetID="10" presetClass="entr" presetSubtype="0" fill="hold" grpId="0" nodeType="afterEffect">
                                  <p:stCondLst>
                                    <p:cond delay="100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childTnLst>
                          </p:cTn>
                        </p:par>
                        <p:par>
                          <p:cTn id="12" fill="hold">
                            <p:stCondLst>
                              <p:cond delay="6000"/>
                            </p:stCondLst>
                            <p:childTnLst>
                              <p:par>
                                <p:cTn id="13" presetID="10" presetClass="entr" presetSubtype="0" fill="hold" grpId="0" nodeType="afterEffect">
                                  <p:stCondLst>
                                    <p:cond delay="100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2000"/>
                                        <p:tgtEl>
                                          <p:spTgt spid="26"/>
                                        </p:tgtEl>
                                      </p:cBhvr>
                                    </p:animEffect>
                                  </p:childTnLst>
                                </p:cTn>
                              </p:par>
                            </p:childTnLst>
                          </p:cTn>
                        </p:par>
                        <p:par>
                          <p:cTn id="16" fill="hold">
                            <p:stCondLst>
                              <p:cond delay="9000"/>
                            </p:stCondLst>
                            <p:childTnLst>
                              <p:par>
                                <p:cTn id="17" presetID="10" presetClass="entr" presetSubtype="0" fill="hold" grpId="0" nodeType="afterEffect">
                                  <p:stCondLst>
                                    <p:cond delay="100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2000"/>
                                        <p:tgtEl>
                                          <p:spTgt spid="27"/>
                                        </p:tgtEl>
                                      </p:cBhvr>
                                    </p:animEffect>
                                  </p:childTnLst>
                                </p:cTn>
                              </p:par>
                            </p:childTnLst>
                          </p:cTn>
                        </p:par>
                        <p:par>
                          <p:cTn id="20" fill="hold">
                            <p:stCondLst>
                              <p:cond delay="12000"/>
                            </p:stCondLst>
                            <p:childTnLst>
                              <p:par>
                                <p:cTn id="21" presetID="10" presetClass="entr" presetSubtype="0" fill="hold" grpId="0" nodeType="afterEffect">
                                  <p:stCondLst>
                                    <p:cond delay="100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2000"/>
                                        <p:tgtEl>
                                          <p:spTgt spid="28"/>
                                        </p:tgtEl>
                                      </p:cBhvr>
                                    </p:animEffect>
                                  </p:childTnLst>
                                </p:cTn>
                              </p:par>
                            </p:childTnLst>
                          </p:cTn>
                        </p:par>
                        <p:par>
                          <p:cTn id="24" fill="hold">
                            <p:stCondLst>
                              <p:cond delay="15000"/>
                            </p:stCondLst>
                            <p:childTnLst>
                              <p:par>
                                <p:cTn id="25" presetID="10" presetClass="entr" presetSubtype="0" fill="hold" grpId="0" nodeType="afterEffect">
                                  <p:stCondLst>
                                    <p:cond delay="10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2000"/>
                                        <p:tgtEl>
                                          <p:spTgt spid="30"/>
                                        </p:tgtEl>
                                      </p:cBhvr>
                                    </p:animEffect>
                                  </p:childTnLst>
                                </p:cTn>
                              </p:par>
                            </p:childTnLst>
                          </p:cTn>
                        </p:par>
                        <p:par>
                          <p:cTn id="28" fill="hold">
                            <p:stCondLst>
                              <p:cond delay="18000"/>
                            </p:stCondLst>
                            <p:childTnLst>
                              <p:par>
                                <p:cTn id="29" presetID="14" presetClass="entr" presetSubtype="10" fill="hold" nodeType="afterEffect">
                                  <p:stCondLst>
                                    <p:cond delay="100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26" grpId="0"/>
      <p:bldP spid="27" grpId="0"/>
      <p:bldP spid="28" grpId="0"/>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867C111C-C0E2-ABDD-39CB-0E5E58CBD81E}"/>
            </a:ext>
          </a:extLst>
        </p:cNvPr>
        <p:cNvGrpSpPr/>
        <p:nvPr/>
      </p:nvGrpSpPr>
      <p:grpSpPr>
        <a:xfrm>
          <a:off x="0" y="0"/>
          <a:ext cx="0" cy="0"/>
          <a:chOff x="0" y="0"/>
          <a:chExt cx="0" cy="0"/>
        </a:xfrm>
      </p:grpSpPr>
      <p:sp>
        <p:nvSpPr>
          <p:cNvPr id="34" name="フリーフォーム: 図形 33">
            <a:extLst>
              <a:ext uri="{FF2B5EF4-FFF2-40B4-BE49-F238E27FC236}">
                <a16:creationId xmlns:a16="http://schemas.microsoft.com/office/drawing/2014/main" id="{BAEFF7FE-D633-D7F4-1DB9-31117D7F6A14}"/>
              </a:ext>
            </a:extLst>
          </p:cNvPr>
          <p:cNvSpPr/>
          <p:nvPr/>
        </p:nvSpPr>
        <p:spPr>
          <a:xfrm>
            <a:off x="-3539548" y="-552988"/>
            <a:ext cx="15731548" cy="7477322"/>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C9C9C41C-0869-662E-3D33-EAE764A22B61}"/>
              </a:ext>
            </a:extLst>
          </p:cNvPr>
          <p:cNvSpPr/>
          <p:nvPr/>
        </p:nvSpPr>
        <p:spPr>
          <a:xfrm>
            <a:off x="1454219" y="398079"/>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CC99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atin typeface="HGP創英角ｺﾞｼｯｸUB" panose="020B0900000000000000" pitchFamily="50" charset="-128"/>
                <a:ea typeface="HGP創英角ｺﾞｼｯｸUB" panose="020B0900000000000000" pitchFamily="50" charset="-128"/>
              </a:rPr>
              <a:t>「いじめ重大事態」への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対応</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B0AAF47E-8F12-EDCA-A8B5-CD3C1EA93820}"/>
              </a:ext>
            </a:extLst>
          </p:cNvPr>
          <p:cNvSpPr>
            <a:spLocks noGrp="1"/>
          </p:cNvSpPr>
          <p:nvPr>
            <p:ph type="sldNum" sz="quarter" idx="33"/>
          </p:nvPr>
        </p:nvSpPr>
        <p:spPr/>
        <p:txBody>
          <a:bodyPr/>
          <a:lstStyle/>
          <a:p>
            <a:pPr rtl="0"/>
            <a:fld id="{19B51A1E-902D-48AF-9020-955120F399B6}" type="slidenum">
              <a:rPr lang="en-US" altLang="ja-JP" noProof="0" smtClean="0"/>
              <a:pPr rtl="0"/>
              <a:t>46</a:t>
            </a:fld>
            <a:endParaRPr lang="ja-JP" altLang="en-US" noProof="0" dirty="0"/>
          </a:p>
        </p:txBody>
      </p:sp>
      <p:sp>
        <p:nvSpPr>
          <p:cNvPr id="4" name="アーチ 3">
            <a:extLst>
              <a:ext uri="{FF2B5EF4-FFF2-40B4-BE49-F238E27FC236}">
                <a16:creationId xmlns:a16="http://schemas.microsoft.com/office/drawing/2014/main" id="{E04ED69A-EC16-2030-AB66-D612BD82BA55}"/>
              </a:ext>
            </a:extLst>
          </p:cNvPr>
          <p:cNvSpPr/>
          <p:nvPr/>
        </p:nvSpPr>
        <p:spPr>
          <a:xfrm>
            <a:off x="-6348362" y="-1101274"/>
            <a:ext cx="8573895" cy="8573895"/>
          </a:xfrm>
          <a:prstGeom prst="blockArc">
            <a:avLst>
              <a:gd name="adj1" fmla="val 18263518"/>
              <a:gd name="adj2" fmla="val 3656024"/>
              <a:gd name="adj3" fmla="val 2143"/>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楕円 12">
            <a:extLst>
              <a:ext uri="{FF2B5EF4-FFF2-40B4-BE49-F238E27FC236}">
                <a16:creationId xmlns:a16="http://schemas.microsoft.com/office/drawing/2014/main" id="{286E5C26-1EAB-90A9-31B2-A9F79947A629}"/>
              </a:ext>
            </a:extLst>
          </p:cNvPr>
          <p:cNvSpPr/>
          <p:nvPr/>
        </p:nvSpPr>
        <p:spPr>
          <a:xfrm>
            <a:off x="956298" y="298495"/>
            <a:ext cx="995842" cy="995842"/>
          </a:xfrm>
          <a:prstGeom prst="ellipse">
            <a:avLst/>
          </a:prstGeom>
          <a:ln>
            <a:solidFill>
              <a:srgbClr val="CC99FF"/>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コメント: ハート 単色塗りつぶし">
            <a:extLst>
              <a:ext uri="{FF2B5EF4-FFF2-40B4-BE49-F238E27FC236}">
                <a16:creationId xmlns:a16="http://schemas.microsoft.com/office/drawing/2014/main" id="{7D6619D0-73E7-653C-66F1-6B4DC940668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97019" y="398079"/>
            <a:ext cx="914400" cy="914400"/>
          </a:xfrm>
          <a:prstGeom prst="rect">
            <a:avLst/>
          </a:prstGeom>
        </p:spPr>
      </p:pic>
      <p:sp>
        <p:nvSpPr>
          <p:cNvPr id="10" name="テキスト ボックス 9">
            <a:extLst>
              <a:ext uri="{FF2B5EF4-FFF2-40B4-BE49-F238E27FC236}">
                <a16:creationId xmlns:a16="http://schemas.microsoft.com/office/drawing/2014/main" id="{3210824A-ABE7-470A-1A3E-A69382438E9B}"/>
              </a:ext>
            </a:extLst>
          </p:cNvPr>
          <p:cNvSpPr txBox="1"/>
          <p:nvPr/>
        </p:nvSpPr>
        <p:spPr>
          <a:xfrm>
            <a:off x="247257" y="1385769"/>
            <a:ext cx="1107996" cy="4438593"/>
          </a:xfrm>
          <a:prstGeom prst="rect">
            <a:avLst/>
          </a:prstGeom>
          <a:noFill/>
        </p:spPr>
        <p:txBody>
          <a:bodyPr vert="eaVert" wrap="square">
            <a:spAutoFit/>
          </a:bodyPr>
          <a:lstStyle/>
          <a:p>
            <a:r>
              <a:rPr lang="ja-JP" altLang="en-US" sz="60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６項目説明</a:t>
            </a:r>
          </a:p>
        </p:txBody>
      </p:sp>
      <p:sp>
        <p:nvSpPr>
          <p:cNvPr id="16" name="正方形/長方形 15">
            <a:extLst>
              <a:ext uri="{FF2B5EF4-FFF2-40B4-BE49-F238E27FC236}">
                <a16:creationId xmlns:a16="http://schemas.microsoft.com/office/drawing/2014/main" id="{269176A1-34D6-BE3B-712E-F7D97D8CE337}"/>
              </a:ext>
            </a:extLst>
          </p:cNvPr>
          <p:cNvSpPr/>
          <p:nvPr/>
        </p:nvSpPr>
        <p:spPr>
          <a:xfrm>
            <a:off x="6390228" y="565582"/>
            <a:ext cx="5877305" cy="461665"/>
          </a:xfrm>
          <a:prstGeom prst="rect">
            <a:avLst/>
          </a:prstGeom>
          <a:noFill/>
        </p:spPr>
        <p:txBody>
          <a:bodyPr wrap="square" lIns="91440" tIns="45720" rIns="91440" bIns="45720">
            <a:spAutoFit/>
          </a:bodyPr>
          <a:lstStyle/>
          <a:p>
            <a:r>
              <a:rPr lang="ja-JP" altLang="en-US" sz="2400" dirty="0">
                <a:ln w="0"/>
                <a:solidFill>
                  <a:srgbClr val="FF0000"/>
                </a:solidFill>
                <a:latin typeface="HGP創英角ｺﾞｼｯｸUB" panose="020B0900000000000000" pitchFamily="50" charset="-128"/>
                <a:ea typeface="HGP創英角ｺﾞｼｯｸUB" panose="020B0900000000000000" pitchFamily="50" charset="-128"/>
              </a:rPr>
              <a:t>この</a:t>
            </a:r>
            <a:r>
              <a:rPr lang="en-US" altLang="ja-JP" sz="2400" dirty="0">
                <a:ln w="0"/>
                <a:solidFill>
                  <a:srgbClr val="FF0000"/>
                </a:solidFill>
                <a:latin typeface="HGP創英角ｺﾞｼｯｸUB" panose="020B0900000000000000" pitchFamily="50" charset="-128"/>
                <a:ea typeface="HGP創英角ｺﾞｼｯｸUB" panose="020B0900000000000000" pitchFamily="50" charset="-128"/>
              </a:rPr>
              <a:t>6</a:t>
            </a:r>
            <a:r>
              <a:rPr lang="ja-JP" altLang="en-US" sz="2400" dirty="0">
                <a:ln w="0"/>
                <a:solidFill>
                  <a:srgbClr val="FF0000"/>
                </a:solidFill>
                <a:latin typeface="HGP創英角ｺﾞｼｯｸUB" panose="020B0900000000000000" pitchFamily="50" charset="-128"/>
                <a:ea typeface="HGP創英角ｺﾞｼｯｸUB" panose="020B0900000000000000" pitchFamily="50" charset="-128"/>
              </a:rPr>
              <a:t>項目を調査を開始する前に説明します。</a:t>
            </a:r>
            <a:endParaRPr lang="ja-JP" altLang="en-US" sz="2400" cap="none" spc="0" dirty="0">
              <a:ln w="0"/>
              <a:solidFill>
                <a:srgbClr val="FF0000"/>
              </a:solidFill>
              <a:latin typeface="HGP創英角ｺﾞｼｯｸUB" panose="020B0900000000000000" pitchFamily="50" charset="-128"/>
              <a:ea typeface="HGP創英角ｺﾞｼｯｸUB" panose="020B0900000000000000" pitchFamily="50" charset="-128"/>
            </a:endParaRPr>
          </a:p>
        </p:txBody>
      </p:sp>
      <p:pic>
        <p:nvPicPr>
          <p:cNvPr id="11" name="図 10">
            <a:extLst>
              <a:ext uri="{FF2B5EF4-FFF2-40B4-BE49-F238E27FC236}">
                <a16:creationId xmlns:a16="http://schemas.microsoft.com/office/drawing/2014/main" id="{4CFFE459-E4C9-4973-5F8A-546C2DB997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8267" y="1294336"/>
            <a:ext cx="4563350" cy="5062014"/>
          </a:xfrm>
          <a:prstGeom prst="rect">
            <a:avLst/>
          </a:prstGeom>
          <a:ln>
            <a:solidFill>
              <a:schemeClr val="dk1"/>
            </a:solidFill>
          </a:ln>
        </p:spPr>
      </p:pic>
      <p:pic>
        <p:nvPicPr>
          <p:cNvPr id="17" name="図 16">
            <a:extLst>
              <a:ext uri="{FF2B5EF4-FFF2-40B4-BE49-F238E27FC236}">
                <a16:creationId xmlns:a16="http://schemas.microsoft.com/office/drawing/2014/main" id="{155DCBD7-D4A0-EE3C-DD7D-301E33B464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0466" y="1294337"/>
            <a:ext cx="4961386" cy="3226864"/>
          </a:xfrm>
          <a:prstGeom prst="rect">
            <a:avLst/>
          </a:prstGeom>
          <a:ln>
            <a:solidFill>
              <a:schemeClr val="dk1"/>
            </a:solidFill>
          </a:ln>
        </p:spPr>
      </p:pic>
      <p:sp>
        <p:nvSpPr>
          <p:cNvPr id="19" name="吹き出し: 角を丸めた四角形 18">
            <a:extLst>
              <a:ext uri="{FF2B5EF4-FFF2-40B4-BE49-F238E27FC236}">
                <a16:creationId xmlns:a16="http://schemas.microsoft.com/office/drawing/2014/main" id="{6014ACB0-BC6C-EC0C-526A-02A40EEEB10C}"/>
              </a:ext>
            </a:extLst>
          </p:cNvPr>
          <p:cNvSpPr/>
          <p:nvPr/>
        </p:nvSpPr>
        <p:spPr>
          <a:xfrm>
            <a:off x="7013538" y="4840037"/>
            <a:ext cx="4880344" cy="1344427"/>
          </a:xfrm>
          <a:prstGeom prst="wedgeRoundRectCallout">
            <a:avLst>
              <a:gd name="adj1" fmla="val -43491"/>
              <a:gd name="adj2" fmla="val -62500"/>
              <a:gd name="adj3" fmla="val 16667"/>
            </a:avLst>
          </a:prstGeom>
          <a:solidFill>
            <a:srgbClr val="FFCCFF"/>
          </a:solidFill>
          <a:ln>
            <a:solidFill>
              <a:srgbClr val="7030A0"/>
            </a:solid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2400" dirty="0">
                <a:latin typeface="HGP創英角ｺﾞｼｯｸUB" panose="020B0900000000000000" pitchFamily="50" charset="-128"/>
                <a:ea typeface="HGP創英角ｺﾞｼｯｸUB" panose="020B0900000000000000" pitchFamily="50" charset="-128"/>
              </a:rPr>
              <a:t>６項目説明について、後から言った、言わない</a:t>
            </a:r>
            <a:r>
              <a:rPr lang="ja-JP" altLang="en-US" sz="2400" dirty="0">
                <a:latin typeface="HGP創英角ｺﾞｼｯｸUB" panose="020B0900000000000000" pitchFamily="50" charset="-128"/>
                <a:ea typeface="HGP創英角ｺﾞｼｯｸUB" panose="020B0900000000000000" pitchFamily="50" charset="-128"/>
              </a:rPr>
              <a:t>と</a:t>
            </a:r>
            <a:r>
              <a:rPr kumimoji="1" lang="ja-JP" altLang="en-US" sz="2400" dirty="0">
                <a:latin typeface="HGP創英角ｺﾞｼｯｸUB" panose="020B0900000000000000" pitchFamily="50" charset="-128"/>
                <a:ea typeface="HGP創英角ｺﾞｼｯｸUB" panose="020B0900000000000000" pitchFamily="50" charset="-128"/>
              </a:rPr>
              <a:t>ならないように、</a:t>
            </a:r>
            <a:endParaRPr kumimoji="1" lang="en-US" altLang="ja-JP" sz="2400" dirty="0">
              <a:latin typeface="HGP創英角ｺﾞｼｯｸUB" panose="020B0900000000000000" pitchFamily="50" charset="-128"/>
              <a:ea typeface="HGP創英角ｺﾞｼｯｸUB" panose="020B0900000000000000" pitchFamily="50" charset="-128"/>
            </a:endParaRPr>
          </a:p>
          <a:p>
            <a:r>
              <a:rPr kumimoji="1" lang="ja-JP" altLang="en-US" sz="2400" dirty="0">
                <a:latin typeface="HGP創英角ｺﾞｼｯｸUB" panose="020B0900000000000000" pitchFamily="50" charset="-128"/>
                <a:ea typeface="HGP創英角ｺﾞｼｯｸUB" panose="020B0900000000000000" pitchFamily="50" charset="-128"/>
              </a:rPr>
              <a:t>文書で示すことも検討</a:t>
            </a:r>
          </a:p>
        </p:txBody>
      </p:sp>
      <p:pic>
        <p:nvPicPr>
          <p:cNvPr id="21" name="グラフィックス 20" descr="質問 単色塗りつぶし">
            <a:extLst>
              <a:ext uri="{FF2B5EF4-FFF2-40B4-BE49-F238E27FC236}">
                <a16:creationId xmlns:a16="http://schemas.microsoft.com/office/drawing/2014/main" id="{DE70F491-3CF9-1CD1-6FBD-CEA7114A186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0621189" y="5270064"/>
            <a:ext cx="914400" cy="914400"/>
          </a:xfrm>
          <a:prstGeom prst="rect">
            <a:avLst/>
          </a:prstGeom>
        </p:spPr>
      </p:pic>
      <p:pic>
        <p:nvPicPr>
          <p:cNvPr id="3" name="Picture 2" descr="C:\Users\791878\Desktop\H29\コバトン（png形式）\53-1-04.png">
            <a:extLst>
              <a:ext uri="{FF2B5EF4-FFF2-40B4-BE49-F238E27FC236}">
                <a16:creationId xmlns:a16="http://schemas.microsoft.com/office/drawing/2014/main" id="{8ADAB854-449B-DD91-EBDA-7E236B37EC3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タイトル 2">
            <a:extLst>
              <a:ext uri="{FF2B5EF4-FFF2-40B4-BE49-F238E27FC236}">
                <a16:creationId xmlns:a16="http://schemas.microsoft.com/office/drawing/2014/main" id="{32FA006F-9DFE-72DF-B5B5-1ED819CDEBB4}"/>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16634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5000">
        <p159:morph option="byObject"/>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par>
                          <p:cTn id="8" fill="hold">
                            <p:stCondLst>
                              <p:cond delay="3000"/>
                            </p:stCondLst>
                            <p:childTnLst>
                              <p:par>
                                <p:cTn id="9" presetID="14" presetClass="entr" presetSubtype="10" fill="hold" grpId="0" nodeType="afterEffect">
                                  <p:stCondLst>
                                    <p:cond delay="100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2000"/>
                                        <p:tgtEl>
                                          <p:spTgt spid="19"/>
                                        </p:tgtEl>
                                      </p:cBhvr>
                                    </p:animEffect>
                                  </p:childTnLst>
                                </p:cTn>
                              </p:par>
                              <p:par>
                                <p:cTn id="12" presetID="14" presetClass="entr" presetSubtype="10" fill="hold" nodeType="withEffect">
                                  <p:stCondLst>
                                    <p:cond delay="1000"/>
                                  </p:stCondLst>
                                  <p:childTnLst>
                                    <p:set>
                                      <p:cBhvr>
                                        <p:cTn id="13" dur="1" fill="hold">
                                          <p:stCondLst>
                                            <p:cond delay="0"/>
                                          </p:stCondLst>
                                        </p:cTn>
                                        <p:tgtEl>
                                          <p:spTgt spid="21"/>
                                        </p:tgtEl>
                                        <p:attrNameLst>
                                          <p:attrName>style.visibility</p:attrName>
                                        </p:attrNameLst>
                                      </p:cBhvr>
                                      <p:to>
                                        <p:strVal val="visible"/>
                                      </p:to>
                                    </p:set>
                                    <p:animEffect transition="in" filter="randombar(horizontal)">
                                      <p:cBhvr>
                                        <p:cTn id="14"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402C6364-7A07-7D71-FAC4-FCE2D654BE92}"/>
            </a:ext>
          </a:extLst>
        </p:cNvPr>
        <p:cNvGrpSpPr/>
        <p:nvPr/>
      </p:nvGrpSpPr>
      <p:grpSpPr>
        <a:xfrm>
          <a:off x="0" y="0"/>
          <a:ext cx="0" cy="0"/>
          <a:chOff x="0" y="0"/>
          <a:chExt cx="0" cy="0"/>
        </a:xfrm>
      </p:grpSpPr>
      <p:sp>
        <p:nvSpPr>
          <p:cNvPr id="34" name="フリーフォーム: 図形 33">
            <a:extLst>
              <a:ext uri="{FF2B5EF4-FFF2-40B4-BE49-F238E27FC236}">
                <a16:creationId xmlns:a16="http://schemas.microsoft.com/office/drawing/2014/main" id="{1B4276AF-42D5-F6E9-F302-2C45ECCB70C8}"/>
              </a:ext>
            </a:extLst>
          </p:cNvPr>
          <p:cNvSpPr/>
          <p:nvPr/>
        </p:nvSpPr>
        <p:spPr>
          <a:xfrm>
            <a:off x="-3539548" y="-552988"/>
            <a:ext cx="15731548" cy="7477322"/>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94F6A7DE-5AEB-C946-3D59-8CAF314DAC68}"/>
              </a:ext>
            </a:extLst>
          </p:cNvPr>
          <p:cNvSpPr/>
          <p:nvPr/>
        </p:nvSpPr>
        <p:spPr>
          <a:xfrm>
            <a:off x="1454219" y="398079"/>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CC99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atin typeface="HGP創英角ｺﾞｼｯｸUB" panose="020B0900000000000000" pitchFamily="50" charset="-128"/>
                <a:ea typeface="HGP創英角ｺﾞｼｯｸUB" panose="020B0900000000000000" pitchFamily="50" charset="-128"/>
              </a:rPr>
              <a:t>「いじめ重大事態」への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対応</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05556B79-18C5-AF4C-D5FB-C39A216E7774}"/>
              </a:ext>
            </a:extLst>
          </p:cNvPr>
          <p:cNvSpPr>
            <a:spLocks noGrp="1"/>
          </p:cNvSpPr>
          <p:nvPr>
            <p:ph type="sldNum" sz="quarter" idx="33"/>
          </p:nvPr>
        </p:nvSpPr>
        <p:spPr/>
        <p:txBody>
          <a:bodyPr/>
          <a:lstStyle/>
          <a:p>
            <a:pPr rtl="0"/>
            <a:fld id="{19B51A1E-902D-48AF-9020-955120F399B6}" type="slidenum">
              <a:rPr lang="en-US" altLang="ja-JP" noProof="0" smtClean="0"/>
              <a:pPr rtl="0"/>
              <a:t>47</a:t>
            </a:fld>
            <a:endParaRPr lang="ja-JP" altLang="en-US" noProof="0" dirty="0"/>
          </a:p>
        </p:txBody>
      </p:sp>
      <p:sp>
        <p:nvSpPr>
          <p:cNvPr id="4" name="アーチ 3">
            <a:extLst>
              <a:ext uri="{FF2B5EF4-FFF2-40B4-BE49-F238E27FC236}">
                <a16:creationId xmlns:a16="http://schemas.microsoft.com/office/drawing/2014/main" id="{5D510B99-74EC-B678-6128-7EDBADA4B360}"/>
              </a:ext>
            </a:extLst>
          </p:cNvPr>
          <p:cNvSpPr/>
          <p:nvPr/>
        </p:nvSpPr>
        <p:spPr>
          <a:xfrm>
            <a:off x="-6348362" y="-1101274"/>
            <a:ext cx="8573895" cy="8573895"/>
          </a:xfrm>
          <a:prstGeom prst="blockArc">
            <a:avLst>
              <a:gd name="adj1" fmla="val 18263518"/>
              <a:gd name="adj2" fmla="val 3656024"/>
              <a:gd name="adj3" fmla="val 2143"/>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楕円 12">
            <a:extLst>
              <a:ext uri="{FF2B5EF4-FFF2-40B4-BE49-F238E27FC236}">
                <a16:creationId xmlns:a16="http://schemas.microsoft.com/office/drawing/2014/main" id="{15510865-DDD2-673A-DE4F-7FC4C0C3CE49}"/>
              </a:ext>
            </a:extLst>
          </p:cNvPr>
          <p:cNvSpPr/>
          <p:nvPr/>
        </p:nvSpPr>
        <p:spPr>
          <a:xfrm>
            <a:off x="956298" y="298495"/>
            <a:ext cx="995842" cy="995842"/>
          </a:xfrm>
          <a:prstGeom prst="ellipse">
            <a:avLst/>
          </a:prstGeom>
          <a:ln>
            <a:solidFill>
              <a:srgbClr val="CC99FF"/>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コメント: ハート 単色塗りつぶし">
            <a:extLst>
              <a:ext uri="{FF2B5EF4-FFF2-40B4-BE49-F238E27FC236}">
                <a16:creationId xmlns:a16="http://schemas.microsoft.com/office/drawing/2014/main" id="{F01DAE6B-6A94-6EE8-4CC8-49C64B403D2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97019" y="398079"/>
            <a:ext cx="914400" cy="914400"/>
          </a:xfrm>
          <a:prstGeom prst="rect">
            <a:avLst/>
          </a:prstGeom>
        </p:spPr>
      </p:pic>
      <p:sp>
        <p:nvSpPr>
          <p:cNvPr id="10" name="テキスト ボックス 9">
            <a:extLst>
              <a:ext uri="{FF2B5EF4-FFF2-40B4-BE49-F238E27FC236}">
                <a16:creationId xmlns:a16="http://schemas.microsoft.com/office/drawing/2014/main" id="{2FEB8585-37B4-7E98-86C6-9CCD102807C7}"/>
              </a:ext>
            </a:extLst>
          </p:cNvPr>
          <p:cNvSpPr txBox="1"/>
          <p:nvPr/>
        </p:nvSpPr>
        <p:spPr>
          <a:xfrm>
            <a:off x="247257" y="1393921"/>
            <a:ext cx="1107996" cy="4438593"/>
          </a:xfrm>
          <a:prstGeom prst="rect">
            <a:avLst/>
          </a:prstGeom>
          <a:noFill/>
        </p:spPr>
        <p:txBody>
          <a:bodyPr vert="eaVert" wrap="square">
            <a:spAutoFit/>
          </a:bodyPr>
          <a:lstStyle/>
          <a:p>
            <a:r>
              <a:rPr lang="ja-JP" altLang="en-US" sz="60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６項目説明</a:t>
            </a:r>
          </a:p>
        </p:txBody>
      </p:sp>
      <p:sp>
        <p:nvSpPr>
          <p:cNvPr id="16" name="正方形/長方形 15">
            <a:extLst>
              <a:ext uri="{FF2B5EF4-FFF2-40B4-BE49-F238E27FC236}">
                <a16:creationId xmlns:a16="http://schemas.microsoft.com/office/drawing/2014/main" id="{2554F3AC-E7F0-974E-549B-44B560786003}"/>
              </a:ext>
            </a:extLst>
          </p:cNvPr>
          <p:cNvSpPr/>
          <p:nvPr/>
        </p:nvSpPr>
        <p:spPr>
          <a:xfrm>
            <a:off x="6390228" y="565582"/>
            <a:ext cx="5877305" cy="461665"/>
          </a:xfrm>
          <a:prstGeom prst="rect">
            <a:avLst/>
          </a:prstGeom>
          <a:noFill/>
        </p:spPr>
        <p:txBody>
          <a:bodyPr wrap="square" lIns="91440" tIns="45720" rIns="91440" bIns="45720">
            <a:spAutoFit/>
          </a:bodyPr>
          <a:lstStyle/>
          <a:p>
            <a:r>
              <a:rPr lang="ja-JP" altLang="en-US" sz="2400" dirty="0">
                <a:ln w="0"/>
                <a:solidFill>
                  <a:srgbClr val="FF0000"/>
                </a:solidFill>
                <a:latin typeface="HGP創英角ｺﾞｼｯｸUB" panose="020B0900000000000000" pitchFamily="50" charset="-128"/>
                <a:ea typeface="HGP創英角ｺﾞｼｯｸUB" panose="020B0900000000000000" pitchFamily="50" charset="-128"/>
              </a:rPr>
              <a:t>この</a:t>
            </a:r>
            <a:r>
              <a:rPr lang="en-US" altLang="ja-JP" sz="2400" dirty="0">
                <a:ln w="0"/>
                <a:solidFill>
                  <a:srgbClr val="FF0000"/>
                </a:solidFill>
                <a:latin typeface="HGP創英角ｺﾞｼｯｸUB" panose="020B0900000000000000" pitchFamily="50" charset="-128"/>
                <a:ea typeface="HGP創英角ｺﾞｼｯｸUB" panose="020B0900000000000000" pitchFamily="50" charset="-128"/>
              </a:rPr>
              <a:t>6</a:t>
            </a:r>
            <a:r>
              <a:rPr lang="ja-JP" altLang="en-US" sz="2400" dirty="0">
                <a:ln w="0"/>
                <a:solidFill>
                  <a:srgbClr val="FF0000"/>
                </a:solidFill>
                <a:latin typeface="HGP創英角ｺﾞｼｯｸUB" panose="020B0900000000000000" pitchFamily="50" charset="-128"/>
                <a:ea typeface="HGP創英角ｺﾞｼｯｸUB" panose="020B0900000000000000" pitchFamily="50" charset="-128"/>
              </a:rPr>
              <a:t>項目を調査を開始する前に説明します。</a:t>
            </a:r>
            <a:endParaRPr lang="ja-JP" altLang="en-US" sz="2400" cap="none" spc="0" dirty="0">
              <a:ln w="0"/>
              <a:solidFill>
                <a:srgbClr val="FF0000"/>
              </a:solidFill>
              <a:latin typeface="HGP創英角ｺﾞｼｯｸUB" panose="020B0900000000000000" pitchFamily="50" charset="-128"/>
              <a:ea typeface="HGP創英角ｺﾞｼｯｸUB" panose="020B0900000000000000" pitchFamily="50" charset="-128"/>
            </a:endParaRPr>
          </a:p>
        </p:txBody>
      </p:sp>
      <p:pic>
        <p:nvPicPr>
          <p:cNvPr id="3" name="Picture 2" descr="C:\Users\791878\Desktop\H29\コバトン（png形式）\53-1-04.png">
            <a:extLst>
              <a:ext uri="{FF2B5EF4-FFF2-40B4-BE49-F238E27FC236}">
                <a16:creationId xmlns:a16="http://schemas.microsoft.com/office/drawing/2014/main" id="{7F5D908D-FF4D-D1C5-A7E7-12C7EFF2BF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a:extLst>
              <a:ext uri="{FF2B5EF4-FFF2-40B4-BE49-F238E27FC236}">
                <a16:creationId xmlns:a16="http://schemas.microsoft.com/office/drawing/2014/main" id="{F44B9B8A-F3B7-7456-8AC0-6EB5BC6007E1}"/>
              </a:ext>
            </a:extLst>
          </p:cNvPr>
          <p:cNvPicPr>
            <a:picLocks noChangeAspect="1"/>
          </p:cNvPicPr>
          <p:nvPr/>
        </p:nvPicPr>
        <p:blipFill rotWithShape="1">
          <a:blip r:embed="rId6">
            <a:extLst>
              <a:ext uri="{28A0092B-C50C-407E-A947-70E740481C1C}">
                <a14:useLocalDpi xmlns:a14="http://schemas.microsoft.com/office/drawing/2010/main" val="0"/>
              </a:ext>
            </a:extLst>
          </a:blip>
          <a:srcRect r="2054"/>
          <a:stretch/>
        </p:blipFill>
        <p:spPr>
          <a:xfrm>
            <a:off x="2344821" y="1312479"/>
            <a:ext cx="6146490" cy="4853736"/>
          </a:xfrm>
          <a:prstGeom prst="rect">
            <a:avLst/>
          </a:prstGeom>
        </p:spPr>
      </p:pic>
      <p:sp>
        <p:nvSpPr>
          <p:cNvPr id="7" name="吹き出し: 角を丸めた四角形 6">
            <a:extLst>
              <a:ext uri="{FF2B5EF4-FFF2-40B4-BE49-F238E27FC236}">
                <a16:creationId xmlns:a16="http://schemas.microsoft.com/office/drawing/2014/main" id="{82E17635-2B46-CE46-AD5F-78354CACD43D}"/>
              </a:ext>
            </a:extLst>
          </p:cNvPr>
          <p:cNvSpPr/>
          <p:nvPr/>
        </p:nvSpPr>
        <p:spPr>
          <a:xfrm>
            <a:off x="8601909" y="2062317"/>
            <a:ext cx="3479492" cy="2775098"/>
          </a:xfrm>
          <a:prstGeom prst="wedgeRoundRectCallout">
            <a:avLst>
              <a:gd name="adj1" fmla="val -49187"/>
              <a:gd name="adj2" fmla="val -5981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a:latin typeface="HGP創英角ｺﾞｼｯｸUB" panose="020B0900000000000000" pitchFamily="50" charset="-128"/>
                <a:ea typeface="HGP創英角ｺﾞｼｯｸUB" panose="020B0900000000000000" pitchFamily="50" charset="-128"/>
              </a:rPr>
              <a:t>６項目説明において、</a:t>
            </a:r>
            <a:r>
              <a:rPr kumimoji="1" lang="ja-JP" altLang="en-US" sz="3200" dirty="0">
                <a:solidFill>
                  <a:srgbClr val="FF66CC"/>
                </a:solidFill>
                <a:latin typeface="HGP創英角ｺﾞｼｯｸUB" panose="020B0900000000000000" pitchFamily="50" charset="-128"/>
                <a:ea typeface="HGP創英角ｺﾞｼｯｸUB" panose="020B0900000000000000" pitchFamily="50" charset="-128"/>
              </a:rPr>
              <a:t>見通しとしての</a:t>
            </a:r>
            <a:endParaRPr kumimoji="1" lang="en-US" altLang="ja-JP" sz="3200" dirty="0">
              <a:solidFill>
                <a:srgbClr val="FF66CC"/>
              </a:solidFill>
              <a:latin typeface="HGP創英角ｺﾞｼｯｸUB" panose="020B0900000000000000" pitchFamily="50" charset="-128"/>
              <a:ea typeface="HGP創英角ｺﾞｼｯｸUB" panose="020B0900000000000000" pitchFamily="50" charset="-128"/>
            </a:endParaRPr>
          </a:p>
          <a:p>
            <a:pPr algn="ctr"/>
            <a:r>
              <a:rPr kumimoji="1" lang="ja-JP" altLang="en-US" sz="3200" dirty="0">
                <a:solidFill>
                  <a:srgbClr val="FF66CC"/>
                </a:solidFill>
                <a:latin typeface="HGP創英角ｺﾞｼｯｸUB" panose="020B0900000000000000" pitchFamily="50" charset="-128"/>
                <a:ea typeface="HGP創英角ｺﾞｼｯｸUB" panose="020B0900000000000000" pitchFamily="50" charset="-128"/>
              </a:rPr>
              <a:t>スケジュールを</a:t>
            </a:r>
            <a:endParaRPr kumimoji="1" lang="en-US" altLang="ja-JP" sz="3200" dirty="0">
              <a:solidFill>
                <a:srgbClr val="FF66CC"/>
              </a:solidFill>
              <a:latin typeface="HGP創英角ｺﾞｼｯｸUB" panose="020B0900000000000000" pitchFamily="50" charset="-128"/>
              <a:ea typeface="HGP創英角ｺﾞｼｯｸUB" panose="020B0900000000000000" pitchFamily="50" charset="-128"/>
            </a:endParaRPr>
          </a:p>
          <a:p>
            <a:pPr algn="ctr"/>
            <a:r>
              <a:rPr kumimoji="1" lang="ja-JP" altLang="en-US" sz="3200" dirty="0">
                <a:solidFill>
                  <a:srgbClr val="FF66CC"/>
                </a:solidFill>
                <a:latin typeface="HGP創英角ｺﾞｼｯｸUB" panose="020B0900000000000000" pitchFamily="50" charset="-128"/>
                <a:ea typeface="HGP創英角ｺﾞｼｯｸUB" panose="020B0900000000000000" pitchFamily="50" charset="-128"/>
              </a:rPr>
              <a:t>文書で示す</a:t>
            </a:r>
            <a:endParaRPr kumimoji="1" lang="en-US" altLang="ja-JP" sz="3200" dirty="0">
              <a:solidFill>
                <a:srgbClr val="FF66CC"/>
              </a:solidFill>
              <a:latin typeface="HGP創英角ｺﾞｼｯｸUB" panose="020B0900000000000000" pitchFamily="50" charset="-128"/>
              <a:ea typeface="HGP創英角ｺﾞｼｯｸUB" panose="020B0900000000000000" pitchFamily="50" charset="-128"/>
            </a:endParaRPr>
          </a:p>
          <a:p>
            <a:pPr algn="ctr"/>
            <a:r>
              <a:rPr kumimoji="1" lang="ja-JP" altLang="en-US" sz="2400" dirty="0">
                <a:latin typeface="HGP創英角ｺﾞｼｯｸUB" panose="020B0900000000000000" pitchFamily="50" charset="-128"/>
                <a:ea typeface="HGP創英角ｺﾞｼｯｸUB" panose="020B0900000000000000" pitchFamily="50" charset="-128"/>
              </a:rPr>
              <a:t>ことも検討</a:t>
            </a:r>
          </a:p>
        </p:txBody>
      </p:sp>
      <p:sp>
        <p:nvSpPr>
          <p:cNvPr id="8" name="タイトル 2">
            <a:extLst>
              <a:ext uri="{FF2B5EF4-FFF2-40B4-BE49-F238E27FC236}">
                <a16:creationId xmlns:a16="http://schemas.microsoft.com/office/drawing/2014/main" id="{97B00F21-2767-526B-30F0-4023B94FFE30}"/>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1795907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8000">
        <p159:morph option="byObject"/>
      </p:transition>
    </mc:Choice>
    <mc:Fallback xmlns="">
      <p:transition spd="slow" advClick="0" advTm="800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016D1EAE-6F52-1926-0985-D6DF3D569DAA}"/>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94C2539E-7C8E-4560-6A06-8979C0B09A59}"/>
              </a:ext>
            </a:extLst>
          </p:cNvPr>
          <p:cNvSpPr/>
          <p:nvPr/>
        </p:nvSpPr>
        <p:spPr>
          <a:xfrm>
            <a:off x="-3490610" y="-510455"/>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8DD59019-290F-6604-B224-58ECFAB6F031}"/>
              </a:ext>
            </a:extLst>
          </p:cNvPr>
          <p:cNvSpPr/>
          <p:nvPr/>
        </p:nvSpPr>
        <p:spPr>
          <a:xfrm>
            <a:off x="1454219" y="398079"/>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CC99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atin typeface="HGP創英角ｺﾞｼｯｸUB" panose="020B0900000000000000" pitchFamily="50" charset="-128"/>
                <a:ea typeface="HGP創英角ｺﾞｼｯｸUB" panose="020B0900000000000000" pitchFamily="50" charset="-128"/>
              </a:rPr>
              <a:t>「いじめ重大事態」への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対応</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2A64AF64-CF23-65E0-824D-63E25C13812C}"/>
              </a:ext>
            </a:extLst>
          </p:cNvPr>
          <p:cNvSpPr>
            <a:spLocks noGrp="1"/>
          </p:cNvSpPr>
          <p:nvPr>
            <p:ph type="sldNum" sz="quarter" idx="12"/>
          </p:nvPr>
        </p:nvSpPr>
        <p:spPr/>
        <p:txBody>
          <a:bodyPr/>
          <a:lstStyle/>
          <a:p>
            <a:pPr rtl="0"/>
            <a:fld id="{19B51A1E-902D-48AF-9020-955120F399B6}" type="slidenum">
              <a:rPr lang="en-US" altLang="ja-JP" noProof="0" smtClean="0"/>
              <a:pPr rtl="0"/>
              <a:t>48</a:t>
            </a:fld>
            <a:endParaRPr lang="ja-JP" altLang="en-US" noProof="0" dirty="0"/>
          </a:p>
        </p:txBody>
      </p:sp>
      <p:sp>
        <p:nvSpPr>
          <p:cNvPr id="4" name="アーチ 3">
            <a:extLst>
              <a:ext uri="{FF2B5EF4-FFF2-40B4-BE49-F238E27FC236}">
                <a16:creationId xmlns:a16="http://schemas.microsoft.com/office/drawing/2014/main" id="{3BDAD762-2A95-802C-7A62-5FA862ED8437}"/>
              </a:ext>
            </a:extLst>
          </p:cNvPr>
          <p:cNvSpPr/>
          <p:nvPr/>
        </p:nvSpPr>
        <p:spPr>
          <a:xfrm>
            <a:off x="-6348362" y="-1101274"/>
            <a:ext cx="8573895" cy="8573895"/>
          </a:xfrm>
          <a:prstGeom prst="blockArc">
            <a:avLst>
              <a:gd name="adj1" fmla="val 18263518"/>
              <a:gd name="adj2" fmla="val 3710900"/>
              <a:gd name="adj3" fmla="val 2032"/>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楕円 12">
            <a:extLst>
              <a:ext uri="{FF2B5EF4-FFF2-40B4-BE49-F238E27FC236}">
                <a16:creationId xmlns:a16="http://schemas.microsoft.com/office/drawing/2014/main" id="{38549FF6-FC63-86FD-792F-6408558F3D14}"/>
              </a:ext>
            </a:extLst>
          </p:cNvPr>
          <p:cNvSpPr/>
          <p:nvPr/>
        </p:nvSpPr>
        <p:spPr>
          <a:xfrm>
            <a:off x="956298" y="298495"/>
            <a:ext cx="995842" cy="995842"/>
          </a:xfrm>
          <a:prstGeom prst="ellipse">
            <a:avLst/>
          </a:prstGeom>
          <a:ln>
            <a:solidFill>
              <a:srgbClr val="CC99FF"/>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コメント: ハート 単色塗りつぶし">
            <a:extLst>
              <a:ext uri="{FF2B5EF4-FFF2-40B4-BE49-F238E27FC236}">
                <a16:creationId xmlns:a16="http://schemas.microsoft.com/office/drawing/2014/main" id="{202D7154-3793-D08D-EE29-0C85DBA3CC7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97019" y="398079"/>
            <a:ext cx="914400" cy="914400"/>
          </a:xfrm>
          <a:prstGeom prst="rect">
            <a:avLst/>
          </a:prstGeom>
        </p:spPr>
      </p:pic>
      <p:sp>
        <p:nvSpPr>
          <p:cNvPr id="10" name="テキスト ボックス 9">
            <a:extLst>
              <a:ext uri="{FF2B5EF4-FFF2-40B4-BE49-F238E27FC236}">
                <a16:creationId xmlns:a16="http://schemas.microsoft.com/office/drawing/2014/main" id="{E4A98841-8974-DDAA-A4A6-AD4BEAA7C866}"/>
              </a:ext>
            </a:extLst>
          </p:cNvPr>
          <p:cNvSpPr txBox="1"/>
          <p:nvPr/>
        </p:nvSpPr>
        <p:spPr>
          <a:xfrm>
            <a:off x="247257" y="1385769"/>
            <a:ext cx="1107996" cy="4438593"/>
          </a:xfrm>
          <a:prstGeom prst="rect">
            <a:avLst/>
          </a:prstGeom>
          <a:noFill/>
        </p:spPr>
        <p:txBody>
          <a:bodyPr vert="eaVert" wrap="square">
            <a:spAutoFit/>
          </a:bodyPr>
          <a:lstStyle/>
          <a:p>
            <a:r>
              <a:rPr lang="ja-JP" altLang="en-US" sz="60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対応の流れ</a:t>
            </a:r>
          </a:p>
        </p:txBody>
      </p:sp>
      <p:sp>
        <p:nvSpPr>
          <p:cNvPr id="16" name="正方形/長方形 15">
            <a:extLst>
              <a:ext uri="{FF2B5EF4-FFF2-40B4-BE49-F238E27FC236}">
                <a16:creationId xmlns:a16="http://schemas.microsoft.com/office/drawing/2014/main" id="{3E39B8D9-ECB0-6D5A-1BD4-8C59851ACF81}"/>
              </a:ext>
            </a:extLst>
          </p:cNvPr>
          <p:cNvSpPr/>
          <p:nvPr/>
        </p:nvSpPr>
        <p:spPr>
          <a:xfrm>
            <a:off x="6364818" y="388102"/>
            <a:ext cx="5766322" cy="830997"/>
          </a:xfrm>
          <a:prstGeom prst="rect">
            <a:avLst/>
          </a:prstGeom>
          <a:noFill/>
        </p:spPr>
        <p:txBody>
          <a:bodyPr wrap="none" lIns="91440" tIns="45720" rIns="91440" bIns="45720">
            <a:spAutoFit/>
          </a:bodyPr>
          <a:lstStyle/>
          <a:p>
            <a:r>
              <a:rPr lang="ja-JP" altLang="en-US" sz="2400" dirty="0">
                <a:ln w="0"/>
                <a:solidFill>
                  <a:srgbClr val="FF0000"/>
                </a:solidFill>
                <a:latin typeface="HGP創英角ｺﾞｼｯｸUB" panose="020B0900000000000000" pitchFamily="50" charset="-128"/>
                <a:ea typeface="HGP創英角ｺﾞｼｯｸUB" panose="020B0900000000000000" pitchFamily="50" charset="-128"/>
              </a:rPr>
              <a:t>重大事態が発生した場合の報告については</a:t>
            </a:r>
            <a:endParaRPr lang="en-US" altLang="ja-JP" sz="2400" dirty="0">
              <a:ln w="0"/>
              <a:solidFill>
                <a:srgbClr val="FF0000"/>
              </a:solidFill>
              <a:latin typeface="HGP創英角ｺﾞｼｯｸUB" panose="020B0900000000000000" pitchFamily="50" charset="-128"/>
              <a:ea typeface="HGP創英角ｺﾞｼｯｸUB" panose="020B0900000000000000" pitchFamily="50" charset="-128"/>
            </a:endParaRPr>
          </a:p>
          <a:p>
            <a:r>
              <a:rPr lang="ja-JP" altLang="en-US" sz="2400" dirty="0">
                <a:ln w="0"/>
                <a:solidFill>
                  <a:srgbClr val="FF0000"/>
                </a:solidFill>
                <a:latin typeface="HGP創英角ｺﾞｼｯｸUB" panose="020B0900000000000000" pitchFamily="50" charset="-128"/>
                <a:ea typeface="HGP創英角ｺﾞｼｯｸUB" panose="020B0900000000000000" pitchFamily="50" charset="-128"/>
              </a:rPr>
              <a:t>法律に示されています</a:t>
            </a:r>
            <a:endParaRPr lang="ja-JP" altLang="en-US" sz="2400" cap="none" spc="0" dirty="0">
              <a:ln w="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7" name="正方形/長方形 16">
            <a:extLst>
              <a:ext uri="{FF2B5EF4-FFF2-40B4-BE49-F238E27FC236}">
                <a16:creationId xmlns:a16="http://schemas.microsoft.com/office/drawing/2014/main" id="{8F0D44AA-DCC4-BD4D-1307-9E6AEB0DFCD6}"/>
              </a:ext>
            </a:extLst>
          </p:cNvPr>
          <p:cNvSpPr/>
          <p:nvPr/>
        </p:nvSpPr>
        <p:spPr>
          <a:xfrm>
            <a:off x="2345552" y="1586138"/>
            <a:ext cx="3481628"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発生報告</a:t>
            </a:r>
          </a:p>
        </p:txBody>
      </p:sp>
      <p:sp>
        <p:nvSpPr>
          <p:cNvPr id="18" name="正方形/長方形 17">
            <a:extLst>
              <a:ext uri="{FF2B5EF4-FFF2-40B4-BE49-F238E27FC236}">
                <a16:creationId xmlns:a16="http://schemas.microsoft.com/office/drawing/2014/main" id="{88D1BBF1-CDBC-8FBF-9321-F2D9A20FFC31}"/>
              </a:ext>
            </a:extLst>
          </p:cNvPr>
          <p:cNvSpPr/>
          <p:nvPr/>
        </p:nvSpPr>
        <p:spPr>
          <a:xfrm>
            <a:off x="2345551" y="3119432"/>
            <a:ext cx="3481628"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調　査</a:t>
            </a:r>
          </a:p>
        </p:txBody>
      </p:sp>
      <p:sp>
        <p:nvSpPr>
          <p:cNvPr id="19" name="正方形/長方形 18">
            <a:extLst>
              <a:ext uri="{FF2B5EF4-FFF2-40B4-BE49-F238E27FC236}">
                <a16:creationId xmlns:a16="http://schemas.microsoft.com/office/drawing/2014/main" id="{D522E56E-3574-4265-3B91-F5E1A075C278}"/>
              </a:ext>
            </a:extLst>
          </p:cNvPr>
          <p:cNvSpPr/>
          <p:nvPr/>
        </p:nvSpPr>
        <p:spPr>
          <a:xfrm>
            <a:off x="2345551" y="4646903"/>
            <a:ext cx="3481628" cy="796674"/>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情報提供</a:t>
            </a:r>
          </a:p>
        </p:txBody>
      </p:sp>
      <p:sp>
        <p:nvSpPr>
          <p:cNvPr id="5" name="正方形/長方形 4">
            <a:extLst>
              <a:ext uri="{FF2B5EF4-FFF2-40B4-BE49-F238E27FC236}">
                <a16:creationId xmlns:a16="http://schemas.microsoft.com/office/drawing/2014/main" id="{5AC6C9BE-8B11-0B84-CC99-C17F5638A3F1}"/>
              </a:ext>
            </a:extLst>
          </p:cNvPr>
          <p:cNvSpPr/>
          <p:nvPr/>
        </p:nvSpPr>
        <p:spPr>
          <a:xfrm>
            <a:off x="7596759" y="1561904"/>
            <a:ext cx="3481630"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調査結果報告</a:t>
            </a:r>
          </a:p>
        </p:txBody>
      </p:sp>
      <p:sp>
        <p:nvSpPr>
          <p:cNvPr id="11" name="正方形/長方形 10">
            <a:extLst>
              <a:ext uri="{FF2B5EF4-FFF2-40B4-BE49-F238E27FC236}">
                <a16:creationId xmlns:a16="http://schemas.microsoft.com/office/drawing/2014/main" id="{CA6C7F6A-90E3-12E6-5E78-A0A52CE4A788}"/>
              </a:ext>
            </a:extLst>
          </p:cNvPr>
          <p:cNvSpPr/>
          <p:nvPr/>
        </p:nvSpPr>
        <p:spPr>
          <a:xfrm>
            <a:off x="7596759" y="3119432"/>
            <a:ext cx="3481628"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再調査</a:t>
            </a:r>
          </a:p>
        </p:txBody>
      </p:sp>
      <p:sp>
        <p:nvSpPr>
          <p:cNvPr id="20" name="正方形/長方形 19">
            <a:extLst>
              <a:ext uri="{FF2B5EF4-FFF2-40B4-BE49-F238E27FC236}">
                <a16:creationId xmlns:a16="http://schemas.microsoft.com/office/drawing/2014/main" id="{157C845C-6815-0E12-3D98-7BD97AFDAB38}"/>
              </a:ext>
            </a:extLst>
          </p:cNvPr>
          <p:cNvSpPr/>
          <p:nvPr/>
        </p:nvSpPr>
        <p:spPr>
          <a:xfrm>
            <a:off x="7596759" y="4646905"/>
            <a:ext cx="3481628" cy="796672"/>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再調査報告</a:t>
            </a:r>
          </a:p>
        </p:txBody>
      </p:sp>
      <p:sp>
        <p:nvSpPr>
          <p:cNvPr id="21" name="下矢印 3">
            <a:extLst>
              <a:ext uri="{FF2B5EF4-FFF2-40B4-BE49-F238E27FC236}">
                <a16:creationId xmlns:a16="http://schemas.microsoft.com/office/drawing/2014/main" id="{430FFE16-54DE-C80D-BB77-00952FB888AA}"/>
              </a:ext>
            </a:extLst>
          </p:cNvPr>
          <p:cNvSpPr/>
          <p:nvPr/>
        </p:nvSpPr>
        <p:spPr>
          <a:xfrm>
            <a:off x="3612119" y="2509667"/>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下矢印 3">
            <a:extLst>
              <a:ext uri="{FF2B5EF4-FFF2-40B4-BE49-F238E27FC236}">
                <a16:creationId xmlns:a16="http://schemas.microsoft.com/office/drawing/2014/main" id="{9217A49D-ED91-C174-B014-27EFC195EFCE}"/>
              </a:ext>
            </a:extLst>
          </p:cNvPr>
          <p:cNvSpPr/>
          <p:nvPr/>
        </p:nvSpPr>
        <p:spPr>
          <a:xfrm>
            <a:off x="3612118" y="4016974"/>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下矢印 3">
            <a:extLst>
              <a:ext uri="{FF2B5EF4-FFF2-40B4-BE49-F238E27FC236}">
                <a16:creationId xmlns:a16="http://schemas.microsoft.com/office/drawing/2014/main" id="{D40BF813-6D46-62E6-B1E9-F684A4023D6F}"/>
              </a:ext>
            </a:extLst>
          </p:cNvPr>
          <p:cNvSpPr/>
          <p:nvPr/>
        </p:nvSpPr>
        <p:spPr>
          <a:xfrm>
            <a:off x="3612118" y="5544446"/>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下矢印 3">
            <a:extLst>
              <a:ext uri="{FF2B5EF4-FFF2-40B4-BE49-F238E27FC236}">
                <a16:creationId xmlns:a16="http://schemas.microsoft.com/office/drawing/2014/main" id="{21CFC048-3028-CE9C-DF82-09CAF3C39BD7}"/>
              </a:ext>
            </a:extLst>
          </p:cNvPr>
          <p:cNvSpPr/>
          <p:nvPr/>
        </p:nvSpPr>
        <p:spPr>
          <a:xfrm>
            <a:off x="8863327" y="2475742"/>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下矢印 3">
            <a:extLst>
              <a:ext uri="{FF2B5EF4-FFF2-40B4-BE49-F238E27FC236}">
                <a16:creationId xmlns:a16="http://schemas.microsoft.com/office/drawing/2014/main" id="{8E902D2C-7CE0-BA54-7F9E-8288F4B1B9E5}"/>
              </a:ext>
            </a:extLst>
          </p:cNvPr>
          <p:cNvSpPr/>
          <p:nvPr/>
        </p:nvSpPr>
        <p:spPr>
          <a:xfrm>
            <a:off x="8863327" y="4016974"/>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グラフィックス 26" descr="クリップボード 単色塗りつぶし">
            <a:extLst>
              <a:ext uri="{FF2B5EF4-FFF2-40B4-BE49-F238E27FC236}">
                <a16:creationId xmlns:a16="http://schemas.microsoft.com/office/drawing/2014/main" id="{DA0D4FE0-1C66-C431-0FC3-657695A03BC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902207" y="3126384"/>
            <a:ext cx="837112" cy="837112"/>
          </a:xfrm>
          <a:prstGeom prst="rect">
            <a:avLst/>
          </a:prstGeom>
        </p:spPr>
      </p:pic>
      <p:pic>
        <p:nvPicPr>
          <p:cNvPr id="29" name="グラフィックス 28" descr="受信箱 単色塗りつぶし">
            <a:extLst>
              <a:ext uri="{FF2B5EF4-FFF2-40B4-BE49-F238E27FC236}">
                <a16:creationId xmlns:a16="http://schemas.microsoft.com/office/drawing/2014/main" id="{72C46F57-69D7-731B-BA82-4C2F787D1EE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980194" y="4588040"/>
            <a:ext cx="914400" cy="914400"/>
          </a:xfrm>
          <a:prstGeom prst="rect">
            <a:avLst/>
          </a:prstGeom>
        </p:spPr>
      </p:pic>
      <p:pic>
        <p:nvPicPr>
          <p:cNvPr id="31" name="グラフィックス 30" descr="フリーハンド 単色塗りつぶし">
            <a:extLst>
              <a:ext uri="{FF2B5EF4-FFF2-40B4-BE49-F238E27FC236}">
                <a16:creationId xmlns:a16="http://schemas.microsoft.com/office/drawing/2014/main" id="{3048359E-AF85-D913-0EA8-4F52D714FF2B}"/>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0134600" y="3024356"/>
            <a:ext cx="914400" cy="914400"/>
          </a:xfrm>
          <a:prstGeom prst="rect">
            <a:avLst/>
          </a:prstGeom>
        </p:spPr>
      </p:pic>
      <p:pic>
        <p:nvPicPr>
          <p:cNvPr id="33" name="グラフィックス 32" descr="サブタイトル 単色塗りつぶし">
            <a:extLst>
              <a:ext uri="{FF2B5EF4-FFF2-40B4-BE49-F238E27FC236}">
                <a16:creationId xmlns:a16="http://schemas.microsoft.com/office/drawing/2014/main" id="{39BA50A7-DF88-816E-DFC5-62C6590AEBD5}"/>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4970432" y="1561342"/>
            <a:ext cx="914400" cy="914400"/>
          </a:xfrm>
          <a:prstGeom prst="rect">
            <a:avLst/>
          </a:prstGeom>
        </p:spPr>
      </p:pic>
      <p:pic>
        <p:nvPicPr>
          <p:cNvPr id="35" name="グラフィックス 34" descr="サブタイトル 枠線">
            <a:extLst>
              <a:ext uri="{FF2B5EF4-FFF2-40B4-BE49-F238E27FC236}">
                <a16:creationId xmlns:a16="http://schemas.microsoft.com/office/drawing/2014/main" id="{BDF988C4-0341-076E-3C56-C359742F3E5E}"/>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0503380" y="4676960"/>
            <a:ext cx="914400" cy="914400"/>
          </a:xfrm>
          <a:prstGeom prst="rect">
            <a:avLst/>
          </a:prstGeom>
        </p:spPr>
      </p:pic>
      <p:pic>
        <p:nvPicPr>
          <p:cNvPr id="37" name="グラフィックス 36" descr="社会的距離 単色塗りつぶし">
            <a:extLst>
              <a:ext uri="{FF2B5EF4-FFF2-40B4-BE49-F238E27FC236}">
                <a16:creationId xmlns:a16="http://schemas.microsoft.com/office/drawing/2014/main" id="{7213369F-5449-3A4D-82E3-9112446CB4EB}"/>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0790734" y="1492699"/>
            <a:ext cx="914400" cy="914400"/>
          </a:xfrm>
          <a:prstGeom prst="rect">
            <a:avLst/>
          </a:prstGeom>
        </p:spPr>
      </p:pic>
      <p:pic>
        <p:nvPicPr>
          <p:cNvPr id="3" name="Picture 2" descr="C:\Users\791878\Desktop\H29\コバトン（png形式）\53-1-04.png">
            <a:extLst>
              <a:ext uri="{FF2B5EF4-FFF2-40B4-BE49-F238E27FC236}">
                <a16:creationId xmlns:a16="http://schemas.microsoft.com/office/drawing/2014/main" id="{D44772CA-BEDC-05D8-6811-BDE40E7C819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2">
            <a:extLst>
              <a:ext uri="{FF2B5EF4-FFF2-40B4-BE49-F238E27FC236}">
                <a16:creationId xmlns:a16="http://schemas.microsoft.com/office/drawing/2014/main" id="{6534B9B6-4AB2-495E-EC59-3D99EDF6FA72}"/>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33508964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E9B3A886-06D8-3455-52AC-A854C1D33751}"/>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5B721562-0D63-B18A-370A-72BC862ED554}"/>
              </a:ext>
            </a:extLst>
          </p:cNvPr>
          <p:cNvSpPr/>
          <p:nvPr/>
        </p:nvSpPr>
        <p:spPr>
          <a:xfrm>
            <a:off x="-3490610" y="-510455"/>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9765765C-0378-5DD9-4FBF-079F215D2301}"/>
              </a:ext>
            </a:extLst>
          </p:cNvPr>
          <p:cNvSpPr/>
          <p:nvPr/>
        </p:nvSpPr>
        <p:spPr>
          <a:xfrm>
            <a:off x="1454219" y="398079"/>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CC99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atin typeface="HGP創英角ｺﾞｼｯｸUB" panose="020B0900000000000000" pitchFamily="50" charset="-128"/>
                <a:ea typeface="HGP創英角ｺﾞｼｯｸUB" panose="020B0900000000000000" pitchFamily="50" charset="-128"/>
              </a:rPr>
              <a:t>「いじめ重大事態」への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対応</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CA576E92-E4F2-8FD1-A6F3-154B0A10E91E}"/>
              </a:ext>
            </a:extLst>
          </p:cNvPr>
          <p:cNvSpPr>
            <a:spLocks noGrp="1"/>
          </p:cNvSpPr>
          <p:nvPr>
            <p:ph type="sldNum" sz="quarter" idx="33"/>
          </p:nvPr>
        </p:nvSpPr>
        <p:spPr/>
        <p:txBody>
          <a:bodyPr/>
          <a:lstStyle/>
          <a:p>
            <a:pPr rtl="0"/>
            <a:fld id="{19B51A1E-902D-48AF-9020-955120F399B6}" type="slidenum">
              <a:rPr lang="en-US" altLang="ja-JP" noProof="0" smtClean="0"/>
              <a:pPr rtl="0"/>
              <a:t>49</a:t>
            </a:fld>
            <a:endParaRPr lang="ja-JP" altLang="en-US" noProof="0" dirty="0"/>
          </a:p>
        </p:txBody>
      </p:sp>
      <p:pic>
        <p:nvPicPr>
          <p:cNvPr id="8" name="Picture 2" descr="C:\Users\791878\Desktop\H29\コバトン（png形式）\53-1-04.png">
            <a:extLst>
              <a:ext uri="{FF2B5EF4-FFF2-40B4-BE49-F238E27FC236}">
                <a16:creationId xmlns:a16="http://schemas.microsoft.com/office/drawing/2014/main" id="{AE8F2509-A0FB-D716-198C-AA6752E5FB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02546" y="6359733"/>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アーチ 3">
            <a:extLst>
              <a:ext uri="{FF2B5EF4-FFF2-40B4-BE49-F238E27FC236}">
                <a16:creationId xmlns:a16="http://schemas.microsoft.com/office/drawing/2014/main" id="{57C1FB62-ACC5-F5E0-8498-A331922F9CC9}"/>
              </a:ext>
            </a:extLst>
          </p:cNvPr>
          <p:cNvSpPr/>
          <p:nvPr/>
        </p:nvSpPr>
        <p:spPr>
          <a:xfrm>
            <a:off x="-6348362" y="-1101274"/>
            <a:ext cx="8573895" cy="8573895"/>
          </a:xfrm>
          <a:prstGeom prst="blockArc">
            <a:avLst>
              <a:gd name="adj1" fmla="val 18263518"/>
              <a:gd name="adj2" fmla="val 3769999"/>
              <a:gd name="adj3" fmla="val 1883"/>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楕円 12">
            <a:extLst>
              <a:ext uri="{FF2B5EF4-FFF2-40B4-BE49-F238E27FC236}">
                <a16:creationId xmlns:a16="http://schemas.microsoft.com/office/drawing/2014/main" id="{082253DF-C20D-0369-231B-AB55B5C9BFDC}"/>
              </a:ext>
            </a:extLst>
          </p:cNvPr>
          <p:cNvSpPr/>
          <p:nvPr/>
        </p:nvSpPr>
        <p:spPr>
          <a:xfrm>
            <a:off x="956298" y="298495"/>
            <a:ext cx="995842" cy="995842"/>
          </a:xfrm>
          <a:prstGeom prst="ellipse">
            <a:avLst/>
          </a:prstGeom>
          <a:ln>
            <a:solidFill>
              <a:srgbClr val="CC99FF"/>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コメント: ハート 単色塗りつぶし">
            <a:extLst>
              <a:ext uri="{FF2B5EF4-FFF2-40B4-BE49-F238E27FC236}">
                <a16:creationId xmlns:a16="http://schemas.microsoft.com/office/drawing/2014/main" id="{D0FECD85-0575-849A-0486-FD2ABEA6BEC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97019" y="398079"/>
            <a:ext cx="914400" cy="914400"/>
          </a:xfrm>
          <a:prstGeom prst="rect">
            <a:avLst/>
          </a:prstGeom>
        </p:spPr>
      </p:pic>
      <p:sp>
        <p:nvSpPr>
          <p:cNvPr id="10" name="テキスト ボックス 9">
            <a:extLst>
              <a:ext uri="{FF2B5EF4-FFF2-40B4-BE49-F238E27FC236}">
                <a16:creationId xmlns:a16="http://schemas.microsoft.com/office/drawing/2014/main" id="{70343451-B7DE-BD7C-7E07-D3B96FA9E6C4}"/>
              </a:ext>
            </a:extLst>
          </p:cNvPr>
          <p:cNvSpPr txBox="1"/>
          <p:nvPr/>
        </p:nvSpPr>
        <p:spPr>
          <a:xfrm>
            <a:off x="247257" y="1385769"/>
            <a:ext cx="1107996" cy="4438593"/>
          </a:xfrm>
          <a:prstGeom prst="rect">
            <a:avLst/>
          </a:prstGeom>
          <a:noFill/>
        </p:spPr>
        <p:txBody>
          <a:bodyPr vert="eaVert" wrap="square">
            <a:spAutoFit/>
          </a:bodyPr>
          <a:lstStyle/>
          <a:p>
            <a:r>
              <a:rPr lang="ja-JP" altLang="en-US" sz="60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報告の流れ</a:t>
            </a:r>
          </a:p>
        </p:txBody>
      </p:sp>
      <p:sp>
        <p:nvSpPr>
          <p:cNvPr id="19" name="正方形/長方形 18">
            <a:extLst>
              <a:ext uri="{FF2B5EF4-FFF2-40B4-BE49-F238E27FC236}">
                <a16:creationId xmlns:a16="http://schemas.microsoft.com/office/drawing/2014/main" id="{B399FA63-D92A-F240-712F-A43FCA0C6E0F}"/>
              </a:ext>
            </a:extLst>
          </p:cNvPr>
          <p:cNvSpPr/>
          <p:nvPr/>
        </p:nvSpPr>
        <p:spPr>
          <a:xfrm>
            <a:off x="2554361" y="1355560"/>
            <a:ext cx="9390382" cy="796674"/>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情報提供</a:t>
            </a:r>
          </a:p>
        </p:txBody>
      </p:sp>
      <p:pic>
        <p:nvPicPr>
          <p:cNvPr id="29" name="グラフィックス 28" descr="受信箱 単色塗りつぶし">
            <a:extLst>
              <a:ext uri="{FF2B5EF4-FFF2-40B4-BE49-F238E27FC236}">
                <a16:creationId xmlns:a16="http://schemas.microsoft.com/office/drawing/2014/main" id="{7D26C100-7CDA-3D70-1CD2-14EBD42DA9B4}"/>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626101" y="1294336"/>
            <a:ext cx="914400" cy="914400"/>
          </a:xfrm>
          <a:prstGeom prst="rect">
            <a:avLst/>
          </a:prstGeom>
        </p:spPr>
      </p:pic>
      <p:sp>
        <p:nvSpPr>
          <p:cNvPr id="26" name="正方形/長方形 25">
            <a:extLst>
              <a:ext uri="{FF2B5EF4-FFF2-40B4-BE49-F238E27FC236}">
                <a16:creationId xmlns:a16="http://schemas.microsoft.com/office/drawing/2014/main" id="{63634106-DBE7-DA21-ECCF-B7F026600623}"/>
              </a:ext>
            </a:extLst>
          </p:cNvPr>
          <p:cNvSpPr/>
          <p:nvPr/>
        </p:nvSpPr>
        <p:spPr>
          <a:xfrm>
            <a:off x="3262723" y="2181476"/>
            <a:ext cx="7973658" cy="646331"/>
          </a:xfrm>
          <a:prstGeom prst="rect">
            <a:avLst/>
          </a:prstGeom>
        </p:spPr>
        <p:txBody>
          <a:bodyPr wrap="none">
            <a:spAutoFit/>
          </a:bodyPr>
          <a:lstStyle/>
          <a:p>
            <a:r>
              <a:rPr lang="en-US" altLang="ja-JP" sz="3600" dirty="0">
                <a:ln w="0"/>
                <a:latin typeface="HGP創英角ｺﾞｼｯｸUB" panose="020B0900000000000000" pitchFamily="50" charset="-128"/>
                <a:ea typeface="HGP創英角ｺﾞｼｯｸUB" panose="020B0900000000000000" pitchFamily="50" charset="-128"/>
              </a:rPr>
              <a:t>【</a:t>
            </a:r>
            <a:r>
              <a:rPr lang="ja-JP" altLang="en-US" sz="3600" dirty="0">
                <a:ln w="0"/>
                <a:latin typeface="HGP創英角ｺﾞｼｯｸUB" panose="020B0900000000000000" pitchFamily="50" charset="-128"/>
                <a:ea typeface="HGP創英角ｺﾞｼｯｸUB" panose="020B0900000000000000" pitchFamily="50" charset="-128"/>
              </a:rPr>
              <a:t>いじめ防止対策推進法第２８条第２項</a:t>
            </a:r>
            <a:r>
              <a:rPr lang="en-US" altLang="ja-JP" sz="3600" dirty="0">
                <a:ln w="0"/>
                <a:latin typeface="HGP創英角ｺﾞｼｯｸUB" panose="020B0900000000000000" pitchFamily="50" charset="-128"/>
                <a:ea typeface="HGP創英角ｺﾞｼｯｸUB" panose="020B0900000000000000" pitchFamily="50" charset="-128"/>
              </a:rPr>
              <a:t>】</a:t>
            </a:r>
            <a:endParaRPr lang="ja-JP" altLang="en-US" sz="3600" dirty="0">
              <a:latin typeface="HGP創英角ｺﾞｼｯｸUB" panose="020B0900000000000000" pitchFamily="50" charset="-128"/>
              <a:ea typeface="HGP創英角ｺﾞｼｯｸUB" panose="020B0900000000000000" pitchFamily="50" charset="-128"/>
            </a:endParaRPr>
          </a:p>
        </p:txBody>
      </p:sp>
      <p:sp>
        <p:nvSpPr>
          <p:cNvPr id="28" name="大かっこ 27">
            <a:extLst>
              <a:ext uri="{FF2B5EF4-FFF2-40B4-BE49-F238E27FC236}">
                <a16:creationId xmlns:a16="http://schemas.microsoft.com/office/drawing/2014/main" id="{AA8A372F-3408-DAB4-1070-E2DD9BF40EC5}"/>
              </a:ext>
            </a:extLst>
          </p:cNvPr>
          <p:cNvSpPr/>
          <p:nvPr/>
        </p:nvSpPr>
        <p:spPr>
          <a:xfrm>
            <a:off x="2554361" y="2841251"/>
            <a:ext cx="9390382" cy="2190323"/>
          </a:xfrm>
          <a:prstGeom prst="bracketPair">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・いじめを受けた児童生徒・保護者に対し、事実関係等その他の必要な情報を適切に提供する。</a:t>
            </a:r>
          </a:p>
        </p:txBody>
      </p:sp>
      <p:sp>
        <p:nvSpPr>
          <p:cNvPr id="32" name="正方形/長方形 31">
            <a:extLst>
              <a:ext uri="{FF2B5EF4-FFF2-40B4-BE49-F238E27FC236}">
                <a16:creationId xmlns:a16="http://schemas.microsoft.com/office/drawing/2014/main" id="{89C58447-A2C6-3041-5FF3-E1297FAA4C2B}"/>
              </a:ext>
            </a:extLst>
          </p:cNvPr>
          <p:cNvSpPr/>
          <p:nvPr/>
        </p:nvSpPr>
        <p:spPr>
          <a:xfrm>
            <a:off x="1823533" y="5081467"/>
            <a:ext cx="10219721" cy="1323439"/>
          </a:xfrm>
          <a:prstGeom prst="rect">
            <a:avLst/>
          </a:prstGeom>
          <a:noFill/>
        </p:spPr>
        <p:txBody>
          <a:bodyPr wrap="square" lIns="91440" tIns="45720" rIns="91440" bIns="45720">
            <a:spAutoFit/>
          </a:bodyPr>
          <a:lstStyle/>
          <a:p>
            <a:r>
              <a:rPr lang="ja-JP" altLang="en-US" sz="2800" dirty="0">
                <a:ln w="0"/>
                <a:solidFill>
                  <a:schemeClr val="bg2"/>
                </a:solidFill>
                <a:latin typeface="HGP創英角ｺﾞｼｯｸUB" panose="020B0900000000000000" pitchFamily="50" charset="-128"/>
                <a:ea typeface="HGP創英角ｺﾞｼｯｸUB" panose="020B0900000000000000" pitchFamily="50" charset="-128"/>
              </a:rPr>
              <a:t>調査の進捗や調査報告書の内容等、対象児童生徒・保護者に確認をしながら進める。</a:t>
            </a:r>
            <a:endParaRPr lang="en-US" altLang="ja-JP" sz="2800" dirty="0">
              <a:ln w="0"/>
              <a:solidFill>
                <a:schemeClr val="bg2"/>
              </a:solidFill>
              <a:latin typeface="HGP創英角ｺﾞｼｯｸUB" panose="020B0900000000000000" pitchFamily="50" charset="-128"/>
              <a:ea typeface="HGP創英角ｺﾞｼｯｸUB" panose="020B0900000000000000" pitchFamily="50" charset="-128"/>
            </a:endParaRPr>
          </a:p>
          <a:p>
            <a:pPr algn="ctr"/>
            <a:r>
              <a:rPr lang="ja-JP" altLang="en-US" sz="2400" dirty="0">
                <a:ln w="0"/>
                <a:solidFill>
                  <a:schemeClr val="bg2"/>
                </a:solidFill>
                <a:latin typeface="HGP創英角ｺﾞｼｯｸUB" panose="020B0900000000000000" pitchFamily="50" charset="-128"/>
                <a:ea typeface="HGP創英角ｺﾞｼｯｸUB" panose="020B0900000000000000" pitchFamily="50" charset="-128"/>
              </a:rPr>
              <a:t>（情報提供がないままに調査報告書を完成させるとトラブルになる。）</a:t>
            </a:r>
            <a:endParaRPr lang="en-US" altLang="ja-JP" sz="2400" dirty="0">
              <a:ln w="0"/>
              <a:solidFill>
                <a:schemeClr val="bg2"/>
              </a:solidFill>
              <a:latin typeface="HGP創英角ｺﾞｼｯｸUB" panose="020B0900000000000000" pitchFamily="50" charset="-128"/>
              <a:ea typeface="HGP創英角ｺﾞｼｯｸUB" panose="020B0900000000000000" pitchFamily="50" charset="-128"/>
            </a:endParaRPr>
          </a:p>
        </p:txBody>
      </p:sp>
      <p:sp>
        <p:nvSpPr>
          <p:cNvPr id="3" name="矢印: ストライプ 2">
            <a:extLst>
              <a:ext uri="{FF2B5EF4-FFF2-40B4-BE49-F238E27FC236}">
                <a16:creationId xmlns:a16="http://schemas.microsoft.com/office/drawing/2014/main" id="{57E40ECC-17DB-760D-7702-0A95A730CAB3}"/>
              </a:ext>
            </a:extLst>
          </p:cNvPr>
          <p:cNvSpPr/>
          <p:nvPr/>
        </p:nvSpPr>
        <p:spPr>
          <a:xfrm rot="5400000">
            <a:off x="6718334" y="4052471"/>
            <a:ext cx="668882" cy="1479797"/>
          </a:xfrm>
          <a:prstGeom prst="stripedRightArrow">
            <a:avLst/>
          </a:prstGeom>
          <a:solidFill>
            <a:srgbClr val="FF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2">
            <a:extLst>
              <a:ext uri="{FF2B5EF4-FFF2-40B4-BE49-F238E27FC236}">
                <a16:creationId xmlns:a16="http://schemas.microsoft.com/office/drawing/2014/main" id="{98FF1CB3-8B0E-066F-688D-331D6C9CE7AB}"/>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10915711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100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2000"/>
                                        <p:tgtEl>
                                          <p:spTgt spid="26"/>
                                        </p:tgtEl>
                                      </p:cBhvr>
                                    </p:animEffect>
                                  </p:childTnLst>
                                </p:cTn>
                              </p:par>
                              <p:par>
                                <p:cTn id="8" presetID="14" presetClass="entr" presetSubtype="10" fill="hold" grpId="0" nodeType="withEffect">
                                  <p:stCondLst>
                                    <p:cond delay="1000"/>
                                  </p:stCondLst>
                                  <p:childTnLst>
                                    <p:set>
                                      <p:cBhvr>
                                        <p:cTn id="9" dur="1" fill="hold">
                                          <p:stCondLst>
                                            <p:cond delay="0"/>
                                          </p:stCondLst>
                                        </p:cTn>
                                        <p:tgtEl>
                                          <p:spTgt spid="28"/>
                                        </p:tgtEl>
                                        <p:attrNameLst>
                                          <p:attrName>style.visibility</p:attrName>
                                        </p:attrNameLst>
                                      </p:cBhvr>
                                      <p:to>
                                        <p:strVal val="visible"/>
                                      </p:to>
                                    </p:set>
                                    <p:animEffect transition="in" filter="randombar(horizontal)">
                                      <p:cBhvr>
                                        <p:cTn id="10" dur="2000"/>
                                        <p:tgtEl>
                                          <p:spTgt spid="28"/>
                                        </p:tgtEl>
                                      </p:cBhvr>
                                    </p:animEffect>
                                  </p:childTnLst>
                                </p:cTn>
                              </p:par>
                            </p:childTnLst>
                          </p:cTn>
                        </p:par>
                        <p:par>
                          <p:cTn id="11" fill="hold">
                            <p:stCondLst>
                              <p:cond delay="3000"/>
                            </p:stCondLst>
                            <p:childTnLst>
                              <p:par>
                                <p:cTn id="12" presetID="14" presetClass="entr" presetSubtype="10" fill="hold" grpId="0" nodeType="afterEffect">
                                  <p:stCondLst>
                                    <p:cond delay="100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2000"/>
                                        <p:tgtEl>
                                          <p:spTgt spid="32"/>
                                        </p:tgtEl>
                                      </p:cBhvr>
                                    </p:animEffect>
                                  </p:childTnLst>
                                </p:cTn>
                              </p:par>
                              <p:par>
                                <p:cTn id="15" presetID="2" presetClass="entr" presetSubtype="4" fill="hold" grpId="0" nodeType="withEffect">
                                  <p:stCondLst>
                                    <p:cond delay="100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000" fill="hold"/>
                                        <p:tgtEl>
                                          <p:spTgt spid="3"/>
                                        </p:tgtEl>
                                        <p:attrNameLst>
                                          <p:attrName>ppt_x</p:attrName>
                                        </p:attrNameLst>
                                      </p:cBhvr>
                                      <p:tavLst>
                                        <p:tav tm="0">
                                          <p:val>
                                            <p:strVal val="#ppt_x"/>
                                          </p:val>
                                        </p:tav>
                                        <p:tav tm="100000">
                                          <p:val>
                                            <p:strVal val="#ppt_x"/>
                                          </p:val>
                                        </p:tav>
                                      </p:tavLst>
                                    </p:anim>
                                    <p:anim calcmode="lin" valueType="num">
                                      <p:cBhvr additive="base">
                                        <p:cTn id="1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animBg="1"/>
      <p:bldP spid="3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tile tx="0" ty="0" sx="100000" sy="100000" flip="none" algn="tl"/>
        </a:blipFill>
        <a:effectLst/>
      </p:bgPr>
    </p:bg>
    <p:spTree>
      <p:nvGrpSpPr>
        <p:cNvPr id="1" name=""/>
        <p:cNvGrpSpPr/>
        <p:nvPr/>
      </p:nvGrpSpPr>
      <p:grpSpPr>
        <a:xfrm>
          <a:off x="0" y="0"/>
          <a:ext cx="0" cy="0"/>
          <a:chOff x="0" y="0"/>
          <a:chExt cx="0" cy="0"/>
        </a:xfrm>
      </p:grpSpPr>
      <p:pic>
        <p:nvPicPr>
          <p:cNvPr id="9" name="図プレースホルダー 8" descr="携帯電話を手に持って操作している">
            <a:extLst>
              <a:ext uri="{FF2B5EF4-FFF2-40B4-BE49-F238E27FC236}">
                <a16:creationId xmlns:a16="http://schemas.microsoft.com/office/drawing/2014/main" id="{A9A75888-22E3-1D43-9112-DA02186070B5}"/>
              </a:ext>
            </a:extLst>
          </p:cNvPr>
          <p:cNvPicPr>
            <a:picLocks noGrp="1" noChangeAspect="1"/>
          </p:cNvPicPr>
          <p:nvPr>
            <p:ph type="pic" sz="quarter" idx="4294967295"/>
          </p:nvPr>
        </p:nvPicPr>
        <p:blipFill>
          <a:blip r:embed="rId4" cstate="screen">
            <a:extLst>
              <a:ext uri="{28A0092B-C50C-407E-A947-70E740481C1C}">
                <a14:useLocalDpi xmlns:a14="http://schemas.microsoft.com/office/drawing/2010/main"/>
              </a:ext>
            </a:extLst>
          </a:blip>
          <a:srcRect l="15792"/>
          <a:stretch/>
        </p:blipFill>
        <p:spPr>
          <a:xfrm>
            <a:off x="7058025" y="0"/>
            <a:ext cx="5133975" cy="6370638"/>
          </a:xfrm>
        </p:spPr>
      </p:pic>
      <p:sp>
        <p:nvSpPr>
          <p:cNvPr id="30" name="テキスト ボックス 29">
            <a:extLst>
              <a:ext uri="{FF2B5EF4-FFF2-40B4-BE49-F238E27FC236}">
                <a16:creationId xmlns:a16="http://schemas.microsoft.com/office/drawing/2014/main" id="{86E875A9-2E2A-2EC5-FB78-E56587D876BF}"/>
              </a:ext>
            </a:extLst>
          </p:cNvPr>
          <p:cNvSpPr txBox="1"/>
          <p:nvPr/>
        </p:nvSpPr>
        <p:spPr>
          <a:xfrm>
            <a:off x="167248" y="1086718"/>
            <a:ext cx="1015663" cy="4488213"/>
          </a:xfrm>
          <a:prstGeom prst="rect">
            <a:avLst/>
          </a:prstGeom>
          <a:noFill/>
        </p:spPr>
        <p:txBody>
          <a:bodyPr vert="vert" wrap="square">
            <a:spAutoFit/>
          </a:bodyPr>
          <a:lstStyle/>
          <a:p>
            <a:r>
              <a:rPr lang="ja-JP" altLang="en-US" sz="54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ＣＯＮＴＥＮＴＳ</a:t>
            </a:r>
          </a:p>
        </p:txBody>
      </p:sp>
      <p:grpSp>
        <p:nvGrpSpPr>
          <p:cNvPr id="33" name="グループ化 32">
            <a:extLst>
              <a:ext uri="{FF2B5EF4-FFF2-40B4-BE49-F238E27FC236}">
                <a16:creationId xmlns:a16="http://schemas.microsoft.com/office/drawing/2014/main" id="{7198E53E-E3F9-652A-B6B4-FAEB682F36D3}"/>
              </a:ext>
            </a:extLst>
          </p:cNvPr>
          <p:cNvGrpSpPr/>
          <p:nvPr/>
        </p:nvGrpSpPr>
        <p:grpSpPr>
          <a:xfrm>
            <a:off x="-6348362" y="-1101274"/>
            <a:ext cx="13309463" cy="8573895"/>
            <a:chOff x="-6358581" y="-1101272"/>
            <a:chExt cx="13309463" cy="8573895"/>
          </a:xfrm>
        </p:grpSpPr>
        <p:sp>
          <p:nvSpPr>
            <p:cNvPr id="34" name="アーチ 33">
              <a:extLst>
                <a:ext uri="{FF2B5EF4-FFF2-40B4-BE49-F238E27FC236}">
                  <a16:creationId xmlns:a16="http://schemas.microsoft.com/office/drawing/2014/main" id="{E5D4BC1C-920A-0AFD-B90A-96716DDFB224}"/>
                </a:ext>
              </a:extLst>
            </p:cNvPr>
            <p:cNvSpPr/>
            <p:nvPr/>
          </p:nvSpPr>
          <p:spPr>
            <a:xfrm>
              <a:off x="-6358581" y="-1101272"/>
              <a:ext cx="8573895" cy="8573895"/>
            </a:xfrm>
            <a:prstGeom prst="blockArc">
              <a:avLst>
                <a:gd name="adj1" fmla="val 18263518"/>
                <a:gd name="adj2" fmla="val 3676885"/>
                <a:gd name="adj3" fmla="val 1293"/>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35" name="フリーフォーム: 図形 34">
              <a:extLst>
                <a:ext uri="{FF2B5EF4-FFF2-40B4-BE49-F238E27FC236}">
                  <a16:creationId xmlns:a16="http://schemas.microsoft.com/office/drawing/2014/main" id="{F95C55E3-D2C2-DDAA-4D21-6FF21742D4D4}"/>
                </a:ext>
              </a:extLst>
            </p:cNvPr>
            <p:cNvSpPr/>
            <p:nvPr/>
          </p:nvSpPr>
          <p:spPr>
            <a:xfrm>
              <a:off x="1444000" y="398082"/>
              <a:ext cx="5506882" cy="796673"/>
            </a:xfrm>
            <a:custGeom>
              <a:avLst/>
              <a:gdLst>
                <a:gd name="connsiteX0" fmla="*/ 0 w 5506882"/>
                <a:gd name="connsiteY0" fmla="*/ 0 h 796673"/>
                <a:gd name="connsiteX1" fmla="*/ 5506882 w 5506882"/>
                <a:gd name="connsiteY1" fmla="*/ 0 h 796673"/>
                <a:gd name="connsiteX2" fmla="*/ 5506882 w 5506882"/>
                <a:gd name="connsiteY2" fmla="*/ 796673 h 796673"/>
                <a:gd name="connsiteX3" fmla="*/ 0 w 5506882"/>
                <a:gd name="connsiteY3" fmla="*/ 796673 h 796673"/>
                <a:gd name="connsiteX4" fmla="*/ 0 w 5506882"/>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882" h="796673">
                  <a:moveTo>
                    <a:pt x="0" y="0"/>
                  </a:moveTo>
                  <a:lnTo>
                    <a:pt x="5506882" y="0"/>
                  </a:lnTo>
                  <a:lnTo>
                    <a:pt x="5506882" y="796673"/>
                  </a:lnTo>
                  <a:lnTo>
                    <a:pt x="0" y="796673"/>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a:t>
              </a:r>
              <a:r>
                <a:rPr kumimoji="1" lang="ja-JP" sz="2500" b="1" kern="1200" dirty="0">
                  <a:latin typeface="HGP創英角ｺﾞｼｯｸUB" panose="020B0900000000000000" pitchFamily="50" charset="-128"/>
                  <a:ea typeface="HGP創英角ｺﾞｼｯｸUB" panose="020B0900000000000000" pitchFamily="50" charset="-128"/>
                </a:rPr>
                <a:t>とは</a:t>
              </a:r>
              <a:endParaRPr lang="ja-JP" sz="2500" b="1" kern="1200" dirty="0">
                <a:latin typeface="HGP創英角ｺﾞｼｯｸUB" panose="020B0900000000000000" pitchFamily="50" charset="-128"/>
                <a:ea typeface="HGP創英角ｺﾞｼｯｸUB" panose="020B0900000000000000" pitchFamily="50" charset="-128"/>
              </a:endParaRPr>
            </a:p>
          </p:txBody>
        </p:sp>
        <p:sp>
          <p:nvSpPr>
            <p:cNvPr id="36" name="楕円 35">
              <a:extLst>
                <a:ext uri="{FF2B5EF4-FFF2-40B4-BE49-F238E27FC236}">
                  <a16:creationId xmlns:a16="http://schemas.microsoft.com/office/drawing/2014/main" id="{E84BFF9E-BEB0-C10D-516B-6EF004F66CE1}"/>
                </a:ext>
              </a:extLst>
            </p:cNvPr>
            <p:cNvSpPr/>
            <p:nvPr/>
          </p:nvSpPr>
          <p:spPr>
            <a:xfrm>
              <a:off x="946079" y="298497"/>
              <a:ext cx="995842" cy="995842"/>
            </a:xfrm>
            <a:prstGeom prst="ellipse">
              <a:avLst/>
            </a:prstGeom>
            <a:ln>
              <a:solidFill>
                <a:schemeClr val="accent6">
                  <a:lumMod val="60000"/>
                  <a:lumOff val="4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sp>
          <p:nvSpPr>
            <p:cNvPr id="37" name="フリーフォーム: 図形 36">
              <a:extLst>
                <a:ext uri="{FF2B5EF4-FFF2-40B4-BE49-F238E27FC236}">
                  <a16:creationId xmlns:a16="http://schemas.microsoft.com/office/drawing/2014/main" id="{2226E1A5-89B8-9F67-02D3-9DE95349B860}"/>
                </a:ext>
              </a:extLst>
            </p:cNvPr>
            <p:cNvSpPr/>
            <p:nvPr/>
          </p:nvSpPr>
          <p:spPr>
            <a:xfrm>
              <a:off x="2014873" y="159271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sz="2500" b="1" kern="1200" dirty="0">
                  <a:latin typeface="HGP創英角ｺﾞｼｯｸUB" panose="020B0900000000000000" pitchFamily="50" charset="-128"/>
                  <a:ea typeface="HGP創英角ｺﾞｼｯｸUB" panose="020B0900000000000000" pitchFamily="50" charset="-128"/>
                </a:rPr>
                <a:t>「いじめ重大事態」の</a:t>
              </a:r>
              <a:r>
                <a:rPr kumimoji="1" 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判断</a:t>
              </a:r>
              <a:endParaRPr 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38" name="楕円 37">
              <a:extLst>
                <a:ext uri="{FF2B5EF4-FFF2-40B4-BE49-F238E27FC236}">
                  <a16:creationId xmlns:a16="http://schemas.microsoft.com/office/drawing/2014/main" id="{07E5BA7E-C401-0267-9F36-5F932140705C}"/>
                </a:ext>
              </a:extLst>
            </p:cNvPr>
            <p:cNvSpPr/>
            <p:nvPr/>
          </p:nvSpPr>
          <p:spPr>
            <a:xfrm>
              <a:off x="1516952" y="1493126"/>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sp>
          <p:nvSpPr>
            <p:cNvPr id="39" name="フリーフォーム: 図形 38">
              <a:extLst>
                <a:ext uri="{FF2B5EF4-FFF2-40B4-BE49-F238E27FC236}">
                  <a16:creationId xmlns:a16="http://schemas.microsoft.com/office/drawing/2014/main" id="{E5DED43F-5C8B-610F-F8A3-06E3438F86CD}"/>
                </a:ext>
              </a:extLst>
            </p:cNvPr>
            <p:cNvSpPr/>
            <p:nvPr/>
          </p:nvSpPr>
          <p:spPr>
            <a:xfrm>
              <a:off x="2190085" y="2787338"/>
              <a:ext cx="4760797" cy="796673"/>
            </a:xfrm>
            <a:custGeom>
              <a:avLst/>
              <a:gdLst>
                <a:gd name="connsiteX0" fmla="*/ 0 w 4760797"/>
                <a:gd name="connsiteY0" fmla="*/ 0 h 796673"/>
                <a:gd name="connsiteX1" fmla="*/ 4760797 w 4760797"/>
                <a:gd name="connsiteY1" fmla="*/ 0 h 796673"/>
                <a:gd name="connsiteX2" fmla="*/ 4760797 w 4760797"/>
                <a:gd name="connsiteY2" fmla="*/ 796673 h 796673"/>
                <a:gd name="connsiteX3" fmla="*/ 0 w 4760797"/>
                <a:gd name="connsiteY3" fmla="*/ 796673 h 796673"/>
                <a:gd name="connsiteX4" fmla="*/ 0 w 4760797"/>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0797" h="796673">
                  <a:moveTo>
                    <a:pt x="0" y="0"/>
                  </a:moveTo>
                  <a:lnTo>
                    <a:pt x="4760797" y="0"/>
                  </a:lnTo>
                  <a:lnTo>
                    <a:pt x="4760797" y="796673"/>
                  </a:lnTo>
                  <a:lnTo>
                    <a:pt x="0" y="796673"/>
                  </a:lnTo>
                  <a:lnTo>
                    <a:pt x="0" y="0"/>
                  </a:lnTo>
                  <a:close/>
                </a:path>
              </a:pathLst>
            </a:custGeom>
            <a:solidFill>
              <a:srgbClr val="FF66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「ガイドライン」</a:t>
              </a:r>
              <a:r>
                <a:rPr kumimoji="1" lang="ja-JP" sz="2500" b="1" kern="1200" dirty="0">
                  <a:latin typeface="HGP創英角ｺﾞｼｯｸUB" panose="020B0900000000000000" pitchFamily="50" charset="-128"/>
                  <a:ea typeface="HGP創英角ｺﾞｼｯｸUB" panose="020B0900000000000000" pitchFamily="50" charset="-128"/>
                </a:rPr>
                <a:t>の</a:t>
              </a:r>
              <a:r>
                <a:rPr kumimoji="1" 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改訂</a:t>
              </a:r>
              <a:endParaRPr 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40" name="楕円 39">
              <a:extLst>
                <a:ext uri="{FF2B5EF4-FFF2-40B4-BE49-F238E27FC236}">
                  <a16:creationId xmlns:a16="http://schemas.microsoft.com/office/drawing/2014/main" id="{39EB1FE5-65CB-F5E6-BC2E-30B486870077}"/>
                </a:ext>
              </a:extLst>
            </p:cNvPr>
            <p:cNvSpPr/>
            <p:nvPr/>
          </p:nvSpPr>
          <p:spPr>
            <a:xfrm>
              <a:off x="1692164" y="2687754"/>
              <a:ext cx="995842" cy="995842"/>
            </a:xfrm>
            <a:prstGeom prst="ellipse">
              <a:avLst/>
            </a:prstGeom>
            <a:ln>
              <a:solidFill>
                <a:srgbClr val="FF66C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sp>
          <p:nvSpPr>
            <p:cNvPr id="41" name="フリーフォーム: 図形 40">
              <a:extLst>
                <a:ext uri="{FF2B5EF4-FFF2-40B4-BE49-F238E27FC236}">
                  <a16:creationId xmlns:a16="http://schemas.microsoft.com/office/drawing/2014/main" id="{9CBD7B07-8181-17AD-8D11-E8255BED08D2}"/>
                </a:ext>
              </a:extLst>
            </p:cNvPr>
            <p:cNvSpPr/>
            <p:nvPr/>
          </p:nvSpPr>
          <p:spPr>
            <a:xfrm>
              <a:off x="2014873" y="3981966"/>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CC99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atin typeface="HGP創英角ｺﾞｼｯｸUB" panose="020B0900000000000000" pitchFamily="50" charset="-128"/>
                  <a:ea typeface="HGP創英角ｺﾞｼｯｸUB" panose="020B0900000000000000" pitchFamily="50" charset="-128"/>
                </a:rPr>
                <a:t>「いじめ重大事態」への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対応</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42" name="楕円 41">
              <a:extLst>
                <a:ext uri="{FF2B5EF4-FFF2-40B4-BE49-F238E27FC236}">
                  <a16:creationId xmlns:a16="http://schemas.microsoft.com/office/drawing/2014/main" id="{06038BD5-372C-5A67-3731-BF7B243130FE}"/>
                </a:ext>
              </a:extLst>
            </p:cNvPr>
            <p:cNvSpPr/>
            <p:nvPr/>
          </p:nvSpPr>
          <p:spPr>
            <a:xfrm>
              <a:off x="1516952" y="3882382"/>
              <a:ext cx="995842" cy="995842"/>
            </a:xfrm>
            <a:prstGeom prst="ellipse">
              <a:avLst/>
            </a:prstGeom>
            <a:ln>
              <a:solidFill>
                <a:srgbClr val="CC99FF"/>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sp>
          <p:nvSpPr>
            <p:cNvPr id="43" name="フリーフォーム: 図形 42">
              <a:extLst>
                <a:ext uri="{FF2B5EF4-FFF2-40B4-BE49-F238E27FC236}">
                  <a16:creationId xmlns:a16="http://schemas.microsoft.com/office/drawing/2014/main" id="{909D27F5-714A-945A-0D57-D8A743A49403}"/>
                </a:ext>
              </a:extLst>
            </p:cNvPr>
            <p:cNvSpPr/>
            <p:nvPr/>
          </p:nvSpPr>
          <p:spPr>
            <a:xfrm>
              <a:off x="1444000" y="5176595"/>
              <a:ext cx="5506882" cy="796673"/>
            </a:xfrm>
            <a:custGeom>
              <a:avLst/>
              <a:gdLst>
                <a:gd name="connsiteX0" fmla="*/ 0 w 5506882"/>
                <a:gd name="connsiteY0" fmla="*/ 0 h 796673"/>
                <a:gd name="connsiteX1" fmla="*/ 5506882 w 5506882"/>
                <a:gd name="connsiteY1" fmla="*/ 0 h 796673"/>
                <a:gd name="connsiteX2" fmla="*/ 5506882 w 5506882"/>
                <a:gd name="connsiteY2" fmla="*/ 796673 h 796673"/>
                <a:gd name="connsiteX3" fmla="*/ 0 w 5506882"/>
                <a:gd name="connsiteY3" fmla="*/ 796673 h 796673"/>
                <a:gd name="connsiteX4" fmla="*/ 0 w 5506882"/>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882" h="796673">
                  <a:moveTo>
                    <a:pt x="0" y="0"/>
                  </a:moveTo>
                  <a:lnTo>
                    <a:pt x="5506882" y="0"/>
                  </a:lnTo>
                  <a:lnTo>
                    <a:pt x="5506882" y="796673"/>
                  </a:lnTo>
                  <a:lnTo>
                    <a:pt x="0" y="79667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再発防止</a:t>
              </a:r>
              <a:r>
                <a:rPr kumimoji="1" lang="ja-JP" altLang="ja-JP" sz="2500" b="1" kern="1200" dirty="0">
                  <a:latin typeface="HGP創英角ｺﾞｼｯｸUB" panose="020B0900000000000000" pitchFamily="50" charset="-128"/>
                  <a:ea typeface="HGP創英角ｺﾞｼｯｸUB" panose="020B0900000000000000" pitchFamily="50" charset="-128"/>
                </a:rPr>
                <a:t>に向けた取組</a:t>
              </a:r>
              <a:endParaRPr lang="ja-JP" altLang="ja-JP" sz="2500" b="1" kern="1200" dirty="0">
                <a:latin typeface="HGP創英角ｺﾞｼｯｸUB" panose="020B0900000000000000" pitchFamily="50" charset="-128"/>
                <a:ea typeface="HGP創英角ｺﾞｼｯｸUB" panose="020B0900000000000000" pitchFamily="50" charset="-128"/>
              </a:endParaRPr>
            </a:p>
          </p:txBody>
        </p:sp>
        <p:sp>
          <p:nvSpPr>
            <p:cNvPr id="44" name="楕円 43">
              <a:extLst>
                <a:ext uri="{FF2B5EF4-FFF2-40B4-BE49-F238E27FC236}">
                  <a16:creationId xmlns:a16="http://schemas.microsoft.com/office/drawing/2014/main" id="{22A40C7D-71CA-72DC-57B5-3D7C378E7827}"/>
                </a:ext>
              </a:extLst>
            </p:cNvPr>
            <p:cNvSpPr/>
            <p:nvPr/>
          </p:nvSpPr>
          <p:spPr>
            <a:xfrm>
              <a:off x="946079" y="5077011"/>
              <a:ext cx="995842" cy="995842"/>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grpSp>
      <p:pic>
        <p:nvPicPr>
          <p:cNvPr id="55" name="グラフィックス 54" descr="本 単色塗りつぶし">
            <a:extLst>
              <a:ext uri="{FF2B5EF4-FFF2-40B4-BE49-F238E27FC236}">
                <a16:creationId xmlns:a16="http://schemas.microsoft.com/office/drawing/2014/main" id="{467914DF-1DB7-4A1B-A0CC-3542DFB320C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30754" y="398081"/>
            <a:ext cx="866393" cy="866393"/>
          </a:xfrm>
          <a:prstGeom prst="rect">
            <a:avLst/>
          </a:prstGeom>
        </p:spPr>
      </p:pic>
      <p:pic>
        <p:nvPicPr>
          <p:cNvPr id="57" name="グラフィックス 56" descr="フリーハンド 単色塗りつぶし">
            <a:extLst>
              <a:ext uri="{FF2B5EF4-FFF2-40B4-BE49-F238E27FC236}">
                <a16:creationId xmlns:a16="http://schemas.microsoft.com/office/drawing/2014/main" id="{3BBDCC41-95FE-9881-40EB-4A6820DDCB9D}"/>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802741" y="2845094"/>
            <a:ext cx="779910" cy="779910"/>
          </a:xfrm>
          <a:prstGeom prst="rect">
            <a:avLst/>
          </a:prstGeom>
        </p:spPr>
      </p:pic>
      <p:pic>
        <p:nvPicPr>
          <p:cNvPr id="59" name="グラフィックス 58" descr="ブレーンストーミング 単色塗りつぶし">
            <a:extLst>
              <a:ext uri="{FF2B5EF4-FFF2-40B4-BE49-F238E27FC236}">
                <a16:creationId xmlns:a16="http://schemas.microsoft.com/office/drawing/2014/main" id="{85C43EB6-4688-8514-F2DF-02867A9B4EA7}"/>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608613" y="1571357"/>
            <a:ext cx="914400" cy="914400"/>
          </a:xfrm>
          <a:prstGeom prst="rect">
            <a:avLst/>
          </a:prstGeom>
        </p:spPr>
      </p:pic>
      <p:pic>
        <p:nvPicPr>
          <p:cNvPr id="61" name="グラフィックス 60" descr="喝采 単色塗りつぶし">
            <a:extLst>
              <a:ext uri="{FF2B5EF4-FFF2-40B4-BE49-F238E27FC236}">
                <a16:creationId xmlns:a16="http://schemas.microsoft.com/office/drawing/2014/main" id="{7952A041-7D19-9669-3A2E-0DDEF32284F9}"/>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030754" y="5216925"/>
            <a:ext cx="815597" cy="815597"/>
          </a:xfrm>
          <a:prstGeom prst="rect">
            <a:avLst/>
          </a:prstGeom>
        </p:spPr>
      </p:pic>
      <p:pic>
        <p:nvPicPr>
          <p:cNvPr id="63" name="グラフィックス 62" descr="コメント: ハート 単色塗りつぶし">
            <a:extLst>
              <a:ext uri="{FF2B5EF4-FFF2-40B4-BE49-F238E27FC236}">
                <a16:creationId xmlns:a16="http://schemas.microsoft.com/office/drawing/2014/main" id="{B2E5CD41-C7B2-CB22-DD06-74F0B4BBF7F0}"/>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567891" y="3955025"/>
            <a:ext cx="914400" cy="914400"/>
          </a:xfrm>
          <a:prstGeom prst="rect">
            <a:avLst/>
          </a:prstGeom>
        </p:spPr>
      </p:pic>
      <p:pic>
        <p:nvPicPr>
          <p:cNvPr id="2" name="Picture 2" descr="C:\Users\791878\Desktop\H29\コバトン（png形式）\53-1-04.png">
            <a:extLst>
              <a:ext uri="{FF2B5EF4-FFF2-40B4-BE49-F238E27FC236}">
                <a16:creationId xmlns:a16="http://schemas.microsoft.com/office/drawing/2014/main" id="{567C0514-1FE7-39D4-072E-799F8EFBC29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スライド番号プレースホルダー 5">
            <a:extLst>
              <a:ext uri="{FF2B5EF4-FFF2-40B4-BE49-F238E27FC236}">
                <a16:creationId xmlns:a16="http://schemas.microsoft.com/office/drawing/2014/main" id="{499B2955-41B4-DDF1-18E1-716B5EB4E6A0}"/>
              </a:ext>
            </a:extLst>
          </p:cNvPr>
          <p:cNvSpPr>
            <a:spLocks noGrp="1"/>
          </p:cNvSpPr>
          <p:nvPr>
            <p:ph type="sldNum" sz="quarter" idx="12"/>
          </p:nvPr>
        </p:nvSpPr>
        <p:spPr>
          <a:xfrm>
            <a:off x="8610600" y="6356350"/>
            <a:ext cx="2743200" cy="365125"/>
          </a:xfrm>
        </p:spPr>
        <p:txBody>
          <a:bodyPr/>
          <a:lstStyle/>
          <a:p>
            <a:pPr rtl="0"/>
            <a:fld id="{19B51A1E-902D-48AF-9020-955120F399B6}" type="slidenum">
              <a:rPr lang="en-US" altLang="ja-JP" noProof="0" smtClean="0"/>
              <a:pPr rtl="0"/>
              <a:t>5</a:t>
            </a:fld>
            <a:endParaRPr lang="ja-JP" altLang="en-US" noProof="0" dirty="0"/>
          </a:p>
        </p:txBody>
      </p:sp>
      <p:sp>
        <p:nvSpPr>
          <p:cNvPr id="6" name="タイトル 2">
            <a:extLst>
              <a:ext uri="{FF2B5EF4-FFF2-40B4-BE49-F238E27FC236}">
                <a16:creationId xmlns:a16="http://schemas.microsoft.com/office/drawing/2014/main" id="{D79ACBC1-D2B7-75AA-B936-918DD8DCE7DD}"/>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1329746698"/>
      </p:ext>
    </p:extLst>
  </p:cSld>
  <p:clrMapOvr>
    <a:masterClrMapping/>
  </p:clrMapOvr>
  <mc:AlternateContent xmlns:mc="http://schemas.openxmlformats.org/markup-compatibility/2006" xmlns:p14="http://schemas.microsoft.com/office/powerpoint/2010/main">
    <mc:Choice Requires="p14">
      <p:transition spd="slow" p14:dur="4000" advClick="0" advTm="5000">
        <p:randomBar dir="vert"/>
      </p:transition>
    </mc:Choice>
    <mc:Fallback xmlns="">
      <p:transition spd="slow" advClick="0" advTm="5000">
        <p:randomBar dir="ver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F10990B2-32F0-F1F6-BD68-B2FA7DD53FC0}"/>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4E65BB8E-0681-5B13-8984-0D4962C56365}"/>
              </a:ext>
            </a:extLst>
          </p:cNvPr>
          <p:cNvSpPr/>
          <p:nvPr/>
        </p:nvSpPr>
        <p:spPr>
          <a:xfrm>
            <a:off x="-3490610" y="-534256"/>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6115E59D-6B5E-79A1-5C6B-0DE77A781CF0}"/>
              </a:ext>
            </a:extLst>
          </p:cNvPr>
          <p:cNvSpPr/>
          <p:nvPr/>
        </p:nvSpPr>
        <p:spPr>
          <a:xfrm>
            <a:off x="1454219" y="398079"/>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CC99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atin typeface="HGP創英角ｺﾞｼｯｸUB" panose="020B0900000000000000" pitchFamily="50" charset="-128"/>
                <a:ea typeface="HGP創英角ｺﾞｼｯｸUB" panose="020B0900000000000000" pitchFamily="50" charset="-128"/>
              </a:rPr>
              <a:t>「いじめ重大事態」への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対応</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B61FA962-AE49-15DE-E72D-E189DFAFD38F}"/>
              </a:ext>
            </a:extLst>
          </p:cNvPr>
          <p:cNvSpPr>
            <a:spLocks noGrp="1"/>
          </p:cNvSpPr>
          <p:nvPr>
            <p:ph type="sldNum" sz="quarter" idx="33"/>
          </p:nvPr>
        </p:nvSpPr>
        <p:spPr/>
        <p:txBody>
          <a:bodyPr/>
          <a:lstStyle/>
          <a:p>
            <a:pPr rtl="0"/>
            <a:fld id="{19B51A1E-902D-48AF-9020-955120F399B6}" type="slidenum">
              <a:rPr lang="en-US" altLang="ja-JP" noProof="0" smtClean="0"/>
              <a:pPr rtl="0"/>
              <a:t>50</a:t>
            </a:fld>
            <a:endParaRPr lang="ja-JP" altLang="en-US" noProof="0" dirty="0"/>
          </a:p>
        </p:txBody>
      </p:sp>
      <p:pic>
        <p:nvPicPr>
          <p:cNvPr id="8" name="Picture 2" descr="C:\Users\791878\Desktop\H29\コバトン（png形式）\53-1-04.png">
            <a:extLst>
              <a:ext uri="{FF2B5EF4-FFF2-40B4-BE49-F238E27FC236}">
                <a16:creationId xmlns:a16="http://schemas.microsoft.com/office/drawing/2014/main" id="{B11B05E7-A67C-153C-D1CC-171F2AE406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08204" y="6392862"/>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アーチ 3">
            <a:extLst>
              <a:ext uri="{FF2B5EF4-FFF2-40B4-BE49-F238E27FC236}">
                <a16:creationId xmlns:a16="http://schemas.microsoft.com/office/drawing/2014/main" id="{460BCA42-010D-031F-7B20-942CB80BE08F}"/>
              </a:ext>
            </a:extLst>
          </p:cNvPr>
          <p:cNvSpPr/>
          <p:nvPr/>
        </p:nvSpPr>
        <p:spPr>
          <a:xfrm>
            <a:off x="-6348362" y="-1101274"/>
            <a:ext cx="8573895" cy="8573895"/>
          </a:xfrm>
          <a:prstGeom prst="blockArc">
            <a:avLst>
              <a:gd name="adj1" fmla="val 18263518"/>
              <a:gd name="adj2" fmla="val 3671428"/>
              <a:gd name="adj3" fmla="val 2304"/>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楕円 12">
            <a:extLst>
              <a:ext uri="{FF2B5EF4-FFF2-40B4-BE49-F238E27FC236}">
                <a16:creationId xmlns:a16="http://schemas.microsoft.com/office/drawing/2014/main" id="{F8E6E6B3-292A-72BA-CC78-7C24645AB15D}"/>
              </a:ext>
            </a:extLst>
          </p:cNvPr>
          <p:cNvSpPr/>
          <p:nvPr/>
        </p:nvSpPr>
        <p:spPr>
          <a:xfrm>
            <a:off x="956298" y="298495"/>
            <a:ext cx="995842" cy="995842"/>
          </a:xfrm>
          <a:prstGeom prst="ellipse">
            <a:avLst/>
          </a:prstGeom>
          <a:ln>
            <a:solidFill>
              <a:srgbClr val="CC99FF"/>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コメント: ハート 単色塗りつぶし">
            <a:extLst>
              <a:ext uri="{FF2B5EF4-FFF2-40B4-BE49-F238E27FC236}">
                <a16:creationId xmlns:a16="http://schemas.microsoft.com/office/drawing/2014/main" id="{02C1546E-3C19-81EC-B7F3-945F1BE99D9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97019" y="398079"/>
            <a:ext cx="914400" cy="914400"/>
          </a:xfrm>
          <a:prstGeom prst="rect">
            <a:avLst/>
          </a:prstGeom>
        </p:spPr>
      </p:pic>
      <p:sp>
        <p:nvSpPr>
          <p:cNvPr id="10" name="テキスト ボックス 9">
            <a:extLst>
              <a:ext uri="{FF2B5EF4-FFF2-40B4-BE49-F238E27FC236}">
                <a16:creationId xmlns:a16="http://schemas.microsoft.com/office/drawing/2014/main" id="{6D75CACC-B19C-85E5-D5F4-38F464E6975A}"/>
              </a:ext>
            </a:extLst>
          </p:cNvPr>
          <p:cNvSpPr txBox="1"/>
          <p:nvPr/>
        </p:nvSpPr>
        <p:spPr>
          <a:xfrm>
            <a:off x="247257" y="1385769"/>
            <a:ext cx="1107996" cy="4438593"/>
          </a:xfrm>
          <a:prstGeom prst="rect">
            <a:avLst/>
          </a:prstGeom>
          <a:noFill/>
        </p:spPr>
        <p:txBody>
          <a:bodyPr vert="eaVert" wrap="square">
            <a:spAutoFit/>
          </a:bodyPr>
          <a:lstStyle/>
          <a:p>
            <a:r>
              <a:rPr lang="ja-JP" altLang="en-US" sz="60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報告の流れ</a:t>
            </a:r>
          </a:p>
        </p:txBody>
      </p:sp>
      <p:sp>
        <p:nvSpPr>
          <p:cNvPr id="16" name="正方形/長方形 15">
            <a:extLst>
              <a:ext uri="{FF2B5EF4-FFF2-40B4-BE49-F238E27FC236}">
                <a16:creationId xmlns:a16="http://schemas.microsoft.com/office/drawing/2014/main" id="{6DBBA07C-D517-4235-A66C-57688F0897F2}"/>
              </a:ext>
            </a:extLst>
          </p:cNvPr>
          <p:cNvSpPr/>
          <p:nvPr/>
        </p:nvSpPr>
        <p:spPr>
          <a:xfrm>
            <a:off x="6364818" y="388102"/>
            <a:ext cx="5766322" cy="830997"/>
          </a:xfrm>
          <a:prstGeom prst="rect">
            <a:avLst/>
          </a:prstGeom>
          <a:noFill/>
        </p:spPr>
        <p:txBody>
          <a:bodyPr wrap="none" lIns="91440" tIns="45720" rIns="91440" bIns="45720">
            <a:spAutoFit/>
          </a:bodyPr>
          <a:lstStyle/>
          <a:p>
            <a:r>
              <a:rPr lang="ja-JP" altLang="en-US" sz="2400" dirty="0">
                <a:ln w="0"/>
                <a:solidFill>
                  <a:srgbClr val="FF0000"/>
                </a:solidFill>
                <a:latin typeface="HGP創英角ｺﾞｼｯｸUB" panose="020B0900000000000000" pitchFamily="50" charset="-128"/>
                <a:ea typeface="HGP創英角ｺﾞｼｯｸUB" panose="020B0900000000000000" pitchFamily="50" charset="-128"/>
              </a:rPr>
              <a:t>重大事態が発生した場合の報告については</a:t>
            </a:r>
            <a:endParaRPr lang="en-US" altLang="ja-JP" sz="2400" dirty="0">
              <a:ln w="0"/>
              <a:solidFill>
                <a:srgbClr val="FF0000"/>
              </a:solidFill>
              <a:latin typeface="HGP創英角ｺﾞｼｯｸUB" panose="020B0900000000000000" pitchFamily="50" charset="-128"/>
              <a:ea typeface="HGP創英角ｺﾞｼｯｸUB" panose="020B0900000000000000" pitchFamily="50" charset="-128"/>
            </a:endParaRPr>
          </a:p>
          <a:p>
            <a:r>
              <a:rPr lang="ja-JP" altLang="en-US" sz="2400" dirty="0">
                <a:ln w="0"/>
                <a:solidFill>
                  <a:srgbClr val="FF0000"/>
                </a:solidFill>
                <a:latin typeface="HGP創英角ｺﾞｼｯｸUB" panose="020B0900000000000000" pitchFamily="50" charset="-128"/>
                <a:ea typeface="HGP創英角ｺﾞｼｯｸUB" panose="020B0900000000000000" pitchFamily="50" charset="-128"/>
              </a:rPr>
              <a:t>法律に示されています</a:t>
            </a:r>
            <a:endParaRPr lang="ja-JP" altLang="en-US" sz="2400" cap="none" spc="0" dirty="0">
              <a:ln w="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7" name="正方形/長方形 16">
            <a:extLst>
              <a:ext uri="{FF2B5EF4-FFF2-40B4-BE49-F238E27FC236}">
                <a16:creationId xmlns:a16="http://schemas.microsoft.com/office/drawing/2014/main" id="{95FBF195-10DE-2960-275F-941BE5B23488}"/>
              </a:ext>
            </a:extLst>
          </p:cNvPr>
          <p:cNvSpPr/>
          <p:nvPr/>
        </p:nvSpPr>
        <p:spPr>
          <a:xfrm>
            <a:off x="2345552" y="1586138"/>
            <a:ext cx="3481628"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発生報告</a:t>
            </a:r>
          </a:p>
        </p:txBody>
      </p:sp>
      <p:sp>
        <p:nvSpPr>
          <p:cNvPr id="18" name="正方形/長方形 17">
            <a:extLst>
              <a:ext uri="{FF2B5EF4-FFF2-40B4-BE49-F238E27FC236}">
                <a16:creationId xmlns:a16="http://schemas.microsoft.com/office/drawing/2014/main" id="{94191EB4-026E-5C91-3EE3-FAC650A68194}"/>
              </a:ext>
            </a:extLst>
          </p:cNvPr>
          <p:cNvSpPr/>
          <p:nvPr/>
        </p:nvSpPr>
        <p:spPr>
          <a:xfrm>
            <a:off x="2345551" y="3119432"/>
            <a:ext cx="3481628"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調　査</a:t>
            </a:r>
          </a:p>
        </p:txBody>
      </p:sp>
      <p:sp>
        <p:nvSpPr>
          <p:cNvPr id="19" name="正方形/長方形 18">
            <a:extLst>
              <a:ext uri="{FF2B5EF4-FFF2-40B4-BE49-F238E27FC236}">
                <a16:creationId xmlns:a16="http://schemas.microsoft.com/office/drawing/2014/main" id="{56882252-57B8-59DC-706D-0B0AF9101A0D}"/>
              </a:ext>
            </a:extLst>
          </p:cNvPr>
          <p:cNvSpPr/>
          <p:nvPr/>
        </p:nvSpPr>
        <p:spPr>
          <a:xfrm>
            <a:off x="2345551" y="4646903"/>
            <a:ext cx="3481628" cy="796674"/>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情報提供</a:t>
            </a:r>
          </a:p>
        </p:txBody>
      </p:sp>
      <p:sp>
        <p:nvSpPr>
          <p:cNvPr id="5" name="正方形/長方形 4">
            <a:extLst>
              <a:ext uri="{FF2B5EF4-FFF2-40B4-BE49-F238E27FC236}">
                <a16:creationId xmlns:a16="http://schemas.microsoft.com/office/drawing/2014/main" id="{D138CB2F-81C8-D836-5BE2-6EDC21421B6A}"/>
              </a:ext>
            </a:extLst>
          </p:cNvPr>
          <p:cNvSpPr/>
          <p:nvPr/>
        </p:nvSpPr>
        <p:spPr>
          <a:xfrm>
            <a:off x="7596759" y="1561904"/>
            <a:ext cx="3481630"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調査結果報告</a:t>
            </a:r>
          </a:p>
        </p:txBody>
      </p:sp>
      <p:sp>
        <p:nvSpPr>
          <p:cNvPr id="11" name="正方形/長方形 10">
            <a:extLst>
              <a:ext uri="{FF2B5EF4-FFF2-40B4-BE49-F238E27FC236}">
                <a16:creationId xmlns:a16="http://schemas.microsoft.com/office/drawing/2014/main" id="{011652D0-8E1D-86FE-C836-0C38F7D1E242}"/>
              </a:ext>
            </a:extLst>
          </p:cNvPr>
          <p:cNvSpPr/>
          <p:nvPr/>
        </p:nvSpPr>
        <p:spPr>
          <a:xfrm>
            <a:off x="7596759" y="3119432"/>
            <a:ext cx="3481628"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再調査</a:t>
            </a:r>
          </a:p>
        </p:txBody>
      </p:sp>
      <p:sp>
        <p:nvSpPr>
          <p:cNvPr id="20" name="正方形/長方形 19">
            <a:extLst>
              <a:ext uri="{FF2B5EF4-FFF2-40B4-BE49-F238E27FC236}">
                <a16:creationId xmlns:a16="http://schemas.microsoft.com/office/drawing/2014/main" id="{CFC8E8FE-B3FA-95B5-C272-32E37E554195}"/>
              </a:ext>
            </a:extLst>
          </p:cNvPr>
          <p:cNvSpPr/>
          <p:nvPr/>
        </p:nvSpPr>
        <p:spPr>
          <a:xfrm>
            <a:off x="7596759" y="4646905"/>
            <a:ext cx="3481628" cy="796672"/>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再調査報告</a:t>
            </a:r>
          </a:p>
        </p:txBody>
      </p:sp>
      <p:sp>
        <p:nvSpPr>
          <p:cNvPr id="21" name="下矢印 3">
            <a:extLst>
              <a:ext uri="{FF2B5EF4-FFF2-40B4-BE49-F238E27FC236}">
                <a16:creationId xmlns:a16="http://schemas.microsoft.com/office/drawing/2014/main" id="{A47EBF93-ABFC-0003-4A80-D3735F60992B}"/>
              </a:ext>
            </a:extLst>
          </p:cNvPr>
          <p:cNvSpPr/>
          <p:nvPr/>
        </p:nvSpPr>
        <p:spPr>
          <a:xfrm>
            <a:off x="3612119" y="2509667"/>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下矢印 3">
            <a:extLst>
              <a:ext uri="{FF2B5EF4-FFF2-40B4-BE49-F238E27FC236}">
                <a16:creationId xmlns:a16="http://schemas.microsoft.com/office/drawing/2014/main" id="{035474F7-5EB0-0638-431B-EFE6E54AEAB7}"/>
              </a:ext>
            </a:extLst>
          </p:cNvPr>
          <p:cNvSpPr/>
          <p:nvPr/>
        </p:nvSpPr>
        <p:spPr>
          <a:xfrm>
            <a:off x="3612118" y="4016974"/>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下矢印 3">
            <a:extLst>
              <a:ext uri="{FF2B5EF4-FFF2-40B4-BE49-F238E27FC236}">
                <a16:creationId xmlns:a16="http://schemas.microsoft.com/office/drawing/2014/main" id="{C89B236D-EE99-DE20-1BFF-EA888D789991}"/>
              </a:ext>
            </a:extLst>
          </p:cNvPr>
          <p:cNvSpPr/>
          <p:nvPr/>
        </p:nvSpPr>
        <p:spPr>
          <a:xfrm>
            <a:off x="3612118" y="5544446"/>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下矢印 3">
            <a:extLst>
              <a:ext uri="{FF2B5EF4-FFF2-40B4-BE49-F238E27FC236}">
                <a16:creationId xmlns:a16="http://schemas.microsoft.com/office/drawing/2014/main" id="{521CCB44-AE53-9F52-EFA5-30FCCB6B9AAF}"/>
              </a:ext>
            </a:extLst>
          </p:cNvPr>
          <p:cNvSpPr/>
          <p:nvPr/>
        </p:nvSpPr>
        <p:spPr>
          <a:xfrm>
            <a:off x="8863327" y="2475742"/>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下矢印 3">
            <a:extLst>
              <a:ext uri="{FF2B5EF4-FFF2-40B4-BE49-F238E27FC236}">
                <a16:creationId xmlns:a16="http://schemas.microsoft.com/office/drawing/2014/main" id="{A816577D-0DEB-12C9-48FD-9084B72B91AF}"/>
              </a:ext>
            </a:extLst>
          </p:cNvPr>
          <p:cNvSpPr/>
          <p:nvPr/>
        </p:nvSpPr>
        <p:spPr>
          <a:xfrm>
            <a:off x="8863327" y="4016974"/>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グラフィックス 26" descr="クリップボード 単色塗りつぶし">
            <a:extLst>
              <a:ext uri="{FF2B5EF4-FFF2-40B4-BE49-F238E27FC236}">
                <a16:creationId xmlns:a16="http://schemas.microsoft.com/office/drawing/2014/main" id="{03DA66D6-5A8E-FF88-F573-47C1C56591D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902207" y="3126384"/>
            <a:ext cx="837112" cy="837112"/>
          </a:xfrm>
          <a:prstGeom prst="rect">
            <a:avLst/>
          </a:prstGeom>
        </p:spPr>
      </p:pic>
      <p:pic>
        <p:nvPicPr>
          <p:cNvPr id="29" name="グラフィックス 28" descr="受信箱 単色塗りつぶし">
            <a:extLst>
              <a:ext uri="{FF2B5EF4-FFF2-40B4-BE49-F238E27FC236}">
                <a16:creationId xmlns:a16="http://schemas.microsoft.com/office/drawing/2014/main" id="{CF540E8B-1A55-9541-7996-6A03E9C4A32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980194" y="4588040"/>
            <a:ext cx="914400" cy="914400"/>
          </a:xfrm>
          <a:prstGeom prst="rect">
            <a:avLst/>
          </a:prstGeom>
        </p:spPr>
      </p:pic>
      <p:pic>
        <p:nvPicPr>
          <p:cNvPr id="31" name="グラフィックス 30" descr="フリーハンド 単色塗りつぶし">
            <a:extLst>
              <a:ext uri="{FF2B5EF4-FFF2-40B4-BE49-F238E27FC236}">
                <a16:creationId xmlns:a16="http://schemas.microsoft.com/office/drawing/2014/main" id="{D0D25F32-5E90-02CA-CC75-DCF52D494084}"/>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0134600" y="3024356"/>
            <a:ext cx="914400" cy="914400"/>
          </a:xfrm>
          <a:prstGeom prst="rect">
            <a:avLst/>
          </a:prstGeom>
        </p:spPr>
      </p:pic>
      <p:pic>
        <p:nvPicPr>
          <p:cNvPr id="33" name="グラフィックス 32" descr="サブタイトル 単色塗りつぶし">
            <a:extLst>
              <a:ext uri="{FF2B5EF4-FFF2-40B4-BE49-F238E27FC236}">
                <a16:creationId xmlns:a16="http://schemas.microsoft.com/office/drawing/2014/main" id="{FE04CA67-529A-1A1E-095A-A71124391D73}"/>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970432" y="1561342"/>
            <a:ext cx="914400" cy="914400"/>
          </a:xfrm>
          <a:prstGeom prst="rect">
            <a:avLst/>
          </a:prstGeom>
        </p:spPr>
      </p:pic>
      <p:pic>
        <p:nvPicPr>
          <p:cNvPr id="35" name="グラフィックス 34" descr="サブタイトル 枠線">
            <a:extLst>
              <a:ext uri="{FF2B5EF4-FFF2-40B4-BE49-F238E27FC236}">
                <a16:creationId xmlns:a16="http://schemas.microsoft.com/office/drawing/2014/main" id="{6176190D-B10C-13A4-5156-319FE9AB2C26}"/>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0503380" y="4676960"/>
            <a:ext cx="914400" cy="914400"/>
          </a:xfrm>
          <a:prstGeom prst="rect">
            <a:avLst/>
          </a:prstGeom>
        </p:spPr>
      </p:pic>
      <p:pic>
        <p:nvPicPr>
          <p:cNvPr id="37" name="グラフィックス 36" descr="社会的距離 単色塗りつぶし">
            <a:extLst>
              <a:ext uri="{FF2B5EF4-FFF2-40B4-BE49-F238E27FC236}">
                <a16:creationId xmlns:a16="http://schemas.microsoft.com/office/drawing/2014/main" id="{D9FE8724-7605-9ABE-A5BC-1AEC06C6B192}"/>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0790734" y="1492699"/>
            <a:ext cx="914400" cy="914400"/>
          </a:xfrm>
          <a:prstGeom prst="rect">
            <a:avLst/>
          </a:prstGeom>
        </p:spPr>
      </p:pic>
      <p:sp>
        <p:nvSpPr>
          <p:cNvPr id="3" name="タイトル 2">
            <a:extLst>
              <a:ext uri="{FF2B5EF4-FFF2-40B4-BE49-F238E27FC236}">
                <a16:creationId xmlns:a16="http://schemas.microsoft.com/office/drawing/2014/main" id="{7368BC95-CE12-9F36-446D-2C8712EFCBCA}"/>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22596137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A4A05F93-5F04-C0D9-1D2B-30DE7DFF8C5C}"/>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1410BD45-25B6-3467-45C7-0C75F697DD6C}"/>
              </a:ext>
            </a:extLst>
          </p:cNvPr>
          <p:cNvSpPr/>
          <p:nvPr/>
        </p:nvSpPr>
        <p:spPr>
          <a:xfrm>
            <a:off x="-3472008" y="-534256"/>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D3D3056B-781D-1AA3-0452-1F300C05BC6C}"/>
              </a:ext>
            </a:extLst>
          </p:cNvPr>
          <p:cNvSpPr/>
          <p:nvPr/>
        </p:nvSpPr>
        <p:spPr>
          <a:xfrm>
            <a:off x="1454219" y="398079"/>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CC99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atin typeface="HGP創英角ｺﾞｼｯｸUB" panose="020B0900000000000000" pitchFamily="50" charset="-128"/>
                <a:ea typeface="HGP創英角ｺﾞｼｯｸUB" panose="020B0900000000000000" pitchFamily="50" charset="-128"/>
              </a:rPr>
              <a:t>「いじめ重大事態」への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対応</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54008B91-9784-0675-5B16-ED7F4EB2F2C2}"/>
              </a:ext>
            </a:extLst>
          </p:cNvPr>
          <p:cNvSpPr>
            <a:spLocks noGrp="1"/>
          </p:cNvSpPr>
          <p:nvPr>
            <p:ph type="sldNum" sz="quarter" idx="33"/>
          </p:nvPr>
        </p:nvSpPr>
        <p:spPr/>
        <p:txBody>
          <a:bodyPr/>
          <a:lstStyle/>
          <a:p>
            <a:pPr rtl="0"/>
            <a:fld id="{19B51A1E-902D-48AF-9020-955120F399B6}" type="slidenum">
              <a:rPr lang="en-US" altLang="ja-JP" noProof="0" smtClean="0"/>
              <a:pPr rtl="0"/>
              <a:t>51</a:t>
            </a:fld>
            <a:endParaRPr lang="ja-JP" altLang="en-US" noProof="0" dirty="0"/>
          </a:p>
        </p:txBody>
      </p:sp>
      <p:pic>
        <p:nvPicPr>
          <p:cNvPr id="8" name="Picture 2" descr="C:\Users\791878\Desktop\H29\コバトン（png形式）\53-1-04.png">
            <a:extLst>
              <a:ext uri="{FF2B5EF4-FFF2-40B4-BE49-F238E27FC236}">
                <a16:creationId xmlns:a16="http://schemas.microsoft.com/office/drawing/2014/main" id="{A5B6194E-5F7E-1EE7-097D-9714B44E3F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97958" y="637484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アーチ 3">
            <a:extLst>
              <a:ext uri="{FF2B5EF4-FFF2-40B4-BE49-F238E27FC236}">
                <a16:creationId xmlns:a16="http://schemas.microsoft.com/office/drawing/2014/main" id="{43A0C2E2-4D40-B0E8-8921-342D06BA95DE}"/>
              </a:ext>
            </a:extLst>
          </p:cNvPr>
          <p:cNvSpPr/>
          <p:nvPr/>
        </p:nvSpPr>
        <p:spPr>
          <a:xfrm>
            <a:off x="-6348362" y="-1101274"/>
            <a:ext cx="8573895" cy="8573895"/>
          </a:xfrm>
          <a:prstGeom prst="blockArc">
            <a:avLst>
              <a:gd name="adj1" fmla="val 18263518"/>
              <a:gd name="adj2" fmla="val 3601908"/>
              <a:gd name="adj3" fmla="val 1953"/>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楕円 12">
            <a:extLst>
              <a:ext uri="{FF2B5EF4-FFF2-40B4-BE49-F238E27FC236}">
                <a16:creationId xmlns:a16="http://schemas.microsoft.com/office/drawing/2014/main" id="{A5B4B3DB-665D-E4D6-1EA3-3BF13F01A415}"/>
              </a:ext>
            </a:extLst>
          </p:cNvPr>
          <p:cNvSpPr/>
          <p:nvPr/>
        </p:nvSpPr>
        <p:spPr>
          <a:xfrm>
            <a:off x="956298" y="298495"/>
            <a:ext cx="995842" cy="995842"/>
          </a:xfrm>
          <a:prstGeom prst="ellipse">
            <a:avLst/>
          </a:prstGeom>
          <a:ln>
            <a:solidFill>
              <a:srgbClr val="CC99FF"/>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コメント: ハート 単色塗りつぶし">
            <a:extLst>
              <a:ext uri="{FF2B5EF4-FFF2-40B4-BE49-F238E27FC236}">
                <a16:creationId xmlns:a16="http://schemas.microsoft.com/office/drawing/2014/main" id="{6A34EE5F-6B10-B1C2-9E41-7C81CFED72B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97019" y="398079"/>
            <a:ext cx="914400" cy="914400"/>
          </a:xfrm>
          <a:prstGeom prst="rect">
            <a:avLst/>
          </a:prstGeom>
        </p:spPr>
      </p:pic>
      <p:sp>
        <p:nvSpPr>
          <p:cNvPr id="10" name="テキスト ボックス 9">
            <a:extLst>
              <a:ext uri="{FF2B5EF4-FFF2-40B4-BE49-F238E27FC236}">
                <a16:creationId xmlns:a16="http://schemas.microsoft.com/office/drawing/2014/main" id="{965CBCA0-C49D-93F0-1231-F457AAED71FB}"/>
              </a:ext>
            </a:extLst>
          </p:cNvPr>
          <p:cNvSpPr txBox="1"/>
          <p:nvPr/>
        </p:nvSpPr>
        <p:spPr>
          <a:xfrm>
            <a:off x="247257" y="1385769"/>
            <a:ext cx="1107996" cy="4438593"/>
          </a:xfrm>
          <a:prstGeom prst="rect">
            <a:avLst/>
          </a:prstGeom>
          <a:noFill/>
        </p:spPr>
        <p:txBody>
          <a:bodyPr vert="eaVert" wrap="square">
            <a:spAutoFit/>
          </a:bodyPr>
          <a:lstStyle/>
          <a:p>
            <a:r>
              <a:rPr lang="ja-JP" altLang="en-US" sz="60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報告の流れ</a:t>
            </a:r>
          </a:p>
        </p:txBody>
      </p:sp>
      <p:sp>
        <p:nvSpPr>
          <p:cNvPr id="5" name="正方形/長方形 4">
            <a:extLst>
              <a:ext uri="{FF2B5EF4-FFF2-40B4-BE49-F238E27FC236}">
                <a16:creationId xmlns:a16="http://schemas.microsoft.com/office/drawing/2014/main" id="{C6F96A6E-5497-53E7-4B3C-BABB43E269C0}"/>
              </a:ext>
            </a:extLst>
          </p:cNvPr>
          <p:cNvSpPr/>
          <p:nvPr/>
        </p:nvSpPr>
        <p:spPr>
          <a:xfrm>
            <a:off x="2303299" y="1460885"/>
            <a:ext cx="9465013"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調査結果報告</a:t>
            </a:r>
          </a:p>
        </p:txBody>
      </p:sp>
      <p:pic>
        <p:nvPicPr>
          <p:cNvPr id="37" name="グラフィックス 36" descr="社会的距離 単色塗りつぶし">
            <a:extLst>
              <a:ext uri="{FF2B5EF4-FFF2-40B4-BE49-F238E27FC236}">
                <a16:creationId xmlns:a16="http://schemas.microsoft.com/office/drawing/2014/main" id="{F117E107-1400-AD99-82AA-851159ADDB34}"/>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369977" y="1428842"/>
            <a:ext cx="796673" cy="796673"/>
          </a:xfrm>
          <a:prstGeom prst="rect">
            <a:avLst/>
          </a:prstGeom>
        </p:spPr>
      </p:pic>
      <p:sp>
        <p:nvSpPr>
          <p:cNvPr id="26" name="正方形/長方形 25">
            <a:extLst>
              <a:ext uri="{FF2B5EF4-FFF2-40B4-BE49-F238E27FC236}">
                <a16:creationId xmlns:a16="http://schemas.microsoft.com/office/drawing/2014/main" id="{CD59E478-A782-1C44-D674-F156CF9C9373}"/>
              </a:ext>
            </a:extLst>
          </p:cNvPr>
          <p:cNvSpPr/>
          <p:nvPr/>
        </p:nvSpPr>
        <p:spPr>
          <a:xfrm>
            <a:off x="2485364" y="2284893"/>
            <a:ext cx="9132628" cy="584775"/>
          </a:xfrm>
          <a:prstGeom prst="rect">
            <a:avLst/>
          </a:prstGeom>
        </p:spPr>
        <p:txBody>
          <a:bodyPr wrap="none">
            <a:spAutoFit/>
          </a:bodyPr>
          <a:lstStyle/>
          <a:p>
            <a:r>
              <a:rPr lang="en-US" altLang="ja-JP" sz="3200" dirty="0">
                <a:ln w="0"/>
                <a:latin typeface="HGP創英角ｺﾞｼｯｸUB" panose="020B0900000000000000" pitchFamily="50" charset="-128"/>
                <a:ea typeface="HGP創英角ｺﾞｼｯｸUB" panose="020B0900000000000000" pitchFamily="50" charset="-128"/>
              </a:rPr>
              <a:t>【</a:t>
            </a:r>
            <a:r>
              <a:rPr lang="ja-JP" altLang="en-US" sz="3200" dirty="0">
                <a:ln w="0"/>
                <a:latin typeface="HGP創英角ｺﾞｼｯｸUB" panose="020B0900000000000000" pitchFamily="50" charset="-128"/>
                <a:ea typeface="HGP創英角ｺﾞｼｯｸUB" panose="020B0900000000000000" pitchFamily="50" charset="-128"/>
              </a:rPr>
              <a:t>いじめの重大事態の調査に関するガイドラインｐ</a:t>
            </a:r>
            <a:r>
              <a:rPr lang="en-US" altLang="ja-JP" sz="3200" dirty="0">
                <a:ln w="0"/>
                <a:latin typeface="HGP創英角ｺﾞｼｯｸUB" panose="020B0900000000000000" pitchFamily="50" charset="-128"/>
                <a:ea typeface="HGP創英角ｺﾞｼｯｸUB" panose="020B0900000000000000" pitchFamily="50" charset="-128"/>
              </a:rPr>
              <a:t>40】</a:t>
            </a:r>
            <a:endParaRPr lang="ja-JP" altLang="en-US" sz="3200" dirty="0">
              <a:latin typeface="HGP創英角ｺﾞｼｯｸUB" panose="020B0900000000000000" pitchFamily="50" charset="-128"/>
              <a:ea typeface="HGP創英角ｺﾞｼｯｸUB" panose="020B0900000000000000" pitchFamily="50" charset="-128"/>
            </a:endParaRPr>
          </a:p>
        </p:txBody>
      </p:sp>
      <p:sp>
        <p:nvSpPr>
          <p:cNvPr id="28" name="大かっこ 27">
            <a:extLst>
              <a:ext uri="{FF2B5EF4-FFF2-40B4-BE49-F238E27FC236}">
                <a16:creationId xmlns:a16="http://schemas.microsoft.com/office/drawing/2014/main" id="{1C6B58A7-31E0-1AFF-2C81-9E7D3039992C}"/>
              </a:ext>
            </a:extLst>
          </p:cNvPr>
          <p:cNvSpPr/>
          <p:nvPr/>
        </p:nvSpPr>
        <p:spPr>
          <a:xfrm>
            <a:off x="2536299" y="2884902"/>
            <a:ext cx="9232013" cy="2066492"/>
          </a:xfrm>
          <a:prstGeom prst="bracketPair">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・調査結果について市長へ報告する。</a:t>
            </a:r>
            <a:endParaRPr kumimoji="1" lang="en-US" altLang="ja-JP" sz="4000" dirty="0">
              <a:solidFill>
                <a:srgbClr val="C00000"/>
              </a:solidFill>
              <a:latin typeface="HGP創英角ｺﾞｼｯｸUB" panose="020B0900000000000000" pitchFamily="50" charset="-128"/>
              <a:ea typeface="HGP創英角ｺﾞｼｯｸUB" panose="020B0900000000000000" pitchFamily="50" charset="-128"/>
            </a:endParaRPr>
          </a:p>
          <a:p>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・希望により被害児童生徒又は保護者の所見をまとめた文書を添付できる。</a:t>
            </a:r>
          </a:p>
        </p:txBody>
      </p:sp>
      <p:sp>
        <p:nvSpPr>
          <p:cNvPr id="34" name="正方形/長方形 33">
            <a:extLst>
              <a:ext uri="{FF2B5EF4-FFF2-40B4-BE49-F238E27FC236}">
                <a16:creationId xmlns:a16="http://schemas.microsoft.com/office/drawing/2014/main" id="{8FC8613B-B579-D08B-6CBE-9EE273F99776}"/>
              </a:ext>
            </a:extLst>
          </p:cNvPr>
          <p:cNvSpPr/>
          <p:nvPr/>
        </p:nvSpPr>
        <p:spPr>
          <a:xfrm>
            <a:off x="1911419" y="5174519"/>
            <a:ext cx="10219721" cy="1200329"/>
          </a:xfrm>
          <a:prstGeom prst="rect">
            <a:avLst/>
          </a:prstGeom>
          <a:noFill/>
        </p:spPr>
        <p:txBody>
          <a:bodyPr wrap="square" lIns="91440" tIns="45720" rIns="91440" bIns="45720">
            <a:spAutoFit/>
          </a:bodyPr>
          <a:lstStyle/>
          <a:p>
            <a:r>
              <a:rPr lang="ja-JP" altLang="en-US" sz="2400" dirty="0">
                <a:ln w="0"/>
                <a:solidFill>
                  <a:schemeClr val="bg2"/>
                </a:solidFill>
                <a:latin typeface="HGP創英角ｺﾞｼｯｸUB" panose="020B0900000000000000" pitchFamily="50" charset="-128"/>
                <a:ea typeface="HGP創英角ｺﾞｼｯｸUB" panose="020B0900000000000000" pitchFamily="50" charset="-128"/>
              </a:rPr>
              <a:t>調査報告書を公表することについては、社会に対して事実を正確に伝え、憶測や誤解を生まないようにするとともに、社会全体でいじめ防止対策について考える契機とする。</a:t>
            </a:r>
            <a:endParaRPr lang="en-US" altLang="ja-JP" sz="2400" dirty="0">
              <a:ln w="0"/>
              <a:solidFill>
                <a:schemeClr val="bg2"/>
              </a:solidFill>
              <a:latin typeface="HGP創英角ｺﾞｼｯｸUB" panose="020B0900000000000000" pitchFamily="50" charset="-128"/>
              <a:ea typeface="HGP創英角ｺﾞｼｯｸUB" panose="020B0900000000000000" pitchFamily="50" charset="-128"/>
            </a:endParaRPr>
          </a:p>
        </p:txBody>
      </p:sp>
      <p:sp>
        <p:nvSpPr>
          <p:cNvPr id="7" name="矢印: ストライプ 6">
            <a:extLst>
              <a:ext uri="{FF2B5EF4-FFF2-40B4-BE49-F238E27FC236}">
                <a16:creationId xmlns:a16="http://schemas.microsoft.com/office/drawing/2014/main" id="{59B862AC-9D43-FF27-AE33-6A0408E4F8B9}"/>
              </a:ext>
            </a:extLst>
          </p:cNvPr>
          <p:cNvSpPr/>
          <p:nvPr/>
        </p:nvSpPr>
        <p:spPr>
          <a:xfrm rot="5400000">
            <a:off x="6857399" y="4283942"/>
            <a:ext cx="388556" cy="1479797"/>
          </a:xfrm>
          <a:prstGeom prst="stripedRightArrow">
            <a:avLst/>
          </a:prstGeom>
          <a:solidFill>
            <a:srgbClr val="FF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2">
            <a:extLst>
              <a:ext uri="{FF2B5EF4-FFF2-40B4-BE49-F238E27FC236}">
                <a16:creationId xmlns:a16="http://schemas.microsoft.com/office/drawing/2014/main" id="{2AB4C33E-6ADD-B7DE-8AE3-75A6677F1905}"/>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2252651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100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2000"/>
                                        <p:tgtEl>
                                          <p:spTgt spid="26"/>
                                        </p:tgtEl>
                                      </p:cBhvr>
                                    </p:animEffect>
                                  </p:childTnLst>
                                </p:cTn>
                              </p:par>
                              <p:par>
                                <p:cTn id="8" presetID="14" presetClass="entr" presetSubtype="10" fill="hold" grpId="0" nodeType="withEffect">
                                  <p:stCondLst>
                                    <p:cond delay="1000"/>
                                  </p:stCondLst>
                                  <p:childTnLst>
                                    <p:set>
                                      <p:cBhvr>
                                        <p:cTn id="9" dur="1" fill="hold">
                                          <p:stCondLst>
                                            <p:cond delay="0"/>
                                          </p:stCondLst>
                                        </p:cTn>
                                        <p:tgtEl>
                                          <p:spTgt spid="28"/>
                                        </p:tgtEl>
                                        <p:attrNameLst>
                                          <p:attrName>style.visibility</p:attrName>
                                        </p:attrNameLst>
                                      </p:cBhvr>
                                      <p:to>
                                        <p:strVal val="visible"/>
                                      </p:to>
                                    </p:set>
                                    <p:animEffect transition="in" filter="randombar(horizontal)">
                                      <p:cBhvr>
                                        <p:cTn id="10" dur="2000"/>
                                        <p:tgtEl>
                                          <p:spTgt spid="28"/>
                                        </p:tgtEl>
                                      </p:cBhvr>
                                    </p:animEffect>
                                  </p:childTnLst>
                                </p:cTn>
                              </p:par>
                            </p:childTnLst>
                          </p:cTn>
                        </p:par>
                        <p:par>
                          <p:cTn id="11" fill="hold">
                            <p:stCondLst>
                              <p:cond delay="3000"/>
                            </p:stCondLst>
                            <p:childTnLst>
                              <p:par>
                                <p:cTn id="12" presetID="14" presetClass="entr" presetSubtype="10" fill="hold" grpId="0" nodeType="afterEffect">
                                  <p:stCondLst>
                                    <p:cond delay="1000"/>
                                  </p:stCondLst>
                                  <p:childTnLst>
                                    <p:set>
                                      <p:cBhvr>
                                        <p:cTn id="13" dur="1" fill="hold">
                                          <p:stCondLst>
                                            <p:cond delay="0"/>
                                          </p:stCondLst>
                                        </p:cTn>
                                        <p:tgtEl>
                                          <p:spTgt spid="34"/>
                                        </p:tgtEl>
                                        <p:attrNameLst>
                                          <p:attrName>style.visibility</p:attrName>
                                        </p:attrNameLst>
                                      </p:cBhvr>
                                      <p:to>
                                        <p:strVal val="visible"/>
                                      </p:to>
                                    </p:set>
                                    <p:animEffect transition="in" filter="randombar(horizontal)">
                                      <p:cBhvr>
                                        <p:cTn id="14" dur="2000"/>
                                        <p:tgtEl>
                                          <p:spTgt spid="34"/>
                                        </p:tgtEl>
                                      </p:cBhvr>
                                    </p:animEffect>
                                  </p:childTnLst>
                                </p:cTn>
                              </p:par>
                              <p:par>
                                <p:cTn id="15" presetID="2" presetClass="entr" presetSubtype="4" fill="hold" grpId="0" nodeType="withEffect">
                                  <p:stCondLst>
                                    <p:cond delay="100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000" fill="hold"/>
                                        <p:tgtEl>
                                          <p:spTgt spid="7"/>
                                        </p:tgtEl>
                                        <p:attrNameLst>
                                          <p:attrName>ppt_x</p:attrName>
                                        </p:attrNameLst>
                                      </p:cBhvr>
                                      <p:tavLst>
                                        <p:tav tm="0">
                                          <p:val>
                                            <p:strVal val="#ppt_x"/>
                                          </p:val>
                                        </p:tav>
                                        <p:tav tm="100000">
                                          <p:val>
                                            <p:strVal val="#ppt_x"/>
                                          </p:val>
                                        </p:tav>
                                      </p:tavLst>
                                    </p:anim>
                                    <p:anim calcmode="lin" valueType="num">
                                      <p:cBhvr additive="base">
                                        <p:cTn id="1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animBg="1"/>
      <p:bldP spid="34" grpId="0"/>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9EAC210B-21E2-AAFC-28E5-F052B3421130}"/>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545B4AA6-A800-1CEF-B9BC-009F06A576FF}"/>
              </a:ext>
            </a:extLst>
          </p:cNvPr>
          <p:cNvSpPr/>
          <p:nvPr/>
        </p:nvSpPr>
        <p:spPr>
          <a:xfrm>
            <a:off x="-3499823" y="-510455"/>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1AF002E4-4578-7308-DE90-C7CC7704A343}"/>
              </a:ext>
            </a:extLst>
          </p:cNvPr>
          <p:cNvSpPr/>
          <p:nvPr/>
        </p:nvSpPr>
        <p:spPr>
          <a:xfrm>
            <a:off x="1454219" y="398079"/>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CC99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atin typeface="HGP創英角ｺﾞｼｯｸUB" panose="020B0900000000000000" pitchFamily="50" charset="-128"/>
                <a:ea typeface="HGP創英角ｺﾞｼｯｸUB" panose="020B0900000000000000" pitchFamily="50" charset="-128"/>
              </a:rPr>
              <a:t>「いじめ重大事態」への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対応</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504C3763-2B09-B4FC-9044-4B21135D9545}"/>
              </a:ext>
            </a:extLst>
          </p:cNvPr>
          <p:cNvSpPr>
            <a:spLocks noGrp="1"/>
          </p:cNvSpPr>
          <p:nvPr>
            <p:ph type="sldNum" sz="quarter" idx="33"/>
          </p:nvPr>
        </p:nvSpPr>
        <p:spPr/>
        <p:txBody>
          <a:bodyPr/>
          <a:lstStyle/>
          <a:p>
            <a:pPr rtl="0"/>
            <a:fld id="{19B51A1E-902D-48AF-9020-955120F399B6}" type="slidenum">
              <a:rPr lang="en-US" altLang="ja-JP" noProof="0" smtClean="0"/>
              <a:pPr rtl="0"/>
              <a:t>52</a:t>
            </a:fld>
            <a:endParaRPr lang="ja-JP" altLang="en-US" noProof="0" dirty="0"/>
          </a:p>
        </p:txBody>
      </p:sp>
      <p:pic>
        <p:nvPicPr>
          <p:cNvPr id="8" name="Picture 2" descr="C:\Users\791878\Desktop\H29\コバトン（png形式）\53-1-04.png">
            <a:extLst>
              <a:ext uri="{FF2B5EF4-FFF2-40B4-BE49-F238E27FC236}">
                <a16:creationId xmlns:a16="http://schemas.microsoft.com/office/drawing/2014/main" id="{4FCB0623-5AD6-41FC-DCF7-BCB62E6DDD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79175" y="6331282"/>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アーチ 3">
            <a:extLst>
              <a:ext uri="{FF2B5EF4-FFF2-40B4-BE49-F238E27FC236}">
                <a16:creationId xmlns:a16="http://schemas.microsoft.com/office/drawing/2014/main" id="{4A358045-62D8-76A2-CA08-CD99A651B8FF}"/>
              </a:ext>
            </a:extLst>
          </p:cNvPr>
          <p:cNvSpPr/>
          <p:nvPr/>
        </p:nvSpPr>
        <p:spPr>
          <a:xfrm>
            <a:off x="-6348362" y="-1101274"/>
            <a:ext cx="8573895" cy="8573895"/>
          </a:xfrm>
          <a:prstGeom prst="blockArc">
            <a:avLst>
              <a:gd name="adj1" fmla="val 18263518"/>
              <a:gd name="adj2" fmla="val 3884566"/>
              <a:gd name="adj3" fmla="val 2479"/>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楕円 12">
            <a:extLst>
              <a:ext uri="{FF2B5EF4-FFF2-40B4-BE49-F238E27FC236}">
                <a16:creationId xmlns:a16="http://schemas.microsoft.com/office/drawing/2014/main" id="{57A2E597-C02A-18FC-06B0-51513B3F4E77}"/>
              </a:ext>
            </a:extLst>
          </p:cNvPr>
          <p:cNvSpPr/>
          <p:nvPr/>
        </p:nvSpPr>
        <p:spPr>
          <a:xfrm>
            <a:off x="956298" y="298495"/>
            <a:ext cx="995842" cy="995842"/>
          </a:xfrm>
          <a:prstGeom prst="ellipse">
            <a:avLst/>
          </a:prstGeom>
          <a:ln>
            <a:solidFill>
              <a:srgbClr val="CC99FF"/>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コメント: ハート 単色塗りつぶし">
            <a:extLst>
              <a:ext uri="{FF2B5EF4-FFF2-40B4-BE49-F238E27FC236}">
                <a16:creationId xmlns:a16="http://schemas.microsoft.com/office/drawing/2014/main" id="{C4CA87DC-3FD2-6137-3FAF-9319BD948B2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97019" y="398079"/>
            <a:ext cx="914400" cy="914400"/>
          </a:xfrm>
          <a:prstGeom prst="rect">
            <a:avLst/>
          </a:prstGeom>
        </p:spPr>
      </p:pic>
      <p:sp>
        <p:nvSpPr>
          <p:cNvPr id="10" name="テキスト ボックス 9">
            <a:extLst>
              <a:ext uri="{FF2B5EF4-FFF2-40B4-BE49-F238E27FC236}">
                <a16:creationId xmlns:a16="http://schemas.microsoft.com/office/drawing/2014/main" id="{0EB8AF2D-BD76-8C37-7EF5-7EE2B2379D7A}"/>
              </a:ext>
            </a:extLst>
          </p:cNvPr>
          <p:cNvSpPr txBox="1"/>
          <p:nvPr/>
        </p:nvSpPr>
        <p:spPr>
          <a:xfrm>
            <a:off x="247257" y="1385769"/>
            <a:ext cx="1107996" cy="4438593"/>
          </a:xfrm>
          <a:prstGeom prst="rect">
            <a:avLst/>
          </a:prstGeom>
          <a:noFill/>
        </p:spPr>
        <p:txBody>
          <a:bodyPr vert="eaVert" wrap="square">
            <a:spAutoFit/>
          </a:bodyPr>
          <a:lstStyle/>
          <a:p>
            <a:r>
              <a:rPr lang="ja-JP" altLang="en-US" sz="60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報告の流れ</a:t>
            </a:r>
          </a:p>
        </p:txBody>
      </p:sp>
      <p:sp>
        <p:nvSpPr>
          <p:cNvPr id="16" name="正方形/長方形 15">
            <a:extLst>
              <a:ext uri="{FF2B5EF4-FFF2-40B4-BE49-F238E27FC236}">
                <a16:creationId xmlns:a16="http://schemas.microsoft.com/office/drawing/2014/main" id="{972C4C48-01A2-78A7-907E-FA4BEDC7B4F4}"/>
              </a:ext>
            </a:extLst>
          </p:cNvPr>
          <p:cNvSpPr/>
          <p:nvPr/>
        </p:nvSpPr>
        <p:spPr>
          <a:xfrm>
            <a:off x="6364818" y="388102"/>
            <a:ext cx="5766322" cy="830997"/>
          </a:xfrm>
          <a:prstGeom prst="rect">
            <a:avLst/>
          </a:prstGeom>
          <a:noFill/>
        </p:spPr>
        <p:txBody>
          <a:bodyPr wrap="none" lIns="91440" tIns="45720" rIns="91440" bIns="45720">
            <a:spAutoFit/>
          </a:bodyPr>
          <a:lstStyle/>
          <a:p>
            <a:r>
              <a:rPr lang="ja-JP" altLang="en-US" sz="2400" dirty="0">
                <a:ln w="0"/>
                <a:solidFill>
                  <a:srgbClr val="FF0000"/>
                </a:solidFill>
                <a:latin typeface="HGP創英角ｺﾞｼｯｸUB" panose="020B0900000000000000" pitchFamily="50" charset="-128"/>
                <a:ea typeface="HGP創英角ｺﾞｼｯｸUB" panose="020B0900000000000000" pitchFamily="50" charset="-128"/>
              </a:rPr>
              <a:t>重大事態が発生した場合の報告については</a:t>
            </a:r>
            <a:endParaRPr lang="en-US" altLang="ja-JP" sz="2400" dirty="0">
              <a:ln w="0"/>
              <a:solidFill>
                <a:srgbClr val="FF0000"/>
              </a:solidFill>
              <a:latin typeface="HGP創英角ｺﾞｼｯｸUB" panose="020B0900000000000000" pitchFamily="50" charset="-128"/>
              <a:ea typeface="HGP創英角ｺﾞｼｯｸUB" panose="020B0900000000000000" pitchFamily="50" charset="-128"/>
            </a:endParaRPr>
          </a:p>
          <a:p>
            <a:r>
              <a:rPr lang="ja-JP" altLang="en-US" sz="2400" dirty="0">
                <a:ln w="0"/>
                <a:solidFill>
                  <a:srgbClr val="FF0000"/>
                </a:solidFill>
                <a:latin typeface="HGP創英角ｺﾞｼｯｸUB" panose="020B0900000000000000" pitchFamily="50" charset="-128"/>
                <a:ea typeface="HGP創英角ｺﾞｼｯｸUB" panose="020B0900000000000000" pitchFamily="50" charset="-128"/>
              </a:rPr>
              <a:t>法律に示されています</a:t>
            </a:r>
            <a:endParaRPr lang="ja-JP" altLang="en-US" sz="2400" cap="none" spc="0" dirty="0">
              <a:ln w="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7" name="正方形/長方形 16">
            <a:extLst>
              <a:ext uri="{FF2B5EF4-FFF2-40B4-BE49-F238E27FC236}">
                <a16:creationId xmlns:a16="http://schemas.microsoft.com/office/drawing/2014/main" id="{10337445-3E59-21CF-8DB8-3BD31014AABC}"/>
              </a:ext>
            </a:extLst>
          </p:cNvPr>
          <p:cNvSpPr/>
          <p:nvPr/>
        </p:nvSpPr>
        <p:spPr>
          <a:xfrm>
            <a:off x="2345552" y="1586138"/>
            <a:ext cx="3481628"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発生報告</a:t>
            </a:r>
          </a:p>
        </p:txBody>
      </p:sp>
      <p:sp>
        <p:nvSpPr>
          <p:cNvPr id="18" name="正方形/長方形 17">
            <a:extLst>
              <a:ext uri="{FF2B5EF4-FFF2-40B4-BE49-F238E27FC236}">
                <a16:creationId xmlns:a16="http://schemas.microsoft.com/office/drawing/2014/main" id="{73D0AA01-5BDF-F788-E7E1-3D03AFCDE925}"/>
              </a:ext>
            </a:extLst>
          </p:cNvPr>
          <p:cNvSpPr/>
          <p:nvPr/>
        </p:nvSpPr>
        <p:spPr>
          <a:xfrm>
            <a:off x="2345551" y="3119432"/>
            <a:ext cx="3481628"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調　査</a:t>
            </a:r>
          </a:p>
        </p:txBody>
      </p:sp>
      <p:sp>
        <p:nvSpPr>
          <p:cNvPr id="19" name="正方形/長方形 18">
            <a:extLst>
              <a:ext uri="{FF2B5EF4-FFF2-40B4-BE49-F238E27FC236}">
                <a16:creationId xmlns:a16="http://schemas.microsoft.com/office/drawing/2014/main" id="{4BED980F-3A32-6E8F-BEA3-6B45016247BF}"/>
              </a:ext>
            </a:extLst>
          </p:cNvPr>
          <p:cNvSpPr/>
          <p:nvPr/>
        </p:nvSpPr>
        <p:spPr>
          <a:xfrm>
            <a:off x="2345551" y="4646903"/>
            <a:ext cx="3481628" cy="796674"/>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情報提供</a:t>
            </a:r>
          </a:p>
        </p:txBody>
      </p:sp>
      <p:sp>
        <p:nvSpPr>
          <p:cNvPr id="5" name="正方形/長方形 4">
            <a:extLst>
              <a:ext uri="{FF2B5EF4-FFF2-40B4-BE49-F238E27FC236}">
                <a16:creationId xmlns:a16="http://schemas.microsoft.com/office/drawing/2014/main" id="{4B1EB4E0-55DC-1262-97CB-749A6467AA9C}"/>
              </a:ext>
            </a:extLst>
          </p:cNvPr>
          <p:cNvSpPr/>
          <p:nvPr/>
        </p:nvSpPr>
        <p:spPr>
          <a:xfrm>
            <a:off x="7596759" y="1561904"/>
            <a:ext cx="3481630"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調査結果報告</a:t>
            </a:r>
          </a:p>
        </p:txBody>
      </p:sp>
      <p:sp>
        <p:nvSpPr>
          <p:cNvPr id="11" name="正方形/長方形 10">
            <a:extLst>
              <a:ext uri="{FF2B5EF4-FFF2-40B4-BE49-F238E27FC236}">
                <a16:creationId xmlns:a16="http://schemas.microsoft.com/office/drawing/2014/main" id="{25515A41-A254-DA64-C459-AE5CBFF73853}"/>
              </a:ext>
            </a:extLst>
          </p:cNvPr>
          <p:cNvSpPr/>
          <p:nvPr/>
        </p:nvSpPr>
        <p:spPr>
          <a:xfrm>
            <a:off x="7596759" y="3119432"/>
            <a:ext cx="3481628"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再調査</a:t>
            </a:r>
          </a:p>
        </p:txBody>
      </p:sp>
      <p:sp>
        <p:nvSpPr>
          <p:cNvPr id="20" name="正方形/長方形 19">
            <a:extLst>
              <a:ext uri="{FF2B5EF4-FFF2-40B4-BE49-F238E27FC236}">
                <a16:creationId xmlns:a16="http://schemas.microsoft.com/office/drawing/2014/main" id="{A401C49C-8F95-CD62-EF0A-2AE9B6738884}"/>
              </a:ext>
            </a:extLst>
          </p:cNvPr>
          <p:cNvSpPr/>
          <p:nvPr/>
        </p:nvSpPr>
        <p:spPr>
          <a:xfrm>
            <a:off x="7596759" y="4646905"/>
            <a:ext cx="3481628" cy="796672"/>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再調査報告</a:t>
            </a:r>
          </a:p>
        </p:txBody>
      </p:sp>
      <p:sp>
        <p:nvSpPr>
          <p:cNvPr id="21" name="下矢印 3">
            <a:extLst>
              <a:ext uri="{FF2B5EF4-FFF2-40B4-BE49-F238E27FC236}">
                <a16:creationId xmlns:a16="http://schemas.microsoft.com/office/drawing/2014/main" id="{2E0D4ECD-F0E6-222E-A8C9-8E8A95DB5464}"/>
              </a:ext>
            </a:extLst>
          </p:cNvPr>
          <p:cNvSpPr/>
          <p:nvPr/>
        </p:nvSpPr>
        <p:spPr>
          <a:xfrm>
            <a:off x="3612119" y="2509667"/>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下矢印 3">
            <a:extLst>
              <a:ext uri="{FF2B5EF4-FFF2-40B4-BE49-F238E27FC236}">
                <a16:creationId xmlns:a16="http://schemas.microsoft.com/office/drawing/2014/main" id="{908D5B7A-B397-D89C-0B00-8A992A0E47E6}"/>
              </a:ext>
            </a:extLst>
          </p:cNvPr>
          <p:cNvSpPr/>
          <p:nvPr/>
        </p:nvSpPr>
        <p:spPr>
          <a:xfrm>
            <a:off x="3612118" y="4016974"/>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下矢印 3">
            <a:extLst>
              <a:ext uri="{FF2B5EF4-FFF2-40B4-BE49-F238E27FC236}">
                <a16:creationId xmlns:a16="http://schemas.microsoft.com/office/drawing/2014/main" id="{CFE1B4B3-779C-7A84-A239-DF3C13A4A7C8}"/>
              </a:ext>
            </a:extLst>
          </p:cNvPr>
          <p:cNvSpPr/>
          <p:nvPr/>
        </p:nvSpPr>
        <p:spPr>
          <a:xfrm>
            <a:off x="3612118" y="5544446"/>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下矢印 3">
            <a:extLst>
              <a:ext uri="{FF2B5EF4-FFF2-40B4-BE49-F238E27FC236}">
                <a16:creationId xmlns:a16="http://schemas.microsoft.com/office/drawing/2014/main" id="{4629BDA3-ABFA-9F87-7849-2EA22FD558B3}"/>
              </a:ext>
            </a:extLst>
          </p:cNvPr>
          <p:cNvSpPr/>
          <p:nvPr/>
        </p:nvSpPr>
        <p:spPr>
          <a:xfrm>
            <a:off x="8863327" y="2475742"/>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下矢印 3">
            <a:extLst>
              <a:ext uri="{FF2B5EF4-FFF2-40B4-BE49-F238E27FC236}">
                <a16:creationId xmlns:a16="http://schemas.microsoft.com/office/drawing/2014/main" id="{1B8350A1-EA8D-5858-2BDF-2BC5F7D07E17}"/>
              </a:ext>
            </a:extLst>
          </p:cNvPr>
          <p:cNvSpPr/>
          <p:nvPr/>
        </p:nvSpPr>
        <p:spPr>
          <a:xfrm>
            <a:off x="8863327" y="4016974"/>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グラフィックス 26" descr="クリップボード 単色塗りつぶし">
            <a:extLst>
              <a:ext uri="{FF2B5EF4-FFF2-40B4-BE49-F238E27FC236}">
                <a16:creationId xmlns:a16="http://schemas.microsoft.com/office/drawing/2014/main" id="{8DAF5AC8-29F7-2EDF-E67E-C2DE4CE5EB4D}"/>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902207" y="3126384"/>
            <a:ext cx="837112" cy="837112"/>
          </a:xfrm>
          <a:prstGeom prst="rect">
            <a:avLst/>
          </a:prstGeom>
        </p:spPr>
      </p:pic>
      <p:pic>
        <p:nvPicPr>
          <p:cNvPr id="29" name="グラフィックス 28" descr="受信箱 単色塗りつぶし">
            <a:extLst>
              <a:ext uri="{FF2B5EF4-FFF2-40B4-BE49-F238E27FC236}">
                <a16:creationId xmlns:a16="http://schemas.microsoft.com/office/drawing/2014/main" id="{09DB07B2-88D0-5789-F14B-689161551B0E}"/>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980194" y="4588040"/>
            <a:ext cx="914400" cy="914400"/>
          </a:xfrm>
          <a:prstGeom prst="rect">
            <a:avLst/>
          </a:prstGeom>
        </p:spPr>
      </p:pic>
      <p:pic>
        <p:nvPicPr>
          <p:cNvPr id="31" name="グラフィックス 30" descr="フリーハンド 単色塗りつぶし">
            <a:extLst>
              <a:ext uri="{FF2B5EF4-FFF2-40B4-BE49-F238E27FC236}">
                <a16:creationId xmlns:a16="http://schemas.microsoft.com/office/drawing/2014/main" id="{9F96A27C-9D20-D803-9BD0-F5D85A38A965}"/>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0134600" y="3024356"/>
            <a:ext cx="914400" cy="914400"/>
          </a:xfrm>
          <a:prstGeom prst="rect">
            <a:avLst/>
          </a:prstGeom>
        </p:spPr>
      </p:pic>
      <p:pic>
        <p:nvPicPr>
          <p:cNvPr id="33" name="グラフィックス 32" descr="サブタイトル 単色塗りつぶし">
            <a:extLst>
              <a:ext uri="{FF2B5EF4-FFF2-40B4-BE49-F238E27FC236}">
                <a16:creationId xmlns:a16="http://schemas.microsoft.com/office/drawing/2014/main" id="{021CAA80-DE50-4FEB-AD66-D11609E70052}"/>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970432" y="1561342"/>
            <a:ext cx="914400" cy="914400"/>
          </a:xfrm>
          <a:prstGeom prst="rect">
            <a:avLst/>
          </a:prstGeom>
        </p:spPr>
      </p:pic>
      <p:pic>
        <p:nvPicPr>
          <p:cNvPr id="35" name="グラフィックス 34" descr="サブタイトル 枠線">
            <a:extLst>
              <a:ext uri="{FF2B5EF4-FFF2-40B4-BE49-F238E27FC236}">
                <a16:creationId xmlns:a16="http://schemas.microsoft.com/office/drawing/2014/main" id="{BF5B8EE3-1144-A60F-2963-3260496CDD7D}"/>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0503380" y="4676960"/>
            <a:ext cx="914400" cy="914400"/>
          </a:xfrm>
          <a:prstGeom prst="rect">
            <a:avLst/>
          </a:prstGeom>
        </p:spPr>
      </p:pic>
      <p:pic>
        <p:nvPicPr>
          <p:cNvPr id="37" name="グラフィックス 36" descr="社会的距離 単色塗りつぶし">
            <a:extLst>
              <a:ext uri="{FF2B5EF4-FFF2-40B4-BE49-F238E27FC236}">
                <a16:creationId xmlns:a16="http://schemas.microsoft.com/office/drawing/2014/main" id="{5A34ACA3-D759-3BA9-EE02-12772BA6C68D}"/>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0790734" y="1492699"/>
            <a:ext cx="914400" cy="914400"/>
          </a:xfrm>
          <a:prstGeom prst="rect">
            <a:avLst/>
          </a:prstGeom>
        </p:spPr>
      </p:pic>
      <p:sp>
        <p:nvSpPr>
          <p:cNvPr id="3" name="タイトル 2">
            <a:extLst>
              <a:ext uri="{FF2B5EF4-FFF2-40B4-BE49-F238E27FC236}">
                <a16:creationId xmlns:a16="http://schemas.microsoft.com/office/drawing/2014/main" id="{47CC52E9-37D8-F8FE-8EAE-7390633694BA}"/>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28774752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C64722C3-BF74-98A1-B896-D9A3C4958B86}"/>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00AECC1F-FE9B-6D8D-00CC-5993B9EB6B8D}"/>
              </a:ext>
            </a:extLst>
          </p:cNvPr>
          <p:cNvSpPr/>
          <p:nvPr/>
        </p:nvSpPr>
        <p:spPr>
          <a:xfrm>
            <a:off x="-3490610" y="-496233"/>
            <a:ext cx="15682610" cy="7354233"/>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5917031D-76DC-2454-331A-66FF1781454E}"/>
              </a:ext>
            </a:extLst>
          </p:cNvPr>
          <p:cNvSpPr/>
          <p:nvPr/>
        </p:nvSpPr>
        <p:spPr>
          <a:xfrm>
            <a:off x="1454219" y="398079"/>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CC99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atin typeface="HGP創英角ｺﾞｼｯｸUB" panose="020B0900000000000000" pitchFamily="50" charset="-128"/>
                <a:ea typeface="HGP創英角ｺﾞｼｯｸUB" panose="020B0900000000000000" pitchFamily="50" charset="-128"/>
              </a:rPr>
              <a:t>「いじめ重大事態」への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対応</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C3276CFA-14C0-9DEC-1EB7-93CA4EE28EE4}"/>
              </a:ext>
            </a:extLst>
          </p:cNvPr>
          <p:cNvSpPr>
            <a:spLocks noGrp="1"/>
          </p:cNvSpPr>
          <p:nvPr>
            <p:ph type="sldNum" sz="quarter" idx="33"/>
          </p:nvPr>
        </p:nvSpPr>
        <p:spPr/>
        <p:txBody>
          <a:bodyPr/>
          <a:lstStyle/>
          <a:p>
            <a:pPr rtl="0"/>
            <a:fld id="{19B51A1E-902D-48AF-9020-955120F399B6}" type="slidenum">
              <a:rPr lang="en-US" altLang="ja-JP" noProof="0" smtClean="0"/>
              <a:pPr rtl="0"/>
              <a:t>53</a:t>
            </a:fld>
            <a:endParaRPr lang="ja-JP" altLang="en-US" noProof="0" dirty="0"/>
          </a:p>
        </p:txBody>
      </p:sp>
      <p:pic>
        <p:nvPicPr>
          <p:cNvPr id="8" name="Picture 2" descr="C:\Users\791878\Desktop\H29\コバトン（png形式）\53-1-04.png">
            <a:extLst>
              <a:ext uri="{FF2B5EF4-FFF2-40B4-BE49-F238E27FC236}">
                <a16:creationId xmlns:a16="http://schemas.microsoft.com/office/drawing/2014/main" id="{6D119E41-C7D1-6EB8-567B-2F1D228C8A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72116" y="6381201"/>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アーチ 3">
            <a:extLst>
              <a:ext uri="{FF2B5EF4-FFF2-40B4-BE49-F238E27FC236}">
                <a16:creationId xmlns:a16="http://schemas.microsoft.com/office/drawing/2014/main" id="{978E4039-3538-D501-99D9-D68683132963}"/>
              </a:ext>
            </a:extLst>
          </p:cNvPr>
          <p:cNvSpPr/>
          <p:nvPr/>
        </p:nvSpPr>
        <p:spPr>
          <a:xfrm>
            <a:off x="-6262286" y="-1106065"/>
            <a:ext cx="8573895" cy="8573895"/>
          </a:xfrm>
          <a:prstGeom prst="blockArc">
            <a:avLst>
              <a:gd name="adj1" fmla="val 18263518"/>
              <a:gd name="adj2" fmla="val 3697837"/>
              <a:gd name="adj3" fmla="val 2696"/>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楕円 12">
            <a:extLst>
              <a:ext uri="{FF2B5EF4-FFF2-40B4-BE49-F238E27FC236}">
                <a16:creationId xmlns:a16="http://schemas.microsoft.com/office/drawing/2014/main" id="{46407580-AD5D-92A8-A919-E9674AC1457D}"/>
              </a:ext>
            </a:extLst>
          </p:cNvPr>
          <p:cNvSpPr/>
          <p:nvPr/>
        </p:nvSpPr>
        <p:spPr>
          <a:xfrm>
            <a:off x="956298" y="298495"/>
            <a:ext cx="995842" cy="995842"/>
          </a:xfrm>
          <a:prstGeom prst="ellipse">
            <a:avLst/>
          </a:prstGeom>
          <a:ln>
            <a:solidFill>
              <a:srgbClr val="CC99FF"/>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コメント: ハート 単色塗りつぶし">
            <a:extLst>
              <a:ext uri="{FF2B5EF4-FFF2-40B4-BE49-F238E27FC236}">
                <a16:creationId xmlns:a16="http://schemas.microsoft.com/office/drawing/2014/main" id="{5749AD19-BFEA-D967-0B10-233171E83B0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97019" y="398079"/>
            <a:ext cx="914400" cy="914400"/>
          </a:xfrm>
          <a:prstGeom prst="rect">
            <a:avLst/>
          </a:prstGeom>
        </p:spPr>
      </p:pic>
      <p:sp>
        <p:nvSpPr>
          <p:cNvPr id="10" name="テキスト ボックス 9">
            <a:extLst>
              <a:ext uri="{FF2B5EF4-FFF2-40B4-BE49-F238E27FC236}">
                <a16:creationId xmlns:a16="http://schemas.microsoft.com/office/drawing/2014/main" id="{4A29E269-9DE9-60EB-EFCE-E9A3CA2CE0DE}"/>
              </a:ext>
            </a:extLst>
          </p:cNvPr>
          <p:cNvSpPr txBox="1"/>
          <p:nvPr/>
        </p:nvSpPr>
        <p:spPr>
          <a:xfrm>
            <a:off x="247257" y="1385769"/>
            <a:ext cx="1107996" cy="4438593"/>
          </a:xfrm>
          <a:prstGeom prst="rect">
            <a:avLst/>
          </a:prstGeom>
          <a:noFill/>
        </p:spPr>
        <p:txBody>
          <a:bodyPr vert="eaVert" wrap="square">
            <a:spAutoFit/>
          </a:bodyPr>
          <a:lstStyle/>
          <a:p>
            <a:r>
              <a:rPr lang="ja-JP" altLang="en-US" sz="60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報告の流れ</a:t>
            </a:r>
          </a:p>
        </p:txBody>
      </p:sp>
      <p:sp>
        <p:nvSpPr>
          <p:cNvPr id="11" name="正方形/長方形 10">
            <a:extLst>
              <a:ext uri="{FF2B5EF4-FFF2-40B4-BE49-F238E27FC236}">
                <a16:creationId xmlns:a16="http://schemas.microsoft.com/office/drawing/2014/main" id="{E124AAA3-230B-F0FD-E230-467F32733B4B}"/>
              </a:ext>
            </a:extLst>
          </p:cNvPr>
          <p:cNvSpPr/>
          <p:nvPr/>
        </p:nvSpPr>
        <p:spPr>
          <a:xfrm>
            <a:off x="2443790" y="1312479"/>
            <a:ext cx="9628235"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再調査</a:t>
            </a:r>
          </a:p>
        </p:txBody>
      </p:sp>
      <p:pic>
        <p:nvPicPr>
          <p:cNvPr id="31" name="グラフィックス 30" descr="フリーハンド 単色塗りつぶし">
            <a:extLst>
              <a:ext uri="{FF2B5EF4-FFF2-40B4-BE49-F238E27FC236}">
                <a16:creationId xmlns:a16="http://schemas.microsoft.com/office/drawing/2014/main" id="{A2618E7B-3D9B-A9FD-6B9D-1FDDDA55D598}"/>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663757" y="1278432"/>
            <a:ext cx="914400" cy="914400"/>
          </a:xfrm>
          <a:prstGeom prst="rect">
            <a:avLst/>
          </a:prstGeom>
        </p:spPr>
      </p:pic>
      <p:sp>
        <p:nvSpPr>
          <p:cNvPr id="26" name="正方形/長方形 25">
            <a:extLst>
              <a:ext uri="{FF2B5EF4-FFF2-40B4-BE49-F238E27FC236}">
                <a16:creationId xmlns:a16="http://schemas.microsoft.com/office/drawing/2014/main" id="{85C7873A-8D06-452C-A4FE-8AFA678D8635}"/>
              </a:ext>
            </a:extLst>
          </p:cNvPr>
          <p:cNvSpPr/>
          <p:nvPr/>
        </p:nvSpPr>
        <p:spPr>
          <a:xfrm>
            <a:off x="3236853" y="2145368"/>
            <a:ext cx="7973658" cy="646331"/>
          </a:xfrm>
          <a:prstGeom prst="rect">
            <a:avLst/>
          </a:prstGeom>
        </p:spPr>
        <p:txBody>
          <a:bodyPr wrap="none">
            <a:spAutoFit/>
          </a:bodyPr>
          <a:lstStyle/>
          <a:p>
            <a:r>
              <a:rPr lang="en-US" altLang="ja-JP" sz="3600" dirty="0">
                <a:ln w="0"/>
                <a:latin typeface="HGP創英角ｺﾞｼｯｸUB" panose="020B0900000000000000" pitchFamily="50" charset="-128"/>
                <a:ea typeface="HGP創英角ｺﾞｼｯｸUB" panose="020B0900000000000000" pitchFamily="50" charset="-128"/>
              </a:rPr>
              <a:t>【</a:t>
            </a:r>
            <a:r>
              <a:rPr lang="ja-JP" altLang="en-US" sz="3600" dirty="0">
                <a:ln w="0"/>
                <a:latin typeface="HGP創英角ｺﾞｼｯｸUB" panose="020B0900000000000000" pitchFamily="50" charset="-128"/>
                <a:ea typeface="HGP創英角ｺﾞｼｯｸUB" panose="020B0900000000000000" pitchFamily="50" charset="-128"/>
              </a:rPr>
              <a:t>いじめ防止対策推進法第３０条第２項</a:t>
            </a:r>
            <a:r>
              <a:rPr lang="en-US" altLang="ja-JP" sz="3600" dirty="0">
                <a:ln w="0"/>
                <a:latin typeface="HGP創英角ｺﾞｼｯｸUB" panose="020B0900000000000000" pitchFamily="50" charset="-128"/>
                <a:ea typeface="HGP創英角ｺﾞｼｯｸUB" panose="020B0900000000000000" pitchFamily="50" charset="-128"/>
              </a:rPr>
              <a:t>】</a:t>
            </a:r>
            <a:endParaRPr lang="ja-JP" altLang="en-US" sz="3600" dirty="0">
              <a:latin typeface="HGP創英角ｺﾞｼｯｸUB" panose="020B0900000000000000" pitchFamily="50" charset="-128"/>
              <a:ea typeface="HGP創英角ｺﾞｼｯｸUB" panose="020B0900000000000000" pitchFamily="50" charset="-128"/>
            </a:endParaRPr>
          </a:p>
        </p:txBody>
      </p:sp>
      <p:sp>
        <p:nvSpPr>
          <p:cNvPr id="28" name="大かっこ 27">
            <a:extLst>
              <a:ext uri="{FF2B5EF4-FFF2-40B4-BE49-F238E27FC236}">
                <a16:creationId xmlns:a16="http://schemas.microsoft.com/office/drawing/2014/main" id="{22CF2957-AF7B-6681-796D-44E62D6EB2F2}"/>
              </a:ext>
            </a:extLst>
          </p:cNvPr>
          <p:cNvSpPr/>
          <p:nvPr/>
        </p:nvSpPr>
        <p:spPr>
          <a:xfrm>
            <a:off x="2519465" y="2809763"/>
            <a:ext cx="9240535" cy="2035012"/>
          </a:xfrm>
          <a:prstGeom prst="bracketPair">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・報告を受けた市長は、必要があると認めるときは附属機関を設けて調査を行う等の方法により、調査を行うことができる。</a:t>
            </a:r>
          </a:p>
        </p:txBody>
      </p:sp>
      <p:sp>
        <p:nvSpPr>
          <p:cNvPr id="32" name="正方形/長方形 31">
            <a:extLst>
              <a:ext uri="{FF2B5EF4-FFF2-40B4-BE49-F238E27FC236}">
                <a16:creationId xmlns:a16="http://schemas.microsoft.com/office/drawing/2014/main" id="{120AA384-1632-75BB-EFB5-BF890CC5BA5C}"/>
              </a:ext>
            </a:extLst>
          </p:cNvPr>
          <p:cNvSpPr/>
          <p:nvPr/>
        </p:nvSpPr>
        <p:spPr>
          <a:xfrm>
            <a:off x="1793103" y="5119901"/>
            <a:ext cx="10219721" cy="1200329"/>
          </a:xfrm>
          <a:prstGeom prst="rect">
            <a:avLst/>
          </a:prstGeom>
          <a:noFill/>
        </p:spPr>
        <p:txBody>
          <a:bodyPr wrap="square" lIns="91440" tIns="45720" rIns="91440" bIns="45720">
            <a:spAutoFit/>
          </a:bodyPr>
          <a:lstStyle/>
          <a:p>
            <a:r>
              <a:rPr lang="ja-JP" altLang="en-US" sz="2400" dirty="0">
                <a:ln w="0"/>
                <a:solidFill>
                  <a:schemeClr val="bg2"/>
                </a:solidFill>
                <a:latin typeface="HGP創英角ｺﾞｼｯｸUB" panose="020B0900000000000000" pitchFamily="50" charset="-128"/>
                <a:ea typeface="HGP創英角ｺﾞｼｯｸUB" panose="020B0900000000000000" pitchFamily="50" charset="-128"/>
              </a:rPr>
              <a:t>①新しい重要な事実が判明した場合</a:t>
            </a:r>
            <a:endParaRPr lang="en-US" altLang="ja-JP" sz="2400" dirty="0">
              <a:ln w="0"/>
              <a:solidFill>
                <a:schemeClr val="bg2"/>
              </a:solidFill>
              <a:latin typeface="HGP創英角ｺﾞｼｯｸUB" panose="020B0900000000000000" pitchFamily="50" charset="-128"/>
              <a:ea typeface="HGP創英角ｺﾞｼｯｸUB" panose="020B0900000000000000" pitchFamily="50" charset="-128"/>
            </a:endParaRPr>
          </a:p>
          <a:p>
            <a:r>
              <a:rPr lang="ja-JP" altLang="en-US" sz="2400" dirty="0">
                <a:ln w="0"/>
                <a:solidFill>
                  <a:schemeClr val="bg2"/>
                </a:solidFill>
                <a:latin typeface="HGP創英角ｺﾞｼｯｸUB" panose="020B0900000000000000" pitchFamily="50" charset="-128"/>
                <a:ea typeface="HGP創英角ｺﾞｼｯｸUB" panose="020B0900000000000000" pitchFamily="50" charset="-128"/>
              </a:rPr>
              <a:t>②十分な調査が尽くされていないと判断した場合</a:t>
            </a:r>
            <a:endParaRPr lang="en-US" altLang="ja-JP" sz="2400" dirty="0">
              <a:ln w="0"/>
              <a:solidFill>
                <a:schemeClr val="bg2"/>
              </a:solidFill>
              <a:latin typeface="HGP創英角ｺﾞｼｯｸUB" panose="020B0900000000000000" pitchFamily="50" charset="-128"/>
              <a:ea typeface="HGP創英角ｺﾞｼｯｸUB" panose="020B0900000000000000" pitchFamily="50" charset="-128"/>
            </a:endParaRPr>
          </a:p>
          <a:p>
            <a:r>
              <a:rPr lang="ja-JP" altLang="en-US" sz="2400" dirty="0">
                <a:ln w="0"/>
                <a:solidFill>
                  <a:schemeClr val="bg2"/>
                </a:solidFill>
                <a:latin typeface="HGP創英角ｺﾞｼｯｸUB" panose="020B0900000000000000" pitchFamily="50" charset="-128"/>
                <a:ea typeface="HGP創英角ｺﾞｼｯｸUB" panose="020B0900000000000000" pitchFamily="50" charset="-128"/>
              </a:rPr>
              <a:t>③調査組織の構成について、公平性・中立性が確保されていない場合</a:t>
            </a:r>
            <a:endParaRPr lang="en-US" altLang="ja-JP" sz="2400" dirty="0">
              <a:ln w="0"/>
              <a:solidFill>
                <a:schemeClr val="bg2"/>
              </a:solidFill>
              <a:latin typeface="HGP創英角ｺﾞｼｯｸUB" panose="020B0900000000000000" pitchFamily="50" charset="-128"/>
              <a:ea typeface="HGP創英角ｺﾞｼｯｸUB" panose="020B0900000000000000" pitchFamily="50" charset="-128"/>
            </a:endParaRPr>
          </a:p>
        </p:txBody>
      </p:sp>
      <p:sp>
        <p:nvSpPr>
          <p:cNvPr id="3" name="矢印: ストライプ 2">
            <a:extLst>
              <a:ext uri="{FF2B5EF4-FFF2-40B4-BE49-F238E27FC236}">
                <a16:creationId xmlns:a16="http://schemas.microsoft.com/office/drawing/2014/main" id="{BE89677B-A2D7-BE2C-F9F9-956AA2D8180C}"/>
              </a:ext>
            </a:extLst>
          </p:cNvPr>
          <p:cNvSpPr/>
          <p:nvPr/>
        </p:nvSpPr>
        <p:spPr>
          <a:xfrm rot="5400000">
            <a:off x="6858497" y="4192634"/>
            <a:ext cx="388556" cy="1479797"/>
          </a:xfrm>
          <a:prstGeom prst="stripedRightArrow">
            <a:avLst/>
          </a:prstGeom>
          <a:solidFill>
            <a:srgbClr val="FF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2">
            <a:extLst>
              <a:ext uri="{FF2B5EF4-FFF2-40B4-BE49-F238E27FC236}">
                <a16:creationId xmlns:a16="http://schemas.microsoft.com/office/drawing/2014/main" id="{A6E31378-E403-3A4C-1DA4-676737FA8A97}"/>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8205804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2000"/>
                                        <p:tgtEl>
                                          <p:spTgt spid="26"/>
                                        </p:tgtEl>
                                      </p:cBhvr>
                                    </p:animEffect>
                                  </p:childTnLst>
                                </p:cTn>
                              </p:par>
                              <p:par>
                                <p:cTn id="8" presetID="14" presetClass="entr" presetSubtype="10" fill="hold" grpId="0" nodeType="withEffect">
                                  <p:stCondLst>
                                    <p:cond delay="1000"/>
                                  </p:stCondLst>
                                  <p:childTnLst>
                                    <p:set>
                                      <p:cBhvr>
                                        <p:cTn id="9" dur="1" fill="hold">
                                          <p:stCondLst>
                                            <p:cond delay="0"/>
                                          </p:stCondLst>
                                        </p:cTn>
                                        <p:tgtEl>
                                          <p:spTgt spid="28"/>
                                        </p:tgtEl>
                                        <p:attrNameLst>
                                          <p:attrName>style.visibility</p:attrName>
                                        </p:attrNameLst>
                                      </p:cBhvr>
                                      <p:to>
                                        <p:strVal val="visible"/>
                                      </p:to>
                                    </p:set>
                                    <p:animEffect transition="in" filter="randombar(horizontal)">
                                      <p:cBhvr>
                                        <p:cTn id="10" dur="2000"/>
                                        <p:tgtEl>
                                          <p:spTgt spid="28"/>
                                        </p:tgtEl>
                                      </p:cBhvr>
                                    </p:animEffect>
                                  </p:childTnLst>
                                </p:cTn>
                              </p:par>
                            </p:childTnLst>
                          </p:cTn>
                        </p:par>
                        <p:par>
                          <p:cTn id="11" fill="hold">
                            <p:stCondLst>
                              <p:cond delay="3000"/>
                            </p:stCondLst>
                            <p:childTnLst>
                              <p:par>
                                <p:cTn id="12" presetID="14" presetClass="entr" presetSubtype="10" fill="hold" grpId="0" nodeType="afterEffect">
                                  <p:stCondLst>
                                    <p:cond delay="100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2000"/>
                                        <p:tgtEl>
                                          <p:spTgt spid="32"/>
                                        </p:tgtEl>
                                      </p:cBhvr>
                                    </p:animEffect>
                                  </p:childTnLst>
                                </p:cTn>
                              </p:par>
                              <p:par>
                                <p:cTn id="15" presetID="2" presetClass="entr" presetSubtype="4" fill="hold" grpId="0" nodeType="withEffect">
                                  <p:stCondLst>
                                    <p:cond delay="100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000" fill="hold"/>
                                        <p:tgtEl>
                                          <p:spTgt spid="3"/>
                                        </p:tgtEl>
                                        <p:attrNameLst>
                                          <p:attrName>ppt_x</p:attrName>
                                        </p:attrNameLst>
                                      </p:cBhvr>
                                      <p:tavLst>
                                        <p:tav tm="0">
                                          <p:val>
                                            <p:strVal val="#ppt_x"/>
                                          </p:val>
                                        </p:tav>
                                        <p:tav tm="100000">
                                          <p:val>
                                            <p:strVal val="#ppt_x"/>
                                          </p:val>
                                        </p:tav>
                                      </p:tavLst>
                                    </p:anim>
                                    <p:anim calcmode="lin" valueType="num">
                                      <p:cBhvr additive="base">
                                        <p:cTn id="1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animBg="1"/>
      <p:bldP spid="32" grpId="0"/>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CD60B166-0C90-1D15-9387-50DE283261F5}"/>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39070D01-16C0-B1B8-FBA6-497AB8261DC3}"/>
              </a:ext>
            </a:extLst>
          </p:cNvPr>
          <p:cNvSpPr/>
          <p:nvPr/>
        </p:nvSpPr>
        <p:spPr>
          <a:xfrm>
            <a:off x="-3490610" y="-534256"/>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EA817814-4D9E-5D6E-A61B-A58849FF1C4D}"/>
              </a:ext>
            </a:extLst>
          </p:cNvPr>
          <p:cNvSpPr/>
          <p:nvPr/>
        </p:nvSpPr>
        <p:spPr>
          <a:xfrm>
            <a:off x="1454219" y="398079"/>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CC99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atin typeface="HGP創英角ｺﾞｼｯｸUB" panose="020B0900000000000000" pitchFamily="50" charset="-128"/>
                <a:ea typeface="HGP創英角ｺﾞｼｯｸUB" panose="020B0900000000000000" pitchFamily="50" charset="-128"/>
              </a:rPr>
              <a:t>「いじめ重大事態」への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対応</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00BA7C21-B1D3-F97F-C560-FC891739BF71}"/>
              </a:ext>
            </a:extLst>
          </p:cNvPr>
          <p:cNvSpPr>
            <a:spLocks noGrp="1"/>
          </p:cNvSpPr>
          <p:nvPr>
            <p:ph type="sldNum" sz="quarter" idx="33"/>
          </p:nvPr>
        </p:nvSpPr>
        <p:spPr/>
        <p:txBody>
          <a:bodyPr/>
          <a:lstStyle/>
          <a:p>
            <a:pPr rtl="0"/>
            <a:fld id="{19B51A1E-902D-48AF-9020-955120F399B6}" type="slidenum">
              <a:rPr lang="en-US" altLang="ja-JP" noProof="0" smtClean="0"/>
              <a:pPr rtl="0"/>
              <a:t>54</a:t>
            </a:fld>
            <a:endParaRPr lang="ja-JP" altLang="en-US" noProof="0" dirty="0"/>
          </a:p>
        </p:txBody>
      </p:sp>
      <p:pic>
        <p:nvPicPr>
          <p:cNvPr id="8" name="Picture 2" descr="C:\Users\791878\Desktop\H29\コバトン（png形式）\53-1-04.png">
            <a:extLst>
              <a:ext uri="{FF2B5EF4-FFF2-40B4-BE49-F238E27FC236}">
                <a16:creationId xmlns:a16="http://schemas.microsoft.com/office/drawing/2014/main" id="{037369FD-727A-0197-4F2D-F80C494AAC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4780" y="6431539"/>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アーチ 3">
            <a:extLst>
              <a:ext uri="{FF2B5EF4-FFF2-40B4-BE49-F238E27FC236}">
                <a16:creationId xmlns:a16="http://schemas.microsoft.com/office/drawing/2014/main" id="{8AB691FA-C2C7-D836-74C1-57A91B4E6739}"/>
              </a:ext>
            </a:extLst>
          </p:cNvPr>
          <p:cNvSpPr/>
          <p:nvPr/>
        </p:nvSpPr>
        <p:spPr>
          <a:xfrm>
            <a:off x="-6348362" y="-1101274"/>
            <a:ext cx="8573895" cy="8573895"/>
          </a:xfrm>
          <a:prstGeom prst="blockArc">
            <a:avLst>
              <a:gd name="adj1" fmla="val 18263518"/>
              <a:gd name="adj2" fmla="val 3737335"/>
              <a:gd name="adj3" fmla="val 2028"/>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楕円 12">
            <a:extLst>
              <a:ext uri="{FF2B5EF4-FFF2-40B4-BE49-F238E27FC236}">
                <a16:creationId xmlns:a16="http://schemas.microsoft.com/office/drawing/2014/main" id="{E62145B7-9F4A-2FE5-33DE-BEA08D04AD41}"/>
              </a:ext>
            </a:extLst>
          </p:cNvPr>
          <p:cNvSpPr/>
          <p:nvPr/>
        </p:nvSpPr>
        <p:spPr>
          <a:xfrm>
            <a:off x="956298" y="298495"/>
            <a:ext cx="995842" cy="995842"/>
          </a:xfrm>
          <a:prstGeom prst="ellipse">
            <a:avLst/>
          </a:prstGeom>
          <a:ln>
            <a:solidFill>
              <a:srgbClr val="CC99FF"/>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コメント: ハート 単色塗りつぶし">
            <a:extLst>
              <a:ext uri="{FF2B5EF4-FFF2-40B4-BE49-F238E27FC236}">
                <a16:creationId xmlns:a16="http://schemas.microsoft.com/office/drawing/2014/main" id="{899D2C93-9984-75D0-3EAD-6884839A2EC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97019" y="398079"/>
            <a:ext cx="914400" cy="914400"/>
          </a:xfrm>
          <a:prstGeom prst="rect">
            <a:avLst/>
          </a:prstGeom>
        </p:spPr>
      </p:pic>
      <p:sp>
        <p:nvSpPr>
          <p:cNvPr id="10" name="テキスト ボックス 9">
            <a:extLst>
              <a:ext uri="{FF2B5EF4-FFF2-40B4-BE49-F238E27FC236}">
                <a16:creationId xmlns:a16="http://schemas.microsoft.com/office/drawing/2014/main" id="{DDFE1B5A-DB0F-8315-AB39-090B510359BB}"/>
              </a:ext>
            </a:extLst>
          </p:cNvPr>
          <p:cNvSpPr txBox="1"/>
          <p:nvPr/>
        </p:nvSpPr>
        <p:spPr>
          <a:xfrm>
            <a:off x="247257" y="1385769"/>
            <a:ext cx="1107996" cy="4438593"/>
          </a:xfrm>
          <a:prstGeom prst="rect">
            <a:avLst/>
          </a:prstGeom>
          <a:noFill/>
        </p:spPr>
        <p:txBody>
          <a:bodyPr vert="eaVert" wrap="square">
            <a:spAutoFit/>
          </a:bodyPr>
          <a:lstStyle/>
          <a:p>
            <a:r>
              <a:rPr lang="ja-JP" altLang="en-US" sz="60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報告の流れ</a:t>
            </a:r>
          </a:p>
        </p:txBody>
      </p:sp>
      <p:sp>
        <p:nvSpPr>
          <p:cNvPr id="16" name="正方形/長方形 15">
            <a:extLst>
              <a:ext uri="{FF2B5EF4-FFF2-40B4-BE49-F238E27FC236}">
                <a16:creationId xmlns:a16="http://schemas.microsoft.com/office/drawing/2014/main" id="{B809DF56-0C98-95F3-4F66-2CFD38DA909D}"/>
              </a:ext>
            </a:extLst>
          </p:cNvPr>
          <p:cNvSpPr/>
          <p:nvPr/>
        </p:nvSpPr>
        <p:spPr>
          <a:xfrm>
            <a:off x="6364818" y="388102"/>
            <a:ext cx="5766322" cy="830997"/>
          </a:xfrm>
          <a:prstGeom prst="rect">
            <a:avLst/>
          </a:prstGeom>
          <a:noFill/>
        </p:spPr>
        <p:txBody>
          <a:bodyPr wrap="none" lIns="91440" tIns="45720" rIns="91440" bIns="45720">
            <a:spAutoFit/>
          </a:bodyPr>
          <a:lstStyle/>
          <a:p>
            <a:r>
              <a:rPr lang="ja-JP" altLang="en-US" sz="2400" dirty="0">
                <a:ln w="0"/>
                <a:solidFill>
                  <a:srgbClr val="FF0000"/>
                </a:solidFill>
                <a:latin typeface="HGP創英角ｺﾞｼｯｸUB" panose="020B0900000000000000" pitchFamily="50" charset="-128"/>
                <a:ea typeface="HGP創英角ｺﾞｼｯｸUB" panose="020B0900000000000000" pitchFamily="50" charset="-128"/>
              </a:rPr>
              <a:t>重大事態が発生した場合の報告については</a:t>
            </a:r>
            <a:endParaRPr lang="en-US" altLang="ja-JP" sz="2400" dirty="0">
              <a:ln w="0"/>
              <a:solidFill>
                <a:srgbClr val="FF0000"/>
              </a:solidFill>
              <a:latin typeface="HGP創英角ｺﾞｼｯｸUB" panose="020B0900000000000000" pitchFamily="50" charset="-128"/>
              <a:ea typeface="HGP創英角ｺﾞｼｯｸUB" panose="020B0900000000000000" pitchFamily="50" charset="-128"/>
            </a:endParaRPr>
          </a:p>
          <a:p>
            <a:r>
              <a:rPr lang="ja-JP" altLang="en-US" sz="2400" dirty="0">
                <a:ln w="0"/>
                <a:solidFill>
                  <a:srgbClr val="FF0000"/>
                </a:solidFill>
                <a:latin typeface="HGP創英角ｺﾞｼｯｸUB" panose="020B0900000000000000" pitchFamily="50" charset="-128"/>
                <a:ea typeface="HGP創英角ｺﾞｼｯｸUB" panose="020B0900000000000000" pitchFamily="50" charset="-128"/>
              </a:rPr>
              <a:t>法律に示されています</a:t>
            </a:r>
            <a:endParaRPr lang="ja-JP" altLang="en-US" sz="2400" cap="none" spc="0" dirty="0">
              <a:ln w="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7" name="正方形/長方形 16">
            <a:extLst>
              <a:ext uri="{FF2B5EF4-FFF2-40B4-BE49-F238E27FC236}">
                <a16:creationId xmlns:a16="http://schemas.microsoft.com/office/drawing/2014/main" id="{B9133D2A-5560-EF4A-7792-50189DDD3045}"/>
              </a:ext>
            </a:extLst>
          </p:cNvPr>
          <p:cNvSpPr/>
          <p:nvPr/>
        </p:nvSpPr>
        <p:spPr>
          <a:xfrm>
            <a:off x="2345552" y="1586138"/>
            <a:ext cx="3481628"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発生報告</a:t>
            </a:r>
          </a:p>
        </p:txBody>
      </p:sp>
      <p:sp>
        <p:nvSpPr>
          <p:cNvPr id="18" name="正方形/長方形 17">
            <a:extLst>
              <a:ext uri="{FF2B5EF4-FFF2-40B4-BE49-F238E27FC236}">
                <a16:creationId xmlns:a16="http://schemas.microsoft.com/office/drawing/2014/main" id="{090D8F88-5BC0-A735-B411-39989439DB4A}"/>
              </a:ext>
            </a:extLst>
          </p:cNvPr>
          <p:cNvSpPr/>
          <p:nvPr/>
        </p:nvSpPr>
        <p:spPr>
          <a:xfrm>
            <a:off x="2345551" y="3119432"/>
            <a:ext cx="3481628"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調　査</a:t>
            </a:r>
          </a:p>
        </p:txBody>
      </p:sp>
      <p:sp>
        <p:nvSpPr>
          <p:cNvPr id="19" name="正方形/長方形 18">
            <a:extLst>
              <a:ext uri="{FF2B5EF4-FFF2-40B4-BE49-F238E27FC236}">
                <a16:creationId xmlns:a16="http://schemas.microsoft.com/office/drawing/2014/main" id="{A6DAA878-5FEE-C6FC-E761-D86FF962B18C}"/>
              </a:ext>
            </a:extLst>
          </p:cNvPr>
          <p:cNvSpPr/>
          <p:nvPr/>
        </p:nvSpPr>
        <p:spPr>
          <a:xfrm>
            <a:off x="2345551" y="4646903"/>
            <a:ext cx="3481628" cy="796674"/>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情報提供</a:t>
            </a:r>
          </a:p>
        </p:txBody>
      </p:sp>
      <p:sp>
        <p:nvSpPr>
          <p:cNvPr id="5" name="正方形/長方形 4">
            <a:extLst>
              <a:ext uri="{FF2B5EF4-FFF2-40B4-BE49-F238E27FC236}">
                <a16:creationId xmlns:a16="http://schemas.microsoft.com/office/drawing/2014/main" id="{E05B5D00-8B25-5B16-0928-EBEED7F29E9D}"/>
              </a:ext>
            </a:extLst>
          </p:cNvPr>
          <p:cNvSpPr/>
          <p:nvPr/>
        </p:nvSpPr>
        <p:spPr>
          <a:xfrm>
            <a:off x="7596759" y="1561904"/>
            <a:ext cx="3481630"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調査結果報告</a:t>
            </a:r>
          </a:p>
        </p:txBody>
      </p:sp>
      <p:sp>
        <p:nvSpPr>
          <p:cNvPr id="11" name="正方形/長方形 10">
            <a:extLst>
              <a:ext uri="{FF2B5EF4-FFF2-40B4-BE49-F238E27FC236}">
                <a16:creationId xmlns:a16="http://schemas.microsoft.com/office/drawing/2014/main" id="{8F7906ED-33A0-8FA4-1D7A-B68DA32D9CA2}"/>
              </a:ext>
            </a:extLst>
          </p:cNvPr>
          <p:cNvSpPr/>
          <p:nvPr/>
        </p:nvSpPr>
        <p:spPr>
          <a:xfrm>
            <a:off x="7596759" y="3119432"/>
            <a:ext cx="3481628" cy="796673"/>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再調査</a:t>
            </a:r>
          </a:p>
        </p:txBody>
      </p:sp>
      <p:sp>
        <p:nvSpPr>
          <p:cNvPr id="20" name="正方形/長方形 19">
            <a:extLst>
              <a:ext uri="{FF2B5EF4-FFF2-40B4-BE49-F238E27FC236}">
                <a16:creationId xmlns:a16="http://schemas.microsoft.com/office/drawing/2014/main" id="{DB233B57-708D-D151-3AFE-81A1EC06FF18}"/>
              </a:ext>
            </a:extLst>
          </p:cNvPr>
          <p:cNvSpPr/>
          <p:nvPr/>
        </p:nvSpPr>
        <p:spPr>
          <a:xfrm>
            <a:off x="7596759" y="4646905"/>
            <a:ext cx="3481628" cy="796672"/>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再調査報告</a:t>
            </a:r>
          </a:p>
        </p:txBody>
      </p:sp>
      <p:sp>
        <p:nvSpPr>
          <p:cNvPr id="21" name="下矢印 3">
            <a:extLst>
              <a:ext uri="{FF2B5EF4-FFF2-40B4-BE49-F238E27FC236}">
                <a16:creationId xmlns:a16="http://schemas.microsoft.com/office/drawing/2014/main" id="{946585FE-6FD5-9738-8602-F6F780403DE1}"/>
              </a:ext>
            </a:extLst>
          </p:cNvPr>
          <p:cNvSpPr/>
          <p:nvPr/>
        </p:nvSpPr>
        <p:spPr>
          <a:xfrm>
            <a:off x="3612119" y="2509667"/>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下矢印 3">
            <a:extLst>
              <a:ext uri="{FF2B5EF4-FFF2-40B4-BE49-F238E27FC236}">
                <a16:creationId xmlns:a16="http://schemas.microsoft.com/office/drawing/2014/main" id="{96F8D11B-8ABA-2D37-A6C5-1A8B986D2D14}"/>
              </a:ext>
            </a:extLst>
          </p:cNvPr>
          <p:cNvSpPr/>
          <p:nvPr/>
        </p:nvSpPr>
        <p:spPr>
          <a:xfrm>
            <a:off x="3612118" y="4016974"/>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下矢印 3">
            <a:extLst>
              <a:ext uri="{FF2B5EF4-FFF2-40B4-BE49-F238E27FC236}">
                <a16:creationId xmlns:a16="http://schemas.microsoft.com/office/drawing/2014/main" id="{703CD6B7-95B2-C0BE-3133-507BF354289B}"/>
              </a:ext>
            </a:extLst>
          </p:cNvPr>
          <p:cNvSpPr/>
          <p:nvPr/>
        </p:nvSpPr>
        <p:spPr>
          <a:xfrm>
            <a:off x="3612118" y="5544446"/>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下矢印 3">
            <a:extLst>
              <a:ext uri="{FF2B5EF4-FFF2-40B4-BE49-F238E27FC236}">
                <a16:creationId xmlns:a16="http://schemas.microsoft.com/office/drawing/2014/main" id="{36CE9851-23BB-B523-4C07-F6AC4BBE894A}"/>
              </a:ext>
            </a:extLst>
          </p:cNvPr>
          <p:cNvSpPr/>
          <p:nvPr/>
        </p:nvSpPr>
        <p:spPr>
          <a:xfrm>
            <a:off x="8863327" y="2475742"/>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下矢印 3">
            <a:extLst>
              <a:ext uri="{FF2B5EF4-FFF2-40B4-BE49-F238E27FC236}">
                <a16:creationId xmlns:a16="http://schemas.microsoft.com/office/drawing/2014/main" id="{AF2A3423-39CC-1EC1-7A44-421DDE57FFFB}"/>
              </a:ext>
            </a:extLst>
          </p:cNvPr>
          <p:cNvSpPr/>
          <p:nvPr/>
        </p:nvSpPr>
        <p:spPr>
          <a:xfrm>
            <a:off x="8863327" y="4016974"/>
            <a:ext cx="948491" cy="529060"/>
          </a:xfrm>
          <a:prstGeom prst="down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7" name="グラフィックス 26" descr="クリップボード 単色塗りつぶし">
            <a:extLst>
              <a:ext uri="{FF2B5EF4-FFF2-40B4-BE49-F238E27FC236}">
                <a16:creationId xmlns:a16="http://schemas.microsoft.com/office/drawing/2014/main" id="{97EB203A-C89C-28E6-36F4-057DF9D8184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902207" y="3126384"/>
            <a:ext cx="837112" cy="837112"/>
          </a:xfrm>
          <a:prstGeom prst="rect">
            <a:avLst/>
          </a:prstGeom>
        </p:spPr>
      </p:pic>
      <p:pic>
        <p:nvPicPr>
          <p:cNvPr id="29" name="グラフィックス 28" descr="受信箱 単色塗りつぶし">
            <a:extLst>
              <a:ext uri="{FF2B5EF4-FFF2-40B4-BE49-F238E27FC236}">
                <a16:creationId xmlns:a16="http://schemas.microsoft.com/office/drawing/2014/main" id="{15DF999E-00D9-4078-0B49-65565898500B}"/>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980194" y="4588040"/>
            <a:ext cx="914400" cy="914400"/>
          </a:xfrm>
          <a:prstGeom prst="rect">
            <a:avLst/>
          </a:prstGeom>
        </p:spPr>
      </p:pic>
      <p:pic>
        <p:nvPicPr>
          <p:cNvPr id="31" name="グラフィックス 30" descr="フリーハンド 単色塗りつぶし">
            <a:extLst>
              <a:ext uri="{FF2B5EF4-FFF2-40B4-BE49-F238E27FC236}">
                <a16:creationId xmlns:a16="http://schemas.microsoft.com/office/drawing/2014/main" id="{EAB69D6B-1FB0-0222-845D-6C68705C3212}"/>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0134600" y="3024356"/>
            <a:ext cx="914400" cy="914400"/>
          </a:xfrm>
          <a:prstGeom prst="rect">
            <a:avLst/>
          </a:prstGeom>
        </p:spPr>
      </p:pic>
      <p:pic>
        <p:nvPicPr>
          <p:cNvPr id="33" name="グラフィックス 32" descr="サブタイトル 単色塗りつぶし">
            <a:extLst>
              <a:ext uri="{FF2B5EF4-FFF2-40B4-BE49-F238E27FC236}">
                <a16:creationId xmlns:a16="http://schemas.microsoft.com/office/drawing/2014/main" id="{8D2FC36F-FE9B-7FE9-520B-2572344CB88D}"/>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970432" y="1561342"/>
            <a:ext cx="914400" cy="914400"/>
          </a:xfrm>
          <a:prstGeom prst="rect">
            <a:avLst/>
          </a:prstGeom>
        </p:spPr>
      </p:pic>
      <p:pic>
        <p:nvPicPr>
          <p:cNvPr id="35" name="グラフィックス 34" descr="サブタイトル 枠線">
            <a:extLst>
              <a:ext uri="{FF2B5EF4-FFF2-40B4-BE49-F238E27FC236}">
                <a16:creationId xmlns:a16="http://schemas.microsoft.com/office/drawing/2014/main" id="{FC72FC3E-B1A1-F276-9D27-A1442AC3D81B}"/>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0503380" y="4676960"/>
            <a:ext cx="914400" cy="914400"/>
          </a:xfrm>
          <a:prstGeom prst="rect">
            <a:avLst/>
          </a:prstGeom>
        </p:spPr>
      </p:pic>
      <p:pic>
        <p:nvPicPr>
          <p:cNvPr id="37" name="グラフィックス 36" descr="社会的距離 単色塗りつぶし">
            <a:extLst>
              <a:ext uri="{FF2B5EF4-FFF2-40B4-BE49-F238E27FC236}">
                <a16:creationId xmlns:a16="http://schemas.microsoft.com/office/drawing/2014/main" id="{AEA3F277-243E-4FBB-4B08-EB5644F976A2}"/>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0790734" y="1492699"/>
            <a:ext cx="914400" cy="914400"/>
          </a:xfrm>
          <a:prstGeom prst="rect">
            <a:avLst/>
          </a:prstGeom>
        </p:spPr>
      </p:pic>
      <p:sp>
        <p:nvSpPr>
          <p:cNvPr id="3" name="タイトル 2">
            <a:extLst>
              <a:ext uri="{FF2B5EF4-FFF2-40B4-BE49-F238E27FC236}">
                <a16:creationId xmlns:a16="http://schemas.microsoft.com/office/drawing/2014/main" id="{EFC039DE-4985-FE80-E599-B91BA49D1C4F}"/>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37537633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
        <p159:morph option="byObject"/>
      </p:transition>
    </mc:Choice>
    <mc:Fallback xmlns="">
      <p:transition spd="slow" advClick="0" advTm="1000">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ADAB96F0-7895-62DD-318D-C2155AC1D67F}"/>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71DAFA72-282A-611F-6ACF-6FFAE2A1A7BA}"/>
              </a:ext>
            </a:extLst>
          </p:cNvPr>
          <p:cNvSpPr/>
          <p:nvPr/>
        </p:nvSpPr>
        <p:spPr>
          <a:xfrm>
            <a:off x="-3490610" y="-510455"/>
            <a:ext cx="15682610" cy="7392256"/>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20147332-61FA-45F0-4511-AF32E7AED3A9}"/>
              </a:ext>
            </a:extLst>
          </p:cNvPr>
          <p:cNvSpPr/>
          <p:nvPr/>
        </p:nvSpPr>
        <p:spPr>
          <a:xfrm>
            <a:off x="1454219" y="398079"/>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CC99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atin typeface="HGP創英角ｺﾞｼｯｸUB" panose="020B0900000000000000" pitchFamily="50" charset="-128"/>
                <a:ea typeface="HGP創英角ｺﾞｼｯｸUB" panose="020B0900000000000000" pitchFamily="50" charset="-128"/>
              </a:rPr>
              <a:t>「いじめ重大事態」への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対応</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3FBE3868-33B3-F617-36FB-943B23956B34}"/>
              </a:ext>
            </a:extLst>
          </p:cNvPr>
          <p:cNvSpPr>
            <a:spLocks noGrp="1"/>
          </p:cNvSpPr>
          <p:nvPr>
            <p:ph type="sldNum" sz="quarter" idx="33"/>
          </p:nvPr>
        </p:nvSpPr>
        <p:spPr/>
        <p:txBody>
          <a:bodyPr/>
          <a:lstStyle/>
          <a:p>
            <a:pPr rtl="0"/>
            <a:fld id="{19B51A1E-902D-48AF-9020-955120F399B6}" type="slidenum">
              <a:rPr lang="en-US" altLang="ja-JP" noProof="0" smtClean="0"/>
              <a:pPr rtl="0"/>
              <a:t>55</a:t>
            </a:fld>
            <a:endParaRPr lang="ja-JP" altLang="en-US" noProof="0" dirty="0"/>
          </a:p>
        </p:txBody>
      </p:sp>
      <p:pic>
        <p:nvPicPr>
          <p:cNvPr id="8" name="Picture 2" descr="C:\Users\791878\Desktop\H29\コバトン（png形式）\53-1-04.png">
            <a:extLst>
              <a:ext uri="{FF2B5EF4-FFF2-40B4-BE49-F238E27FC236}">
                <a16:creationId xmlns:a16="http://schemas.microsoft.com/office/drawing/2014/main" id="{FE91A0E2-560D-F0C2-189B-AB8BEC5A82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89645" y="6418900"/>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アーチ 3">
            <a:extLst>
              <a:ext uri="{FF2B5EF4-FFF2-40B4-BE49-F238E27FC236}">
                <a16:creationId xmlns:a16="http://schemas.microsoft.com/office/drawing/2014/main" id="{5BBF4DF7-6E50-2394-8A87-9F2A1A9B7AD6}"/>
              </a:ext>
            </a:extLst>
          </p:cNvPr>
          <p:cNvSpPr/>
          <p:nvPr/>
        </p:nvSpPr>
        <p:spPr>
          <a:xfrm>
            <a:off x="-6348362" y="-1101274"/>
            <a:ext cx="8573895" cy="8573895"/>
          </a:xfrm>
          <a:prstGeom prst="blockArc">
            <a:avLst>
              <a:gd name="adj1" fmla="val 18263518"/>
              <a:gd name="adj2" fmla="val 3775262"/>
              <a:gd name="adj3" fmla="val 2111"/>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楕円 12">
            <a:extLst>
              <a:ext uri="{FF2B5EF4-FFF2-40B4-BE49-F238E27FC236}">
                <a16:creationId xmlns:a16="http://schemas.microsoft.com/office/drawing/2014/main" id="{FC515B08-6AF8-B01A-0C9C-20198D206FFF}"/>
              </a:ext>
            </a:extLst>
          </p:cNvPr>
          <p:cNvSpPr/>
          <p:nvPr/>
        </p:nvSpPr>
        <p:spPr>
          <a:xfrm>
            <a:off x="956298" y="298495"/>
            <a:ext cx="995842" cy="995842"/>
          </a:xfrm>
          <a:prstGeom prst="ellipse">
            <a:avLst/>
          </a:prstGeom>
          <a:ln>
            <a:solidFill>
              <a:srgbClr val="CC99FF"/>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コメント: ハート 単色塗りつぶし">
            <a:extLst>
              <a:ext uri="{FF2B5EF4-FFF2-40B4-BE49-F238E27FC236}">
                <a16:creationId xmlns:a16="http://schemas.microsoft.com/office/drawing/2014/main" id="{56AAC752-5E6C-7CC5-7F89-65AD0D2AD30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997019" y="398079"/>
            <a:ext cx="914400" cy="914400"/>
          </a:xfrm>
          <a:prstGeom prst="rect">
            <a:avLst/>
          </a:prstGeom>
        </p:spPr>
      </p:pic>
      <p:sp>
        <p:nvSpPr>
          <p:cNvPr id="10" name="テキスト ボックス 9">
            <a:extLst>
              <a:ext uri="{FF2B5EF4-FFF2-40B4-BE49-F238E27FC236}">
                <a16:creationId xmlns:a16="http://schemas.microsoft.com/office/drawing/2014/main" id="{AB8A9627-9FB7-C886-9AD9-C77150548680}"/>
              </a:ext>
            </a:extLst>
          </p:cNvPr>
          <p:cNvSpPr txBox="1"/>
          <p:nvPr/>
        </p:nvSpPr>
        <p:spPr>
          <a:xfrm>
            <a:off x="247257" y="1385769"/>
            <a:ext cx="1107996" cy="4438593"/>
          </a:xfrm>
          <a:prstGeom prst="rect">
            <a:avLst/>
          </a:prstGeom>
          <a:noFill/>
        </p:spPr>
        <p:txBody>
          <a:bodyPr vert="eaVert" wrap="square">
            <a:spAutoFit/>
          </a:bodyPr>
          <a:lstStyle/>
          <a:p>
            <a:r>
              <a:rPr lang="ja-JP" altLang="en-US" sz="60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報告の流れ</a:t>
            </a:r>
          </a:p>
        </p:txBody>
      </p:sp>
      <p:sp>
        <p:nvSpPr>
          <p:cNvPr id="20" name="正方形/長方形 19">
            <a:extLst>
              <a:ext uri="{FF2B5EF4-FFF2-40B4-BE49-F238E27FC236}">
                <a16:creationId xmlns:a16="http://schemas.microsoft.com/office/drawing/2014/main" id="{CF6F13AA-4153-1FEA-543B-F436BEBFA9E8}"/>
              </a:ext>
            </a:extLst>
          </p:cNvPr>
          <p:cNvSpPr/>
          <p:nvPr/>
        </p:nvSpPr>
        <p:spPr>
          <a:xfrm>
            <a:off x="2443791" y="1383725"/>
            <a:ext cx="9500952" cy="796672"/>
          </a:xfrm>
          <a:prstGeom prst="rect">
            <a:avLst/>
          </a:prstGeom>
          <a:solidFill>
            <a:srgbClr val="FFEBFF"/>
          </a:solid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再調査報告</a:t>
            </a:r>
          </a:p>
        </p:txBody>
      </p:sp>
      <p:pic>
        <p:nvPicPr>
          <p:cNvPr id="35" name="グラフィックス 34" descr="サブタイトル 枠線">
            <a:extLst>
              <a:ext uri="{FF2B5EF4-FFF2-40B4-BE49-F238E27FC236}">
                <a16:creationId xmlns:a16="http://schemas.microsoft.com/office/drawing/2014/main" id="{93C5180D-4C09-A017-7B1A-CD8E4F952FA9}"/>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410646" y="1383725"/>
            <a:ext cx="914400" cy="914400"/>
          </a:xfrm>
          <a:prstGeom prst="rect">
            <a:avLst/>
          </a:prstGeom>
        </p:spPr>
      </p:pic>
      <p:sp>
        <p:nvSpPr>
          <p:cNvPr id="26" name="正方形/長方形 25">
            <a:extLst>
              <a:ext uri="{FF2B5EF4-FFF2-40B4-BE49-F238E27FC236}">
                <a16:creationId xmlns:a16="http://schemas.microsoft.com/office/drawing/2014/main" id="{D7654248-F1CE-D912-D717-B5DC66E1B313}"/>
              </a:ext>
            </a:extLst>
          </p:cNvPr>
          <p:cNvSpPr/>
          <p:nvPr/>
        </p:nvSpPr>
        <p:spPr>
          <a:xfrm>
            <a:off x="3358191" y="2188061"/>
            <a:ext cx="7973658" cy="646331"/>
          </a:xfrm>
          <a:prstGeom prst="rect">
            <a:avLst/>
          </a:prstGeom>
        </p:spPr>
        <p:txBody>
          <a:bodyPr wrap="none">
            <a:spAutoFit/>
          </a:bodyPr>
          <a:lstStyle/>
          <a:p>
            <a:r>
              <a:rPr lang="en-US" altLang="ja-JP" sz="3600" dirty="0">
                <a:ln w="0"/>
                <a:latin typeface="HGP創英角ｺﾞｼｯｸUB" panose="020B0900000000000000" pitchFamily="50" charset="-128"/>
                <a:ea typeface="HGP創英角ｺﾞｼｯｸUB" panose="020B0900000000000000" pitchFamily="50" charset="-128"/>
              </a:rPr>
              <a:t>【</a:t>
            </a:r>
            <a:r>
              <a:rPr lang="ja-JP" altLang="en-US" sz="3600" dirty="0">
                <a:ln w="0"/>
                <a:latin typeface="HGP創英角ｺﾞｼｯｸUB" panose="020B0900000000000000" pitchFamily="50" charset="-128"/>
                <a:ea typeface="HGP創英角ｺﾞｼｯｸUB" panose="020B0900000000000000" pitchFamily="50" charset="-128"/>
              </a:rPr>
              <a:t>いじめ防止対策推進法第３０条第３項</a:t>
            </a:r>
            <a:r>
              <a:rPr lang="en-US" altLang="ja-JP" sz="3600" dirty="0">
                <a:ln w="0"/>
                <a:latin typeface="HGP創英角ｺﾞｼｯｸUB" panose="020B0900000000000000" pitchFamily="50" charset="-128"/>
                <a:ea typeface="HGP創英角ｺﾞｼｯｸUB" panose="020B0900000000000000" pitchFamily="50" charset="-128"/>
              </a:rPr>
              <a:t>】</a:t>
            </a:r>
            <a:endParaRPr lang="ja-JP" altLang="en-US" sz="3600" dirty="0">
              <a:latin typeface="HGP創英角ｺﾞｼｯｸUB" panose="020B0900000000000000" pitchFamily="50" charset="-128"/>
              <a:ea typeface="HGP創英角ｺﾞｼｯｸUB" panose="020B0900000000000000" pitchFamily="50" charset="-128"/>
            </a:endParaRPr>
          </a:p>
        </p:txBody>
      </p:sp>
      <p:sp>
        <p:nvSpPr>
          <p:cNvPr id="28" name="大かっこ 27">
            <a:extLst>
              <a:ext uri="{FF2B5EF4-FFF2-40B4-BE49-F238E27FC236}">
                <a16:creationId xmlns:a16="http://schemas.microsoft.com/office/drawing/2014/main" id="{16802031-CC87-0EB7-3543-8D3D0133454D}"/>
              </a:ext>
            </a:extLst>
          </p:cNvPr>
          <p:cNvSpPr/>
          <p:nvPr/>
        </p:nvSpPr>
        <p:spPr>
          <a:xfrm>
            <a:off x="2443790" y="2865067"/>
            <a:ext cx="9316209" cy="1567048"/>
          </a:xfrm>
          <a:prstGeom prst="bracketPair">
            <a:avLst/>
          </a:prstGeom>
          <a:ln w="762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4000" dirty="0">
                <a:solidFill>
                  <a:srgbClr val="C00000"/>
                </a:solidFill>
                <a:latin typeface="HGP創英角ｺﾞｼｯｸUB" panose="020B0900000000000000" pitchFamily="50" charset="-128"/>
                <a:ea typeface="HGP創英角ｺﾞｼｯｸUB" panose="020B0900000000000000" pitchFamily="50" charset="-128"/>
              </a:rPr>
              <a:t>・市長が再調査を行ったときは、その結果を議会に報告しなければならない。</a:t>
            </a:r>
          </a:p>
        </p:txBody>
      </p:sp>
      <p:sp>
        <p:nvSpPr>
          <p:cNvPr id="32" name="正方形/長方形 31">
            <a:extLst>
              <a:ext uri="{FF2B5EF4-FFF2-40B4-BE49-F238E27FC236}">
                <a16:creationId xmlns:a16="http://schemas.microsoft.com/office/drawing/2014/main" id="{D961662E-9838-877F-5226-0613D3BB67C2}"/>
              </a:ext>
            </a:extLst>
          </p:cNvPr>
          <p:cNvSpPr/>
          <p:nvPr/>
        </p:nvSpPr>
        <p:spPr>
          <a:xfrm>
            <a:off x="1911419" y="5078386"/>
            <a:ext cx="10219721" cy="954107"/>
          </a:xfrm>
          <a:prstGeom prst="rect">
            <a:avLst/>
          </a:prstGeom>
          <a:noFill/>
        </p:spPr>
        <p:txBody>
          <a:bodyPr wrap="square" lIns="91440" tIns="45720" rIns="91440" bIns="45720">
            <a:spAutoFit/>
          </a:bodyPr>
          <a:lstStyle/>
          <a:p>
            <a:r>
              <a:rPr lang="ja-JP" altLang="en-US" sz="2800" dirty="0">
                <a:ln w="0"/>
                <a:solidFill>
                  <a:schemeClr val="bg2"/>
                </a:solidFill>
                <a:latin typeface="HGP創英角ｺﾞｼｯｸUB" panose="020B0900000000000000" pitchFamily="50" charset="-128"/>
                <a:ea typeface="HGP創英角ｺﾞｼｯｸUB" panose="020B0900000000000000" pitchFamily="50" charset="-128"/>
              </a:rPr>
              <a:t>再調査結果を取りまとめた後は、対象児童生徒・いじめを行った児童生徒・保護者への説明を行う。</a:t>
            </a:r>
            <a:endParaRPr lang="en-US" altLang="ja-JP" sz="2800" dirty="0">
              <a:ln w="0"/>
              <a:solidFill>
                <a:schemeClr val="bg2"/>
              </a:solidFill>
              <a:latin typeface="HGP創英角ｺﾞｼｯｸUB" panose="020B0900000000000000" pitchFamily="50" charset="-128"/>
              <a:ea typeface="HGP創英角ｺﾞｼｯｸUB" panose="020B0900000000000000" pitchFamily="50" charset="-128"/>
            </a:endParaRPr>
          </a:p>
        </p:txBody>
      </p:sp>
      <p:sp>
        <p:nvSpPr>
          <p:cNvPr id="3" name="矢印: ストライプ 2">
            <a:extLst>
              <a:ext uri="{FF2B5EF4-FFF2-40B4-BE49-F238E27FC236}">
                <a16:creationId xmlns:a16="http://schemas.microsoft.com/office/drawing/2014/main" id="{E458C70A-3AA4-894D-2EC6-3F197428210B}"/>
              </a:ext>
            </a:extLst>
          </p:cNvPr>
          <p:cNvSpPr/>
          <p:nvPr/>
        </p:nvSpPr>
        <p:spPr>
          <a:xfrm rot="5400000">
            <a:off x="6718334" y="4052471"/>
            <a:ext cx="668882" cy="1479797"/>
          </a:xfrm>
          <a:prstGeom prst="stripedRightArrow">
            <a:avLst/>
          </a:prstGeom>
          <a:solidFill>
            <a:srgbClr val="FF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2">
            <a:extLst>
              <a:ext uri="{FF2B5EF4-FFF2-40B4-BE49-F238E27FC236}">
                <a16:creationId xmlns:a16="http://schemas.microsoft.com/office/drawing/2014/main" id="{24677599-EAFA-E5BE-6CD8-A6ADA4CD43FA}"/>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40285487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10000">
        <p159:morph option="byObject"/>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2000"/>
                                        <p:tgtEl>
                                          <p:spTgt spid="26"/>
                                        </p:tgtEl>
                                      </p:cBhvr>
                                    </p:animEffect>
                                  </p:childTnLst>
                                </p:cTn>
                              </p:par>
                              <p:par>
                                <p:cTn id="8" presetID="14" presetClass="entr" presetSubtype="10" fill="hold" grpId="0" nodeType="withEffect">
                                  <p:stCondLst>
                                    <p:cond delay="1000"/>
                                  </p:stCondLst>
                                  <p:childTnLst>
                                    <p:set>
                                      <p:cBhvr>
                                        <p:cTn id="9" dur="1" fill="hold">
                                          <p:stCondLst>
                                            <p:cond delay="0"/>
                                          </p:stCondLst>
                                        </p:cTn>
                                        <p:tgtEl>
                                          <p:spTgt spid="28"/>
                                        </p:tgtEl>
                                        <p:attrNameLst>
                                          <p:attrName>style.visibility</p:attrName>
                                        </p:attrNameLst>
                                      </p:cBhvr>
                                      <p:to>
                                        <p:strVal val="visible"/>
                                      </p:to>
                                    </p:set>
                                    <p:animEffect transition="in" filter="randombar(horizontal)">
                                      <p:cBhvr>
                                        <p:cTn id="10" dur="2000"/>
                                        <p:tgtEl>
                                          <p:spTgt spid="28"/>
                                        </p:tgtEl>
                                      </p:cBhvr>
                                    </p:animEffect>
                                  </p:childTnLst>
                                </p:cTn>
                              </p:par>
                            </p:childTnLst>
                          </p:cTn>
                        </p:par>
                        <p:par>
                          <p:cTn id="11" fill="hold">
                            <p:stCondLst>
                              <p:cond delay="3000"/>
                            </p:stCondLst>
                            <p:childTnLst>
                              <p:par>
                                <p:cTn id="12" presetID="14" presetClass="entr" presetSubtype="10" fill="hold" grpId="0" nodeType="afterEffect">
                                  <p:stCondLst>
                                    <p:cond delay="100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2000"/>
                                        <p:tgtEl>
                                          <p:spTgt spid="32"/>
                                        </p:tgtEl>
                                      </p:cBhvr>
                                    </p:animEffect>
                                  </p:childTnLst>
                                </p:cTn>
                              </p:par>
                              <p:par>
                                <p:cTn id="15" presetID="2" presetClass="entr" presetSubtype="4" fill="hold" grpId="0" nodeType="withEffect">
                                  <p:stCondLst>
                                    <p:cond delay="100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000" fill="hold"/>
                                        <p:tgtEl>
                                          <p:spTgt spid="3"/>
                                        </p:tgtEl>
                                        <p:attrNameLst>
                                          <p:attrName>ppt_x</p:attrName>
                                        </p:attrNameLst>
                                      </p:cBhvr>
                                      <p:tavLst>
                                        <p:tav tm="0">
                                          <p:val>
                                            <p:strVal val="#ppt_x"/>
                                          </p:val>
                                        </p:tav>
                                        <p:tav tm="100000">
                                          <p:val>
                                            <p:strVal val="#ppt_x"/>
                                          </p:val>
                                        </p:tav>
                                      </p:tavLst>
                                    </p:anim>
                                    <p:anim calcmode="lin" valueType="num">
                                      <p:cBhvr additive="base">
                                        <p:cTn id="1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animBg="1"/>
      <p:bldP spid="32" grpId="0"/>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BFF60E13-FE2D-E1B3-FC79-05249D573C42}"/>
            </a:ext>
          </a:extLst>
        </p:cNvPr>
        <p:cNvGrpSpPr/>
        <p:nvPr/>
      </p:nvGrpSpPr>
      <p:grpSpPr>
        <a:xfrm>
          <a:off x="0" y="0"/>
          <a:ext cx="0" cy="0"/>
          <a:chOff x="0" y="0"/>
          <a:chExt cx="0" cy="0"/>
        </a:xfrm>
      </p:grpSpPr>
      <p:pic>
        <p:nvPicPr>
          <p:cNvPr id="9" name="図プレースホルダー 8" descr="携帯電話を手に持って操作している">
            <a:extLst>
              <a:ext uri="{FF2B5EF4-FFF2-40B4-BE49-F238E27FC236}">
                <a16:creationId xmlns:a16="http://schemas.microsoft.com/office/drawing/2014/main" id="{97009458-0373-D712-D966-42EF7756CE8A}"/>
              </a:ext>
            </a:extLst>
          </p:cNvPr>
          <p:cNvPicPr>
            <a:picLocks noGrp="1" noChangeAspect="1"/>
          </p:cNvPicPr>
          <p:nvPr>
            <p:ph type="pic" sz="quarter" idx="14"/>
          </p:nvPr>
        </p:nvPicPr>
        <p:blipFill>
          <a:blip r:embed="rId4" cstate="screen">
            <a:extLst>
              <a:ext uri="{28A0092B-C50C-407E-A947-70E740481C1C}">
                <a14:useLocalDpi xmlns:a14="http://schemas.microsoft.com/office/drawing/2010/main"/>
              </a:ext>
            </a:extLst>
          </a:blip>
          <a:srcRect l="15792"/>
          <a:stretch/>
        </p:blipFill>
        <p:spPr>
          <a:xfrm>
            <a:off x="7058612" y="-1"/>
            <a:ext cx="5133387" cy="6371351"/>
          </a:xfrm>
        </p:spPr>
      </p:pic>
      <p:sp>
        <p:nvSpPr>
          <p:cNvPr id="6" name="スライド番号プレースホルダー 5">
            <a:extLst>
              <a:ext uri="{FF2B5EF4-FFF2-40B4-BE49-F238E27FC236}">
                <a16:creationId xmlns:a16="http://schemas.microsoft.com/office/drawing/2014/main" id="{F7C8D97F-D259-9882-0C17-271E3044B230}"/>
              </a:ext>
            </a:extLst>
          </p:cNvPr>
          <p:cNvSpPr>
            <a:spLocks noGrp="1"/>
          </p:cNvSpPr>
          <p:nvPr>
            <p:ph type="sldNum" sz="quarter" idx="33"/>
          </p:nvPr>
        </p:nvSpPr>
        <p:spPr>
          <a:noFill/>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altLang="ja-JP" sz="1200" b="0" i="0" u="none" strike="noStrike" kern="1200" cap="none" spc="0" normalizeH="0" baseline="0" noProof="0" smtClean="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rPr>
              <a:pPr marL="0" marR="0" lvl="0" indent="0" defTabSz="914400" rtl="0" eaLnBrk="1" fontAlgn="auto" latinLnBrk="0" hangingPunct="1">
                <a:lnSpc>
                  <a:spcPct val="100000"/>
                </a:lnSpc>
                <a:spcBef>
                  <a:spcPts val="0"/>
                </a:spcBef>
                <a:spcAft>
                  <a:spcPts val="0"/>
                </a:spcAft>
                <a:buClrTx/>
                <a:buSzTx/>
                <a:buFontTx/>
                <a:buNone/>
                <a:tabLst/>
                <a:defRPr/>
              </a:pPr>
              <a:t>56</a:t>
            </a:fld>
            <a:endParaRPr kumimoji="0" lang="ja-JP" altLang="en-US" sz="1200" b="0" i="0" u="none" strike="noStrike" kern="1200" cap="none" spc="0" normalizeH="0" baseline="0" noProof="0" dirty="0">
              <a:ln>
                <a:noFill/>
              </a:ln>
              <a:solidFill>
                <a:schemeClr val="tx1">
                  <a:lumMod val="75000"/>
                  <a:lumOff val="25000"/>
                </a:schemeClr>
              </a:solidFill>
              <a:effectLst/>
              <a:uLnTx/>
              <a:uFillTx/>
              <a:latin typeface="Meiryo UI" panose="020B0604030504040204" pitchFamily="50" charset="-128"/>
              <a:ea typeface="Meiryo UI" panose="020B0604030504040204" pitchFamily="50" charset="-128"/>
              <a:cs typeface="+mn-cs"/>
            </a:endParaRPr>
          </a:p>
        </p:txBody>
      </p:sp>
      <p:pic>
        <p:nvPicPr>
          <p:cNvPr id="10" name="Picture 2" descr="C:\Users\791878\Desktop\H29\コバトン（png形式）\53-1-04.png">
            <a:extLst>
              <a:ext uri="{FF2B5EF4-FFF2-40B4-BE49-F238E27FC236}">
                <a16:creationId xmlns:a16="http://schemas.microsoft.com/office/drawing/2014/main" id="{7ACC681D-FD26-9BAF-3263-503CC28D09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51311" y="6371350"/>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テキスト ボックス 29">
            <a:extLst>
              <a:ext uri="{FF2B5EF4-FFF2-40B4-BE49-F238E27FC236}">
                <a16:creationId xmlns:a16="http://schemas.microsoft.com/office/drawing/2014/main" id="{1E950144-5D78-C989-ABF8-38EFD1B7883A}"/>
              </a:ext>
            </a:extLst>
          </p:cNvPr>
          <p:cNvSpPr txBox="1"/>
          <p:nvPr/>
        </p:nvSpPr>
        <p:spPr>
          <a:xfrm>
            <a:off x="167248" y="1086718"/>
            <a:ext cx="1015663" cy="4488213"/>
          </a:xfrm>
          <a:prstGeom prst="rect">
            <a:avLst/>
          </a:prstGeom>
          <a:noFill/>
        </p:spPr>
        <p:txBody>
          <a:bodyPr vert="vert" wrap="square">
            <a:spAutoFit/>
          </a:bodyPr>
          <a:lstStyle/>
          <a:p>
            <a:r>
              <a:rPr lang="ja-JP" altLang="en-US" sz="54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ＣＯＮＴＥＮＴＳ</a:t>
            </a:r>
          </a:p>
        </p:txBody>
      </p:sp>
      <p:grpSp>
        <p:nvGrpSpPr>
          <p:cNvPr id="33" name="グループ化 32">
            <a:extLst>
              <a:ext uri="{FF2B5EF4-FFF2-40B4-BE49-F238E27FC236}">
                <a16:creationId xmlns:a16="http://schemas.microsoft.com/office/drawing/2014/main" id="{6F6233F1-115A-E030-DD4B-4F9493213D5D}"/>
              </a:ext>
            </a:extLst>
          </p:cNvPr>
          <p:cNvGrpSpPr/>
          <p:nvPr/>
        </p:nvGrpSpPr>
        <p:grpSpPr>
          <a:xfrm>
            <a:off x="-6348362" y="-1101274"/>
            <a:ext cx="13309463" cy="8573895"/>
            <a:chOff x="-6358581" y="-1101272"/>
            <a:chExt cx="13309463" cy="8573895"/>
          </a:xfrm>
        </p:grpSpPr>
        <p:sp>
          <p:nvSpPr>
            <p:cNvPr id="34" name="アーチ 33">
              <a:extLst>
                <a:ext uri="{FF2B5EF4-FFF2-40B4-BE49-F238E27FC236}">
                  <a16:creationId xmlns:a16="http://schemas.microsoft.com/office/drawing/2014/main" id="{F2C88F7C-5B3D-8EBC-53F5-3E5F11947DBC}"/>
                </a:ext>
              </a:extLst>
            </p:cNvPr>
            <p:cNvSpPr/>
            <p:nvPr/>
          </p:nvSpPr>
          <p:spPr>
            <a:xfrm>
              <a:off x="-6358581" y="-1101272"/>
              <a:ext cx="8573895" cy="8573895"/>
            </a:xfrm>
            <a:prstGeom prst="blockArc">
              <a:avLst>
                <a:gd name="adj1" fmla="val 18263518"/>
                <a:gd name="adj2" fmla="val 3688850"/>
                <a:gd name="adj3" fmla="val 1151"/>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35" name="フリーフォーム: 図形 34">
              <a:extLst>
                <a:ext uri="{FF2B5EF4-FFF2-40B4-BE49-F238E27FC236}">
                  <a16:creationId xmlns:a16="http://schemas.microsoft.com/office/drawing/2014/main" id="{ECAB7BB4-8C03-3627-DFE8-F3F39AB1342F}"/>
                </a:ext>
              </a:extLst>
            </p:cNvPr>
            <p:cNvSpPr/>
            <p:nvPr/>
          </p:nvSpPr>
          <p:spPr>
            <a:xfrm>
              <a:off x="1444000" y="398082"/>
              <a:ext cx="5506882" cy="796673"/>
            </a:xfrm>
            <a:custGeom>
              <a:avLst/>
              <a:gdLst>
                <a:gd name="connsiteX0" fmla="*/ 0 w 5506882"/>
                <a:gd name="connsiteY0" fmla="*/ 0 h 796673"/>
                <a:gd name="connsiteX1" fmla="*/ 5506882 w 5506882"/>
                <a:gd name="connsiteY1" fmla="*/ 0 h 796673"/>
                <a:gd name="connsiteX2" fmla="*/ 5506882 w 5506882"/>
                <a:gd name="connsiteY2" fmla="*/ 796673 h 796673"/>
                <a:gd name="connsiteX3" fmla="*/ 0 w 5506882"/>
                <a:gd name="connsiteY3" fmla="*/ 796673 h 796673"/>
                <a:gd name="connsiteX4" fmla="*/ 0 w 5506882"/>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882" h="796673">
                  <a:moveTo>
                    <a:pt x="0" y="0"/>
                  </a:moveTo>
                  <a:lnTo>
                    <a:pt x="5506882" y="0"/>
                  </a:lnTo>
                  <a:lnTo>
                    <a:pt x="5506882" y="796673"/>
                  </a:lnTo>
                  <a:lnTo>
                    <a:pt x="0" y="796673"/>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a:t>
              </a:r>
              <a:r>
                <a:rPr kumimoji="1" lang="ja-JP" altLang="ja-JP" sz="2500" b="1" kern="1200" dirty="0">
                  <a:latin typeface="HGP創英角ｺﾞｼｯｸUB" panose="020B0900000000000000" pitchFamily="50" charset="-128"/>
                  <a:ea typeface="HGP創英角ｺﾞｼｯｸUB" panose="020B0900000000000000" pitchFamily="50" charset="-128"/>
                </a:rPr>
                <a:t>とは</a:t>
              </a:r>
              <a:endParaRPr lang="ja-JP" altLang="ja-JP" sz="2500" b="1" kern="1200" dirty="0">
                <a:latin typeface="HGP創英角ｺﾞｼｯｸUB" panose="020B0900000000000000" pitchFamily="50" charset="-128"/>
                <a:ea typeface="HGP創英角ｺﾞｼｯｸUB" panose="020B0900000000000000" pitchFamily="50" charset="-128"/>
              </a:endParaRPr>
            </a:p>
          </p:txBody>
        </p:sp>
        <p:sp>
          <p:nvSpPr>
            <p:cNvPr id="36" name="楕円 35">
              <a:extLst>
                <a:ext uri="{FF2B5EF4-FFF2-40B4-BE49-F238E27FC236}">
                  <a16:creationId xmlns:a16="http://schemas.microsoft.com/office/drawing/2014/main" id="{9FDDE9EB-921E-E221-D525-E7A1DC16D71E}"/>
                </a:ext>
              </a:extLst>
            </p:cNvPr>
            <p:cNvSpPr/>
            <p:nvPr/>
          </p:nvSpPr>
          <p:spPr>
            <a:xfrm>
              <a:off x="946079" y="298497"/>
              <a:ext cx="995842" cy="995842"/>
            </a:xfrm>
            <a:prstGeom prst="ellipse">
              <a:avLst/>
            </a:prstGeom>
            <a:ln>
              <a:solidFill>
                <a:schemeClr val="accent6">
                  <a:lumMod val="60000"/>
                  <a:lumOff val="4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sp>
          <p:nvSpPr>
            <p:cNvPr id="37" name="フリーフォーム: 図形 36">
              <a:extLst>
                <a:ext uri="{FF2B5EF4-FFF2-40B4-BE49-F238E27FC236}">
                  <a16:creationId xmlns:a16="http://schemas.microsoft.com/office/drawing/2014/main" id="{97B3F177-6AF9-17DE-0610-3232D589D838}"/>
                </a:ext>
              </a:extLst>
            </p:cNvPr>
            <p:cNvSpPr/>
            <p:nvPr/>
          </p:nvSpPr>
          <p:spPr>
            <a:xfrm>
              <a:off x="2014873" y="159271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atin typeface="HGP創英角ｺﾞｼｯｸUB" panose="020B0900000000000000" pitchFamily="50" charset="-128"/>
                  <a:ea typeface="HGP創英角ｺﾞｼｯｸUB" panose="020B0900000000000000" pitchFamily="50" charset="-128"/>
                </a:rPr>
                <a:t>「いじめ重大事態」の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判断</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38" name="楕円 37">
              <a:extLst>
                <a:ext uri="{FF2B5EF4-FFF2-40B4-BE49-F238E27FC236}">
                  <a16:creationId xmlns:a16="http://schemas.microsoft.com/office/drawing/2014/main" id="{F9DB7340-BDBE-E131-7F78-3E56B29E1445}"/>
                </a:ext>
              </a:extLst>
            </p:cNvPr>
            <p:cNvSpPr/>
            <p:nvPr/>
          </p:nvSpPr>
          <p:spPr>
            <a:xfrm>
              <a:off x="1516952" y="1493126"/>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sp>
          <p:nvSpPr>
            <p:cNvPr id="39" name="フリーフォーム: 図形 38">
              <a:extLst>
                <a:ext uri="{FF2B5EF4-FFF2-40B4-BE49-F238E27FC236}">
                  <a16:creationId xmlns:a16="http://schemas.microsoft.com/office/drawing/2014/main" id="{01C37856-0439-596B-F8EE-3A0E034AF443}"/>
                </a:ext>
              </a:extLst>
            </p:cNvPr>
            <p:cNvSpPr/>
            <p:nvPr/>
          </p:nvSpPr>
          <p:spPr>
            <a:xfrm>
              <a:off x="2190085" y="2787338"/>
              <a:ext cx="4760797" cy="796673"/>
            </a:xfrm>
            <a:custGeom>
              <a:avLst/>
              <a:gdLst>
                <a:gd name="connsiteX0" fmla="*/ 0 w 4760797"/>
                <a:gd name="connsiteY0" fmla="*/ 0 h 796673"/>
                <a:gd name="connsiteX1" fmla="*/ 4760797 w 4760797"/>
                <a:gd name="connsiteY1" fmla="*/ 0 h 796673"/>
                <a:gd name="connsiteX2" fmla="*/ 4760797 w 4760797"/>
                <a:gd name="connsiteY2" fmla="*/ 796673 h 796673"/>
                <a:gd name="connsiteX3" fmla="*/ 0 w 4760797"/>
                <a:gd name="connsiteY3" fmla="*/ 796673 h 796673"/>
                <a:gd name="connsiteX4" fmla="*/ 0 w 4760797"/>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0797" h="796673">
                  <a:moveTo>
                    <a:pt x="0" y="0"/>
                  </a:moveTo>
                  <a:lnTo>
                    <a:pt x="4760797" y="0"/>
                  </a:lnTo>
                  <a:lnTo>
                    <a:pt x="4760797" y="796673"/>
                  </a:lnTo>
                  <a:lnTo>
                    <a:pt x="0" y="796673"/>
                  </a:lnTo>
                  <a:lnTo>
                    <a:pt x="0" y="0"/>
                  </a:lnTo>
                  <a:close/>
                </a:path>
              </a:pathLst>
            </a:custGeom>
            <a:solidFill>
              <a:srgbClr val="FF66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「ガイドライン」</a:t>
              </a:r>
              <a:r>
                <a:rPr kumimoji="1" lang="ja-JP" altLang="ja-JP" sz="2500" b="1" kern="1200" dirty="0">
                  <a:latin typeface="HGP創英角ｺﾞｼｯｸUB" panose="020B0900000000000000" pitchFamily="50" charset="-128"/>
                  <a:ea typeface="HGP創英角ｺﾞｼｯｸUB" panose="020B0900000000000000" pitchFamily="50" charset="-128"/>
                </a:rPr>
                <a:t>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改訂</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40" name="楕円 39">
              <a:extLst>
                <a:ext uri="{FF2B5EF4-FFF2-40B4-BE49-F238E27FC236}">
                  <a16:creationId xmlns:a16="http://schemas.microsoft.com/office/drawing/2014/main" id="{99C2B76E-E597-B113-747C-9B70A570A4D4}"/>
                </a:ext>
              </a:extLst>
            </p:cNvPr>
            <p:cNvSpPr/>
            <p:nvPr/>
          </p:nvSpPr>
          <p:spPr>
            <a:xfrm>
              <a:off x="1692164" y="2687754"/>
              <a:ext cx="995842" cy="995842"/>
            </a:xfrm>
            <a:prstGeom prst="ellipse">
              <a:avLst/>
            </a:prstGeom>
            <a:ln>
              <a:solidFill>
                <a:srgbClr val="FF66C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sp>
          <p:nvSpPr>
            <p:cNvPr id="41" name="フリーフォーム: 図形 40">
              <a:extLst>
                <a:ext uri="{FF2B5EF4-FFF2-40B4-BE49-F238E27FC236}">
                  <a16:creationId xmlns:a16="http://schemas.microsoft.com/office/drawing/2014/main" id="{0AAE265D-6449-FE5D-4074-648F53773E78}"/>
                </a:ext>
              </a:extLst>
            </p:cNvPr>
            <p:cNvSpPr/>
            <p:nvPr/>
          </p:nvSpPr>
          <p:spPr>
            <a:xfrm>
              <a:off x="2014873" y="3981966"/>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CC99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atin typeface="HGP創英角ｺﾞｼｯｸUB" panose="020B0900000000000000" pitchFamily="50" charset="-128"/>
                  <a:ea typeface="HGP創英角ｺﾞｼｯｸUB" panose="020B0900000000000000" pitchFamily="50" charset="-128"/>
                </a:rPr>
                <a:t>「いじめ重大事態」への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対応</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42" name="楕円 41">
              <a:extLst>
                <a:ext uri="{FF2B5EF4-FFF2-40B4-BE49-F238E27FC236}">
                  <a16:creationId xmlns:a16="http://schemas.microsoft.com/office/drawing/2014/main" id="{A7CD282A-F6CE-6544-D4F7-2D555EB2311F}"/>
                </a:ext>
              </a:extLst>
            </p:cNvPr>
            <p:cNvSpPr/>
            <p:nvPr/>
          </p:nvSpPr>
          <p:spPr>
            <a:xfrm>
              <a:off x="1516952" y="3882382"/>
              <a:ext cx="995842" cy="995842"/>
            </a:xfrm>
            <a:prstGeom prst="ellipse">
              <a:avLst/>
            </a:prstGeom>
            <a:ln>
              <a:solidFill>
                <a:srgbClr val="CC99FF"/>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sp>
          <p:nvSpPr>
            <p:cNvPr id="43" name="フリーフォーム: 図形 42">
              <a:extLst>
                <a:ext uri="{FF2B5EF4-FFF2-40B4-BE49-F238E27FC236}">
                  <a16:creationId xmlns:a16="http://schemas.microsoft.com/office/drawing/2014/main" id="{A0118097-A84E-5829-DBC3-F4A4BEB85A9C}"/>
                </a:ext>
              </a:extLst>
            </p:cNvPr>
            <p:cNvSpPr/>
            <p:nvPr/>
          </p:nvSpPr>
          <p:spPr>
            <a:xfrm>
              <a:off x="1444000" y="5176595"/>
              <a:ext cx="5506882" cy="796673"/>
            </a:xfrm>
            <a:custGeom>
              <a:avLst/>
              <a:gdLst>
                <a:gd name="connsiteX0" fmla="*/ 0 w 5506882"/>
                <a:gd name="connsiteY0" fmla="*/ 0 h 796673"/>
                <a:gd name="connsiteX1" fmla="*/ 5506882 w 5506882"/>
                <a:gd name="connsiteY1" fmla="*/ 0 h 796673"/>
                <a:gd name="connsiteX2" fmla="*/ 5506882 w 5506882"/>
                <a:gd name="connsiteY2" fmla="*/ 796673 h 796673"/>
                <a:gd name="connsiteX3" fmla="*/ 0 w 5506882"/>
                <a:gd name="connsiteY3" fmla="*/ 796673 h 796673"/>
                <a:gd name="connsiteX4" fmla="*/ 0 w 5506882"/>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882" h="796673">
                  <a:moveTo>
                    <a:pt x="0" y="0"/>
                  </a:moveTo>
                  <a:lnTo>
                    <a:pt x="5506882" y="0"/>
                  </a:lnTo>
                  <a:lnTo>
                    <a:pt x="5506882" y="796673"/>
                  </a:lnTo>
                  <a:lnTo>
                    <a:pt x="0" y="79667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再発防止</a:t>
              </a:r>
              <a:r>
                <a:rPr kumimoji="1" lang="ja-JP" altLang="ja-JP" sz="2500" b="1" kern="1200" dirty="0">
                  <a:latin typeface="HGP創英角ｺﾞｼｯｸUB" panose="020B0900000000000000" pitchFamily="50" charset="-128"/>
                  <a:ea typeface="HGP創英角ｺﾞｼｯｸUB" panose="020B0900000000000000" pitchFamily="50" charset="-128"/>
                </a:rPr>
                <a:t>に向けた取組</a:t>
              </a:r>
              <a:endParaRPr lang="ja-JP" altLang="ja-JP" sz="2500" b="1" kern="1200" dirty="0">
                <a:latin typeface="HGP創英角ｺﾞｼｯｸUB" panose="020B0900000000000000" pitchFamily="50" charset="-128"/>
                <a:ea typeface="HGP創英角ｺﾞｼｯｸUB" panose="020B0900000000000000" pitchFamily="50" charset="-128"/>
              </a:endParaRPr>
            </a:p>
          </p:txBody>
        </p:sp>
        <p:sp>
          <p:nvSpPr>
            <p:cNvPr id="44" name="楕円 43">
              <a:extLst>
                <a:ext uri="{FF2B5EF4-FFF2-40B4-BE49-F238E27FC236}">
                  <a16:creationId xmlns:a16="http://schemas.microsoft.com/office/drawing/2014/main" id="{A103F9CD-8028-B9D5-E611-F4A20A962428}"/>
                </a:ext>
              </a:extLst>
            </p:cNvPr>
            <p:cNvSpPr/>
            <p:nvPr/>
          </p:nvSpPr>
          <p:spPr>
            <a:xfrm>
              <a:off x="946079" y="5077011"/>
              <a:ext cx="995842" cy="995842"/>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grpSp>
      <p:pic>
        <p:nvPicPr>
          <p:cNvPr id="55" name="グラフィックス 54" descr="本 単色塗りつぶし">
            <a:extLst>
              <a:ext uri="{FF2B5EF4-FFF2-40B4-BE49-F238E27FC236}">
                <a16:creationId xmlns:a16="http://schemas.microsoft.com/office/drawing/2014/main" id="{A2A4C6B5-3C6D-6BB5-C7C4-EA1F6389C645}"/>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030754" y="398081"/>
            <a:ext cx="866393" cy="866393"/>
          </a:xfrm>
          <a:prstGeom prst="rect">
            <a:avLst/>
          </a:prstGeom>
        </p:spPr>
      </p:pic>
      <p:pic>
        <p:nvPicPr>
          <p:cNvPr id="57" name="グラフィックス 56" descr="フリーハンド 単色塗りつぶし">
            <a:extLst>
              <a:ext uri="{FF2B5EF4-FFF2-40B4-BE49-F238E27FC236}">
                <a16:creationId xmlns:a16="http://schemas.microsoft.com/office/drawing/2014/main" id="{3B6111B1-FBE1-B35A-4C75-6F0BE03FE24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802741" y="2845094"/>
            <a:ext cx="779910" cy="779910"/>
          </a:xfrm>
          <a:prstGeom prst="rect">
            <a:avLst/>
          </a:prstGeom>
        </p:spPr>
      </p:pic>
      <p:pic>
        <p:nvPicPr>
          <p:cNvPr id="59" name="グラフィックス 58" descr="ブレーンストーミング 単色塗りつぶし">
            <a:extLst>
              <a:ext uri="{FF2B5EF4-FFF2-40B4-BE49-F238E27FC236}">
                <a16:creationId xmlns:a16="http://schemas.microsoft.com/office/drawing/2014/main" id="{8D1B391C-7ED9-BC4A-D0D9-E9802DE1C6A0}"/>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608613" y="1571357"/>
            <a:ext cx="914400" cy="914400"/>
          </a:xfrm>
          <a:prstGeom prst="rect">
            <a:avLst/>
          </a:prstGeom>
        </p:spPr>
      </p:pic>
      <p:pic>
        <p:nvPicPr>
          <p:cNvPr id="61" name="グラフィックス 60" descr="喝采 単色塗りつぶし">
            <a:extLst>
              <a:ext uri="{FF2B5EF4-FFF2-40B4-BE49-F238E27FC236}">
                <a16:creationId xmlns:a16="http://schemas.microsoft.com/office/drawing/2014/main" id="{D469DC58-76BF-2BEA-29F2-E2F63B00E897}"/>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030754" y="5216925"/>
            <a:ext cx="815597" cy="815597"/>
          </a:xfrm>
          <a:prstGeom prst="rect">
            <a:avLst/>
          </a:prstGeom>
        </p:spPr>
      </p:pic>
      <p:pic>
        <p:nvPicPr>
          <p:cNvPr id="63" name="グラフィックス 62" descr="コメント: ハート 単色塗りつぶし">
            <a:extLst>
              <a:ext uri="{FF2B5EF4-FFF2-40B4-BE49-F238E27FC236}">
                <a16:creationId xmlns:a16="http://schemas.microsoft.com/office/drawing/2014/main" id="{8B4E5698-9A7C-CEB3-A140-444148E868F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1567891" y="3955025"/>
            <a:ext cx="914400" cy="914400"/>
          </a:xfrm>
          <a:prstGeom prst="rect">
            <a:avLst/>
          </a:prstGeom>
        </p:spPr>
      </p:pic>
      <p:sp>
        <p:nvSpPr>
          <p:cNvPr id="3" name="タイトル 2">
            <a:extLst>
              <a:ext uri="{FF2B5EF4-FFF2-40B4-BE49-F238E27FC236}">
                <a16:creationId xmlns:a16="http://schemas.microsoft.com/office/drawing/2014/main" id="{A5D1D143-2CCF-DFE5-57A6-B526BABB777A}"/>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2244539278"/>
      </p:ext>
    </p:extLst>
  </p:cSld>
  <p:clrMapOvr>
    <a:masterClrMapping/>
  </p:clrMapOvr>
  <mc:AlternateContent xmlns:mc="http://schemas.openxmlformats.org/markup-compatibility/2006" xmlns:p14="http://schemas.microsoft.com/office/powerpoint/2010/main">
    <mc:Choice Requires="p14">
      <p:transition spd="slow" p14:dur="4000" advClick="0" advTm="1000">
        <p:randomBar dir="vert"/>
      </p:transition>
    </mc:Choice>
    <mc:Fallback xmlns="">
      <p:transition spd="slow" advClick="0" advTm="1000">
        <p:randomBar dir="ver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9B3A7F20-9185-C1A6-29DC-4CE60209F89A}"/>
            </a:ext>
          </a:extLst>
        </p:cNvPr>
        <p:cNvGrpSpPr/>
        <p:nvPr/>
      </p:nvGrpSpPr>
      <p:grpSpPr>
        <a:xfrm>
          <a:off x="0" y="0"/>
          <a:ext cx="0" cy="0"/>
          <a:chOff x="0" y="0"/>
          <a:chExt cx="0" cy="0"/>
        </a:xfrm>
      </p:grpSpPr>
      <p:sp>
        <p:nvSpPr>
          <p:cNvPr id="2" name="フリーフォーム: 図形 1">
            <a:extLst>
              <a:ext uri="{FF2B5EF4-FFF2-40B4-BE49-F238E27FC236}">
                <a16:creationId xmlns:a16="http://schemas.microsoft.com/office/drawing/2014/main" id="{32332810-E89F-D559-5F97-F0F9942B9C96}"/>
              </a:ext>
            </a:extLst>
          </p:cNvPr>
          <p:cNvSpPr/>
          <p:nvPr/>
        </p:nvSpPr>
        <p:spPr>
          <a:xfrm>
            <a:off x="-3633645" y="-605559"/>
            <a:ext cx="15996832" cy="7582464"/>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6" name="スライド番号プレースホルダー 5">
            <a:extLst>
              <a:ext uri="{FF2B5EF4-FFF2-40B4-BE49-F238E27FC236}">
                <a16:creationId xmlns:a16="http://schemas.microsoft.com/office/drawing/2014/main" id="{1FB74B37-96AC-0D9A-7214-1D8A7A0AB8AF}"/>
              </a:ext>
            </a:extLst>
          </p:cNvPr>
          <p:cNvSpPr>
            <a:spLocks noGrp="1"/>
          </p:cNvSpPr>
          <p:nvPr>
            <p:ph type="sldNum" sz="quarter" idx="33"/>
          </p:nvPr>
        </p:nvSpPr>
        <p:spPr/>
        <p:txBody>
          <a:bodyPr/>
          <a:lstStyle/>
          <a:p>
            <a:pPr rtl="0"/>
            <a:fld id="{19B51A1E-902D-48AF-9020-955120F399B6}" type="slidenum">
              <a:rPr lang="en-US" altLang="ja-JP" noProof="0" smtClean="0"/>
              <a:pPr rtl="0"/>
              <a:t>57</a:t>
            </a:fld>
            <a:endParaRPr lang="ja-JP" altLang="en-US" noProof="0" dirty="0"/>
          </a:p>
        </p:txBody>
      </p:sp>
      <p:pic>
        <p:nvPicPr>
          <p:cNvPr id="8" name="Picture 2" descr="C:\Users\791878\Desktop\H29\コバトン（png形式）\53-1-04.png">
            <a:extLst>
              <a:ext uri="{FF2B5EF4-FFF2-40B4-BE49-F238E27FC236}">
                <a16:creationId xmlns:a16="http://schemas.microsoft.com/office/drawing/2014/main" id="{6223C9F9-6066-943F-1960-9B77CEB57F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5292" y="6431980"/>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アーチ 3">
            <a:extLst>
              <a:ext uri="{FF2B5EF4-FFF2-40B4-BE49-F238E27FC236}">
                <a16:creationId xmlns:a16="http://schemas.microsoft.com/office/drawing/2014/main" id="{E7B90355-A87D-AE00-0600-DCD9BD29A1E2}"/>
              </a:ext>
            </a:extLst>
          </p:cNvPr>
          <p:cNvSpPr/>
          <p:nvPr/>
        </p:nvSpPr>
        <p:spPr>
          <a:xfrm>
            <a:off x="-6348362" y="-1101274"/>
            <a:ext cx="8573895" cy="8573895"/>
          </a:xfrm>
          <a:prstGeom prst="blockArc">
            <a:avLst>
              <a:gd name="adj1" fmla="val 18263518"/>
              <a:gd name="adj2" fmla="val 3594883"/>
              <a:gd name="adj3" fmla="val 1896"/>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13" name="フリーフォーム: 図形 12">
            <a:extLst>
              <a:ext uri="{FF2B5EF4-FFF2-40B4-BE49-F238E27FC236}">
                <a16:creationId xmlns:a16="http://schemas.microsoft.com/office/drawing/2014/main" id="{B8DEA536-391D-7AB3-E678-FB88501B2A37}"/>
              </a:ext>
            </a:extLst>
          </p:cNvPr>
          <p:cNvSpPr/>
          <p:nvPr/>
        </p:nvSpPr>
        <p:spPr>
          <a:xfrm>
            <a:off x="1454219" y="398079"/>
            <a:ext cx="5506882" cy="796673"/>
          </a:xfrm>
          <a:custGeom>
            <a:avLst/>
            <a:gdLst>
              <a:gd name="connsiteX0" fmla="*/ 0 w 5506882"/>
              <a:gd name="connsiteY0" fmla="*/ 0 h 796673"/>
              <a:gd name="connsiteX1" fmla="*/ 5506882 w 5506882"/>
              <a:gd name="connsiteY1" fmla="*/ 0 h 796673"/>
              <a:gd name="connsiteX2" fmla="*/ 5506882 w 5506882"/>
              <a:gd name="connsiteY2" fmla="*/ 796673 h 796673"/>
              <a:gd name="connsiteX3" fmla="*/ 0 w 5506882"/>
              <a:gd name="connsiteY3" fmla="*/ 796673 h 796673"/>
              <a:gd name="connsiteX4" fmla="*/ 0 w 5506882"/>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882" h="796673">
                <a:moveTo>
                  <a:pt x="0" y="0"/>
                </a:moveTo>
                <a:lnTo>
                  <a:pt x="5506882" y="0"/>
                </a:lnTo>
                <a:lnTo>
                  <a:pt x="5506882" y="796673"/>
                </a:lnTo>
                <a:lnTo>
                  <a:pt x="0" y="79667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再発防止</a:t>
            </a:r>
            <a:r>
              <a:rPr kumimoji="1" lang="ja-JP" altLang="ja-JP" sz="2500" b="1" kern="1200" dirty="0">
                <a:latin typeface="HGP創英角ｺﾞｼｯｸUB" panose="020B0900000000000000" pitchFamily="50" charset="-128"/>
                <a:ea typeface="HGP創英角ｺﾞｼｯｸUB" panose="020B0900000000000000" pitchFamily="50" charset="-128"/>
              </a:rPr>
              <a:t>に向けた取組</a:t>
            </a:r>
            <a:endParaRPr lang="ja-JP" altLang="ja-JP" sz="2500" b="1" kern="1200" dirty="0">
              <a:latin typeface="HGP創英角ｺﾞｼｯｸUB" panose="020B0900000000000000" pitchFamily="50" charset="-128"/>
              <a:ea typeface="HGP創英角ｺﾞｼｯｸUB" panose="020B0900000000000000" pitchFamily="50" charset="-128"/>
            </a:endParaRPr>
          </a:p>
        </p:txBody>
      </p:sp>
      <p:sp>
        <p:nvSpPr>
          <p:cNvPr id="14" name="楕円 13">
            <a:extLst>
              <a:ext uri="{FF2B5EF4-FFF2-40B4-BE49-F238E27FC236}">
                <a16:creationId xmlns:a16="http://schemas.microsoft.com/office/drawing/2014/main" id="{7C303D75-35BB-ACA1-D0D1-E251F060B9C5}"/>
              </a:ext>
            </a:extLst>
          </p:cNvPr>
          <p:cNvSpPr/>
          <p:nvPr/>
        </p:nvSpPr>
        <p:spPr>
          <a:xfrm>
            <a:off x="956298" y="298495"/>
            <a:ext cx="995842" cy="995842"/>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5" name="グラフィックス 14" descr="喝采 単色塗りつぶし">
            <a:extLst>
              <a:ext uri="{FF2B5EF4-FFF2-40B4-BE49-F238E27FC236}">
                <a16:creationId xmlns:a16="http://schemas.microsoft.com/office/drawing/2014/main" id="{35A74BC8-8D71-AE88-E611-72EEC8469E1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46420" y="428947"/>
            <a:ext cx="815597" cy="815597"/>
          </a:xfrm>
          <a:prstGeom prst="rect">
            <a:avLst/>
          </a:prstGeom>
        </p:spPr>
      </p:pic>
      <p:sp>
        <p:nvSpPr>
          <p:cNvPr id="10" name="テキスト ボックス 9">
            <a:extLst>
              <a:ext uri="{FF2B5EF4-FFF2-40B4-BE49-F238E27FC236}">
                <a16:creationId xmlns:a16="http://schemas.microsoft.com/office/drawing/2014/main" id="{6DCEB551-39B2-E386-9694-E8C186642FF2}"/>
              </a:ext>
            </a:extLst>
          </p:cNvPr>
          <p:cNvSpPr txBox="1"/>
          <p:nvPr/>
        </p:nvSpPr>
        <p:spPr>
          <a:xfrm>
            <a:off x="392853" y="1374996"/>
            <a:ext cx="738664" cy="4438593"/>
          </a:xfrm>
          <a:prstGeom prst="rect">
            <a:avLst/>
          </a:prstGeom>
          <a:noFill/>
        </p:spPr>
        <p:txBody>
          <a:bodyPr vert="eaVert" wrap="square">
            <a:spAutoFit/>
          </a:bodyPr>
          <a:lstStyle/>
          <a:p>
            <a:r>
              <a:rPr lang="ja-JP" altLang="en-US" sz="36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再発防止策の具現化</a:t>
            </a:r>
          </a:p>
        </p:txBody>
      </p:sp>
      <p:sp>
        <p:nvSpPr>
          <p:cNvPr id="20" name="二等辺三角形 19">
            <a:extLst>
              <a:ext uri="{FF2B5EF4-FFF2-40B4-BE49-F238E27FC236}">
                <a16:creationId xmlns:a16="http://schemas.microsoft.com/office/drawing/2014/main" id="{5C4ED2C1-E14A-9989-9270-1C80114F5DF6}"/>
              </a:ext>
            </a:extLst>
          </p:cNvPr>
          <p:cNvSpPr/>
          <p:nvPr/>
        </p:nvSpPr>
        <p:spPr>
          <a:xfrm>
            <a:off x="758757" y="66930"/>
            <a:ext cx="11433243" cy="6362058"/>
          </a:xfrm>
          <a:prstGeom prst="triangle">
            <a:avLst>
              <a:gd name="adj" fmla="val 10000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a:extLst>
              <a:ext uri="{FF2B5EF4-FFF2-40B4-BE49-F238E27FC236}">
                <a16:creationId xmlns:a16="http://schemas.microsoft.com/office/drawing/2014/main" id="{4A7942D2-5D43-174E-CEC3-289F93FDE492}"/>
              </a:ext>
            </a:extLst>
          </p:cNvPr>
          <p:cNvSpPr/>
          <p:nvPr/>
        </p:nvSpPr>
        <p:spPr>
          <a:xfrm>
            <a:off x="7087226" y="228881"/>
            <a:ext cx="5149836" cy="1015663"/>
          </a:xfrm>
          <a:prstGeom prst="rect">
            <a:avLst/>
          </a:prstGeom>
          <a:noFill/>
        </p:spPr>
        <p:txBody>
          <a:bodyPr wrap="square" lIns="91440" tIns="45720" rIns="91440" bIns="45720">
            <a:spAutoFit/>
          </a:bodyPr>
          <a:lstStyle/>
          <a:p>
            <a:r>
              <a:rPr lang="ja-JP" altLang="en-US" sz="2000" dirty="0">
                <a:ln w="0"/>
                <a:solidFill>
                  <a:srgbClr val="FF0000"/>
                </a:solidFill>
                <a:latin typeface="HGP創英角ｺﾞｼｯｸUB" panose="020B0900000000000000" pitchFamily="50" charset="-128"/>
                <a:ea typeface="HGP創英角ｺﾞｼｯｸUB" panose="020B0900000000000000" pitchFamily="50" charset="-128"/>
              </a:rPr>
              <a:t>学校は調査により明らかにされた事実に誠実に向き合い、調査結果を重んじ、主体的に再発防止に取り組まなければなりません。</a:t>
            </a:r>
            <a:endParaRPr lang="en-US" altLang="ja-JP" sz="2000" dirty="0">
              <a:ln w="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21" name="フローチャート: 端子 20">
            <a:extLst>
              <a:ext uri="{FF2B5EF4-FFF2-40B4-BE49-F238E27FC236}">
                <a16:creationId xmlns:a16="http://schemas.microsoft.com/office/drawing/2014/main" id="{923DBA31-0B63-60AB-219E-4A8E14A371F0}"/>
              </a:ext>
            </a:extLst>
          </p:cNvPr>
          <p:cNvSpPr/>
          <p:nvPr/>
        </p:nvSpPr>
        <p:spPr>
          <a:xfrm>
            <a:off x="2055225" y="1253062"/>
            <a:ext cx="5865130" cy="457200"/>
          </a:xfrm>
          <a:prstGeom prst="flowChartTermina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dirty="0">
                <a:solidFill>
                  <a:srgbClr val="002060"/>
                </a:solidFill>
                <a:latin typeface="HGP創英角ｺﾞｼｯｸUB" panose="020B0900000000000000" pitchFamily="50" charset="-128"/>
                <a:ea typeface="HGP創英角ｺﾞｼｯｸUB" panose="020B0900000000000000" pitchFamily="50" charset="-128"/>
              </a:rPr>
              <a:t>重大事態に至った状況の整理と再発防止策の検討</a:t>
            </a:r>
          </a:p>
        </p:txBody>
      </p:sp>
      <p:sp>
        <p:nvSpPr>
          <p:cNvPr id="22" name="フローチャート: 端子 21">
            <a:extLst>
              <a:ext uri="{FF2B5EF4-FFF2-40B4-BE49-F238E27FC236}">
                <a16:creationId xmlns:a16="http://schemas.microsoft.com/office/drawing/2014/main" id="{454582AE-6D26-4B8F-FE19-E72832ED1B6C}"/>
              </a:ext>
            </a:extLst>
          </p:cNvPr>
          <p:cNvSpPr/>
          <p:nvPr/>
        </p:nvSpPr>
        <p:spPr>
          <a:xfrm>
            <a:off x="3864710" y="5841155"/>
            <a:ext cx="8111290" cy="457200"/>
          </a:xfrm>
          <a:prstGeom prst="flowChartTermina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dirty="0">
                <a:solidFill>
                  <a:srgbClr val="002060"/>
                </a:solidFill>
                <a:latin typeface="HGP創英角ｺﾞｼｯｸUB" panose="020B0900000000000000" pitchFamily="50" charset="-128"/>
                <a:ea typeface="HGP創英角ｺﾞｼｯｸUB" panose="020B0900000000000000" pitchFamily="50" charset="-128"/>
              </a:rPr>
              <a:t>学校のいじめ防止についての取組確認といじめ防止基本方針の見直し</a:t>
            </a:r>
          </a:p>
        </p:txBody>
      </p:sp>
      <p:sp>
        <p:nvSpPr>
          <p:cNvPr id="23" name="正方形/長方形 22">
            <a:extLst>
              <a:ext uri="{FF2B5EF4-FFF2-40B4-BE49-F238E27FC236}">
                <a16:creationId xmlns:a16="http://schemas.microsoft.com/office/drawing/2014/main" id="{0F57FF57-AB8F-C665-2704-BCC27E200D9C}"/>
              </a:ext>
            </a:extLst>
          </p:cNvPr>
          <p:cNvSpPr/>
          <p:nvPr/>
        </p:nvSpPr>
        <p:spPr>
          <a:xfrm>
            <a:off x="2149013" y="1712776"/>
            <a:ext cx="6137246" cy="1569660"/>
          </a:xfrm>
          <a:prstGeom prst="rect">
            <a:avLst/>
          </a:prstGeom>
        </p:spPr>
        <p:txBody>
          <a:bodyPr wrap="square">
            <a:spAutoFit/>
          </a:bodyPr>
          <a:lstStyle/>
          <a:p>
            <a:r>
              <a:rPr lang="ja-JP" altLang="en-US" sz="1600" dirty="0">
                <a:ln w="0"/>
                <a:latin typeface="HGP創英角ｺﾞｼｯｸUB" panose="020B0900000000000000" pitchFamily="50" charset="-128"/>
                <a:ea typeface="HGP創英角ｺﾞｼｯｸUB" panose="020B0900000000000000" pitchFamily="50" charset="-128"/>
              </a:rPr>
              <a:t>・調査結果において認定された事実に基づき、共通理解の場を設定し、 　</a:t>
            </a:r>
            <a:endParaRPr lang="en-US" altLang="ja-JP" sz="1600" dirty="0">
              <a:ln w="0"/>
              <a:latin typeface="HGP創英角ｺﾞｼｯｸUB" panose="020B0900000000000000" pitchFamily="50" charset="-128"/>
              <a:ea typeface="HGP創英角ｺﾞｼｯｸUB" panose="020B0900000000000000" pitchFamily="50" charset="-128"/>
            </a:endParaRPr>
          </a:p>
          <a:p>
            <a:r>
              <a:rPr lang="en-US" altLang="ja-JP" sz="1600" dirty="0">
                <a:ln w="0"/>
                <a:latin typeface="HGP創英角ｺﾞｼｯｸUB" panose="020B0900000000000000" pitchFamily="50" charset="-128"/>
                <a:ea typeface="HGP創英角ｺﾞｼｯｸUB" panose="020B0900000000000000" pitchFamily="50" charset="-128"/>
              </a:rPr>
              <a:t> </a:t>
            </a:r>
            <a:r>
              <a:rPr lang="ja-JP" altLang="en-US" sz="1600" dirty="0">
                <a:ln w="0"/>
                <a:latin typeface="HGP創英角ｺﾞｼｯｸUB" panose="020B0900000000000000" pitchFamily="50" charset="-128"/>
                <a:ea typeface="HGP創英角ｺﾞｼｯｸUB" panose="020B0900000000000000" pitchFamily="50" charset="-128"/>
              </a:rPr>
              <a:t>重大事態に至った状況の整理を行い、</a:t>
            </a:r>
            <a:endParaRPr lang="en-US" altLang="ja-JP" sz="1600" dirty="0">
              <a:ln w="0"/>
              <a:latin typeface="HGP創英角ｺﾞｼｯｸUB" panose="020B0900000000000000" pitchFamily="50" charset="-128"/>
              <a:ea typeface="HGP創英角ｺﾞｼｯｸUB" panose="020B0900000000000000" pitchFamily="50" charset="-128"/>
            </a:endParaRPr>
          </a:p>
          <a:p>
            <a:r>
              <a:rPr lang="ja-JP" altLang="en-US" sz="1600" dirty="0">
                <a:ln w="0"/>
                <a:latin typeface="HGP創英角ｺﾞｼｯｸUB" panose="020B0900000000000000" pitchFamily="50" charset="-128"/>
                <a:ea typeface="HGP創英角ｺﾞｼｯｸUB" panose="020B0900000000000000" pitchFamily="50" charset="-128"/>
              </a:rPr>
              <a:t>　</a:t>
            </a:r>
            <a:r>
              <a:rPr lang="ja-JP" altLang="en-US" sz="2400" dirty="0">
                <a:ln w="0"/>
                <a:solidFill>
                  <a:srgbClr val="FF0000"/>
                </a:solidFill>
                <a:latin typeface="HGP創英角ｺﾞｼｯｸUB" panose="020B0900000000000000" pitchFamily="50" charset="-128"/>
                <a:ea typeface="HGP創英角ｺﾞｼｯｸUB" panose="020B0900000000000000" pitchFamily="50" charset="-128"/>
              </a:rPr>
              <a:t>いじめの未然防止</a:t>
            </a:r>
            <a:r>
              <a:rPr lang="ja-JP" altLang="en-US" sz="1600" dirty="0">
                <a:ln w="0"/>
                <a:latin typeface="HGP創英角ｺﾞｼｯｸUB" panose="020B0900000000000000" pitchFamily="50" charset="-128"/>
                <a:ea typeface="HGP創英角ｺﾞｼｯｸUB" panose="020B0900000000000000" pitchFamily="50" charset="-128"/>
              </a:rPr>
              <a:t>、</a:t>
            </a:r>
            <a:r>
              <a:rPr lang="ja-JP" altLang="en-US" sz="2400" dirty="0">
                <a:ln w="0"/>
                <a:solidFill>
                  <a:srgbClr val="FF0000"/>
                </a:solidFill>
                <a:latin typeface="HGP創英角ｺﾞｼｯｸUB" panose="020B0900000000000000" pitchFamily="50" charset="-128"/>
                <a:ea typeface="HGP創英角ｺﾞｼｯｸUB" panose="020B0900000000000000" pitchFamily="50" charset="-128"/>
              </a:rPr>
              <a:t>早期発見</a:t>
            </a:r>
            <a:r>
              <a:rPr lang="ja-JP" altLang="en-US" sz="1600" dirty="0">
                <a:ln w="0"/>
                <a:latin typeface="HGP創英角ｺﾞｼｯｸUB" panose="020B0900000000000000" pitchFamily="50" charset="-128"/>
                <a:ea typeface="HGP創英角ｺﾞｼｯｸUB" panose="020B0900000000000000" pitchFamily="50" charset="-128"/>
              </a:rPr>
              <a:t>、</a:t>
            </a:r>
            <a:endParaRPr lang="en-US" altLang="ja-JP" sz="1600" dirty="0">
              <a:ln w="0"/>
              <a:latin typeface="HGP創英角ｺﾞｼｯｸUB" panose="020B0900000000000000" pitchFamily="50" charset="-128"/>
              <a:ea typeface="HGP創英角ｺﾞｼｯｸUB" panose="020B0900000000000000" pitchFamily="50" charset="-128"/>
            </a:endParaRPr>
          </a:p>
          <a:p>
            <a:r>
              <a:rPr lang="en-US" altLang="ja-JP" sz="2400" dirty="0">
                <a:ln w="0"/>
                <a:solidFill>
                  <a:srgbClr val="FF0000"/>
                </a:solidFill>
                <a:latin typeface="HGP創英角ｺﾞｼｯｸUB" panose="020B0900000000000000" pitchFamily="50" charset="-128"/>
                <a:ea typeface="HGP創英角ｺﾞｼｯｸUB" panose="020B0900000000000000" pitchFamily="50" charset="-128"/>
              </a:rPr>
              <a:t> </a:t>
            </a:r>
            <a:r>
              <a:rPr lang="ja-JP" altLang="en-US" sz="2400" dirty="0">
                <a:ln w="0"/>
                <a:solidFill>
                  <a:srgbClr val="FF0000"/>
                </a:solidFill>
                <a:latin typeface="HGP創英角ｺﾞｼｯｸUB" panose="020B0900000000000000" pitchFamily="50" charset="-128"/>
                <a:ea typeface="HGP創英角ｺﾞｼｯｸUB" panose="020B0900000000000000" pitchFamily="50" charset="-128"/>
              </a:rPr>
              <a:t>対処</a:t>
            </a:r>
            <a:r>
              <a:rPr lang="ja-JP" altLang="en-US" sz="1600" dirty="0">
                <a:ln w="0"/>
                <a:latin typeface="HGP創英角ｺﾞｼｯｸUB" panose="020B0900000000000000" pitchFamily="50" charset="-128"/>
                <a:ea typeface="HGP創英角ｺﾞｼｯｸUB" panose="020B0900000000000000" pitchFamily="50" charset="-128"/>
              </a:rPr>
              <a:t>、</a:t>
            </a:r>
            <a:r>
              <a:rPr lang="ja-JP" altLang="en-US" sz="2400" dirty="0">
                <a:ln w="0"/>
                <a:solidFill>
                  <a:srgbClr val="FF0000"/>
                </a:solidFill>
                <a:latin typeface="HGP創英角ｺﾞｼｯｸUB" panose="020B0900000000000000" pitchFamily="50" charset="-128"/>
                <a:ea typeface="HGP創英角ｺﾞｼｯｸUB" panose="020B0900000000000000" pitchFamily="50" charset="-128"/>
              </a:rPr>
              <a:t>情報共有等の取組や対応</a:t>
            </a:r>
            <a:r>
              <a:rPr lang="ja-JP" altLang="en-US" sz="1600" dirty="0">
                <a:ln w="0"/>
                <a:latin typeface="HGP創英角ｺﾞｼｯｸUB" panose="020B0900000000000000" pitchFamily="50" charset="-128"/>
                <a:ea typeface="HGP創英角ｺﾞｼｯｸUB" panose="020B0900000000000000" pitchFamily="50" charset="-128"/>
              </a:rPr>
              <a:t>に</a:t>
            </a:r>
            <a:endParaRPr lang="en-US" altLang="ja-JP" sz="1600" dirty="0">
              <a:ln w="0"/>
              <a:latin typeface="HGP創英角ｺﾞｼｯｸUB" panose="020B0900000000000000" pitchFamily="50" charset="-128"/>
              <a:ea typeface="HGP創英角ｺﾞｼｯｸUB" panose="020B0900000000000000" pitchFamily="50" charset="-128"/>
            </a:endParaRPr>
          </a:p>
          <a:p>
            <a:r>
              <a:rPr lang="ja-JP" altLang="en-US" sz="1600" dirty="0">
                <a:ln w="0"/>
                <a:latin typeface="HGP創英角ｺﾞｼｯｸUB" panose="020B0900000000000000" pitchFamily="50" charset="-128"/>
                <a:ea typeface="HGP創英角ｺﾞｼｯｸUB" panose="020B0900000000000000" pitchFamily="50" charset="-128"/>
              </a:rPr>
              <a:t>ついて検証する</a:t>
            </a:r>
            <a:r>
              <a:rPr lang="ja-JP" altLang="en-US" sz="1600" dirty="0">
                <a:latin typeface="HGP創英角ｺﾞｼｯｸUB" panose="020B0900000000000000" pitchFamily="50" charset="-128"/>
                <a:ea typeface="HGP創英角ｺﾞｼｯｸUB" panose="020B0900000000000000" pitchFamily="50" charset="-128"/>
              </a:rPr>
              <a:t>。</a:t>
            </a:r>
            <a:endParaRPr lang="en-US" altLang="ja-JP" sz="1600" dirty="0">
              <a:ln w="0"/>
              <a:latin typeface="HGP創英角ｺﾞｼｯｸUB" panose="020B0900000000000000" pitchFamily="50" charset="-128"/>
              <a:ea typeface="HGP創英角ｺﾞｼｯｸUB" panose="020B0900000000000000" pitchFamily="50" charset="-128"/>
            </a:endParaRPr>
          </a:p>
        </p:txBody>
      </p:sp>
      <p:sp>
        <p:nvSpPr>
          <p:cNvPr id="24" name="正方形/長方形 23">
            <a:extLst>
              <a:ext uri="{FF2B5EF4-FFF2-40B4-BE49-F238E27FC236}">
                <a16:creationId xmlns:a16="http://schemas.microsoft.com/office/drawing/2014/main" id="{6E5731EA-D890-7C61-7ED0-183066F34E49}"/>
              </a:ext>
            </a:extLst>
          </p:cNvPr>
          <p:cNvSpPr/>
          <p:nvPr/>
        </p:nvSpPr>
        <p:spPr>
          <a:xfrm>
            <a:off x="2225533" y="3190146"/>
            <a:ext cx="3348416" cy="1077218"/>
          </a:xfrm>
          <a:prstGeom prst="rect">
            <a:avLst/>
          </a:prstGeom>
        </p:spPr>
        <p:txBody>
          <a:bodyPr wrap="square">
            <a:spAutoFit/>
          </a:bodyPr>
          <a:lstStyle/>
          <a:p>
            <a:r>
              <a:rPr lang="ja-JP" altLang="en-US" sz="1600" dirty="0">
                <a:ln w="0"/>
                <a:latin typeface="HGP創英角ｺﾞｼｯｸUB" panose="020B0900000000000000" pitchFamily="50" charset="-128"/>
                <a:ea typeface="HGP創英角ｺﾞｼｯｸUB" panose="020B0900000000000000" pitchFamily="50" charset="-128"/>
              </a:rPr>
              <a:t>・必要な具体策について十分協議し、</a:t>
            </a:r>
            <a:endParaRPr lang="en-US" altLang="ja-JP" sz="1600" dirty="0">
              <a:ln w="0"/>
              <a:latin typeface="HGP創英角ｺﾞｼｯｸUB" panose="020B0900000000000000" pitchFamily="50" charset="-128"/>
              <a:ea typeface="HGP創英角ｺﾞｼｯｸUB" panose="020B0900000000000000" pitchFamily="50" charset="-128"/>
            </a:endParaRPr>
          </a:p>
          <a:p>
            <a:r>
              <a:rPr lang="ja-JP" altLang="en-US" sz="2400" dirty="0">
                <a:ln w="0"/>
                <a:solidFill>
                  <a:srgbClr val="FF0000"/>
                </a:solidFill>
                <a:latin typeface="HGP創英角ｺﾞｼｯｸUB" panose="020B0900000000000000" pitchFamily="50" charset="-128"/>
                <a:ea typeface="HGP創英角ｺﾞｼｯｸUB" panose="020B0900000000000000" pitchFamily="50" charset="-128"/>
              </a:rPr>
              <a:t>速やかに再発防止策を</a:t>
            </a:r>
            <a:endParaRPr lang="en-US" altLang="ja-JP" sz="2400" dirty="0">
              <a:ln w="0"/>
              <a:solidFill>
                <a:srgbClr val="FF0000"/>
              </a:solidFill>
              <a:latin typeface="HGP創英角ｺﾞｼｯｸUB" panose="020B0900000000000000" pitchFamily="50" charset="-128"/>
              <a:ea typeface="HGP創英角ｺﾞｼｯｸUB" panose="020B0900000000000000" pitchFamily="50" charset="-128"/>
            </a:endParaRPr>
          </a:p>
          <a:p>
            <a:r>
              <a:rPr lang="ja-JP" altLang="en-US" sz="2400" dirty="0">
                <a:ln w="0"/>
                <a:solidFill>
                  <a:srgbClr val="FF0000"/>
                </a:solidFill>
                <a:latin typeface="HGP創英角ｺﾞｼｯｸUB" panose="020B0900000000000000" pitchFamily="50" charset="-128"/>
                <a:ea typeface="HGP創英角ｺﾞｼｯｸUB" panose="020B0900000000000000" pitchFamily="50" charset="-128"/>
              </a:rPr>
              <a:t>講じる</a:t>
            </a:r>
            <a:r>
              <a:rPr lang="ja-JP" altLang="en-US" sz="1600" dirty="0">
                <a:ln w="0"/>
                <a:latin typeface="HGP創英角ｺﾞｼｯｸUB" panose="020B0900000000000000" pitchFamily="50" charset="-128"/>
                <a:ea typeface="HGP創英角ｺﾞｼｯｸUB" panose="020B0900000000000000" pitchFamily="50" charset="-128"/>
              </a:rPr>
              <a:t>。</a:t>
            </a:r>
            <a:endParaRPr lang="en-US" altLang="ja-JP" sz="1600" dirty="0">
              <a:ln w="0"/>
              <a:latin typeface="HGP創英角ｺﾞｼｯｸUB" panose="020B0900000000000000" pitchFamily="50" charset="-128"/>
              <a:ea typeface="HGP創英角ｺﾞｼｯｸUB" panose="020B0900000000000000" pitchFamily="50" charset="-128"/>
            </a:endParaRPr>
          </a:p>
        </p:txBody>
      </p:sp>
      <p:sp>
        <p:nvSpPr>
          <p:cNvPr id="25" name="正方形/長方形 24">
            <a:extLst>
              <a:ext uri="{FF2B5EF4-FFF2-40B4-BE49-F238E27FC236}">
                <a16:creationId xmlns:a16="http://schemas.microsoft.com/office/drawing/2014/main" id="{245F3E70-1507-D620-C07D-B5E0595F95E8}"/>
              </a:ext>
            </a:extLst>
          </p:cNvPr>
          <p:cNvSpPr/>
          <p:nvPr/>
        </p:nvSpPr>
        <p:spPr>
          <a:xfrm>
            <a:off x="3365771" y="4740187"/>
            <a:ext cx="8826230" cy="1077218"/>
          </a:xfrm>
          <a:prstGeom prst="rect">
            <a:avLst/>
          </a:prstGeom>
        </p:spPr>
        <p:txBody>
          <a:bodyPr wrap="square">
            <a:spAutoFit/>
          </a:bodyPr>
          <a:lstStyle/>
          <a:p>
            <a:r>
              <a:rPr lang="ja-JP" altLang="en-US" sz="1600" dirty="0">
                <a:ln w="0"/>
                <a:latin typeface="HGP創英角ｺﾞｼｯｸUB" panose="020B0900000000000000" pitchFamily="50" charset="-128"/>
                <a:ea typeface="HGP創英角ｺﾞｼｯｸUB" panose="020B0900000000000000" pitchFamily="50" charset="-128"/>
              </a:rPr>
              <a:t>・「これまで行ってきた学校のいじめの未然防止や早期発見の</a:t>
            </a:r>
            <a:r>
              <a:rPr lang="ja-JP" altLang="en-US" sz="2400" dirty="0">
                <a:ln w="0"/>
                <a:solidFill>
                  <a:srgbClr val="0070C0"/>
                </a:solidFill>
                <a:latin typeface="HGP創英角ｺﾞｼｯｸUB" panose="020B0900000000000000" pitchFamily="50" charset="-128"/>
                <a:ea typeface="HGP創英角ｺﾞｼｯｸUB" panose="020B0900000000000000" pitchFamily="50" charset="-128"/>
              </a:rPr>
              <a:t>取組に問題がなかったか</a:t>
            </a:r>
            <a:r>
              <a:rPr lang="ja-JP" altLang="en-US" sz="1600" dirty="0">
                <a:ln w="0"/>
                <a:latin typeface="HGP創英角ｺﾞｼｯｸUB" panose="020B0900000000000000" pitchFamily="50" charset="-128"/>
                <a:ea typeface="HGP創英角ｺﾞｼｯｸUB" panose="020B0900000000000000" pitchFamily="50" charset="-128"/>
              </a:rPr>
              <a:t>」「発生してしまったいじめを重大事態にまで至らせないために</a:t>
            </a:r>
            <a:r>
              <a:rPr lang="ja-JP" altLang="en-US" sz="2400" dirty="0">
                <a:ln w="0"/>
                <a:solidFill>
                  <a:srgbClr val="0070C0"/>
                </a:solidFill>
                <a:latin typeface="HGP創英角ｺﾞｼｯｸUB" panose="020B0900000000000000" pitchFamily="50" charset="-128"/>
                <a:ea typeface="HGP創英角ｺﾞｼｯｸUB" panose="020B0900000000000000" pitchFamily="50" charset="-128"/>
              </a:rPr>
              <a:t>不足している取組はないか</a:t>
            </a:r>
            <a:r>
              <a:rPr lang="ja-JP" altLang="en-US" sz="1600" dirty="0">
                <a:ln w="0"/>
                <a:latin typeface="HGP創英角ｺﾞｼｯｸUB" panose="020B0900000000000000" pitchFamily="50" charset="-128"/>
                <a:ea typeface="HGP創英角ｺﾞｼｯｸUB" panose="020B0900000000000000" pitchFamily="50" charset="-128"/>
              </a:rPr>
              <a:t>」について協議する。</a:t>
            </a:r>
            <a:endParaRPr lang="en-US" altLang="ja-JP" sz="1600" dirty="0">
              <a:ln w="0"/>
              <a:latin typeface="HGP創英角ｺﾞｼｯｸUB" panose="020B0900000000000000" pitchFamily="50" charset="-128"/>
              <a:ea typeface="HGP創英角ｺﾞｼｯｸUB" panose="020B0900000000000000" pitchFamily="50" charset="-128"/>
            </a:endParaRPr>
          </a:p>
        </p:txBody>
      </p:sp>
      <p:sp>
        <p:nvSpPr>
          <p:cNvPr id="26" name="正方形/長方形 25">
            <a:extLst>
              <a:ext uri="{FF2B5EF4-FFF2-40B4-BE49-F238E27FC236}">
                <a16:creationId xmlns:a16="http://schemas.microsoft.com/office/drawing/2014/main" id="{E65730BA-8463-821D-700A-D0332E59A3FB}"/>
              </a:ext>
            </a:extLst>
          </p:cNvPr>
          <p:cNvSpPr/>
          <p:nvPr/>
        </p:nvSpPr>
        <p:spPr>
          <a:xfrm>
            <a:off x="5457217" y="3795806"/>
            <a:ext cx="6341930" cy="830997"/>
          </a:xfrm>
          <a:prstGeom prst="rect">
            <a:avLst/>
          </a:prstGeom>
        </p:spPr>
        <p:txBody>
          <a:bodyPr wrap="square">
            <a:spAutoFit/>
          </a:bodyPr>
          <a:lstStyle/>
          <a:p>
            <a:r>
              <a:rPr lang="ja-JP" altLang="en-US" sz="1600" dirty="0">
                <a:ln w="0"/>
                <a:latin typeface="HGP創英角ｺﾞｼｯｸUB" panose="020B0900000000000000" pitchFamily="50" charset="-128"/>
                <a:ea typeface="HGP創英角ｺﾞｼｯｸUB" panose="020B0900000000000000" pitchFamily="50" charset="-128"/>
              </a:rPr>
              <a:t>・協議で出された改善点については、</a:t>
            </a:r>
            <a:r>
              <a:rPr lang="ja-JP" altLang="en-US" sz="2400" dirty="0">
                <a:ln w="0"/>
                <a:solidFill>
                  <a:srgbClr val="0070C0"/>
                </a:solidFill>
                <a:latin typeface="HGP創英角ｺﾞｼｯｸUB" panose="020B0900000000000000" pitchFamily="50" charset="-128"/>
                <a:ea typeface="HGP創英角ｺﾞｼｯｸUB" panose="020B0900000000000000" pitchFamily="50" charset="-128"/>
              </a:rPr>
              <a:t>学校のいじめ防止基本方針に盛り込み、全職員で共通理解</a:t>
            </a:r>
            <a:r>
              <a:rPr lang="ja-JP" altLang="en-US" sz="1600" dirty="0">
                <a:ln w="0"/>
                <a:latin typeface="HGP創英角ｺﾞｼｯｸUB" panose="020B0900000000000000" pitchFamily="50" charset="-128"/>
                <a:ea typeface="HGP創英角ｺﾞｼｯｸUB" panose="020B0900000000000000" pitchFamily="50" charset="-128"/>
              </a:rPr>
              <a:t>を図る。</a:t>
            </a:r>
            <a:endParaRPr lang="en-US" altLang="ja-JP" sz="1600" dirty="0">
              <a:ln w="0"/>
              <a:latin typeface="HGP創英角ｺﾞｼｯｸUB" panose="020B0900000000000000" pitchFamily="50" charset="-128"/>
              <a:ea typeface="HGP創英角ｺﾞｼｯｸUB" panose="020B0900000000000000" pitchFamily="50" charset="-128"/>
            </a:endParaRPr>
          </a:p>
        </p:txBody>
      </p:sp>
      <p:pic>
        <p:nvPicPr>
          <p:cNvPr id="28" name="グラフィックス 27" descr="ホールド ジェスチャ 単色塗りつぶし">
            <a:extLst>
              <a:ext uri="{FF2B5EF4-FFF2-40B4-BE49-F238E27FC236}">
                <a16:creationId xmlns:a16="http://schemas.microsoft.com/office/drawing/2014/main" id="{397EEC4F-F117-9D27-02A2-D4F6FCED068E}"/>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1219260" y="2961878"/>
            <a:ext cx="914400" cy="914400"/>
          </a:xfrm>
          <a:prstGeom prst="rect">
            <a:avLst/>
          </a:prstGeom>
        </p:spPr>
      </p:pic>
      <p:sp>
        <p:nvSpPr>
          <p:cNvPr id="29" name="正方形/長方形 28">
            <a:extLst>
              <a:ext uri="{FF2B5EF4-FFF2-40B4-BE49-F238E27FC236}">
                <a16:creationId xmlns:a16="http://schemas.microsoft.com/office/drawing/2014/main" id="{26EB2D76-CB31-762B-ED52-79768FABE22E}"/>
              </a:ext>
            </a:extLst>
          </p:cNvPr>
          <p:cNvSpPr/>
          <p:nvPr/>
        </p:nvSpPr>
        <p:spPr>
          <a:xfrm>
            <a:off x="8153715" y="2135731"/>
            <a:ext cx="4038285" cy="1200329"/>
          </a:xfrm>
          <a:prstGeom prst="rect">
            <a:avLst/>
          </a:prstGeom>
          <a:noFill/>
        </p:spPr>
        <p:txBody>
          <a:bodyPr wrap="none" lIns="91440" tIns="45720" rIns="91440" bIns="45720">
            <a:spAutoFit/>
          </a:bodyPr>
          <a:lstStyle/>
          <a:p>
            <a:pPr algn="ctr"/>
            <a:r>
              <a:rPr lang="ja-JP" altLang="en-US" sz="3600" b="0" cap="none" spc="0" dirty="0">
                <a:ln w="0"/>
                <a:solidFill>
                  <a:srgbClr val="C00000"/>
                </a:solidFill>
                <a:latin typeface="HGP創英角ｺﾞｼｯｸUB" panose="020B0900000000000000" pitchFamily="50" charset="-128"/>
                <a:ea typeface="HGP創英角ｺﾞｼｯｸUB" panose="020B0900000000000000" pitchFamily="50" charset="-128"/>
              </a:rPr>
              <a:t>具現化されなければ</a:t>
            </a:r>
            <a:endParaRPr lang="en-US" altLang="ja-JP" sz="3600" b="0" cap="none" spc="0" dirty="0">
              <a:ln w="0"/>
              <a:solidFill>
                <a:srgbClr val="C00000"/>
              </a:solidFill>
              <a:latin typeface="HGP創英角ｺﾞｼｯｸUB" panose="020B0900000000000000" pitchFamily="50" charset="-128"/>
              <a:ea typeface="HGP創英角ｺﾞｼｯｸUB" panose="020B0900000000000000" pitchFamily="50" charset="-128"/>
            </a:endParaRPr>
          </a:p>
          <a:p>
            <a:pPr algn="ctr"/>
            <a:r>
              <a:rPr lang="ja-JP" altLang="en-US" sz="3600" b="0" cap="none" spc="0" dirty="0">
                <a:ln w="0"/>
                <a:solidFill>
                  <a:srgbClr val="C00000"/>
                </a:solidFill>
                <a:latin typeface="HGP創英角ｺﾞｼｯｸUB" panose="020B0900000000000000" pitchFamily="50" charset="-128"/>
                <a:ea typeface="HGP創英角ｺﾞｼｯｸUB" panose="020B0900000000000000" pitchFamily="50" charset="-128"/>
              </a:rPr>
              <a:t>意味がない</a:t>
            </a:r>
          </a:p>
        </p:txBody>
      </p:sp>
      <p:sp>
        <p:nvSpPr>
          <p:cNvPr id="3" name="タイトル 2">
            <a:extLst>
              <a:ext uri="{FF2B5EF4-FFF2-40B4-BE49-F238E27FC236}">
                <a16:creationId xmlns:a16="http://schemas.microsoft.com/office/drawing/2014/main" id="{BCB86BA0-1FF6-99C0-2B17-DE64C8B92D1B}"/>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29902494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25000">
        <p159:morph option="byObject"/>
      </p:transition>
    </mc:Choice>
    <mc:Fallback xmlns="">
      <p:transition spd="slow" advClick="0" advTm="2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childTnLst>
                          </p:cTn>
                        </p:par>
                        <p:par>
                          <p:cTn id="8" fill="hold">
                            <p:stCondLst>
                              <p:cond delay="3000"/>
                            </p:stCondLst>
                            <p:childTnLst>
                              <p:par>
                                <p:cTn id="9" presetID="14" presetClass="entr" presetSubtype="10" fill="hold" grpId="0" nodeType="afterEffect">
                                  <p:stCondLst>
                                    <p:cond delay="1000"/>
                                  </p:stCondLst>
                                  <p:childTnLst>
                                    <p:set>
                                      <p:cBhvr>
                                        <p:cTn id="10" dur="1" fill="hold">
                                          <p:stCondLst>
                                            <p:cond delay="0"/>
                                          </p:stCondLst>
                                        </p:cTn>
                                        <p:tgtEl>
                                          <p:spTgt spid="23"/>
                                        </p:tgtEl>
                                        <p:attrNameLst>
                                          <p:attrName>style.visibility</p:attrName>
                                        </p:attrNameLst>
                                      </p:cBhvr>
                                      <p:to>
                                        <p:strVal val="visible"/>
                                      </p:to>
                                    </p:set>
                                    <p:animEffect transition="in" filter="randombar(horizontal)">
                                      <p:cBhvr>
                                        <p:cTn id="11" dur="2000"/>
                                        <p:tgtEl>
                                          <p:spTgt spid="23"/>
                                        </p:tgtEl>
                                      </p:cBhvr>
                                    </p:animEffect>
                                  </p:childTnLst>
                                </p:cTn>
                              </p:par>
                            </p:childTnLst>
                          </p:cTn>
                        </p:par>
                        <p:par>
                          <p:cTn id="12" fill="hold">
                            <p:stCondLst>
                              <p:cond delay="6000"/>
                            </p:stCondLst>
                            <p:childTnLst>
                              <p:par>
                                <p:cTn id="13" presetID="14" presetClass="entr" presetSubtype="10" fill="hold" grpId="0" nodeType="afterEffect">
                                  <p:stCondLst>
                                    <p:cond delay="100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2000"/>
                                        <p:tgtEl>
                                          <p:spTgt spid="24"/>
                                        </p:tgtEl>
                                      </p:cBhvr>
                                    </p:animEffect>
                                  </p:childTnLst>
                                </p:cTn>
                              </p:par>
                            </p:childTnLst>
                          </p:cTn>
                        </p:par>
                        <p:par>
                          <p:cTn id="16" fill="hold">
                            <p:stCondLst>
                              <p:cond delay="9000"/>
                            </p:stCondLst>
                            <p:childTnLst>
                              <p:par>
                                <p:cTn id="17" presetID="10" presetClass="entr" presetSubtype="0" fill="hold" grpId="0" nodeType="afterEffect">
                                  <p:stCondLst>
                                    <p:cond delay="100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2000"/>
                                        <p:tgtEl>
                                          <p:spTgt spid="22"/>
                                        </p:tgtEl>
                                      </p:cBhvr>
                                    </p:animEffect>
                                  </p:childTnLst>
                                </p:cTn>
                              </p:par>
                            </p:childTnLst>
                          </p:cTn>
                        </p:par>
                        <p:par>
                          <p:cTn id="20" fill="hold">
                            <p:stCondLst>
                              <p:cond delay="12000"/>
                            </p:stCondLst>
                            <p:childTnLst>
                              <p:par>
                                <p:cTn id="21" presetID="14" presetClass="entr" presetSubtype="10" fill="hold" grpId="0" nodeType="afterEffect">
                                  <p:stCondLst>
                                    <p:cond delay="100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2000"/>
                                        <p:tgtEl>
                                          <p:spTgt spid="25"/>
                                        </p:tgtEl>
                                      </p:cBhvr>
                                    </p:animEffect>
                                  </p:childTnLst>
                                </p:cTn>
                              </p:par>
                            </p:childTnLst>
                          </p:cTn>
                        </p:par>
                        <p:par>
                          <p:cTn id="24" fill="hold">
                            <p:stCondLst>
                              <p:cond delay="15000"/>
                            </p:stCondLst>
                            <p:childTnLst>
                              <p:par>
                                <p:cTn id="25" presetID="14" presetClass="entr" presetSubtype="10" fill="hold" grpId="0" nodeType="afterEffect">
                                  <p:stCondLst>
                                    <p:cond delay="1000"/>
                                  </p:stCondLst>
                                  <p:childTnLst>
                                    <p:set>
                                      <p:cBhvr>
                                        <p:cTn id="26" dur="1" fill="hold">
                                          <p:stCondLst>
                                            <p:cond delay="0"/>
                                          </p:stCondLst>
                                        </p:cTn>
                                        <p:tgtEl>
                                          <p:spTgt spid="26"/>
                                        </p:tgtEl>
                                        <p:attrNameLst>
                                          <p:attrName>style.visibility</p:attrName>
                                        </p:attrNameLst>
                                      </p:cBhvr>
                                      <p:to>
                                        <p:strVal val="visible"/>
                                      </p:to>
                                    </p:set>
                                    <p:animEffect transition="in" filter="randombar(horizontal)">
                                      <p:cBhvr>
                                        <p:cTn id="27" dur="2000"/>
                                        <p:tgtEl>
                                          <p:spTgt spid="26"/>
                                        </p:tgtEl>
                                      </p:cBhvr>
                                    </p:animEffect>
                                  </p:childTnLst>
                                </p:cTn>
                              </p:par>
                            </p:childTnLst>
                          </p:cTn>
                        </p:par>
                        <p:par>
                          <p:cTn id="28" fill="hold">
                            <p:stCondLst>
                              <p:cond delay="18000"/>
                            </p:stCondLst>
                            <p:childTnLst>
                              <p:par>
                                <p:cTn id="29" presetID="6" presetClass="entr" presetSubtype="16" fill="hold" grpId="0" nodeType="afterEffect">
                                  <p:stCondLst>
                                    <p:cond delay="1000"/>
                                  </p:stCondLst>
                                  <p:childTnLst>
                                    <p:set>
                                      <p:cBhvr>
                                        <p:cTn id="30" dur="1" fill="hold">
                                          <p:stCondLst>
                                            <p:cond delay="0"/>
                                          </p:stCondLst>
                                        </p:cTn>
                                        <p:tgtEl>
                                          <p:spTgt spid="29"/>
                                        </p:tgtEl>
                                        <p:attrNameLst>
                                          <p:attrName>style.visibility</p:attrName>
                                        </p:attrNameLst>
                                      </p:cBhvr>
                                      <p:to>
                                        <p:strVal val="visible"/>
                                      </p:to>
                                    </p:set>
                                    <p:animEffect transition="in" filter="circle(in)">
                                      <p:cBhvr>
                                        <p:cTn id="31" dur="2000"/>
                                        <p:tgtEl>
                                          <p:spTgt spid="29"/>
                                        </p:tgtEl>
                                      </p:cBhvr>
                                    </p:animEffect>
                                  </p:childTnLst>
                                </p:cTn>
                              </p:par>
                              <p:par>
                                <p:cTn id="32" presetID="6" presetClass="entr" presetSubtype="16" fill="hold" nodeType="withEffect">
                                  <p:stCondLst>
                                    <p:cond delay="1000"/>
                                  </p:stCondLst>
                                  <p:childTnLst>
                                    <p:set>
                                      <p:cBhvr>
                                        <p:cTn id="33" dur="1" fill="hold">
                                          <p:stCondLst>
                                            <p:cond delay="0"/>
                                          </p:stCondLst>
                                        </p:cTn>
                                        <p:tgtEl>
                                          <p:spTgt spid="28"/>
                                        </p:tgtEl>
                                        <p:attrNameLst>
                                          <p:attrName>style.visibility</p:attrName>
                                        </p:attrNameLst>
                                      </p:cBhvr>
                                      <p:to>
                                        <p:strVal val="visible"/>
                                      </p:to>
                                    </p:set>
                                    <p:animEffect transition="in" filter="circle(in)">
                                      <p:cBhvr>
                                        <p:cTn id="34"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4" grpId="0"/>
      <p:bldP spid="25" grpId="0"/>
      <p:bldP spid="26" grpId="0"/>
      <p:bldP spid="29"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blip>
          <a:srcRect/>
          <a:tile tx="0" ty="0" sx="100000" sy="100000" flip="none" algn="tl"/>
        </a:blipFill>
        <a:effectLst/>
      </p:bgPr>
    </p:bg>
    <p:spTree>
      <p:nvGrpSpPr>
        <p:cNvPr id="1" name="">
          <a:extLst>
            <a:ext uri="{FF2B5EF4-FFF2-40B4-BE49-F238E27FC236}">
              <a16:creationId xmlns:a16="http://schemas.microsoft.com/office/drawing/2014/main" id="{7F5F9105-3CF7-3782-A87D-ABD4135A17CE}"/>
            </a:ext>
          </a:extLst>
        </p:cNvPr>
        <p:cNvGrpSpPr/>
        <p:nvPr/>
      </p:nvGrpSpPr>
      <p:grpSpPr>
        <a:xfrm>
          <a:off x="0" y="0"/>
          <a:ext cx="0" cy="0"/>
          <a:chOff x="0" y="0"/>
          <a:chExt cx="0" cy="0"/>
        </a:xfrm>
      </p:grpSpPr>
      <p:pic>
        <p:nvPicPr>
          <p:cNvPr id="10" name="図 9" descr="書く子供たち">
            <a:extLst>
              <a:ext uri="{FF2B5EF4-FFF2-40B4-BE49-F238E27FC236}">
                <a16:creationId xmlns:a16="http://schemas.microsoft.com/office/drawing/2014/main" id="{80739F74-5482-BBE7-5055-B0A6AEBD84C0}"/>
              </a:ext>
            </a:extLst>
          </p:cNvPr>
          <p:cNvPicPr>
            <a:picLocks noChangeAspect="1"/>
          </p:cNvPicPr>
          <p:nvPr/>
        </p:nvPicPr>
        <p:blipFill>
          <a:blip r:embed="rId4">
            <a:alphaModFix amt="35000"/>
          </a:blip>
          <a:srcRect r="2667" b="16377"/>
          <a:stretch/>
        </p:blipFill>
        <p:spPr>
          <a:xfrm>
            <a:off x="1" y="-47482"/>
            <a:ext cx="12192000" cy="6986654"/>
          </a:xfrm>
          <a:prstGeom prst="rect">
            <a:avLst/>
          </a:prstGeom>
        </p:spPr>
      </p:pic>
      <p:sp>
        <p:nvSpPr>
          <p:cNvPr id="14" name="フリーフォーム: 図形 13">
            <a:extLst>
              <a:ext uri="{FF2B5EF4-FFF2-40B4-BE49-F238E27FC236}">
                <a16:creationId xmlns:a16="http://schemas.microsoft.com/office/drawing/2014/main" id="{4633C2BE-21F8-80F4-4F93-7B4D5E25FD79}"/>
              </a:ext>
            </a:extLst>
          </p:cNvPr>
          <p:cNvSpPr/>
          <p:nvPr/>
        </p:nvSpPr>
        <p:spPr>
          <a:xfrm>
            <a:off x="873194" y="290149"/>
            <a:ext cx="5506882" cy="796673"/>
          </a:xfrm>
          <a:custGeom>
            <a:avLst/>
            <a:gdLst>
              <a:gd name="connsiteX0" fmla="*/ 0 w 5506882"/>
              <a:gd name="connsiteY0" fmla="*/ 0 h 796673"/>
              <a:gd name="connsiteX1" fmla="*/ 5506882 w 5506882"/>
              <a:gd name="connsiteY1" fmla="*/ 0 h 796673"/>
              <a:gd name="connsiteX2" fmla="*/ 5506882 w 5506882"/>
              <a:gd name="connsiteY2" fmla="*/ 796673 h 796673"/>
              <a:gd name="connsiteX3" fmla="*/ 0 w 5506882"/>
              <a:gd name="connsiteY3" fmla="*/ 796673 h 796673"/>
              <a:gd name="connsiteX4" fmla="*/ 0 w 5506882"/>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882" h="796673">
                <a:moveTo>
                  <a:pt x="0" y="0"/>
                </a:moveTo>
                <a:lnTo>
                  <a:pt x="5506882" y="0"/>
                </a:lnTo>
                <a:lnTo>
                  <a:pt x="5506882" y="796673"/>
                </a:lnTo>
                <a:lnTo>
                  <a:pt x="0" y="796673"/>
                </a:lnTo>
                <a:lnTo>
                  <a:pt x="0" y="0"/>
                </a:lnTo>
                <a:close/>
              </a:path>
            </a:pathLst>
          </a:custGeom>
          <a:solidFill>
            <a:srgbClr val="FFFF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en-US" sz="2500" b="1" dirty="0">
                <a:solidFill>
                  <a:schemeClr val="tx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おわりに</a:t>
            </a:r>
            <a:endParaRPr lang="ja-JP" sz="2500" kern="12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A4FA59FD-6B1D-78EB-D4DE-8365AACA28C8}"/>
              </a:ext>
            </a:extLst>
          </p:cNvPr>
          <p:cNvSpPr>
            <a:spLocks noGrp="1"/>
          </p:cNvSpPr>
          <p:nvPr>
            <p:ph type="sldNum" sz="quarter" idx="33"/>
          </p:nvPr>
        </p:nvSpPr>
        <p:spPr/>
        <p:txBody>
          <a:bodyPr/>
          <a:lstStyle/>
          <a:p>
            <a:pPr rtl="0"/>
            <a:fld id="{19B51A1E-902D-48AF-9020-955120F399B6}" type="slidenum">
              <a:rPr lang="en-US" altLang="ja-JP" noProof="0" smtClean="0"/>
              <a:pPr rtl="0"/>
              <a:t>58</a:t>
            </a:fld>
            <a:endParaRPr lang="ja-JP" altLang="en-US" noProof="0" dirty="0"/>
          </a:p>
        </p:txBody>
      </p:sp>
      <p:pic>
        <p:nvPicPr>
          <p:cNvPr id="8" name="Picture 2" descr="C:\Users\791878\Desktop\H29\コバトン（png形式）\53-1-04.png">
            <a:extLst>
              <a:ext uri="{FF2B5EF4-FFF2-40B4-BE49-F238E27FC236}">
                <a16:creationId xmlns:a16="http://schemas.microsoft.com/office/drawing/2014/main" id="{0AD90FCB-6AAE-7404-1833-6B43AF7C4A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02546" y="6356350"/>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楕円 12">
            <a:extLst>
              <a:ext uri="{FF2B5EF4-FFF2-40B4-BE49-F238E27FC236}">
                <a16:creationId xmlns:a16="http://schemas.microsoft.com/office/drawing/2014/main" id="{3516DC68-30D9-312F-E75B-9BF74649B12D}"/>
              </a:ext>
            </a:extLst>
          </p:cNvPr>
          <p:cNvSpPr/>
          <p:nvPr/>
        </p:nvSpPr>
        <p:spPr>
          <a:xfrm>
            <a:off x="229777" y="190565"/>
            <a:ext cx="995842" cy="995842"/>
          </a:xfrm>
          <a:prstGeom prst="ellipse">
            <a:avLst/>
          </a:prstGeom>
          <a:ln>
            <a:solidFill>
              <a:srgbClr val="FFFF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pic>
        <p:nvPicPr>
          <p:cNvPr id="16" name="グラフィックス 15" descr="熱望 単色塗りつぶし">
            <a:extLst>
              <a:ext uri="{FF2B5EF4-FFF2-40B4-BE49-F238E27FC236}">
                <a16:creationId xmlns:a16="http://schemas.microsoft.com/office/drawing/2014/main" id="{7BF05E16-A5E7-680F-3EEC-D008FB01B617}"/>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311219" y="231286"/>
            <a:ext cx="914400" cy="914400"/>
          </a:xfrm>
          <a:prstGeom prst="rect">
            <a:avLst/>
          </a:prstGeom>
        </p:spPr>
      </p:pic>
      <p:sp>
        <p:nvSpPr>
          <p:cNvPr id="4" name="タイトル 1">
            <a:extLst>
              <a:ext uri="{FF2B5EF4-FFF2-40B4-BE49-F238E27FC236}">
                <a16:creationId xmlns:a16="http://schemas.microsoft.com/office/drawing/2014/main" id="{DF2A794C-EBD9-D91F-BF51-173C322F8433}"/>
              </a:ext>
            </a:extLst>
          </p:cNvPr>
          <p:cNvSpPr txBox="1">
            <a:spLocks/>
          </p:cNvSpPr>
          <p:nvPr/>
        </p:nvSpPr>
        <p:spPr>
          <a:xfrm>
            <a:off x="597750" y="1562436"/>
            <a:ext cx="11564652" cy="4165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800" dirty="0">
                <a:ln w="0">
                  <a:noFill/>
                </a:ln>
                <a:latin typeface="HGP創英角ｺﾞｼｯｸUB" panose="020B0900000000000000" pitchFamily="50" charset="-128"/>
                <a:ea typeface="HGP創英角ｺﾞｼｯｸUB" panose="020B0900000000000000" pitchFamily="50" charset="-128"/>
              </a:rPr>
              <a:t>いじめの認知件数は、</a:t>
            </a:r>
            <a:endParaRPr lang="en-US" altLang="ja-JP" sz="4800" dirty="0">
              <a:ln w="0">
                <a:noFill/>
              </a:ln>
              <a:latin typeface="HGP創英角ｺﾞｼｯｸUB" panose="020B0900000000000000" pitchFamily="50" charset="-128"/>
              <a:ea typeface="HGP創英角ｺﾞｼｯｸUB" panose="020B0900000000000000" pitchFamily="50" charset="-128"/>
            </a:endParaRPr>
          </a:p>
          <a:p>
            <a:pPr algn="l"/>
            <a:r>
              <a:rPr lang="ja-JP" altLang="en-US" sz="4800" dirty="0">
                <a:ln w="0">
                  <a:noFill/>
                </a:ln>
                <a:solidFill>
                  <a:srgbClr val="FF0000"/>
                </a:solidFill>
                <a:latin typeface="HGP創英角ｺﾞｼｯｸUB" panose="020B0900000000000000" pitchFamily="50" charset="-128"/>
                <a:ea typeface="HGP創英角ｺﾞｼｯｸUB" panose="020B0900000000000000" pitchFamily="50" charset="-128"/>
              </a:rPr>
              <a:t>学校が子供たちの“つらい”という思いに</a:t>
            </a:r>
            <a:endParaRPr lang="en-US" altLang="ja-JP" sz="4800" dirty="0">
              <a:ln w="0">
                <a:noFill/>
              </a:ln>
              <a:solidFill>
                <a:srgbClr val="FF0000"/>
              </a:solidFill>
              <a:latin typeface="HGP創英角ｺﾞｼｯｸUB" panose="020B0900000000000000" pitchFamily="50" charset="-128"/>
              <a:ea typeface="HGP創英角ｺﾞｼｯｸUB" panose="020B0900000000000000" pitchFamily="50" charset="-128"/>
            </a:endParaRPr>
          </a:p>
          <a:p>
            <a:pPr algn="l"/>
            <a:r>
              <a:rPr lang="ja-JP" altLang="en-US" sz="4800" dirty="0">
                <a:ln w="0">
                  <a:noFill/>
                </a:ln>
                <a:solidFill>
                  <a:srgbClr val="FF0000"/>
                </a:solidFill>
                <a:latin typeface="HGP創英角ｺﾞｼｯｸUB" panose="020B0900000000000000" pitchFamily="50" charset="-128"/>
                <a:ea typeface="HGP創英角ｺﾞｼｯｸUB" panose="020B0900000000000000" pitchFamily="50" charset="-128"/>
              </a:rPr>
              <a:t>寄り添った数</a:t>
            </a:r>
            <a:r>
              <a:rPr lang="ja-JP" altLang="en-US" sz="4800" dirty="0">
                <a:ln w="0">
                  <a:noFill/>
                </a:ln>
                <a:latin typeface="HGP創英角ｺﾞｼｯｸUB" panose="020B0900000000000000" pitchFamily="50" charset="-128"/>
                <a:ea typeface="HGP創英角ｺﾞｼｯｸUB" panose="020B0900000000000000" pitchFamily="50" charset="-128"/>
              </a:rPr>
              <a:t>です。</a:t>
            </a:r>
            <a:endParaRPr lang="en-US" altLang="ja-JP" sz="4800" dirty="0">
              <a:ln w="0">
                <a:noFill/>
              </a:ln>
              <a:latin typeface="HGP創英角ｺﾞｼｯｸUB" panose="020B0900000000000000" pitchFamily="50" charset="-128"/>
              <a:ea typeface="HGP創英角ｺﾞｼｯｸUB" panose="020B0900000000000000" pitchFamily="50" charset="-128"/>
            </a:endParaRPr>
          </a:p>
          <a:p>
            <a:pPr algn="l"/>
            <a:endParaRPr lang="en-US" altLang="ja-JP" sz="4800" dirty="0">
              <a:ln w="0">
                <a:noFill/>
              </a:ln>
              <a:latin typeface="HGP創英角ｺﾞｼｯｸUB" panose="020B0900000000000000" pitchFamily="50" charset="-128"/>
              <a:ea typeface="HGP創英角ｺﾞｼｯｸUB" panose="020B0900000000000000" pitchFamily="50" charset="-128"/>
            </a:endParaRPr>
          </a:p>
          <a:p>
            <a:pPr algn="l"/>
            <a:r>
              <a:rPr lang="ja-JP" altLang="en-US" sz="4800" dirty="0">
                <a:ln w="0">
                  <a:noFill/>
                </a:ln>
                <a:solidFill>
                  <a:srgbClr val="FF0000"/>
                </a:solidFill>
                <a:latin typeface="HGP創英角ｺﾞｼｯｸUB" panose="020B0900000000000000" pitchFamily="50" charset="-128"/>
                <a:ea typeface="HGP創英角ｺﾞｼｯｸUB" panose="020B0900000000000000" pitchFamily="50" charset="-128"/>
              </a:rPr>
              <a:t>「児童生徒の心情にとことん寄り添えること」</a:t>
            </a:r>
            <a:br>
              <a:rPr lang="en-US" altLang="ja-JP" sz="4800" dirty="0">
                <a:ln w="0">
                  <a:noFill/>
                </a:ln>
                <a:latin typeface="HGP創英角ｺﾞｼｯｸUB" panose="020B0900000000000000" pitchFamily="50" charset="-128"/>
                <a:ea typeface="HGP創英角ｺﾞｼｯｸUB" panose="020B0900000000000000" pitchFamily="50" charset="-128"/>
              </a:rPr>
            </a:br>
            <a:r>
              <a:rPr lang="ja-JP" altLang="en-US" sz="4800" dirty="0">
                <a:ln w="0">
                  <a:noFill/>
                </a:ln>
                <a:latin typeface="HGP創英角ｺﾞｼｯｸUB" panose="020B0900000000000000" pitchFamily="50" charset="-128"/>
                <a:ea typeface="HGP創英角ｺﾞｼｯｸUB" panose="020B0900000000000000" pitchFamily="50" charset="-128"/>
              </a:rPr>
              <a:t>が大切です。</a:t>
            </a:r>
          </a:p>
        </p:txBody>
      </p:sp>
      <p:sp>
        <p:nvSpPr>
          <p:cNvPr id="2" name="タイトル 2">
            <a:extLst>
              <a:ext uri="{FF2B5EF4-FFF2-40B4-BE49-F238E27FC236}">
                <a16:creationId xmlns:a16="http://schemas.microsoft.com/office/drawing/2014/main" id="{3D53A1A8-842E-6E4F-182D-AE2ADEAC9249}"/>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
        <p:nvSpPr>
          <p:cNvPr id="3" name="正方形/長方形 2">
            <a:extLst>
              <a:ext uri="{FF2B5EF4-FFF2-40B4-BE49-F238E27FC236}">
                <a16:creationId xmlns:a16="http://schemas.microsoft.com/office/drawing/2014/main" id="{9F652DA2-7873-9809-6C64-CF1F74C016C1}"/>
              </a:ext>
            </a:extLst>
          </p:cNvPr>
          <p:cNvSpPr/>
          <p:nvPr/>
        </p:nvSpPr>
        <p:spPr>
          <a:xfrm>
            <a:off x="9666622" y="5445329"/>
            <a:ext cx="1733168" cy="923330"/>
          </a:xfrm>
          <a:prstGeom prst="rect">
            <a:avLst/>
          </a:prstGeom>
          <a:noFill/>
        </p:spPr>
        <p:txBody>
          <a:bodyPr wrap="none" lIns="91440" tIns="45720" rIns="91440" bIns="45720">
            <a:spAutoFit/>
          </a:bodyPr>
          <a:lstStyle/>
          <a:p>
            <a:pPr algn="ctr"/>
            <a:r>
              <a:rPr lang="ja-JP" altLang="en-US" sz="5400" dirty="0">
                <a:ln w="0"/>
                <a:solidFill>
                  <a:srgbClr val="FFFF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ＥＮＤ</a:t>
            </a:r>
            <a:endParaRPr lang="ja-JP" altLang="en-US" sz="5400" b="0" cap="none" spc="0" dirty="0">
              <a:ln w="0"/>
              <a:solidFill>
                <a:srgbClr val="FFFF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16740692"/>
      </p:ext>
    </p:extLst>
  </p:cSld>
  <p:clrMapOvr>
    <a:masterClrMapping/>
  </p:clrMapOvr>
  <mc:AlternateContent xmlns:mc="http://schemas.openxmlformats.org/markup-compatibility/2006" xmlns:p14="http://schemas.microsoft.com/office/powerpoint/2010/main">
    <mc:Choice Requires="p14">
      <p:transition spd="slow" p14:dur="3000" advClick="0" advTm="16000">
        <p:randomBar dir="vert"/>
      </p:transition>
    </mc:Choice>
    <mc:Fallback xmlns="">
      <p:transition spd="slow" advClick="0" advTm="16000">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0"/>
                                        <p:tgtEl>
                                          <p:spTgt spid="4"/>
                                        </p:tgtEl>
                                      </p:cBhvr>
                                    </p:animEffect>
                                    <p:anim calcmode="lin" valueType="num">
                                      <p:cBhvr>
                                        <p:cTn id="8" dur="10000" fill="hold"/>
                                        <p:tgtEl>
                                          <p:spTgt spid="4"/>
                                        </p:tgtEl>
                                        <p:attrNameLst>
                                          <p:attrName>ppt_x</p:attrName>
                                        </p:attrNameLst>
                                      </p:cBhvr>
                                      <p:tavLst>
                                        <p:tav tm="0">
                                          <p:val>
                                            <p:strVal val="#ppt_x"/>
                                          </p:val>
                                        </p:tav>
                                        <p:tav tm="100000">
                                          <p:val>
                                            <p:strVal val="#ppt_x"/>
                                          </p:val>
                                        </p:tav>
                                      </p:tavLst>
                                    </p:anim>
                                    <p:anim calcmode="lin" valueType="num">
                                      <p:cBhvr>
                                        <p:cTn id="9" dur="10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0"/>
                            </p:stCondLst>
                            <p:childTnLst>
                              <p:par>
                                <p:cTn id="11" presetID="2" presetClass="entr" presetSubtype="4" fill="hold" grpId="0" nodeType="afterEffect">
                                  <p:stCondLst>
                                    <p:cond delay="75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3250" fill="hold"/>
                                        <p:tgtEl>
                                          <p:spTgt spid="3"/>
                                        </p:tgtEl>
                                        <p:attrNameLst>
                                          <p:attrName>ppt_x</p:attrName>
                                        </p:attrNameLst>
                                      </p:cBhvr>
                                      <p:tavLst>
                                        <p:tav tm="0">
                                          <p:val>
                                            <p:strVal val="#ppt_x"/>
                                          </p:val>
                                        </p:tav>
                                        <p:tav tm="100000">
                                          <p:val>
                                            <p:strVal val="#ppt_x"/>
                                          </p:val>
                                        </p:tav>
                                      </p:tavLst>
                                    </p:anim>
                                    <p:anim calcmode="lin" valueType="num">
                                      <p:cBhvr additive="base">
                                        <p:cTn id="14" dur="32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tile tx="0" ty="0" sx="100000" sy="100000" flip="none" algn="tl"/>
        </a:blipFill>
        <a:effectLst/>
      </p:bgPr>
    </p:bg>
    <p:spTree>
      <p:nvGrpSpPr>
        <p:cNvPr id="1" name="">
          <a:extLst>
            <a:ext uri="{FF2B5EF4-FFF2-40B4-BE49-F238E27FC236}">
              <a16:creationId xmlns:a16="http://schemas.microsoft.com/office/drawing/2014/main" id="{D9EEB8BE-FB77-35A5-EBEF-F8DE9BAA7204}"/>
            </a:ext>
          </a:extLst>
        </p:cNvPr>
        <p:cNvGrpSpPr/>
        <p:nvPr/>
      </p:nvGrpSpPr>
      <p:grpSpPr>
        <a:xfrm>
          <a:off x="0" y="0"/>
          <a:ext cx="0" cy="0"/>
          <a:chOff x="0" y="0"/>
          <a:chExt cx="0" cy="0"/>
        </a:xfrm>
      </p:grpSpPr>
      <p:sp>
        <p:nvSpPr>
          <p:cNvPr id="16" name="フリーフォーム: 図形 15">
            <a:extLst>
              <a:ext uri="{FF2B5EF4-FFF2-40B4-BE49-F238E27FC236}">
                <a16:creationId xmlns:a16="http://schemas.microsoft.com/office/drawing/2014/main" id="{36F7ED98-2AB8-F700-042B-86238D05A3A2}"/>
              </a:ext>
            </a:extLst>
          </p:cNvPr>
          <p:cNvSpPr/>
          <p:nvPr/>
        </p:nvSpPr>
        <p:spPr>
          <a:xfrm>
            <a:off x="-3490610" y="-522585"/>
            <a:ext cx="15682610" cy="7463554"/>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0099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アーチ 13">
            <a:extLst>
              <a:ext uri="{FF2B5EF4-FFF2-40B4-BE49-F238E27FC236}">
                <a16:creationId xmlns:a16="http://schemas.microsoft.com/office/drawing/2014/main" id="{E176665B-CE66-3A64-6B9E-E5AD0BF7D538}"/>
              </a:ext>
            </a:extLst>
          </p:cNvPr>
          <p:cNvSpPr/>
          <p:nvPr/>
        </p:nvSpPr>
        <p:spPr>
          <a:xfrm>
            <a:off x="-6327402" y="-1077756"/>
            <a:ext cx="8573895" cy="8573895"/>
          </a:xfrm>
          <a:prstGeom prst="blockArc">
            <a:avLst>
              <a:gd name="adj1" fmla="val 18263518"/>
              <a:gd name="adj2" fmla="val 3800503"/>
              <a:gd name="adj3" fmla="val 1603"/>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971C8604-EE91-5E43-F45E-4D89FBB03A61}"/>
              </a:ext>
            </a:extLst>
          </p:cNvPr>
          <p:cNvSpPr>
            <a:spLocks noGrp="1"/>
          </p:cNvSpPr>
          <p:nvPr>
            <p:ph type="sldNum" sz="quarter" idx="12"/>
          </p:nvPr>
        </p:nvSpPr>
        <p:spPr/>
        <p:txBody>
          <a:bodyPr/>
          <a:lstStyle/>
          <a:p>
            <a:pPr rtl="0"/>
            <a:fld id="{19B51A1E-902D-48AF-9020-955120F399B6}" type="slidenum">
              <a:rPr lang="en-US" altLang="ja-JP" noProof="0" smtClean="0"/>
              <a:pPr rtl="0"/>
              <a:t>6</a:t>
            </a:fld>
            <a:endParaRPr lang="ja-JP" altLang="en-US" noProof="0" dirty="0"/>
          </a:p>
        </p:txBody>
      </p:sp>
      <p:sp>
        <p:nvSpPr>
          <p:cNvPr id="11" name="フリーフォーム: 図形 10">
            <a:extLst>
              <a:ext uri="{FF2B5EF4-FFF2-40B4-BE49-F238E27FC236}">
                <a16:creationId xmlns:a16="http://schemas.microsoft.com/office/drawing/2014/main" id="{B236F9D5-3A92-7D90-9B24-73F260FF4B8E}"/>
              </a:ext>
            </a:extLst>
          </p:cNvPr>
          <p:cNvSpPr/>
          <p:nvPr/>
        </p:nvSpPr>
        <p:spPr>
          <a:xfrm>
            <a:off x="1454219" y="398080"/>
            <a:ext cx="5506882" cy="796673"/>
          </a:xfrm>
          <a:custGeom>
            <a:avLst/>
            <a:gdLst>
              <a:gd name="connsiteX0" fmla="*/ 0 w 5506882"/>
              <a:gd name="connsiteY0" fmla="*/ 0 h 796673"/>
              <a:gd name="connsiteX1" fmla="*/ 5506882 w 5506882"/>
              <a:gd name="connsiteY1" fmla="*/ 0 h 796673"/>
              <a:gd name="connsiteX2" fmla="*/ 5506882 w 5506882"/>
              <a:gd name="connsiteY2" fmla="*/ 796673 h 796673"/>
              <a:gd name="connsiteX3" fmla="*/ 0 w 5506882"/>
              <a:gd name="connsiteY3" fmla="*/ 796673 h 796673"/>
              <a:gd name="connsiteX4" fmla="*/ 0 w 5506882"/>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882" h="796673">
                <a:moveTo>
                  <a:pt x="0" y="0"/>
                </a:moveTo>
                <a:lnTo>
                  <a:pt x="5506882" y="0"/>
                </a:lnTo>
                <a:lnTo>
                  <a:pt x="5506882" y="796673"/>
                </a:lnTo>
                <a:lnTo>
                  <a:pt x="0" y="796673"/>
                </a:lnTo>
                <a:lnTo>
                  <a:pt x="0" y="0"/>
                </a:lnTo>
                <a:close/>
              </a:path>
            </a:pathLst>
          </a:custGeom>
          <a:solidFill>
            <a:schemeClr val="accent6">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a:t>
            </a:r>
            <a:r>
              <a:rPr kumimoji="1" lang="ja-JP" sz="2500" kern="1200" dirty="0">
                <a:latin typeface="HGP創英角ｺﾞｼｯｸUB" panose="020B0900000000000000" pitchFamily="50" charset="-128"/>
                <a:ea typeface="HGP創英角ｺﾞｼｯｸUB" panose="020B0900000000000000" pitchFamily="50" charset="-128"/>
              </a:rPr>
              <a:t>とは</a:t>
            </a:r>
            <a:endParaRPr lang="ja-JP" sz="2500" kern="1200" dirty="0">
              <a:latin typeface="HGP創英角ｺﾞｼｯｸUB" panose="020B0900000000000000" pitchFamily="50" charset="-128"/>
              <a:ea typeface="HGP創英角ｺﾞｼｯｸUB" panose="020B0900000000000000" pitchFamily="50" charset="-128"/>
            </a:endParaRPr>
          </a:p>
        </p:txBody>
      </p:sp>
      <p:sp>
        <p:nvSpPr>
          <p:cNvPr id="12" name="楕円 11">
            <a:extLst>
              <a:ext uri="{FF2B5EF4-FFF2-40B4-BE49-F238E27FC236}">
                <a16:creationId xmlns:a16="http://schemas.microsoft.com/office/drawing/2014/main" id="{43C22470-1CA3-39C2-800E-C282CF689926}"/>
              </a:ext>
            </a:extLst>
          </p:cNvPr>
          <p:cNvSpPr/>
          <p:nvPr/>
        </p:nvSpPr>
        <p:spPr>
          <a:xfrm>
            <a:off x="956297" y="298495"/>
            <a:ext cx="995842" cy="995842"/>
          </a:xfrm>
          <a:prstGeom prst="ellipse">
            <a:avLst/>
          </a:prstGeom>
          <a:ln>
            <a:solidFill>
              <a:schemeClr val="accent6">
                <a:lumMod val="60000"/>
                <a:lumOff val="4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pic>
        <p:nvPicPr>
          <p:cNvPr id="2" name="グラフィックス 1" descr="本 単色塗りつぶし">
            <a:extLst>
              <a:ext uri="{FF2B5EF4-FFF2-40B4-BE49-F238E27FC236}">
                <a16:creationId xmlns:a16="http://schemas.microsoft.com/office/drawing/2014/main" id="{6EC2AF1C-81C7-3A31-C576-0395E9C625B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21021" y="398080"/>
            <a:ext cx="866393" cy="866393"/>
          </a:xfrm>
          <a:prstGeom prst="rect">
            <a:avLst/>
          </a:prstGeom>
        </p:spPr>
      </p:pic>
      <p:sp>
        <p:nvSpPr>
          <p:cNvPr id="10" name="二等辺三角形 9">
            <a:extLst>
              <a:ext uri="{FF2B5EF4-FFF2-40B4-BE49-F238E27FC236}">
                <a16:creationId xmlns:a16="http://schemas.microsoft.com/office/drawing/2014/main" id="{3AC54A38-397E-E12F-A433-7D87200634A2}"/>
              </a:ext>
            </a:extLst>
          </p:cNvPr>
          <p:cNvSpPr/>
          <p:nvPr/>
        </p:nvSpPr>
        <p:spPr>
          <a:xfrm>
            <a:off x="838200" y="-7883"/>
            <a:ext cx="11353800" cy="6412192"/>
          </a:xfrm>
          <a:prstGeom prst="triangle">
            <a:avLst>
              <a:gd name="adj" fmla="val 10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フローチャート: 端子 16">
            <a:extLst>
              <a:ext uri="{FF2B5EF4-FFF2-40B4-BE49-F238E27FC236}">
                <a16:creationId xmlns:a16="http://schemas.microsoft.com/office/drawing/2014/main" id="{19EDFB79-B9C7-516A-3942-B2DFF41B3FD3}"/>
              </a:ext>
            </a:extLst>
          </p:cNvPr>
          <p:cNvSpPr/>
          <p:nvPr/>
        </p:nvSpPr>
        <p:spPr>
          <a:xfrm>
            <a:off x="3510134" y="1332029"/>
            <a:ext cx="3349436" cy="477068"/>
          </a:xfrm>
          <a:prstGeom prst="flowChartTerminator">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HGP創英角ｺﾞｼｯｸUB" panose="020B0900000000000000" pitchFamily="50" charset="-128"/>
                <a:ea typeface="HGP創英角ｺﾞｼｯｸUB" panose="020B0900000000000000" pitchFamily="50" charset="-128"/>
              </a:rPr>
              <a:t>「生命心身財産重大事態」</a:t>
            </a:r>
          </a:p>
        </p:txBody>
      </p:sp>
      <p:sp>
        <p:nvSpPr>
          <p:cNvPr id="18" name="フローチャート: 端子 17">
            <a:extLst>
              <a:ext uri="{FF2B5EF4-FFF2-40B4-BE49-F238E27FC236}">
                <a16:creationId xmlns:a16="http://schemas.microsoft.com/office/drawing/2014/main" id="{DFD17211-2FB2-B1E3-92ED-2A5DEB7037FF}"/>
              </a:ext>
            </a:extLst>
          </p:cNvPr>
          <p:cNvSpPr/>
          <p:nvPr/>
        </p:nvSpPr>
        <p:spPr>
          <a:xfrm>
            <a:off x="8803853" y="5523357"/>
            <a:ext cx="3288746" cy="497615"/>
          </a:xfrm>
          <a:prstGeom prst="flowChartTerminator">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bg1"/>
                </a:solidFill>
                <a:latin typeface="HGP創英角ｺﾞｼｯｸUB" panose="020B0900000000000000" pitchFamily="50" charset="-128"/>
                <a:ea typeface="HGP創英角ｺﾞｼｯｸUB" panose="020B0900000000000000" pitchFamily="50" charset="-128"/>
              </a:rPr>
              <a:t>「不 登 校 重 大 事 態」</a:t>
            </a:r>
          </a:p>
        </p:txBody>
      </p:sp>
      <p:sp>
        <p:nvSpPr>
          <p:cNvPr id="19" name="テキスト ボックス 18">
            <a:extLst>
              <a:ext uri="{FF2B5EF4-FFF2-40B4-BE49-F238E27FC236}">
                <a16:creationId xmlns:a16="http://schemas.microsoft.com/office/drawing/2014/main" id="{86D35EB1-37EC-1DE4-CB30-F1DE8DF8CD48}"/>
              </a:ext>
            </a:extLst>
          </p:cNvPr>
          <p:cNvSpPr txBox="1"/>
          <p:nvPr/>
        </p:nvSpPr>
        <p:spPr>
          <a:xfrm>
            <a:off x="167248" y="1086718"/>
            <a:ext cx="1015663" cy="5043386"/>
          </a:xfrm>
          <a:prstGeom prst="rect">
            <a:avLst/>
          </a:prstGeom>
          <a:noFill/>
        </p:spPr>
        <p:txBody>
          <a:bodyPr vert="eaVert" wrap="square">
            <a:spAutoFit/>
          </a:bodyPr>
          <a:lstStyle/>
          <a:p>
            <a:r>
              <a:rPr lang="ja-JP" altLang="en-US" sz="54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重大事態の定義</a:t>
            </a:r>
          </a:p>
        </p:txBody>
      </p:sp>
      <p:sp>
        <p:nvSpPr>
          <p:cNvPr id="24" name="正方形/長方形 23">
            <a:extLst>
              <a:ext uri="{FF2B5EF4-FFF2-40B4-BE49-F238E27FC236}">
                <a16:creationId xmlns:a16="http://schemas.microsoft.com/office/drawing/2014/main" id="{C9C08723-85A7-46B0-785C-C427F1E61C9D}"/>
              </a:ext>
            </a:extLst>
          </p:cNvPr>
          <p:cNvSpPr/>
          <p:nvPr/>
        </p:nvSpPr>
        <p:spPr>
          <a:xfrm>
            <a:off x="2100024" y="1890535"/>
            <a:ext cx="4991440" cy="1015663"/>
          </a:xfrm>
          <a:prstGeom prst="rect">
            <a:avLst/>
          </a:prstGeom>
          <a:noFill/>
        </p:spPr>
        <p:txBody>
          <a:bodyPr wrap="square" lIns="91440" tIns="45720" rIns="91440" bIns="45720">
            <a:spAutoFit/>
          </a:bodyPr>
          <a:lstStyle/>
          <a:p>
            <a:r>
              <a:rPr lang="ja-JP" altLang="en-US" sz="2000" dirty="0">
                <a:ln w="0"/>
                <a:latin typeface="HGP創英角ｺﾞｼｯｸUB" panose="020B0900000000000000" pitchFamily="50" charset="-128"/>
                <a:ea typeface="HGP創英角ｺﾞｼｯｸUB" panose="020B0900000000000000" pitchFamily="50" charset="-128"/>
              </a:rPr>
              <a:t>いじめにより当該学校に在籍する児童等の　　　　　　　　　　　　</a:t>
            </a:r>
            <a:endParaRPr lang="en-US" altLang="ja-JP" sz="2000" dirty="0">
              <a:ln w="0"/>
              <a:latin typeface="HGP創英角ｺﾞｼｯｸUB" panose="020B0900000000000000" pitchFamily="50" charset="-128"/>
              <a:ea typeface="HGP創英角ｺﾞｼｯｸUB" panose="020B0900000000000000" pitchFamily="50" charset="-128"/>
            </a:endParaRPr>
          </a:p>
          <a:p>
            <a:r>
              <a:rPr lang="ja-JP" altLang="en-US" sz="2000" dirty="0">
                <a:ln w="0"/>
                <a:latin typeface="HGP創英角ｺﾞｼｯｸUB" panose="020B0900000000000000" pitchFamily="50" charset="-128"/>
                <a:ea typeface="HGP創英角ｺﾞｼｯｸUB" panose="020B0900000000000000" pitchFamily="50" charset="-128"/>
              </a:rPr>
              <a:t>　　　　　　　　　　　　　　に重大な被害が生じた</a:t>
            </a:r>
            <a:endParaRPr lang="en-US" altLang="ja-JP" sz="2000" dirty="0">
              <a:ln w="0"/>
              <a:latin typeface="HGP創英角ｺﾞｼｯｸUB" panose="020B0900000000000000" pitchFamily="50" charset="-128"/>
              <a:ea typeface="HGP創英角ｺﾞｼｯｸUB" panose="020B0900000000000000" pitchFamily="50" charset="-128"/>
            </a:endParaRPr>
          </a:p>
          <a:p>
            <a:r>
              <a:rPr lang="ja-JP" altLang="en-US" sz="2000" dirty="0">
                <a:ln w="0"/>
                <a:latin typeface="HGP創英角ｺﾞｼｯｸUB" panose="020B0900000000000000" pitchFamily="50" charset="-128"/>
                <a:ea typeface="HGP創英角ｺﾞｼｯｸUB" panose="020B0900000000000000" pitchFamily="50" charset="-128"/>
              </a:rPr>
              <a:t>　疑いがあると認めるとき。</a:t>
            </a:r>
            <a:endParaRPr lang="en-US" altLang="ja-JP" sz="2000" dirty="0">
              <a:ln w="0"/>
              <a:latin typeface="HGP創英角ｺﾞｼｯｸUB" panose="020B0900000000000000" pitchFamily="50" charset="-128"/>
              <a:ea typeface="HGP創英角ｺﾞｼｯｸUB" panose="020B0900000000000000" pitchFamily="50" charset="-128"/>
            </a:endParaRPr>
          </a:p>
        </p:txBody>
      </p:sp>
      <p:sp>
        <p:nvSpPr>
          <p:cNvPr id="25" name="正方形/長方形 24">
            <a:extLst>
              <a:ext uri="{FF2B5EF4-FFF2-40B4-BE49-F238E27FC236}">
                <a16:creationId xmlns:a16="http://schemas.microsoft.com/office/drawing/2014/main" id="{34FAA691-1508-1F97-731C-EAFA14DDE814}"/>
              </a:ext>
            </a:extLst>
          </p:cNvPr>
          <p:cNvSpPr/>
          <p:nvPr/>
        </p:nvSpPr>
        <p:spPr>
          <a:xfrm>
            <a:off x="2173709" y="2189598"/>
            <a:ext cx="2601300" cy="400110"/>
          </a:xfrm>
          <a:prstGeom prst="rect">
            <a:avLst/>
          </a:prstGeom>
        </p:spPr>
        <p:txBody>
          <a:bodyPr wrap="square">
            <a:spAutoFit/>
          </a:bodyPr>
          <a:lstStyle/>
          <a:p>
            <a:r>
              <a:rPr lang="ja-JP" altLang="en-US" sz="2000" dirty="0">
                <a:ln w="0"/>
                <a:solidFill>
                  <a:srgbClr val="FF0000"/>
                </a:solidFill>
                <a:latin typeface="HGP創英角ｺﾞｼｯｸUB" panose="020B0900000000000000" pitchFamily="50" charset="-128"/>
                <a:ea typeface="HGP創英角ｺﾞｼｯｸUB" panose="020B0900000000000000" pitchFamily="50" charset="-128"/>
              </a:rPr>
              <a:t>生命、心身又は財産</a:t>
            </a:r>
            <a:endParaRPr lang="ja-JP" altLang="en-US" sz="20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26" name="正方形/長方形 25">
            <a:extLst>
              <a:ext uri="{FF2B5EF4-FFF2-40B4-BE49-F238E27FC236}">
                <a16:creationId xmlns:a16="http://schemas.microsoft.com/office/drawing/2014/main" id="{5898E64B-589C-2AA8-ED0B-3D83CF4BF406}"/>
              </a:ext>
            </a:extLst>
          </p:cNvPr>
          <p:cNvSpPr/>
          <p:nvPr/>
        </p:nvSpPr>
        <p:spPr>
          <a:xfrm>
            <a:off x="5184852" y="4577313"/>
            <a:ext cx="6502101" cy="707886"/>
          </a:xfrm>
          <a:prstGeom prst="rect">
            <a:avLst/>
          </a:prstGeom>
          <a:noFill/>
        </p:spPr>
        <p:txBody>
          <a:bodyPr wrap="none" lIns="91440" tIns="45720" rIns="91440" bIns="45720">
            <a:spAutoFit/>
          </a:bodyPr>
          <a:lstStyle/>
          <a:p>
            <a:r>
              <a:rPr lang="ja-JP" altLang="en-US" sz="2000" dirty="0">
                <a:ln w="0"/>
                <a:latin typeface="HGP創英角ｺﾞｼｯｸUB" panose="020B0900000000000000" pitchFamily="50" charset="-128"/>
                <a:ea typeface="HGP創英角ｺﾞｼｯｸUB" panose="020B0900000000000000" pitchFamily="50" charset="-128"/>
              </a:rPr>
              <a:t>いじめにより当該学校に在籍する児童等が　</a:t>
            </a:r>
            <a:endParaRPr lang="en-US" altLang="ja-JP" sz="2000" dirty="0">
              <a:ln w="0"/>
              <a:latin typeface="HGP創英角ｺﾞｼｯｸUB" panose="020B0900000000000000" pitchFamily="50" charset="-128"/>
              <a:ea typeface="HGP創英角ｺﾞｼｯｸUB" panose="020B0900000000000000" pitchFamily="50" charset="-128"/>
            </a:endParaRPr>
          </a:p>
          <a:p>
            <a:r>
              <a:rPr lang="ja-JP" altLang="en-US" sz="2000" dirty="0">
                <a:ln w="0"/>
                <a:latin typeface="HGP創英角ｺﾞｼｯｸUB" panose="020B0900000000000000" pitchFamily="50" charset="-128"/>
                <a:ea typeface="HGP創英角ｺﾞｼｯｸUB" panose="020B0900000000000000" pitchFamily="50" charset="-128"/>
              </a:rPr>
              <a:t>　　　することを余儀なくされている疑いがあると認めるとき。</a:t>
            </a:r>
            <a:endParaRPr lang="en-US" altLang="ja-JP" sz="2000" dirty="0">
              <a:ln w="0"/>
              <a:latin typeface="HGP創英角ｺﾞｼｯｸUB" panose="020B0900000000000000" pitchFamily="50" charset="-128"/>
              <a:ea typeface="HGP創英角ｺﾞｼｯｸUB" panose="020B0900000000000000" pitchFamily="50" charset="-128"/>
            </a:endParaRPr>
          </a:p>
        </p:txBody>
      </p:sp>
      <p:sp>
        <p:nvSpPr>
          <p:cNvPr id="27" name="正方形/長方形 26">
            <a:extLst>
              <a:ext uri="{FF2B5EF4-FFF2-40B4-BE49-F238E27FC236}">
                <a16:creationId xmlns:a16="http://schemas.microsoft.com/office/drawing/2014/main" id="{E5D20970-36D5-E6B7-691E-8526B58DBC5A}"/>
              </a:ext>
            </a:extLst>
          </p:cNvPr>
          <p:cNvSpPr/>
          <p:nvPr/>
        </p:nvSpPr>
        <p:spPr>
          <a:xfrm>
            <a:off x="9757468" y="4574289"/>
            <a:ext cx="2182008" cy="400110"/>
          </a:xfrm>
          <a:prstGeom prst="rect">
            <a:avLst/>
          </a:prstGeom>
        </p:spPr>
        <p:txBody>
          <a:bodyPr wrap="none">
            <a:spAutoFit/>
          </a:bodyPr>
          <a:lstStyle/>
          <a:p>
            <a:r>
              <a:rPr lang="ja-JP" altLang="en-US" sz="2000" dirty="0">
                <a:ln w="0"/>
                <a:solidFill>
                  <a:srgbClr val="FF0000"/>
                </a:solidFill>
                <a:latin typeface="HGP創英角ｺﾞｼｯｸUB" panose="020B0900000000000000" pitchFamily="50" charset="-128"/>
                <a:ea typeface="HGP創英角ｺﾞｼｯｸUB" panose="020B0900000000000000" pitchFamily="50" charset="-128"/>
              </a:rPr>
              <a:t>相当の期間学校を</a:t>
            </a:r>
            <a:endParaRPr lang="en-US" altLang="ja-JP" sz="2000" dirty="0">
              <a:ln w="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28" name="正方形/長方形 27">
            <a:extLst>
              <a:ext uri="{FF2B5EF4-FFF2-40B4-BE49-F238E27FC236}">
                <a16:creationId xmlns:a16="http://schemas.microsoft.com/office/drawing/2014/main" id="{9D87322D-39CF-6E85-36DE-7EBCF1A3519F}"/>
              </a:ext>
            </a:extLst>
          </p:cNvPr>
          <p:cNvSpPr/>
          <p:nvPr/>
        </p:nvSpPr>
        <p:spPr>
          <a:xfrm>
            <a:off x="5132104" y="4885089"/>
            <a:ext cx="697627" cy="400110"/>
          </a:xfrm>
          <a:prstGeom prst="rect">
            <a:avLst/>
          </a:prstGeom>
        </p:spPr>
        <p:txBody>
          <a:bodyPr wrap="none">
            <a:spAutoFit/>
          </a:bodyPr>
          <a:lstStyle/>
          <a:p>
            <a:r>
              <a:rPr lang="ja-JP" altLang="en-US" sz="2000" dirty="0">
                <a:ln w="0"/>
                <a:solidFill>
                  <a:srgbClr val="FF0000"/>
                </a:solidFill>
                <a:latin typeface="HGP創英角ｺﾞｼｯｸUB" panose="020B0900000000000000" pitchFamily="50" charset="-128"/>
                <a:ea typeface="HGP創英角ｺﾞｼｯｸUB" panose="020B0900000000000000" pitchFamily="50" charset="-128"/>
              </a:rPr>
              <a:t>欠席</a:t>
            </a:r>
            <a:endParaRPr lang="en-US" altLang="ja-JP" sz="2000" dirty="0">
              <a:ln w="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29" name="正方形/長方形 28">
            <a:extLst>
              <a:ext uri="{FF2B5EF4-FFF2-40B4-BE49-F238E27FC236}">
                <a16:creationId xmlns:a16="http://schemas.microsoft.com/office/drawing/2014/main" id="{D7775DD6-B910-6BCD-2D1E-BEA9695FA5BD}"/>
              </a:ext>
            </a:extLst>
          </p:cNvPr>
          <p:cNvSpPr/>
          <p:nvPr/>
        </p:nvSpPr>
        <p:spPr>
          <a:xfrm>
            <a:off x="2426900" y="3071661"/>
            <a:ext cx="6805661" cy="707886"/>
          </a:xfrm>
          <a:prstGeom prst="rect">
            <a:avLst/>
          </a:prstGeom>
          <a:solidFill>
            <a:srgbClr val="FF0000"/>
          </a:solidFill>
        </p:spPr>
        <p:txBody>
          <a:bodyPr wrap="square" lIns="91440" tIns="45720" rIns="91440" bIns="45720">
            <a:spAutoFit/>
          </a:bodyPr>
          <a:lstStyle/>
          <a:p>
            <a:pPr algn="dist"/>
            <a:r>
              <a:rPr lang="en-US" altLang="ja-JP" sz="2000" dirty="0">
                <a:ln w="0"/>
                <a:solidFill>
                  <a:schemeClr val="bg1"/>
                </a:solidFill>
                <a:latin typeface="HGP創英角ｺﾞｼｯｸUB" panose="020B0900000000000000" pitchFamily="50" charset="-128"/>
                <a:ea typeface="HGP創英角ｺﾞｼｯｸUB" panose="020B0900000000000000" pitchFamily="50" charset="-128"/>
              </a:rPr>
              <a:t>※</a:t>
            </a:r>
            <a:r>
              <a:rPr lang="ja-JP" altLang="en-US" sz="2000" dirty="0">
                <a:ln w="0"/>
                <a:solidFill>
                  <a:schemeClr val="bg1"/>
                </a:solidFill>
                <a:latin typeface="HGP創英角ｺﾞｼｯｸUB" panose="020B0900000000000000" pitchFamily="50" charset="-128"/>
                <a:ea typeface="HGP創英角ｺﾞｼｯｸUB" panose="020B0900000000000000" pitchFamily="50" charset="-128"/>
              </a:rPr>
              <a:t>被害児童生徒や保護者から</a:t>
            </a:r>
            <a:endParaRPr lang="en-US" altLang="ja-JP" sz="2000" dirty="0">
              <a:ln w="0"/>
              <a:solidFill>
                <a:schemeClr val="bg1"/>
              </a:solidFill>
              <a:latin typeface="HGP創英角ｺﾞｼｯｸUB" panose="020B0900000000000000" pitchFamily="50" charset="-128"/>
              <a:ea typeface="HGP創英角ｺﾞｼｯｸUB" panose="020B0900000000000000" pitchFamily="50" charset="-128"/>
            </a:endParaRPr>
          </a:p>
          <a:p>
            <a:pPr algn="dist"/>
            <a:r>
              <a:rPr lang="ja-JP" altLang="en-US" sz="2000" dirty="0">
                <a:ln w="0"/>
                <a:solidFill>
                  <a:schemeClr val="bg1"/>
                </a:solidFill>
                <a:latin typeface="HGP創英角ｺﾞｼｯｸUB" panose="020B0900000000000000" pitchFamily="50" charset="-128"/>
                <a:ea typeface="HGP創英角ｺﾞｼｯｸUB" panose="020B0900000000000000" pitchFamily="50" charset="-128"/>
              </a:rPr>
              <a:t>「いじめにより重大な被害が生じたという申立てがあったとき」</a:t>
            </a:r>
            <a:endParaRPr lang="en-US" altLang="ja-JP" sz="2000" dirty="0">
              <a:ln w="0"/>
              <a:solidFill>
                <a:schemeClr val="bg1"/>
              </a:solidFill>
              <a:latin typeface="HGP創英角ｺﾞｼｯｸUB" panose="020B0900000000000000" pitchFamily="50" charset="-128"/>
              <a:ea typeface="HGP創英角ｺﾞｼｯｸUB" panose="020B0900000000000000" pitchFamily="50" charset="-128"/>
            </a:endParaRPr>
          </a:p>
        </p:txBody>
      </p:sp>
      <p:pic>
        <p:nvPicPr>
          <p:cNvPr id="32" name="図 31">
            <a:extLst>
              <a:ext uri="{FF2B5EF4-FFF2-40B4-BE49-F238E27FC236}">
                <a16:creationId xmlns:a16="http://schemas.microsoft.com/office/drawing/2014/main" id="{A8766CF5-F221-DADC-8141-EBC77F89FB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822713">
            <a:off x="5117960" y="77013"/>
            <a:ext cx="4578598" cy="2406521"/>
          </a:xfrm>
          <a:prstGeom prst="rect">
            <a:avLst/>
          </a:prstGeom>
        </p:spPr>
      </p:pic>
      <p:pic>
        <p:nvPicPr>
          <p:cNvPr id="33" name="図 32">
            <a:extLst>
              <a:ext uri="{FF2B5EF4-FFF2-40B4-BE49-F238E27FC236}">
                <a16:creationId xmlns:a16="http://schemas.microsoft.com/office/drawing/2014/main" id="{9093DF48-9F6C-E811-4A0F-0F95D77BFA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52139" y="3998074"/>
            <a:ext cx="3288746" cy="2835126"/>
          </a:xfrm>
          <a:prstGeom prst="rect">
            <a:avLst/>
          </a:prstGeom>
        </p:spPr>
      </p:pic>
      <p:sp>
        <p:nvSpPr>
          <p:cNvPr id="34" name="正方形/長方形 33">
            <a:extLst>
              <a:ext uri="{FF2B5EF4-FFF2-40B4-BE49-F238E27FC236}">
                <a16:creationId xmlns:a16="http://schemas.microsoft.com/office/drawing/2014/main" id="{C13E8979-2CA1-FC5A-E806-C33945833B2A}"/>
              </a:ext>
            </a:extLst>
          </p:cNvPr>
          <p:cNvSpPr/>
          <p:nvPr/>
        </p:nvSpPr>
        <p:spPr>
          <a:xfrm>
            <a:off x="9787467" y="4577313"/>
            <a:ext cx="1321519" cy="39708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矢印: 上 34">
            <a:extLst>
              <a:ext uri="{FF2B5EF4-FFF2-40B4-BE49-F238E27FC236}">
                <a16:creationId xmlns:a16="http://schemas.microsoft.com/office/drawing/2014/main" id="{98463F4D-F384-7692-E658-ECC5EF979E95}"/>
              </a:ext>
            </a:extLst>
          </p:cNvPr>
          <p:cNvSpPr/>
          <p:nvPr/>
        </p:nvSpPr>
        <p:spPr>
          <a:xfrm>
            <a:off x="10205910" y="2906198"/>
            <a:ext cx="484632" cy="1680621"/>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599FBB95-5897-4F7C-3850-02D29AD03B40}"/>
              </a:ext>
            </a:extLst>
          </p:cNvPr>
          <p:cNvSpPr/>
          <p:nvPr/>
        </p:nvSpPr>
        <p:spPr>
          <a:xfrm>
            <a:off x="8656521" y="1825154"/>
            <a:ext cx="3368231" cy="1200329"/>
          </a:xfrm>
          <a:prstGeom prst="rect">
            <a:avLst/>
          </a:prstGeom>
          <a:noFill/>
        </p:spPr>
        <p:txBody>
          <a:bodyPr wrap="none" lIns="91440" tIns="45720" rIns="91440" bIns="45720">
            <a:spAutoFit/>
          </a:bodyPr>
          <a:lstStyle/>
          <a:p>
            <a:pPr algn="ctr"/>
            <a:r>
              <a:rPr lang="ja-JP" altLang="en-US" sz="5400" b="0" cap="none" spc="0" dirty="0">
                <a:ln w="0"/>
                <a:solidFill>
                  <a:schemeClr val="tx1"/>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年間</a:t>
            </a:r>
            <a:r>
              <a:rPr lang="en-US" altLang="ja-JP" sz="7200" b="0" cap="none" spc="0" dirty="0">
                <a:ln w="0"/>
                <a:solidFill>
                  <a:schemeClr val="tx1"/>
                </a:solidFill>
                <a:effectLst>
                  <a:outerShdw blurRad="38100" dist="19050" dir="2700000" algn="tl" rotWithShape="0">
                    <a:schemeClr val="dk1">
                      <a:alpha val="40000"/>
                    </a:schemeClr>
                  </a:outerShdw>
                </a:effectLst>
                <a:latin typeface="Segoe UI Black" panose="020B0A02040204020203" pitchFamily="34" charset="0"/>
                <a:ea typeface="Segoe UI Black" panose="020B0A02040204020203" pitchFamily="34" charset="0"/>
              </a:rPr>
              <a:t>30</a:t>
            </a:r>
            <a:r>
              <a:rPr lang="ja-JP" altLang="en-US" sz="5400" b="0" cap="none" spc="0" dirty="0">
                <a:ln w="0"/>
                <a:solidFill>
                  <a:schemeClr val="tx1"/>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日</a:t>
            </a:r>
          </a:p>
        </p:txBody>
      </p:sp>
      <p:pic>
        <p:nvPicPr>
          <p:cNvPr id="38" name="グラフィックス 37" descr="バッジ 1 単色塗りつぶし">
            <a:extLst>
              <a:ext uri="{FF2B5EF4-FFF2-40B4-BE49-F238E27FC236}">
                <a16:creationId xmlns:a16="http://schemas.microsoft.com/office/drawing/2014/main" id="{6748B555-C671-3401-A572-4C0D75EDAD4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988931" y="1104887"/>
            <a:ext cx="914400" cy="914400"/>
          </a:xfrm>
          <a:prstGeom prst="rect">
            <a:avLst/>
          </a:prstGeom>
        </p:spPr>
      </p:pic>
      <p:pic>
        <p:nvPicPr>
          <p:cNvPr id="40" name="グラフィックス 39" descr="バッジ 単色塗りつぶし">
            <a:extLst>
              <a:ext uri="{FF2B5EF4-FFF2-40B4-BE49-F238E27FC236}">
                <a16:creationId xmlns:a16="http://schemas.microsoft.com/office/drawing/2014/main" id="{25F332AB-155C-72D0-B5A3-462F067A8FF3}"/>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7285007" y="5322301"/>
            <a:ext cx="914400" cy="914400"/>
          </a:xfrm>
          <a:prstGeom prst="rect">
            <a:avLst/>
          </a:prstGeom>
        </p:spPr>
      </p:pic>
      <p:sp>
        <p:nvSpPr>
          <p:cNvPr id="41" name="正方形/長方形 40">
            <a:extLst>
              <a:ext uri="{FF2B5EF4-FFF2-40B4-BE49-F238E27FC236}">
                <a16:creationId xmlns:a16="http://schemas.microsoft.com/office/drawing/2014/main" id="{63B22533-7809-0E84-0637-44B2DF717919}"/>
              </a:ext>
            </a:extLst>
          </p:cNvPr>
          <p:cNvSpPr/>
          <p:nvPr/>
        </p:nvSpPr>
        <p:spPr>
          <a:xfrm>
            <a:off x="2415301" y="1428870"/>
            <a:ext cx="1107996" cy="461665"/>
          </a:xfrm>
          <a:prstGeom prst="rect">
            <a:avLst/>
          </a:prstGeom>
          <a:noFill/>
        </p:spPr>
        <p:txBody>
          <a:bodyPr wrap="none" lIns="91440" tIns="45720" rIns="91440" bIns="45720">
            <a:spAutoFit/>
          </a:bodyPr>
          <a:lstStyle/>
          <a:p>
            <a:pPr algn="ctr"/>
            <a:r>
              <a:rPr lang="ja-JP" altLang="en-US" sz="2400" cap="none" spc="0" dirty="0">
                <a:ln w="0"/>
                <a:solidFill>
                  <a:schemeClr val="bg1"/>
                </a:solidFill>
                <a:latin typeface="HGP創英角ｺﾞｼｯｸUB" panose="020B0900000000000000" pitchFamily="50" charset="-128"/>
                <a:ea typeface="HGP創英角ｺﾞｼｯｸUB" panose="020B0900000000000000" pitchFamily="50" charset="-128"/>
              </a:rPr>
              <a:t>号</a:t>
            </a:r>
            <a:r>
              <a:rPr lang="ja-JP" altLang="en-US" sz="2400" cap="none" spc="0" dirty="0">
                <a:ln w="0"/>
                <a:solidFill>
                  <a:schemeClr val="tx1"/>
                </a:solidFill>
                <a:latin typeface="HGP創英角ｺﾞｼｯｸUB" panose="020B0900000000000000" pitchFamily="50" charset="-128"/>
                <a:ea typeface="HGP創英角ｺﾞｼｯｸUB" panose="020B0900000000000000" pitchFamily="50" charset="-128"/>
              </a:rPr>
              <a:t>事案</a:t>
            </a:r>
          </a:p>
        </p:txBody>
      </p:sp>
      <p:sp>
        <p:nvSpPr>
          <p:cNvPr id="42" name="正方形/長方形 41">
            <a:extLst>
              <a:ext uri="{FF2B5EF4-FFF2-40B4-BE49-F238E27FC236}">
                <a16:creationId xmlns:a16="http://schemas.microsoft.com/office/drawing/2014/main" id="{8A8E19D4-9926-1FBA-6297-709E0DBB02FA}"/>
              </a:ext>
            </a:extLst>
          </p:cNvPr>
          <p:cNvSpPr/>
          <p:nvPr/>
        </p:nvSpPr>
        <p:spPr>
          <a:xfrm>
            <a:off x="7731559" y="5618163"/>
            <a:ext cx="1107996" cy="461665"/>
          </a:xfrm>
          <a:prstGeom prst="rect">
            <a:avLst/>
          </a:prstGeom>
          <a:noFill/>
        </p:spPr>
        <p:txBody>
          <a:bodyPr wrap="none" lIns="91440" tIns="45720" rIns="91440" bIns="45720">
            <a:spAutoFit/>
          </a:bodyPr>
          <a:lstStyle/>
          <a:p>
            <a:pPr algn="ctr"/>
            <a:r>
              <a:rPr lang="ja-JP" altLang="en-US" sz="2400" cap="none" spc="0" dirty="0">
                <a:ln w="0"/>
                <a:solidFill>
                  <a:schemeClr val="accent3">
                    <a:lumMod val="20000"/>
                    <a:lumOff val="80000"/>
                  </a:schemeClr>
                </a:solidFill>
                <a:latin typeface="HGP創英角ｺﾞｼｯｸUB" panose="020B0900000000000000" pitchFamily="50" charset="-128"/>
                <a:ea typeface="HGP創英角ｺﾞｼｯｸUB" panose="020B0900000000000000" pitchFamily="50" charset="-128"/>
              </a:rPr>
              <a:t>号</a:t>
            </a:r>
            <a:r>
              <a:rPr lang="ja-JP" altLang="en-US" sz="2400" cap="none" spc="0" dirty="0">
                <a:ln w="0"/>
                <a:solidFill>
                  <a:schemeClr val="tx1"/>
                </a:solidFill>
                <a:latin typeface="HGP創英角ｺﾞｼｯｸUB" panose="020B0900000000000000" pitchFamily="50" charset="-128"/>
                <a:ea typeface="HGP創英角ｺﾞｼｯｸUB" panose="020B0900000000000000" pitchFamily="50" charset="-128"/>
              </a:rPr>
              <a:t>事案</a:t>
            </a:r>
          </a:p>
        </p:txBody>
      </p:sp>
      <p:pic>
        <p:nvPicPr>
          <p:cNvPr id="4" name="Picture 2" descr="C:\Users\791878\Desktop\H29\コバトン（png形式）\53-1-04.png">
            <a:extLst>
              <a:ext uri="{FF2B5EF4-FFF2-40B4-BE49-F238E27FC236}">
                <a16:creationId xmlns:a16="http://schemas.microsoft.com/office/drawing/2014/main" id="{CB08DD10-2D68-4C4A-2D1F-C688E0DB1F5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タイトル 2">
            <a:extLst>
              <a:ext uri="{FF2B5EF4-FFF2-40B4-BE49-F238E27FC236}">
                <a16:creationId xmlns:a16="http://schemas.microsoft.com/office/drawing/2014/main" id="{C7B94E74-6B26-E57C-A6C3-ADBFC980CC54}"/>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14283498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30000">
        <p159:morph option="byObject"/>
      </p:transition>
    </mc:Choice>
    <mc:Fallback xmlns="">
      <p:transition spd="slow"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00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2000"/>
                                        <p:tgtEl>
                                          <p:spTgt spid="38"/>
                                        </p:tgtEl>
                                      </p:cBhvr>
                                    </p:animEffect>
                                  </p:childTnLst>
                                </p:cTn>
                              </p:par>
                              <p:par>
                                <p:cTn id="8" presetID="22" presetClass="entr" presetSubtype="4" fill="hold" grpId="0" nodeType="withEffect">
                                  <p:stCondLst>
                                    <p:cond delay="1000"/>
                                  </p:stCondLst>
                                  <p:childTnLst>
                                    <p:set>
                                      <p:cBhvr>
                                        <p:cTn id="9" dur="1" fill="hold">
                                          <p:stCondLst>
                                            <p:cond delay="0"/>
                                          </p:stCondLst>
                                        </p:cTn>
                                        <p:tgtEl>
                                          <p:spTgt spid="41"/>
                                        </p:tgtEl>
                                        <p:attrNameLst>
                                          <p:attrName>style.visibility</p:attrName>
                                        </p:attrNameLst>
                                      </p:cBhvr>
                                      <p:to>
                                        <p:strVal val="visible"/>
                                      </p:to>
                                    </p:set>
                                    <p:animEffect transition="in" filter="wipe(down)">
                                      <p:cBhvr>
                                        <p:cTn id="10" dur="2000"/>
                                        <p:tgtEl>
                                          <p:spTgt spid="41"/>
                                        </p:tgtEl>
                                      </p:cBhvr>
                                    </p:animEffect>
                                  </p:childTnLst>
                                </p:cTn>
                              </p:par>
                              <p:par>
                                <p:cTn id="11" presetID="22" presetClass="entr" presetSubtype="4" fill="hold" nodeType="withEffect">
                                  <p:stCondLst>
                                    <p:cond delay="1000"/>
                                  </p:stCondLst>
                                  <p:childTnLst>
                                    <p:set>
                                      <p:cBhvr>
                                        <p:cTn id="12" dur="1" fill="hold">
                                          <p:stCondLst>
                                            <p:cond delay="0"/>
                                          </p:stCondLst>
                                        </p:cTn>
                                        <p:tgtEl>
                                          <p:spTgt spid="40"/>
                                        </p:tgtEl>
                                        <p:attrNameLst>
                                          <p:attrName>style.visibility</p:attrName>
                                        </p:attrNameLst>
                                      </p:cBhvr>
                                      <p:to>
                                        <p:strVal val="visible"/>
                                      </p:to>
                                    </p:set>
                                    <p:animEffect transition="in" filter="wipe(down)">
                                      <p:cBhvr>
                                        <p:cTn id="13" dur="2000"/>
                                        <p:tgtEl>
                                          <p:spTgt spid="40"/>
                                        </p:tgtEl>
                                      </p:cBhvr>
                                    </p:animEffect>
                                  </p:childTnLst>
                                </p:cTn>
                              </p:par>
                              <p:par>
                                <p:cTn id="14" presetID="22" presetClass="entr" presetSubtype="4" fill="hold" grpId="0" nodeType="withEffect">
                                  <p:stCondLst>
                                    <p:cond delay="1000"/>
                                  </p:stCondLst>
                                  <p:childTnLst>
                                    <p:set>
                                      <p:cBhvr>
                                        <p:cTn id="15" dur="1" fill="hold">
                                          <p:stCondLst>
                                            <p:cond delay="0"/>
                                          </p:stCondLst>
                                        </p:cTn>
                                        <p:tgtEl>
                                          <p:spTgt spid="42"/>
                                        </p:tgtEl>
                                        <p:attrNameLst>
                                          <p:attrName>style.visibility</p:attrName>
                                        </p:attrNameLst>
                                      </p:cBhvr>
                                      <p:to>
                                        <p:strVal val="visible"/>
                                      </p:to>
                                    </p:set>
                                    <p:animEffect transition="in" filter="wipe(down)">
                                      <p:cBhvr>
                                        <p:cTn id="16" dur="2000"/>
                                        <p:tgtEl>
                                          <p:spTgt spid="42"/>
                                        </p:tgtEl>
                                      </p:cBhvr>
                                    </p:animEffect>
                                  </p:childTnLst>
                                </p:cTn>
                              </p:par>
                            </p:childTnLst>
                          </p:cTn>
                        </p:par>
                        <p:par>
                          <p:cTn id="17" fill="hold">
                            <p:stCondLst>
                              <p:cond delay="3000"/>
                            </p:stCondLst>
                            <p:childTnLst>
                              <p:par>
                                <p:cTn id="18" presetID="10" presetClass="entr" presetSubtype="0" fill="hold" grpId="0" nodeType="afterEffect">
                                  <p:stCondLst>
                                    <p:cond delay="100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2000"/>
                                        <p:tgtEl>
                                          <p:spTgt spid="24"/>
                                        </p:tgtEl>
                                      </p:cBhvr>
                                    </p:animEffect>
                                  </p:childTnLst>
                                </p:cTn>
                              </p:par>
                            </p:childTnLst>
                          </p:cTn>
                        </p:par>
                        <p:par>
                          <p:cTn id="21" fill="hold">
                            <p:stCondLst>
                              <p:cond delay="6000"/>
                            </p:stCondLst>
                            <p:childTnLst>
                              <p:par>
                                <p:cTn id="22" presetID="42" presetClass="entr" presetSubtype="0" fill="hold" grpId="0" nodeType="afterEffect">
                                  <p:stCondLst>
                                    <p:cond delay="100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2000"/>
                                        <p:tgtEl>
                                          <p:spTgt spid="25"/>
                                        </p:tgtEl>
                                      </p:cBhvr>
                                    </p:animEffect>
                                    <p:anim calcmode="lin" valueType="num">
                                      <p:cBhvr>
                                        <p:cTn id="25" dur="2000" fill="hold"/>
                                        <p:tgtEl>
                                          <p:spTgt spid="25"/>
                                        </p:tgtEl>
                                        <p:attrNameLst>
                                          <p:attrName>ppt_x</p:attrName>
                                        </p:attrNameLst>
                                      </p:cBhvr>
                                      <p:tavLst>
                                        <p:tav tm="0">
                                          <p:val>
                                            <p:strVal val="#ppt_x"/>
                                          </p:val>
                                        </p:tav>
                                        <p:tav tm="100000">
                                          <p:val>
                                            <p:strVal val="#ppt_x"/>
                                          </p:val>
                                        </p:tav>
                                      </p:tavLst>
                                    </p:anim>
                                    <p:anim calcmode="lin" valueType="num">
                                      <p:cBhvr>
                                        <p:cTn id="26" dur="2000" fill="hold"/>
                                        <p:tgtEl>
                                          <p:spTgt spid="25"/>
                                        </p:tgtEl>
                                        <p:attrNameLst>
                                          <p:attrName>ppt_y</p:attrName>
                                        </p:attrNameLst>
                                      </p:cBhvr>
                                      <p:tavLst>
                                        <p:tav tm="0">
                                          <p:val>
                                            <p:strVal val="#ppt_y+.1"/>
                                          </p:val>
                                        </p:tav>
                                        <p:tav tm="100000">
                                          <p:val>
                                            <p:strVal val="#ppt_y"/>
                                          </p:val>
                                        </p:tav>
                                      </p:tavLst>
                                    </p:anim>
                                  </p:childTnLst>
                                </p:cTn>
                              </p:par>
                              <p:par>
                                <p:cTn id="27" presetID="14" presetClass="entr" presetSubtype="10" fill="hold" nodeType="withEffect">
                                  <p:stCondLst>
                                    <p:cond delay="1000"/>
                                  </p:stCondLst>
                                  <p:childTnLst>
                                    <p:set>
                                      <p:cBhvr>
                                        <p:cTn id="28" dur="1" fill="hold">
                                          <p:stCondLst>
                                            <p:cond delay="0"/>
                                          </p:stCondLst>
                                        </p:cTn>
                                        <p:tgtEl>
                                          <p:spTgt spid="32"/>
                                        </p:tgtEl>
                                        <p:attrNameLst>
                                          <p:attrName>style.visibility</p:attrName>
                                        </p:attrNameLst>
                                      </p:cBhvr>
                                      <p:to>
                                        <p:strVal val="visible"/>
                                      </p:to>
                                    </p:set>
                                    <p:animEffect transition="in" filter="randombar(horizontal)">
                                      <p:cBhvr>
                                        <p:cTn id="29" dur="2000"/>
                                        <p:tgtEl>
                                          <p:spTgt spid="32"/>
                                        </p:tgtEl>
                                      </p:cBhvr>
                                    </p:animEffect>
                                  </p:childTnLst>
                                </p:cTn>
                              </p:par>
                            </p:childTnLst>
                          </p:cTn>
                        </p:par>
                        <p:par>
                          <p:cTn id="30" fill="hold">
                            <p:stCondLst>
                              <p:cond delay="9000"/>
                            </p:stCondLst>
                            <p:childTnLst>
                              <p:par>
                                <p:cTn id="31" presetID="22" presetClass="entr" presetSubtype="4" fill="hold" grpId="0" nodeType="afterEffect">
                                  <p:stCondLst>
                                    <p:cond delay="100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2000"/>
                                        <p:tgtEl>
                                          <p:spTgt spid="17"/>
                                        </p:tgtEl>
                                      </p:cBhvr>
                                    </p:animEffect>
                                  </p:childTnLst>
                                </p:cTn>
                              </p:par>
                            </p:childTnLst>
                          </p:cTn>
                        </p:par>
                        <p:par>
                          <p:cTn id="34" fill="hold">
                            <p:stCondLst>
                              <p:cond delay="12000"/>
                            </p:stCondLst>
                            <p:childTnLst>
                              <p:par>
                                <p:cTn id="35" presetID="10" presetClass="entr" presetSubtype="0" fill="hold" grpId="0" nodeType="afterEffect">
                                  <p:stCondLst>
                                    <p:cond delay="100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childTnLst>
                                </p:cTn>
                              </p:par>
                            </p:childTnLst>
                          </p:cTn>
                        </p:par>
                        <p:par>
                          <p:cTn id="38" fill="hold">
                            <p:stCondLst>
                              <p:cond delay="15000"/>
                            </p:stCondLst>
                            <p:childTnLst>
                              <p:par>
                                <p:cTn id="39" presetID="42" presetClass="entr" presetSubtype="0" fill="hold" grpId="0" nodeType="afterEffect">
                                  <p:stCondLst>
                                    <p:cond delay="100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2000"/>
                                        <p:tgtEl>
                                          <p:spTgt spid="27"/>
                                        </p:tgtEl>
                                      </p:cBhvr>
                                    </p:animEffect>
                                    <p:anim calcmode="lin" valueType="num">
                                      <p:cBhvr>
                                        <p:cTn id="42" dur="2000" fill="hold"/>
                                        <p:tgtEl>
                                          <p:spTgt spid="27"/>
                                        </p:tgtEl>
                                        <p:attrNameLst>
                                          <p:attrName>ppt_x</p:attrName>
                                        </p:attrNameLst>
                                      </p:cBhvr>
                                      <p:tavLst>
                                        <p:tav tm="0">
                                          <p:val>
                                            <p:strVal val="#ppt_x"/>
                                          </p:val>
                                        </p:tav>
                                        <p:tav tm="100000">
                                          <p:val>
                                            <p:strVal val="#ppt_x"/>
                                          </p:val>
                                        </p:tav>
                                      </p:tavLst>
                                    </p:anim>
                                    <p:anim calcmode="lin" valueType="num">
                                      <p:cBhvr>
                                        <p:cTn id="43" dur="2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18000"/>
                            </p:stCondLst>
                            <p:childTnLst>
                              <p:par>
                                <p:cTn id="45" presetID="42" presetClass="entr" presetSubtype="0" fill="hold" grpId="0" nodeType="afterEffect">
                                  <p:stCondLst>
                                    <p:cond delay="100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2000"/>
                                        <p:tgtEl>
                                          <p:spTgt spid="28"/>
                                        </p:tgtEl>
                                      </p:cBhvr>
                                    </p:animEffect>
                                    <p:anim calcmode="lin" valueType="num">
                                      <p:cBhvr>
                                        <p:cTn id="48" dur="2000" fill="hold"/>
                                        <p:tgtEl>
                                          <p:spTgt spid="28"/>
                                        </p:tgtEl>
                                        <p:attrNameLst>
                                          <p:attrName>ppt_x</p:attrName>
                                        </p:attrNameLst>
                                      </p:cBhvr>
                                      <p:tavLst>
                                        <p:tav tm="0">
                                          <p:val>
                                            <p:strVal val="#ppt_x"/>
                                          </p:val>
                                        </p:tav>
                                        <p:tav tm="100000">
                                          <p:val>
                                            <p:strVal val="#ppt_x"/>
                                          </p:val>
                                        </p:tav>
                                      </p:tavLst>
                                    </p:anim>
                                    <p:anim calcmode="lin" valueType="num">
                                      <p:cBhvr>
                                        <p:cTn id="49" dur="2000" fill="hold"/>
                                        <p:tgtEl>
                                          <p:spTgt spid="28"/>
                                        </p:tgtEl>
                                        <p:attrNameLst>
                                          <p:attrName>ppt_y</p:attrName>
                                        </p:attrNameLst>
                                      </p:cBhvr>
                                      <p:tavLst>
                                        <p:tav tm="0">
                                          <p:val>
                                            <p:strVal val="#ppt_y+.1"/>
                                          </p:val>
                                        </p:tav>
                                        <p:tav tm="100000">
                                          <p:val>
                                            <p:strVal val="#ppt_y"/>
                                          </p:val>
                                        </p:tav>
                                      </p:tavLst>
                                    </p:anim>
                                  </p:childTnLst>
                                </p:cTn>
                              </p:par>
                              <p:par>
                                <p:cTn id="50" presetID="14" presetClass="entr" presetSubtype="10" fill="hold" nodeType="withEffect">
                                  <p:stCondLst>
                                    <p:cond delay="1000"/>
                                  </p:stCondLst>
                                  <p:childTnLst>
                                    <p:set>
                                      <p:cBhvr>
                                        <p:cTn id="51" dur="1" fill="hold">
                                          <p:stCondLst>
                                            <p:cond delay="0"/>
                                          </p:stCondLst>
                                        </p:cTn>
                                        <p:tgtEl>
                                          <p:spTgt spid="33"/>
                                        </p:tgtEl>
                                        <p:attrNameLst>
                                          <p:attrName>style.visibility</p:attrName>
                                        </p:attrNameLst>
                                      </p:cBhvr>
                                      <p:to>
                                        <p:strVal val="visible"/>
                                      </p:to>
                                    </p:set>
                                    <p:animEffect transition="in" filter="randombar(horizontal)">
                                      <p:cBhvr>
                                        <p:cTn id="52" dur="2000"/>
                                        <p:tgtEl>
                                          <p:spTgt spid="33"/>
                                        </p:tgtEl>
                                      </p:cBhvr>
                                    </p:animEffect>
                                  </p:childTnLst>
                                </p:cTn>
                              </p:par>
                            </p:childTnLst>
                          </p:cTn>
                        </p:par>
                        <p:par>
                          <p:cTn id="53" fill="hold">
                            <p:stCondLst>
                              <p:cond delay="21000"/>
                            </p:stCondLst>
                            <p:childTnLst>
                              <p:par>
                                <p:cTn id="54" presetID="22" presetClass="entr" presetSubtype="4" fill="hold" grpId="0" nodeType="afterEffect">
                                  <p:stCondLst>
                                    <p:cond delay="1000"/>
                                  </p:stCondLst>
                                  <p:childTnLst>
                                    <p:set>
                                      <p:cBhvr>
                                        <p:cTn id="55" dur="1" fill="hold">
                                          <p:stCondLst>
                                            <p:cond delay="0"/>
                                          </p:stCondLst>
                                        </p:cTn>
                                        <p:tgtEl>
                                          <p:spTgt spid="18"/>
                                        </p:tgtEl>
                                        <p:attrNameLst>
                                          <p:attrName>style.visibility</p:attrName>
                                        </p:attrNameLst>
                                      </p:cBhvr>
                                      <p:to>
                                        <p:strVal val="visible"/>
                                      </p:to>
                                    </p:set>
                                    <p:animEffect transition="in" filter="wipe(down)">
                                      <p:cBhvr>
                                        <p:cTn id="56" dur="2000"/>
                                        <p:tgtEl>
                                          <p:spTgt spid="18"/>
                                        </p:tgtEl>
                                      </p:cBhvr>
                                    </p:animEffect>
                                  </p:childTnLst>
                                </p:cTn>
                              </p:par>
                            </p:childTnLst>
                          </p:cTn>
                        </p:par>
                        <p:par>
                          <p:cTn id="57" fill="hold">
                            <p:stCondLst>
                              <p:cond delay="24000"/>
                            </p:stCondLst>
                            <p:childTnLst>
                              <p:par>
                                <p:cTn id="58" presetID="10" presetClass="entr" presetSubtype="0" fill="hold" grpId="0" nodeType="afterEffect">
                                  <p:stCondLst>
                                    <p:cond delay="100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2000"/>
                                        <p:tgtEl>
                                          <p:spTgt spid="34"/>
                                        </p:tgtEl>
                                      </p:cBhvr>
                                    </p:animEffect>
                                  </p:childTnLst>
                                </p:cTn>
                              </p:par>
                              <p:par>
                                <p:cTn id="61" presetID="10" presetClass="entr" presetSubtype="0" fill="hold" grpId="0" nodeType="withEffect">
                                  <p:stCondLst>
                                    <p:cond delay="100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2000"/>
                                        <p:tgtEl>
                                          <p:spTgt spid="35"/>
                                        </p:tgtEl>
                                      </p:cBhvr>
                                    </p:animEffect>
                                  </p:childTnLst>
                                </p:cTn>
                              </p:par>
                            </p:childTnLst>
                          </p:cTn>
                        </p:par>
                        <p:par>
                          <p:cTn id="64" fill="hold">
                            <p:stCondLst>
                              <p:cond delay="27000"/>
                            </p:stCondLst>
                            <p:childTnLst>
                              <p:par>
                                <p:cTn id="65" presetID="14" presetClass="entr" presetSubtype="10" fill="hold" grpId="0" nodeType="afterEffect">
                                  <p:stCondLst>
                                    <p:cond delay="1000"/>
                                  </p:stCondLst>
                                  <p:childTnLst>
                                    <p:set>
                                      <p:cBhvr>
                                        <p:cTn id="66" dur="1" fill="hold">
                                          <p:stCondLst>
                                            <p:cond delay="0"/>
                                          </p:stCondLst>
                                        </p:cTn>
                                        <p:tgtEl>
                                          <p:spTgt spid="36"/>
                                        </p:tgtEl>
                                        <p:attrNameLst>
                                          <p:attrName>style.visibility</p:attrName>
                                        </p:attrNameLst>
                                      </p:cBhvr>
                                      <p:to>
                                        <p:strVal val="visible"/>
                                      </p:to>
                                    </p:set>
                                    <p:animEffect transition="in" filter="randombar(horizontal)">
                                      <p:cBhvr>
                                        <p:cTn id="67" dur="2000"/>
                                        <p:tgtEl>
                                          <p:spTgt spid="36"/>
                                        </p:tgtEl>
                                      </p:cBhvr>
                                    </p:animEffect>
                                  </p:childTnLst>
                                </p:cTn>
                              </p:par>
                            </p:childTnLst>
                          </p:cTn>
                        </p:par>
                        <p:par>
                          <p:cTn id="68" fill="hold">
                            <p:stCondLst>
                              <p:cond delay="30000"/>
                            </p:stCondLst>
                            <p:childTnLst>
                              <p:par>
                                <p:cTn id="69" presetID="53" presetClass="entr" presetSubtype="16" fill="hold" grpId="0" nodeType="afterEffect">
                                  <p:stCondLst>
                                    <p:cond delay="1000"/>
                                  </p:stCondLst>
                                  <p:childTnLst>
                                    <p:set>
                                      <p:cBhvr>
                                        <p:cTn id="70" dur="1" fill="hold">
                                          <p:stCondLst>
                                            <p:cond delay="0"/>
                                          </p:stCondLst>
                                        </p:cTn>
                                        <p:tgtEl>
                                          <p:spTgt spid="29"/>
                                        </p:tgtEl>
                                        <p:attrNameLst>
                                          <p:attrName>style.visibility</p:attrName>
                                        </p:attrNameLst>
                                      </p:cBhvr>
                                      <p:to>
                                        <p:strVal val="visible"/>
                                      </p:to>
                                    </p:set>
                                    <p:anim calcmode="lin" valueType="num">
                                      <p:cBhvr>
                                        <p:cTn id="71" dur="2000" fill="hold"/>
                                        <p:tgtEl>
                                          <p:spTgt spid="29"/>
                                        </p:tgtEl>
                                        <p:attrNameLst>
                                          <p:attrName>ppt_w</p:attrName>
                                        </p:attrNameLst>
                                      </p:cBhvr>
                                      <p:tavLst>
                                        <p:tav tm="0">
                                          <p:val>
                                            <p:fltVal val="0"/>
                                          </p:val>
                                        </p:tav>
                                        <p:tav tm="100000">
                                          <p:val>
                                            <p:strVal val="#ppt_w"/>
                                          </p:val>
                                        </p:tav>
                                      </p:tavLst>
                                    </p:anim>
                                    <p:anim calcmode="lin" valueType="num">
                                      <p:cBhvr>
                                        <p:cTn id="72" dur="2000" fill="hold"/>
                                        <p:tgtEl>
                                          <p:spTgt spid="29"/>
                                        </p:tgtEl>
                                        <p:attrNameLst>
                                          <p:attrName>ppt_h</p:attrName>
                                        </p:attrNameLst>
                                      </p:cBhvr>
                                      <p:tavLst>
                                        <p:tav tm="0">
                                          <p:val>
                                            <p:fltVal val="0"/>
                                          </p:val>
                                        </p:tav>
                                        <p:tav tm="100000">
                                          <p:val>
                                            <p:strVal val="#ppt_h"/>
                                          </p:val>
                                        </p:tav>
                                      </p:tavLst>
                                    </p:anim>
                                    <p:animEffect transition="in" filter="fade">
                                      <p:cBhvr>
                                        <p:cTn id="73"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4" grpId="0"/>
      <p:bldP spid="25" grpId="0"/>
      <p:bldP spid="26" grpId="0"/>
      <p:bldP spid="27" grpId="0"/>
      <p:bldP spid="28" grpId="0"/>
      <p:bldP spid="29" grpId="0" animBg="1"/>
      <p:bldP spid="34" grpId="0" animBg="1"/>
      <p:bldP spid="35" grpId="0" animBg="1"/>
      <p:bldP spid="36" grpId="0"/>
      <p:bldP spid="41" grpId="0"/>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tile tx="0" ty="0" sx="100000" sy="100000" flip="none" algn="tl"/>
        </a:blipFill>
        <a:effectLst/>
      </p:bgPr>
    </p:bg>
    <p:spTree>
      <p:nvGrpSpPr>
        <p:cNvPr id="1" name="">
          <a:extLst>
            <a:ext uri="{FF2B5EF4-FFF2-40B4-BE49-F238E27FC236}">
              <a16:creationId xmlns:a16="http://schemas.microsoft.com/office/drawing/2014/main" id="{ABDFD517-AF0C-3E97-2500-C6579CDC1693}"/>
            </a:ext>
          </a:extLst>
        </p:cNvPr>
        <p:cNvGrpSpPr/>
        <p:nvPr/>
      </p:nvGrpSpPr>
      <p:grpSpPr>
        <a:xfrm>
          <a:off x="0" y="0"/>
          <a:ext cx="0" cy="0"/>
          <a:chOff x="0" y="0"/>
          <a:chExt cx="0" cy="0"/>
        </a:xfrm>
      </p:grpSpPr>
      <p:sp>
        <p:nvSpPr>
          <p:cNvPr id="16" name="フリーフォーム: 図形 15">
            <a:extLst>
              <a:ext uri="{FF2B5EF4-FFF2-40B4-BE49-F238E27FC236}">
                <a16:creationId xmlns:a16="http://schemas.microsoft.com/office/drawing/2014/main" id="{671D098A-4A70-9676-AB51-A1255CC9FF41}"/>
              </a:ext>
            </a:extLst>
          </p:cNvPr>
          <p:cNvSpPr/>
          <p:nvPr/>
        </p:nvSpPr>
        <p:spPr>
          <a:xfrm>
            <a:off x="-3565542" y="-549141"/>
            <a:ext cx="15757541" cy="7506532"/>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0099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7" name="アーチ 6">
            <a:extLst>
              <a:ext uri="{FF2B5EF4-FFF2-40B4-BE49-F238E27FC236}">
                <a16:creationId xmlns:a16="http://schemas.microsoft.com/office/drawing/2014/main" id="{76107637-6BEA-63FE-B0AC-033B44CF205D}"/>
              </a:ext>
            </a:extLst>
          </p:cNvPr>
          <p:cNvSpPr/>
          <p:nvPr/>
        </p:nvSpPr>
        <p:spPr>
          <a:xfrm>
            <a:off x="-6348363" y="-1082823"/>
            <a:ext cx="8573895" cy="8573895"/>
          </a:xfrm>
          <a:prstGeom prst="blockArc">
            <a:avLst>
              <a:gd name="adj1" fmla="val 18263518"/>
              <a:gd name="adj2" fmla="val 3952208"/>
              <a:gd name="adj3" fmla="val 1421"/>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8CB47778-F460-CEB7-20F5-0D32693FDB2D}"/>
              </a:ext>
            </a:extLst>
          </p:cNvPr>
          <p:cNvSpPr>
            <a:spLocks noGrp="1"/>
          </p:cNvSpPr>
          <p:nvPr>
            <p:ph type="sldNum" sz="quarter" idx="12"/>
          </p:nvPr>
        </p:nvSpPr>
        <p:spPr/>
        <p:txBody>
          <a:bodyPr/>
          <a:lstStyle/>
          <a:p>
            <a:pPr rtl="0"/>
            <a:fld id="{19B51A1E-902D-48AF-9020-955120F399B6}" type="slidenum">
              <a:rPr lang="en-US" altLang="ja-JP" noProof="0" smtClean="0"/>
              <a:pPr rtl="0"/>
              <a:t>7</a:t>
            </a:fld>
            <a:endParaRPr lang="ja-JP" altLang="en-US" noProof="0" dirty="0"/>
          </a:p>
        </p:txBody>
      </p:sp>
      <p:sp>
        <p:nvSpPr>
          <p:cNvPr id="11" name="フリーフォーム: 図形 10">
            <a:extLst>
              <a:ext uri="{FF2B5EF4-FFF2-40B4-BE49-F238E27FC236}">
                <a16:creationId xmlns:a16="http://schemas.microsoft.com/office/drawing/2014/main" id="{2181B1BB-FD4D-A8B9-03D8-0FB143843107}"/>
              </a:ext>
            </a:extLst>
          </p:cNvPr>
          <p:cNvSpPr/>
          <p:nvPr/>
        </p:nvSpPr>
        <p:spPr>
          <a:xfrm>
            <a:off x="1454219" y="398080"/>
            <a:ext cx="5506882" cy="796673"/>
          </a:xfrm>
          <a:custGeom>
            <a:avLst/>
            <a:gdLst>
              <a:gd name="connsiteX0" fmla="*/ 0 w 5506882"/>
              <a:gd name="connsiteY0" fmla="*/ 0 h 796673"/>
              <a:gd name="connsiteX1" fmla="*/ 5506882 w 5506882"/>
              <a:gd name="connsiteY1" fmla="*/ 0 h 796673"/>
              <a:gd name="connsiteX2" fmla="*/ 5506882 w 5506882"/>
              <a:gd name="connsiteY2" fmla="*/ 796673 h 796673"/>
              <a:gd name="connsiteX3" fmla="*/ 0 w 5506882"/>
              <a:gd name="connsiteY3" fmla="*/ 796673 h 796673"/>
              <a:gd name="connsiteX4" fmla="*/ 0 w 5506882"/>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882" h="796673">
                <a:moveTo>
                  <a:pt x="0" y="0"/>
                </a:moveTo>
                <a:lnTo>
                  <a:pt x="5506882" y="0"/>
                </a:lnTo>
                <a:lnTo>
                  <a:pt x="5506882" y="796673"/>
                </a:lnTo>
                <a:lnTo>
                  <a:pt x="0" y="796673"/>
                </a:lnTo>
                <a:lnTo>
                  <a:pt x="0" y="0"/>
                </a:lnTo>
                <a:close/>
              </a:path>
            </a:pathLst>
          </a:custGeom>
          <a:solidFill>
            <a:schemeClr val="accent6">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a:t>
            </a:r>
            <a:r>
              <a:rPr kumimoji="1" lang="ja-JP" sz="2500" kern="1200" dirty="0">
                <a:latin typeface="HGP創英角ｺﾞｼｯｸUB" panose="020B0900000000000000" pitchFamily="50" charset="-128"/>
                <a:ea typeface="HGP創英角ｺﾞｼｯｸUB" panose="020B0900000000000000" pitchFamily="50" charset="-128"/>
              </a:rPr>
              <a:t>とは</a:t>
            </a:r>
            <a:endParaRPr lang="ja-JP" sz="2500" kern="1200" dirty="0">
              <a:latin typeface="HGP創英角ｺﾞｼｯｸUB" panose="020B0900000000000000" pitchFamily="50" charset="-128"/>
              <a:ea typeface="HGP創英角ｺﾞｼｯｸUB" panose="020B0900000000000000" pitchFamily="50" charset="-128"/>
            </a:endParaRPr>
          </a:p>
        </p:txBody>
      </p:sp>
      <p:sp>
        <p:nvSpPr>
          <p:cNvPr id="12" name="楕円 11">
            <a:extLst>
              <a:ext uri="{FF2B5EF4-FFF2-40B4-BE49-F238E27FC236}">
                <a16:creationId xmlns:a16="http://schemas.microsoft.com/office/drawing/2014/main" id="{04AA4863-E309-004B-8EF7-C7609B4BCFB7}"/>
              </a:ext>
            </a:extLst>
          </p:cNvPr>
          <p:cNvSpPr/>
          <p:nvPr/>
        </p:nvSpPr>
        <p:spPr>
          <a:xfrm>
            <a:off x="956297" y="298495"/>
            <a:ext cx="995842" cy="995842"/>
          </a:xfrm>
          <a:prstGeom prst="ellipse">
            <a:avLst/>
          </a:prstGeom>
          <a:ln>
            <a:solidFill>
              <a:schemeClr val="accent6">
                <a:lumMod val="60000"/>
                <a:lumOff val="4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pic>
        <p:nvPicPr>
          <p:cNvPr id="2" name="グラフィックス 1" descr="本 単色塗りつぶし">
            <a:extLst>
              <a:ext uri="{FF2B5EF4-FFF2-40B4-BE49-F238E27FC236}">
                <a16:creationId xmlns:a16="http://schemas.microsoft.com/office/drawing/2014/main" id="{32FC1968-E36B-2B55-B80D-C5ECA2C8999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21021" y="398080"/>
            <a:ext cx="866393" cy="866393"/>
          </a:xfrm>
          <a:prstGeom prst="rect">
            <a:avLst/>
          </a:prstGeom>
        </p:spPr>
      </p:pic>
      <p:sp>
        <p:nvSpPr>
          <p:cNvPr id="19" name="テキスト ボックス 18">
            <a:extLst>
              <a:ext uri="{FF2B5EF4-FFF2-40B4-BE49-F238E27FC236}">
                <a16:creationId xmlns:a16="http://schemas.microsoft.com/office/drawing/2014/main" id="{4534F3E9-7518-1298-46FE-47DEF33DB070}"/>
              </a:ext>
            </a:extLst>
          </p:cNvPr>
          <p:cNvSpPr txBox="1"/>
          <p:nvPr/>
        </p:nvSpPr>
        <p:spPr>
          <a:xfrm>
            <a:off x="245917" y="1068082"/>
            <a:ext cx="800219" cy="5043386"/>
          </a:xfrm>
          <a:prstGeom prst="rect">
            <a:avLst/>
          </a:prstGeom>
          <a:noFill/>
        </p:spPr>
        <p:txBody>
          <a:bodyPr vert="eaVert" wrap="square">
            <a:spAutoFit/>
          </a:bodyPr>
          <a:lstStyle/>
          <a:p>
            <a:r>
              <a:rPr lang="ja-JP" altLang="en-US" sz="40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いじめ対応のポイント</a:t>
            </a:r>
          </a:p>
        </p:txBody>
      </p:sp>
      <p:sp>
        <p:nvSpPr>
          <p:cNvPr id="5" name="正方形/長方形 4">
            <a:extLst>
              <a:ext uri="{FF2B5EF4-FFF2-40B4-BE49-F238E27FC236}">
                <a16:creationId xmlns:a16="http://schemas.microsoft.com/office/drawing/2014/main" id="{F6793EE6-E698-260F-1440-18F48E64D09B}"/>
              </a:ext>
            </a:extLst>
          </p:cNvPr>
          <p:cNvSpPr/>
          <p:nvPr/>
        </p:nvSpPr>
        <p:spPr>
          <a:xfrm>
            <a:off x="2638882" y="2291492"/>
            <a:ext cx="4523790" cy="3001931"/>
          </a:xfrm>
          <a:prstGeom prst="rect">
            <a:avLst/>
          </a:prstGeom>
          <a:solidFill>
            <a:schemeClr val="accent6">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3600" dirty="0">
                <a:ln w="0"/>
                <a:solidFill>
                  <a:srgbClr val="FF0000"/>
                </a:solidFill>
                <a:latin typeface="HGP創英角ｺﾞｼｯｸUB" panose="020B0900000000000000" pitchFamily="50" charset="-128"/>
                <a:ea typeface="HGP創英角ｺﾞｼｯｸUB" panose="020B0900000000000000" pitchFamily="50" charset="-128"/>
              </a:rPr>
              <a:t>日常的な</a:t>
            </a:r>
            <a:r>
              <a:rPr lang="ja-JP" altLang="en-US" sz="3600" dirty="0">
                <a:ln w="0"/>
                <a:solidFill>
                  <a:schemeClr val="tx1"/>
                </a:solidFill>
                <a:latin typeface="HGP創英角ｺﾞｼｯｸUB" panose="020B0900000000000000" pitchFamily="50" charset="-128"/>
                <a:ea typeface="HGP創英角ｺﾞｼｯｸUB" panose="020B0900000000000000" pitchFamily="50" charset="-128"/>
              </a:rPr>
              <a:t>児童生徒の</a:t>
            </a:r>
            <a:r>
              <a:rPr lang="ja-JP" altLang="en-US" sz="3600" dirty="0">
                <a:ln w="0"/>
                <a:solidFill>
                  <a:srgbClr val="FF0000"/>
                </a:solidFill>
                <a:latin typeface="HGP創英角ｺﾞｼｯｸUB" panose="020B0900000000000000" pitchFamily="50" charset="-128"/>
                <a:ea typeface="HGP創英角ｺﾞｼｯｸUB" panose="020B0900000000000000" pitchFamily="50" charset="-128"/>
              </a:rPr>
              <a:t>観察</a:t>
            </a:r>
            <a:r>
              <a:rPr lang="ja-JP" altLang="en-US" sz="3600" dirty="0">
                <a:ln w="0"/>
                <a:solidFill>
                  <a:schemeClr val="tx1"/>
                </a:solidFill>
                <a:latin typeface="HGP創英角ｺﾞｼｯｸUB" panose="020B0900000000000000" pitchFamily="50" charset="-128"/>
                <a:ea typeface="HGP創英角ｺﾞｼｯｸUB" panose="020B0900000000000000" pitchFamily="50" charset="-128"/>
              </a:rPr>
              <a:t>、定期的な</a:t>
            </a:r>
            <a:r>
              <a:rPr lang="ja-JP" altLang="en-US" sz="3600" dirty="0">
                <a:ln w="0"/>
                <a:solidFill>
                  <a:srgbClr val="FF0000"/>
                </a:solidFill>
                <a:latin typeface="HGP創英角ｺﾞｼｯｸUB" panose="020B0900000000000000" pitchFamily="50" charset="-128"/>
                <a:ea typeface="HGP創英角ｺﾞｼｯｸUB" panose="020B0900000000000000" pitchFamily="50" charset="-128"/>
              </a:rPr>
              <a:t>面談</a:t>
            </a:r>
            <a:endParaRPr lang="en-US" altLang="ja-JP" sz="3600" dirty="0">
              <a:ln w="0"/>
              <a:latin typeface="HGP創英角ｺﾞｼｯｸUB" panose="020B0900000000000000" pitchFamily="50" charset="-128"/>
              <a:ea typeface="HGP創英角ｺﾞｼｯｸUB" panose="020B0900000000000000" pitchFamily="50" charset="-128"/>
            </a:endParaRPr>
          </a:p>
          <a:p>
            <a:pPr algn="dist"/>
            <a:r>
              <a:rPr lang="ja-JP" altLang="en-US" sz="3600" dirty="0">
                <a:ln w="0"/>
                <a:solidFill>
                  <a:srgbClr val="FF0000"/>
                </a:solidFill>
                <a:latin typeface="HGP創英角ｺﾞｼｯｸUB" panose="020B0900000000000000" pitchFamily="50" charset="-128"/>
                <a:ea typeface="HGP創英角ｺﾞｼｯｸUB" panose="020B0900000000000000" pitchFamily="50" charset="-128"/>
              </a:rPr>
              <a:t>アンケート</a:t>
            </a:r>
            <a:r>
              <a:rPr lang="ja-JP" altLang="en-US" sz="3600" dirty="0">
                <a:ln w="0"/>
                <a:solidFill>
                  <a:schemeClr val="tx1"/>
                </a:solidFill>
                <a:latin typeface="HGP創英角ｺﾞｼｯｸUB" panose="020B0900000000000000" pitchFamily="50" charset="-128"/>
                <a:ea typeface="HGP創英角ｺﾞｼｯｸUB" panose="020B0900000000000000" pitchFamily="50" charset="-128"/>
              </a:rPr>
              <a:t>により</a:t>
            </a:r>
            <a:endParaRPr lang="en-US" altLang="ja-JP" sz="3600" dirty="0">
              <a:ln w="0"/>
              <a:solidFill>
                <a:schemeClr val="tx1"/>
              </a:solidFill>
              <a:latin typeface="HGP創英角ｺﾞｼｯｸUB" panose="020B0900000000000000" pitchFamily="50" charset="-128"/>
              <a:ea typeface="HGP創英角ｺﾞｼｯｸUB" panose="020B0900000000000000" pitchFamily="50" charset="-128"/>
            </a:endParaRPr>
          </a:p>
          <a:p>
            <a:pPr algn="dist"/>
            <a:r>
              <a:rPr lang="ja-JP" altLang="en-US" sz="3600" dirty="0">
                <a:ln w="0"/>
                <a:solidFill>
                  <a:schemeClr val="tx1"/>
                </a:solidFill>
                <a:latin typeface="HGP創英角ｺﾞｼｯｸUB" panose="020B0900000000000000" pitchFamily="50" charset="-128"/>
                <a:ea typeface="HGP創英角ｺﾞｼｯｸUB" panose="020B0900000000000000" pitchFamily="50" charset="-128"/>
              </a:rPr>
              <a:t>早期発見に努力する。</a:t>
            </a:r>
            <a:endParaRPr lang="en-US" altLang="ja-JP" sz="3600" dirty="0">
              <a:ln w="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3" name="正方形/長方形 12">
            <a:extLst>
              <a:ext uri="{FF2B5EF4-FFF2-40B4-BE49-F238E27FC236}">
                <a16:creationId xmlns:a16="http://schemas.microsoft.com/office/drawing/2014/main" id="{3BCA9A66-F22C-35C7-1940-C055CF2856F2}"/>
              </a:ext>
            </a:extLst>
          </p:cNvPr>
          <p:cNvSpPr/>
          <p:nvPr/>
        </p:nvSpPr>
        <p:spPr>
          <a:xfrm>
            <a:off x="7468968" y="2291493"/>
            <a:ext cx="4416735" cy="3001931"/>
          </a:xfrm>
          <a:prstGeom prst="rect">
            <a:avLst/>
          </a:prstGeom>
          <a:solidFill>
            <a:srgbClr val="0070C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dirty="0">
                <a:ln w="0"/>
                <a:latin typeface="HGP創英角ｺﾞｼｯｸUB" panose="020B0900000000000000" pitchFamily="50" charset="-128"/>
                <a:ea typeface="HGP創英角ｺﾞｼｯｸUB" panose="020B0900000000000000" pitchFamily="50" charset="-128"/>
              </a:rPr>
              <a:t>学級担任等が抱え込まず、学校いじめ対策</a:t>
            </a:r>
            <a:r>
              <a:rPr lang="ja-JP" altLang="en-US" sz="3600" dirty="0">
                <a:ln w="0"/>
                <a:solidFill>
                  <a:srgbClr val="FED2FE"/>
                </a:solidFill>
                <a:latin typeface="HGP創英角ｺﾞｼｯｸUB" panose="020B0900000000000000" pitchFamily="50" charset="-128"/>
                <a:ea typeface="HGP創英角ｺﾞｼｯｸUB" panose="020B0900000000000000" pitchFamily="50" charset="-128"/>
              </a:rPr>
              <a:t>組織で</a:t>
            </a:r>
            <a:r>
              <a:rPr lang="ja-JP" altLang="en-US" sz="3600" dirty="0">
                <a:ln w="0"/>
                <a:latin typeface="HGP創英角ｺﾞｼｯｸUB" panose="020B0900000000000000" pitchFamily="50" charset="-128"/>
                <a:ea typeface="HGP創英角ｺﾞｼｯｸUB" panose="020B0900000000000000" pitchFamily="50" charset="-128"/>
              </a:rPr>
              <a:t>迅速かつ的確に</a:t>
            </a:r>
            <a:r>
              <a:rPr lang="ja-JP" altLang="en-US" sz="3600" dirty="0">
                <a:ln w="0"/>
                <a:solidFill>
                  <a:srgbClr val="FED2FE"/>
                </a:solidFill>
                <a:latin typeface="HGP創英角ｺﾞｼｯｸUB" panose="020B0900000000000000" pitchFamily="50" charset="-128"/>
                <a:ea typeface="HGP創英角ｺﾞｼｯｸUB" panose="020B0900000000000000" pitchFamily="50" charset="-128"/>
              </a:rPr>
              <a:t>対応</a:t>
            </a:r>
            <a:r>
              <a:rPr lang="ja-JP" altLang="en-US" sz="3600" dirty="0">
                <a:ln w="0"/>
                <a:latin typeface="HGP創英角ｺﾞｼｯｸUB" panose="020B0900000000000000" pitchFamily="50" charset="-128"/>
                <a:ea typeface="HGP創英角ｺﾞｼｯｸUB" panose="020B0900000000000000" pitchFamily="50" charset="-128"/>
              </a:rPr>
              <a:t>する。</a:t>
            </a:r>
            <a:endParaRPr lang="en-US" altLang="ja-JP" sz="3600" dirty="0">
              <a:ln w="0"/>
              <a:latin typeface="HGP創英角ｺﾞｼｯｸUB" panose="020B0900000000000000" pitchFamily="50" charset="-128"/>
              <a:ea typeface="HGP創英角ｺﾞｼｯｸUB" panose="020B0900000000000000" pitchFamily="50" charset="-128"/>
            </a:endParaRPr>
          </a:p>
        </p:txBody>
      </p:sp>
      <p:pic>
        <p:nvPicPr>
          <p:cNvPr id="20" name="図 19">
            <a:extLst>
              <a:ext uri="{FF2B5EF4-FFF2-40B4-BE49-F238E27FC236}">
                <a16:creationId xmlns:a16="http://schemas.microsoft.com/office/drawing/2014/main" id="{A30E47F8-02B1-F852-1A5E-932E7E1D1F96}"/>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1003258">
            <a:off x="9728369" y="-215589"/>
            <a:ext cx="2404990" cy="2459156"/>
          </a:xfrm>
          <a:prstGeom prst="rect">
            <a:avLst/>
          </a:prstGeom>
        </p:spPr>
      </p:pic>
      <p:sp>
        <p:nvSpPr>
          <p:cNvPr id="31" name="フリーフォーム: 図形 30">
            <a:extLst>
              <a:ext uri="{FF2B5EF4-FFF2-40B4-BE49-F238E27FC236}">
                <a16:creationId xmlns:a16="http://schemas.microsoft.com/office/drawing/2014/main" id="{BF3D473B-56EF-F0C2-2278-893AED11E505}"/>
              </a:ext>
            </a:extLst>
          </p:cNvPr>
          <p:cNvSpPr/>
          <p:nvPr/>
        </p:nvSpPr>
        <p:spPr>
          <a:xfrm>
            <a:off x="2544367" y="1293823"/>
            <a:ext cx="7243101" cy="1148730"/>
          </a:xfrm>
          <a:custGeom>
            <a:avLst/>
            <a:gdLst>
              <a:gd name="connsiteX0" fmla="*/ 0 w 7243101"/>
              <a:gd name="connsiteY0" fmla="*/ 0 h 994724"/>
              <a:gd name="connsiteX1" fmla="*/ 7243101 w 7243101"/>
              <a:gd name="connsiteY1" fmla="*/ 0 h 994724"/>
              <a:gd name="connsiteX2" fmla="*/ 7243101 w 7243101"/>
              <a:gd name="connsiteY2" fmla="*/ 708908 h 994724"/>
              <a:gd name="connsiteX3" fmla="*/ 5596855 w 7243101"/>
              <a:gd name="connsiteY3" fmla="*/ 708908 h 994724"/>
              <a:gd name="connsiteX4" fmla="*/ 5613562 w 7243101"/>
              <a:gd name="connsiteY4" fmla="*/ 994724 h 994724"/>
              <a:gd name="connsiteX5" fmla="*/ 5097172 w 7243101"/>
              <a:gd name="connsiteY5" fmla="*/ 708908 h 994724"/>
              <a:gd name="connsiteX6" fmla="*/ 4015464 w 7243101"/>
              <a:gd name="connsiteY6" fmla="*/ 708908 h 994724"/>
              <a:gd name="connsiteX7" fmla="*/ 3391859 w 7243101"/>
              <a:gd name="connsiteY7" fmla="*/ 990621 h 994724"/>
              <a:gd name="connsiteX8" fmla="*/ 3397767 w 7243101"/>
              <a:gd name="connsiteY8" fmla="*/ 708908 h 994724"/>
              <a:gd name="connsiteX9" fmla="*/ 0 w 7243101"/>
              <a:gd name="connsiteY9" fmla="*/ 708908 h 994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3101" h="994724">
                <a:moveTo>
                  <a:pt x="0" y="0"/>
                </a:moveTo>
                <a:lnTo>
                  <a:pt x="7243101" y="0"/>
                </a:lnTo>
                <a:lnTo>
                  <a:pt x="7243101" y="708908"/>
                </a:lnTo>
                <a:lnTo>
                  <a:pt x="5596855" y="708908"/>
                </a:lnTo>
                <a:lnTo>
                  <a:pt x="5613562" y="994724"/>
                </a:lnTo>
                <a:lnTo>
                  <a:pt x="5097172" y="708908"/>
                </a:lnTo>
                <a:lnTo>
                  <a:pt x="4015464" y="708908"/>
                </a:lnTo>
                <a:lnTo>
                  <a:pt x="3391859" y="990621"/>
                </a:lnTo>
                <a:lnTo>
                  <a:pt x="3397767" y="708908"/>
                </a:lnTo>
                <a:lnTo>
                  <a:pt x="0" y="708908"/>
                </a:ln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dist">
              <a:lnSpc>
                <a:spcPts val="0"/>
              </a:lnSpc>
            </a:pPr>
            <a:r>
              <a:rPr kumimoji="1" lang="ja-JP" altLang="en-US" sz="3600" dirty="0">
                <a:solidFill>
                  <a:schemeClr val="tx1"/>
                </a:solidFill>
                <a:latin typeface="HGP創英角ｺﾞｼｯｸUB" panose="020B0900000000000000" pitchFamily="50" charset="-128"/>
                <a:ea typeface="HGP創英角ｺﾞｼｯｸUB" panose="020B0900000000000000" pitchFamily="50" charset="-128"/>
              </a:rPr>
              <a:t>学校における平時からの備え</a:t>
            </a:r>
          </a:p>
        </p:txBody>
      </p:sp>
      <p:sp>
        <p:nvSpPr>
          <p:cNvPr id="23" name="正方形/長方形 22">
            <a:extLst>
              <a:ext uri="{FF2B5EF4-FFF2-40B4-BE49-F238E27FC236}">
                <a16:creationId xmlns:a16="http://schemas.microsoft.com/office/drawing/2014/main" id="{3C555CAB-F6A8-83B1-BE9E-BA6A8C127867}"/>
              </a:ext>
            </a:extLst>
          </p:cNvPr>
          <p:cNvSpPr/>
          <p:nvPr/>
        </p:nvSpPr>
        <p:spPr>
          <a:xfrm>
            <a:off x="3018851" y="5587109"/>
            <a:ext cx="7580921" cy="461665"/>
          </a:xfrm>
          <a:prstGeom prst="rect">
            <a:avLst/>
          </a:prstGeom>
        </p:spPr>
        <p:txBody>
          <a:bodyPr wrap="none">
            <a:spAutoFit/>
          </a:bodyPr>
          <a:lstStyle/>
          <a:p>
            <a:pPr algn="ctr"/>
            <a:r>
              <a:rPr lang="ja-JP" altLang="en-US" sz="2400" dirty="0">
                <a:ln w="0"/>
                <a:solidFill>
                  <a:schemeClr val="bg1"/>
                </a:solidFill>
                <a:latin typeface="HGP創英角ｺﾞｼｯｸUB" panose="020B0900000000000000" pitchFamily="50" charset="-128"/>
                <a:ea typeface="HGP創英角ｺﾞｼｯｸUB" panose="020B0900000000000000" pitchFamily="50" charset="-128"/>
              </a:rPr>
              <a:t>いじめは、どの児童生徒にも、どの学校でも起こり得るもの</a:t>
            </a:r>
          </a:p>
        </p:txBody>
      </p:sp>
      <p:sp>
        <p:nvSpPr>
          <p:cNvPr id="30" name="正方形/長方形 29">
            <a:extLst>
              <a:ext uri="{FF2B5EF4-FFF2-40B4-BE49-F238E27FC236}">
                <a16:creationId xmlns:a16="http://schemas.microsoft.com/office/drawing/2014/main" id="{71C829B8-FDF5-3D16-9C0D-061ECC104465}"/>
              </a:ext>
            </a:extLst>
          </p:cNvPr>
          <p:cNvSpPr/>
          <p:nvPr/>
        </p:nvSpPr>
        <p:spPr>
          <a:xfrm>
            <a:off x="2992846" y="5932057"/>
            <a:ext cx="7893507" cy="461665"/>
          </a:xfrm>
          <a:prstGeom prst="rect">
            <a:avLst/>
          </a:prstGeom>
        </p:spPr>
        <p:txBody>
          <a:bodyPr wrap="none">
            <a:spAutoFit/>
          </a:bodyPr>
          <a:lstStyle/>
          <a:p>
            <a:pPr algn="ctr"/>
            <a:r>
              <a:rPr lang="ja-JP" altLang="en-US" sz="2400" dirty="0">
                <a:ln w="0"/>
                <a:solidFill>
                  <a:schemeClr val="bg1"/>
                </a:solidFill>
                <a:latin typeface="HGP創英角ｺﾞｼｯｸUB" panose="020B0900000000000000" pitchFamily="50" charset="-128"/>
                <a:ea typeface="HGP創英角ｺﾞｼｯｸUB" panose="020B0900000000000000" pitchFamily="50" charset="-128"/>
              </a:rPr>
              <a:t>重大事態に至る恐れがあることを常に意識して対応に当たる</a:t>
            </a:r>
          </a:p>
        </p:txBody>
      </p:sp>
      <p:pic>
        <p:nvPicPr>
          <p:cNvPr id="39" name="図 38">
            <a:extLst>
              <a:ext uri="{FF2B5EF4-FFF2-40B4-BE49-F238E27FC236}">
                <a16:creationId xmlns:a16="http://schemas.microsoft.com/office/drawing/2014/main" id="{713D4273-408C-2CF1-1775-6EBEE27FF225}"/>
              </a:ext>
            </a:extLst>
          </p:cNvPr>
          <p:cNvPicPr>
            <a:picLocks noChangeAspect="1"/>
          </p:cNvPicPr>
          <p:nvPr/>
        </p:nvPicPr>
        <p:blipFill>
          <a:blip r:embed="rId6"/>
          <a:stretch>
            <a:fillRect/>
          </a:stretch>
        </p:blipFill>
        <p:spPr>
          <a:xfrm>
            <a:off x="4692853" y="5010092"/>
            <a:ext cx="4914559" cy="559323"/>
          </a:xfrm>
          <a:prstGeom prst="rect">
            <a:avLst/>
          </a:prstGeom>
        </p:spPr>
      </p:pic>
      <p:pic>
        <p:nvPicPr>
          <p:cNvPr id="4" name="Picture 2" descr="C:\Users\791878\Desktop\H29\コバトン（png形式）\53-1-04.png">
            <a:extLst>
              <a:ext uri="{FF2B5EF4-FFF2-40B4-BE49-F238E27FC236}">
                <a16:creationId xmlns:a16="http://schemas.microsoft.com/office/drawing/2014/main" id="{0DFA0330-D486-ED51-0F38-3A583561D7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タイトル 2">
            <a:extLst>
              <a:ext uri="{FF2B5EF4-FFF2-40B4-BE49-F238E27FC236}">
                <a16:creationId xmlns:a16="http://schemas.microsoft.com/office/drawing/2014/main" id="{0CF91081-7DA6-9AF3-D513-952A122C83D4}"/>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331477850"/>
      </p:ext>
    </p:extLst>
  </p:cSld>
  <p:clrMapOvr>
    <a:masterClrMapping/>
  </p:clrMapOvr>
  <mc:AlternateContent xmlns:mc="http://schemas.openxmlformats.org/markup-compatibility/2006" xmlns:p14="http://schemas.microsoft.com/office/powerpoint/2010/main">
    <mc:Choice Requires="p14">
      <p:transition spd="slow" p14:dur="3400" advClick="0" advTm="20000">
        <p14:reveal/>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2000"/>
                                        <p:tgtEl>
                                          <p:spTgt spid="31"/>
                                        </p:tgtEl>
                                      </p:cBhvr>
                                    </p:animEffect>
                                  </p:childTnLst>
                                </p:cTn>
                              </p:par>
                            </p:childTnLst>
                          </p:cTn>
                        </p:par>
                        <p:par>
                          <p:cTn id="8" fill="hold">
                            <p:stCondLst>
                              <p:cond delay="3000"/>
                            </p:stCondLst>
                            <p:childTnLst>
                              <p:par>
                                <p:cTn id="9" presetID="6" presetClass="entr" presetSubtype="16"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par>
                                <p:cTn id="12" presetID="6" presetClass="entr" presetSubtype="16" fill="hold" grpId="0" nodeType="withEffect">
                                  <p:stCondLst>
                                    <p:cond delay="1000"/>
                                  </p:stCondLst>
                                  <p:childTnLst>
                                    <p:set>
                                      <p:cBhvr>
                                        <p:cTn id="13" dur="1" fill="hold">
                                          <p:stCondLst>
                                            <p:cond delay="0"/>
                                          </p:stCondLst>
                                        </p:cTn>
                                        <p:tgtEl>
                                          <p:spTgt spid="13"/>
                                        </p:tgtEl>
                                        <p:attrNameLst>
                                          <p:attrName>style.visibility</p:attrName>
                                        </p:attrNameLst>
                                      </p:cBhvr>
                                      <p:to>
                                        <p:strVal val="visible"/>
                                      </p:to>
                                    </p:set>
                                    <p:animEffect transition="in" filter="circle(in)">
                                      <p:cBhvr>
                                        <p:cTn id="14" dur="2000"/>
                                        <p:tgtEl>
                                          <p:spTgt spid="13"/>
                                        </p:tgtEl>
                                      </p:cBhvr>
                                    </p:animEffect>
                                  </p:childTnLst>
                                </p:cTn>
                              </p:par>
                              <p:par>
                                <p:cTn id="15" presetID="14" presetClass="entr" presetSubtype="10" fill="hold" nodeType="withEffect">
                                  <p:stCondLst>
                                    <p:cond delay="100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2000"/>
                                        <p:tgtEl>
                                          <p:spTgt spid="20"/>
                                        </p:tgtEl>
                                      </p:cBhvr>
                                    </p:animEffect>
                                  </p:childTnLst>
                                </p:cTn>
                              </p:par>
                            </p:childTnLst>
                          </p:cTn>
                        </p:par>
                        <p:par>
                          <p:cTn id="18" fill="hold">
                            <p:stCondLst>
                              <p:cond delay="6000"/>
                            </p:stCondLst>
                            <p:childTnLst>
                              <p:par>
                                <p:cTn id="19" presetID="16" presetClass="entr" presetSubtype="21" fill="hold" grpId="0" nodeType="afterEffect">
                                  <p:stCondLst>
                                    <p:cond delay="1000"/>
                                  </p:stCondLst>
                                  <p:childTnLst>
                                    <p:set>
                                      <p:cBhvr>
                                        <p:cTn id="20" dur="1" fill="hold">
                                          <p:stCondLst>
                                            <p:cond delay="0"/>
                                          </p:stCondLst>
                                        </p:cTn>
                                        <p:tgtEl>
                                          <p:spTgt spid="23"/>
                                        </p:tgtEl>
                                        <p:attrNameLst>
                                          <p:attrName>style.visibility</p:attrName>
                                        </p:attrNameLst>
                                      </p:cBhvr>
                                      <p:to>
                                        <p:strVal val="visible"/>
                                      </p:to>
                                    </p:set>
                                    <p:animEffect transition="in" filter="barn(inVertical)">
                                      <p:cBhvr>
                                        <p:cTn id="21" dur="2000"/>
                                        <p:tgtEl>
                                          <p:spTgt spid="23"/>
                                        </p:tgtEl>
                                      </p:cBhvr>
                                    </p:animEffect>
                                  </p:childTnLst>
                                </p:cTn>
                              </p:par>
                            </p:childTnLst>
                          </p:cTn>
                        </p:par>
                        <p:par>
                          <p:cTn id="22" fill="hold">
                            <p:stCondLst>
                              <p:cond delay="9000"/>
                            </p:stCondLst>
                            <p:childTnLst>
                              <p:par>
                                <p:cTn id="23" presetID="16" presetClass="entr" presetSubtype="21" fill="hold" grpId="0" nodeType="afterEffect">
                                  <p:stCondLst>
                                    <p:cond delay="1000"/>
                                  </p:stCondLst>
                                  <p:childTnLst>
                                    <p:set>
                                      <p:cBhvr>
                                        <p:cTn id="24" dur="1" fill="hold">
                                          <p:stCondLst>
                                            <p:cond delay="0"/>
                                          </p:stCondLst>
                                        </p:cTn>
                                        <p:tgtEl>
                                          <p:spTgt spid="30"/>
                                        </p:tgtEl>
                                        <p:attrNameLst>
                                          <p:attrName>style.visibility</p:attrName>
                                        </p:attrNameLst>
                                      </p:cBhvr>
                                      <p:to>
                                        <p:strVal val="visible"/>
                                      </p:to>
                                    </p:set>
                                    <p:animEffect transition="in" filter="barn(inVertical)">
                                      <p:cBhvr>
                                        <p:cTn id="25" dur="2000"/>
                                        <p:tgtEl>
                                          <p:spTgt spid="30"/>
                                        </p:tgtEl>
                                      </p:cBhvr>
                                    </p:animEffect>
                                  </p:childTnLst>
                                </p:cTn>
                              </p:par>
                            </p:childTnLst>
                          </p:cTn>
                        </p:par>
                        <p:par>
                          <p:cTn id="26" fill="hold">
                            <p:stCondLst>
                              <p:cond delay="12000"/>
                            </p:stCondLst>
                            <p:childTnLst>
                              <p:par>
                                <p:cTn id="27" presetID="14" presetClass="entr" presetSubtype="10" fill="hold" nodeType="afterEffect">
                                  <p:stCondLst>
                                    <p:cond delay="1000"/>
                                  </p:stCondLst>
                                  <p:childTnLst>
                                    <p:set>
                                      <p:cBhvr>
                                        <p:cTn id="28" dur="1" fill="hold">
                                          <p:stCondLst>
                                            <p:cond delay="0"/>
                                          </p:stCondLst>
                                        </p:cTn>
                                        <p:tgtEl>
                                          <p:spTgt spid="39"/>
                                        </p:tgtEl>
                                        <p:attrNameLst>
                                          <p:attrName>style.visibility</p:attrName>
                                        </p:attrNameLst>
                                      </p:cBhvr>
                                      <p:to>
                                        <p:strVal val="visible"/>
                                      </p:to>
                                    </p:set>
                                    <p:animEffect transition="in" filter="randombar(horizontal)">
                                      <p:cBhvr>
                                        <p:cTn id="29"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31" grpId="0" animBg="1"/>
      <p:bldP spid="23"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tile tx="0" ty="0" sx="100000" sy="100000" flip="none" algn="tl"/>
        </a:blipFill>
        <a:effectLst/>
      </p:bgPr>
    </p:bg>
    <p:spTree>
      <p:nvGrpSpPr>
        <p:cNvPr id="1" name="">
          <a:extLst>
            <a:ext uri="{FF2B5EF4-FFF2-40B4-BE49-F238E27FC236}">
              <a16:creationId xmlns:a16="http://schemas.microsoft.com/office/drawing/2014/main" id="{4EB07909-1BE1-BEF6-2318-09F609547F26}"/>
            </a:ext>
          </a:extLst>
        </p:cNvPr>
        <p:cNvGrpSpPr/>
        <p:nvPr/>
      </p:nvGrpSpPr>
      <p:grpSpPr>
        <a:xfrm>
          <a:off x="0" y="0"/>
          <a:ext cx="0" cy="0"/>
          <a:chOff x="0" y="0"/>
          <a:chExt cx="0" cy="0"/>
        </a:xfrm>
      </p:grpSpPr>
      <p:sp>
        <p:nvSpPr>
          <p:cNvPr id="16" name="フリーフォーム: 図形 15">
            <a:extLst>
              <a:ext uri="{FF2B5EF4-FFF2-40B4-BE49-F238E27FC236}">
                <a16:creationId xmlns:a16="http://schemas.microsoft.com/office/drawing/2014/main" id="{798FA998-5DFB-9A49-78A4-6D942B480118}"/>
              </a:ext>
            </a:extLst>
          </p:cNvPr>
          <p:cNvSpPr/>
          <p:nvPr/>
        </p:nvSpPr>
        <p:spPr>
          <a:xfrm>
            <a:off x="-3490610" y="-549140"/>
            <a:ext cx="15682610" cy="7463554"/>
          </a:xfrm>
          <a:custGeom>
            <a:avLst/>
            <a:gdLst>
              <a:gd name="connsiteX0" fmla="*/ 4279196 w 15682610"/>
              <a:gd name="connsiteY0" fmla="*/ 520175 h 7392256"/>
              <a:gd name="connsiteX1" fmla="*/ 15682610 w 15682610"/>
              <a:gd name="connsiteY1" fmla="*/ 520175 h 7392256"/>
              <a:gd name="connsiteX2" fmla="*/ 15682610 w 15682610"/>
              <a:gd name="connsiteY2" fmla="*/ 6852334 h 7392256"/>
              <a:gd name="connsiteX3" fmla="*/ 4304124 w 15682610"/>
              <a:gd name="connsiteY3" fmla="*/ 6852334 h 7392256"/>
              <a:gd name="connsiteX4" fmla="*/ 4419401 w 15682610"/>
              <a:gd name="connsiteY4" fmla="*/ 6761016 h 7392256"/>
              <a:gd name="connsiteX5" fmla="*/ 5669134 w 15682610"/>
              <a:gd name="connsiteY5" fmla="*/ 3696128 h 7392256"/>
              <a:gd name="connsiteX6" fmla="*/ 4419401 w 15682610"/>
              <a:gd name="connsiteY6" fmla="*/ 631241 h 7392256"/>
              <a:gd name="connsiteX7" fmla="*/ 2834567 w 15682610"/>
              <a:gd name="connsiteY7" fmla="*/ 0 h 7392256"/>
              <a:gd name="connsiteX8" fmla="*/ 4185690 w 15682610"/>
              <a:gd name="connsiteY8" fmla="*/ 446103 h 7392256"/>
              <a:gd name="connsiteX9" fmla="*/ 4279196 w 15682610"/>
              <a:gd name="connsiteY9" fmla="*/ 520175 h 7392256"/>
              <a:gd name="connsiteX10" fmla="*/ 3425451 w 15682610"/>
              <a:gd name="connsiteY10" fmla="*/ 520175 h 7392256"/>
              <a:gd name="connsiteX11" fmla="*/ 3425451 w 15682610"/>
              <a:gd name="connsiteY11" fmla="*/ 6852334 h 7392256"/>
              <a:gd name="connsiteX12" fmla="*/ 4304124 w 15682610"/>
              <a:gd name="connsiteY12" fmla="*/ 6852334 h 7392256"/>
              <a:gd name="connsiteX13" fmla="*/ 4185690 w 15682610"/>
              <a:gd name="connsiteY13" fmla="*/ 6946154 h 7392256"/>
              <a:gd name="connsiteX14" fmla="*/ 2834567 w 15682610"/>
              <a:gd name="connsiteY14" fmla="*/ 7392256 h 7392256"/>
              <a:gd name="connsiteX15" fmla="*/ 0 w 15682610"/>
              <a:gd name="connsiteY15" fmla="*/ 3696128 h 7392256"/>
              <a:gd name="connsiteX16" fmla="*/ 2834567 w 15682610"/>
              <a:gd name="connsiteY16" fmla="*/ 0 h 739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682610" h="7392256">
                <a:moveTo>
                  <a:pt x="4279196" y="520175"/>
                </a:moveTo>
                <a:lnTo>
                  <a:pt x="15682610" y="520175"/>
                </a:lnTo>
                <a:lnTo>
                  <a:pt x="15682610" y="6852334"/>
                </a:lnTo>
                <a:lnTo>
                  <a:pt x="4304124" y="6852334"/>
                </a:lnTo>
                <a:lnTo>
                  <a:pt x="4419401" y="6761016"/>
                </a:lnTo>
                <a:cubicBezTo>
                  <a:pt x="5173400" y="6096795"/>
                  <a:pt x="5669134" y="4971950"/>
                  <a:pt x="5669134" y="3696128"/>
                </a:cubicBezTo>
                <a:cubicBezTo>
                  <a:pt x="5669134" y="2420306"/>
                  <a:pt x="5173400" y="1295462"/>
                  <a:pt x="4419401" y="631241"/>
                </a:cubicBezTo>
                <a:close/>
                <a:moveTo>
                  <a:pt x="2834567" y="0"/>
                </a:moveTo>
                <a:cubicBezTo>
                  <a:pt x="3323782" y="0"/>
                  <a:pt x="3784051" y="161603"/>
                  <a:pt x="4185690" y="446103"/>
                </a:cubicBezTo>
                <a:lnTo>
                  <a:pt x="4279196" y="520175"/>
                </a:lnTo>
                <a:lnTo>
                  <a:pt x="3425451" y="520175"/>
                </a:lnTo>
                <a:lnTo>
                  <a:pt x="3425451" y="6852334"/>
                </a:lnTo>
                <a:lnTo>
                  <a:pt x="4304124" y="6852334"/>
                </a:lnTo>
                <a:lnTo>
                  <a:pt x="4185690" y="6946154"/>
                </a:lnTo>
                <a:cubicBezTo>
                  <a:pt x="3784051" y="7230653"/>
                  <a:pt x="3323782" y="7392256"/>
                  <a:pt x="2834567" y="7392256"/>
                </a:cubicBezTo>
                <a:cubicBezTo>
                  <a:pt x="1269079" y="7392256"/>
                  <a:pt x="0" y="5737443"/>
                  <a:pt x="0" y="3696128"/>
                </a:cubicBezTo>
                <a:cubicBezTo>
                  <a:pt x="0" y="1654813"/>
                  <a:pt x="1269079" y="0"/>
                  <a:pt x="2834567" y="0"/>
                </a:cubicBezTo>
                <a:close/>
              </a:path>
            </a:pathLst>
          </a:custGeom>
          <a:solidFill>
            <a:srgbClr val="0099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アーチ 13">
            <a:extLst>
              <a:ext uri="{FF2B5EF4-FFF2-40B4-BE49-F238E27FC236}">
                <a16:creationId xmlns:a16="http://schemas.microsoft.com/office/drawing/2014/main" id="{13B3E0AD-692C-3BC6-E85A-6096159A9033}"/>
              </a:ext>
            </a:extLst>
          </p:cNvPr>
          <p:cNvSpPr/>
          <p:nvPr/>
        </p:nvSpPr>
        <p:spPr>
          <a:xfrm>
            <a:off x="-6240834" y="-1123907"/>
            <a:ext cx="8573895" cy="8573895"/>
          </a:xfrm>
          <a:prstGeom prst="blockArc">
            <a:avLst>
              <a:gd name="adj1" fmla="val 18263518"/>
              <a:gd name="adj2" fmla="val 3992345"/>
              <a:gd name="adj3" fmla="val 1671"/>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6" name="スライド番号プレースホルダー 5">
            <a:extLst>
              <a:ext uri="{FF2B5EF4-FFF2-40B4-BE49-F238E27FC236}">
                <a16:creationId xmlns:a16="http://schemas.microsoft.com/office/drawing/2014/main" id="{90E5F45A-DC11-B3F1-D67F-381471E1EDD7}"/>
              </a:ext>
            </a:extLst>
          </p:cNvPr>
          <p:cNvSpPr>
            <a:spLocks noGrp="1"/>
          </p:cNvSpPr>
          <p:nvPr>
            <p:ph type="sldNum" sz="quarter" idx="12"/>
          </p:nvPr>
        </p:nvSpPr>
        <p:spPr/>
        <p:txBody>
          <a:bodyPr/>
          <a:lstStyle/>
          <a:p>
            <a:pPr rtl="0"/>
            <a:fld id="{19B51A1E-902D-48AF-9020-955120F399B6}" type="slidenum">
              <a:rPr lang="en-US" altLang="ja-JP" noProof="0" smtClean="0"/>
              <a:pPr rtl="0"/>
              <a:t>8</a:t>
            </a:fld>
            <a:endParaRPr lang="ja-JP" altLang="en-US" noProof="0" dirty="0"/>
          </a:p>
        </p:txBody>
      </p:sp>
      <p:sp>
        <p:nvSpPr>
          <p:cNvPr id="11" name="フリーフォーム: 図形 10">
            <a:extLst>
              <a:ext uri="{FF2B5EF4-FFF2-40B4-BE49-F238E27FC236}">
                <a16:creationId xmlns:a16="http://schemas.microsoft.com/office/drawing/2014/main" id="{7512BE5E-BE69-F392-A0F6-440FA2ABDB05}"/>
              </a:ext>
            </a:extLst>
          </p:cNvPr>
          <p:cNvSpPr/>
          <p:nvPr/>
        </p:nvSpPr>
        <p:spPr>
          <a:xfrm>
            <a:off x="1454219" y="398080"/>
            <a:ext cx="5506882" cy="796673"/>
          </a:xfrm>
          <a:custGeom>
            <a:avLst/>
            <a:gdLst>
              <a:gd name="connsiteX0" fmla="*/ 0 w 5506882"/>
              <a:gd name="connsiteY0" fmla="*/ 0 h 796673"/>
              <a:gd name="connsiteX1" fmla="*/ 5506882 w 5506882"/>
              <a:gd name="connsiteY1" fmla="*/ 0 h 796673"/>
              <a:gd name="connsiteX2" fmla="*/ 5506882 w 5506882"/>
              <a:gd name="connsiteY2" fmla="*/ 796673 h 796673"/>
              <a:gd name="connsiteX3" fmla="*/ 0 w 5506882"/>
              <a:gd name="connsiteY3" fmla="*/ 796673 h 796673"/>
              <a:gd name="connsiteX4" fmla="*/ 0 w 5506882"/>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882" h="796673">
                <a:moveTo>
                  <a:pt x="0" y="0"/>
                </a:moveTo>
                <a:lnTo>
                  <a:pt x="5506882" y="0"/>
                </a:lnTo>
                <a:lnTo>
                  <a:pt x="5506882" y="796673"/>
                </a:lnTo>
                <a:lnTo>
                  <a:pt x="0" y="796673"/>
                </a:lnTo>
                <a:lnTo>
                  <a:pt x="0" y="0"/>
                </a:lnTo>
                <a:close/>
              </a:path>
            </a:pathLst>
          </a:custGeom>
          <a:solidFill>
            <a:schemeClr val="accent6">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a:t>
            </a:r>
            <a:r>
              <a:rPr kumimoji="1" lang="ja-JP" sz="2500" kern="1200" dirty="0">
                <a:latin typeface="HGP創英角ｺﾞｼｯｸUB" panose="020B0900000000000000" pitchFamily="50" charset="-128"/>
                <a:ea typeface="HGP創英角ｺﾞｼｯｸUB" panose="020B0900000000000000" pitchFamily="50" charset="-128"/>
              </a:rPr>
              <a:t>とは</a:t>
            </a:r>
            <a:endParaRPr lang="ja-JP" sz="2500" kern="1200" dirty="0">
              <a:latin typeface="HGP創英角ｺﾞｼｯｸUB" panose="020B0900000000000000" pitchFamily="50" charset="-128"/>
              <a:ea typeface="HGP創英角ｺﾞｼｯｸUB" panose="020B0900000000000000" pitchFamily="50" charset="-128"/>
            </a:endParaRPr>
          </a:p>
        </p:txBody>
      </p:sp>
      <p:sp>
        <p:nvSpPr>
          <p:cNvPr id="12" name="楕円 11">
            <a:extLst>
              <a:ext uri="{FF2B5EF4-FFF2-40B4-BE49-F238E27FC236}">
                <a16:creationId xmlns:a16="http://schemas.microsoft.com/office/drawing/2014/main" id="{AD1A7D6F-EBEB-CD5B-4A4A-6B5C063843E9}"/>
              </a:ext>
            </a:extLst>
          </p:cNvPr>
          <p:cNvSpPr/>
          <p:nvPr/>
        </p:nvSpPr>
        <p:spPr>
          <a:xfrm>
            <a:off x="956297" y="298495"/>
            <a:ext cx="995842" cy="995842"/>
          </a:xfrm>
          <a:prstGeom prst="ellipse">
            <a:avLst/>
          </a:prstGeom>
          <a:ln>
            <a:solidFill>
              <a:schemeClr val="accent6">
                <a:lumMod val="60000"/>
                <a:lumOff val="4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pic>
        <p:nvPicPr>
          <p:cNvPr id="2" name="グラフィックス 1" descr="本 単色塗りつぶし">
            <a:extLst>
              <a:ext uri="{FF2B5EF4-FFF2-40B4-BE49-F238E27FC236}">
                <a16:creationId xmlns:a16="http://schemas.microsoft.com/office/drawing/2014/main" id="{CC4A869D-AFC8-7826-1071-D0C04B6DCB1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21021" y="398080"/>
            <a:ext cx="866393" cy="866393"/>
          </a:xfrm>
          <a:prstGeom prst="rect">
            <a:avLst/>
          </a:prstGeom>
        </p:spPr>
      </p:pic>
      <p:sp>
        <p:nvSpPr>
          <p:cNvPr id="19" name="テキスト ボックス 18">
            <a:extLst>
              <a:ext uri="{FF2B5EF4-FFF2-40B4-BE49-F238E27FC236}">
                <a16:creationId xmlns:a16="http://schemas.microsoft.com/office/drawing/2014/main" id="{72177EDC-43FB-C679-1261-58FD82562878}"/>
              </a:ext>
            </a:extLst>
          </p:cNvPr>
          <p:cNvSpPr txBox="1"/>
          <p:nvPr/>
        </p:nvSpPr>
        <p:spPr>
          <a:xfrm>
            <a:off x="382692" y="1086718"/>
            <a:ext cx="800219" cy="5043386"/>
          </a:xfrm>
          <a:prstGeom prst="rect">
            <a:avLst/>
          </a:prstGeom>
          <a:noFill/>
        </p:spPr>
        <p:txBody>
          <a:bodyPr vert="eaVert" wrap="square">
            <a:spAutoFit/>
          </a:bodyPr>
          <a:lstStyle/>
          <a:p>
            <a:r>
              <a:rPr lang="ja-JP" altLang="en-US" sz="40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いじめ対応のポイント</a:t>
            </a:r>
          </a:p>
        </p:txBody>
      </p:sp>
      <p:pic>
        <p:nvPicPr>
          <p:cNvPr id="39" name="図 38">
            <a:extLst>
              <a:ext uri="{FF2B5EF4-FFF2-40B4-BE49-F238E27FC236}">
                <a16:creationId xmlns:a16="http://schemas.microsoft.com/office/drawing/2014/main" id="{00C91692-B62B-12D5-A154-7688820B83DA}"/>
              </a:ext>
            </a:extLst>
          </p:cNvPr>
          <p:cNvPicPr>
            <a:picLocks noChangeAspect="1"/>
          </p:cNvPicPr>
          <p:nvPr/>
        </p:nvPicPr>
        <p:blipFill>
          <a:blip r:embed="rId5"/>
          <a:stretch>
            <a:fillRect/>
          </a:stretch>
        </p:blipFill>
        <p:spPr>
          <a:xfrm>
            <a:off x="2079217" y="1259551"/>
            <a:ext cx="4881883" cy="559323"/>
          </a:xfrm>
          <a:prstGeom prst="rect">
            <a:avLst/>
          </a:prstGeom>
        </p:spPr>
      </p:pic>
      <p:pic>
        <p:nvPicPr>
          <p:cNvPr id="10" name="図 9">
            <a:extLst>
              <a:ext uri="{FF2B5EF4-FFF2-40B4-BE49-F238E27FC236}">
                <a16:creationId xmlns:a16="http://schemas.microsoft.com/office/drawing/2014/main" id="{F57CDE2D-17E0-1889-ECCA-98D687AD68C1}"/>
              </a:ext>
            </a:extLst>
          </p:cNvPr>
          <p:cNvPicPr>
            <a:picLocks noChangeAspect="1"/>
          </p:cNvPicPr>
          <p:nvPr/>
        </p:nvPicPr>
        <p:blipFill>
          <a:blip r:embed="rId6"/>
          <a:stretch>
            <a:fillRect/>
          </a:stretch>
        </p:blipFill>
        <p:spPr>
          <a:xfrm>
            <a:off x="2799138" y="1901064"/>
            <a:ext cx="3605970" cy="4445854"/>
          </a:xfrm>
          <a:prstGeom prst="rect">
            <a:avLst/>
          </a:prstGeom>
          <a:ln w="3175" cap="sq">
            <a:solidFill>
              <a:srgbClr val="000000"/>
            </a:solidFill>
            <a:miter lim="800000"/>
          </a:ln>
          <a:effectLst>
            <a:outerShdw blurRad="57150" dist="50800" dir="2700000" algn="tl" rotWithShape="0">
              <a:srgbClr val="000000">
                <a:alpha val="40000"/>
              </a:srgbClr>
            </a:outerShdw>
          </a:effectLst>
        </p:spPr>
      </p:pic>
      <p:pic>
        <p:nvPicPr>
          <p:cNvPr id="18" name="図 17">
            <a:extLst>
              <a:ext uri="{FF2B5EF4-FFF2-40B4-BE49-F238E27FC236}">
                <a16:creationId xmlns:a16="http://schemas.microsoft.com/office/drawing/2014/main" id="{9AA6352E-C19F-6C16-2EE2-23261C09595B}"/>
              </a:ext>
            </a:extLst>
          </p:cNvPr>
          <p:cNvPicPr>
            <a:picLocks noChangeAspect="1"/>
          </p:cNvPicPr>
          <p:nvPr/>
        </p:nvPicPr>
        <p:blipFill>
          <a:blip r:embed="rId7"/>
          <a:stretch>
            <a:fillRect/>
          </a:stretch>
        </p:blipFill>
        <p:spPr>
          <a:xfrm>
            <a:off x="7088180" y="228383"/>
            <a:ext cx="4994555" cy="5993465"/>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4" name="正方形/長方形 3">
            <a:extLst>
              <a:ext uri="{FF2B5EF4-FFF2-40B4-BE49-F238E27FC236}">
                <a16:creationId xmlns:a16="http://schemas.microsoft.com/office/drawing/2014/main" id="{F94F7AF7-D033-D6FA-A135-9E849A1801CD}"/>
              </a:ext>
            </a:extLst>
          </p:cNvPr>
          <p:cNvSpPr/>
          <p:nvPr/>
        </p:nvSpPr>
        <p:spPr>
          <a:xfrm>
            <a:off x="2908604" y="3010006"/>
            <a:ext cx="3605969" cy="30607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E6DC8DC0-2AF7-84DD-0DEA-3CB2211A9F25}"/>
              </a:ext>
            </a:extLst>
          </p:cNvPr>
          <p:cNvSpPr/>
          <p:nvPr/>
        </p:nvSpPr>
        <p:spPr>
          <a:xfrm>
            <a:off x="2908603" y="4631869"/>
            <a:ext cx="3605969" cy="85453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15B46BFE-7B72-7372-7409-31B04CF9AE9A}"/>
              </a:ext>
            </a:extLst>
          </p:cNvPr>
          <p:cNvSpPr/>
          <p:nvPr/>
        </p:nvSpPr>
        <p:spPr>
          <a:xfrm>
            <a:off x="7232409" y="533528"/>
            <a:ext cx="4850326" cy="55319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FC489040-2727-95A2-78B3-4BE26B1E6C01}"/>
              </a:ext>
            </a:extLst>
          </p:cNvPr>
          <p:cNvSpPr/>
          <p:nvPr/>
        </p:nvSpPr>
        <p:spPr>
          <a:xfrm>
            <a:off x="7260501" y="1808654"/>
            <a:ext cx="4822234" cy="47183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Picture 2" descr="C:\Users\791878\Desktop\H29\コバトン（png形式）\53-1-04.png">
            <a:extLst>
              <a:ext uri="{FF2B5EF4-FFF2-40B4-BE49-F238E27FC236}">
                <a16:creationId xmlns:a16="http://schemas.microsoft.com/office/drawing/2014/main" id="{B02EEA1F-BB8F-D528-B83D-1C49E2168C3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タイトル 2">
            <a:extLst>
              <a:ext uri="{FF2B5EF4-FFF2-40B4-BE49-F238E27FC236}">
                <a16:creationId xmlns:a16="http://schemas.microsoft.com/office/drawing/2014/main" id="{C42BDB3C-A829-C932-E3BE-A34A248F634B}"/>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19264002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4000" advClick="0" advTm="20000">
        <p159:morph option="byObject"/>
      </p:transition>
    </mc:Choice>
    <mc:Fallback xmlns="">
      <p:transition spd="slow"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2000"/>
                                        <p:tgtEl>
                                          <p:spTgt spid="10"/>
                                        </p:tgtEl>
                                      </p:cBhvr>
                                    </p:animEffect>
                                  </p:childTnLst>
                                </p:cTn>
                              </p:par>
                              <p:par>
                                <p:cTn id="8" presetID="22" presetClass="entr" presetSubtype="4" fill="hold" nodeType="withEffect">
                                  <p:stCondLst>
                                    <p:cond delay="100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2000"/>
                                        <p:tgtEl>
                                          <p:spTgt spid="18"/>
                                        </p:tgtEl>
                                      </p:cBhvr>
                                    </p:animEffect>
                                  </p:childTnLst>
                                </p:cTn>
                              </p:par>
                            </p:childTnLst>
                          </p:cTn>
                        </p:par>
                        <p:par>
                          <p:cTn id="11" fill="hold">
                            <p:stCondLst>
                              <p:cond delay="3000"/>
                            </p:stCondLst>
                            <p:childTnLst>
                              <p:par>
                                <p:cTn id="12" presetID="10" presetClass="entr" presetSubtype="0" fill="hold" grpId="0" nodeType="afterEffect">
                                  <p:stCondLst>
                                    <p:cond delay="10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childTnLst>
                          </p:cTn>
                        </p:par>
                        <p:par>
                          <p:cTn id="15" fill="hold">
                            <p:stCondLst>
                              <p:cond delay="6000"/>
                            </p:stCondLst>
                            <p:childTnLst>
                              <p:par>
                                <p:cTn id="16" presetID="10" presetClass="entr" presetSubtype="0" fill="hold" grpId="0" nodeType="afterEffect">
                                  <p:stCondLst>
                                    <p:cond delay="100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childTnLst>
                          </p:cTn>
                        </p:par>
                        <p:par>
                          <p:cTn id="19" fill="hold">
                            <p:stCondLst>
                              <p:cond delay="9000"/>
                            </p:stCondLst>
                            <p:childTnLst>
                              <p:par>
                                <p:cTn id="20" presetID="10" presetClass="entr" presetSubtype="0" fill="hold" grpId="0" nodeType="afterEffect">
                                  <p:stCondLst>
                                    <p:cond delay="10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childTnLst>
                          </p:cTn>
                        </p:par>
                        <p:par>
                          <p:cTn id="23" fill="hold">
                            <p:stCondLst>
                              <p:cond delay="12000"/>
                            </p:stCondLst>
                            <p:childTnLst>
                              <p:par>
                                <p:cTn id="24" presetID="10" presetClass="entr" presetSubtype="0" fill="hold" grpId="0" nodeType="afterEffect">
                                  <p:stCondLst>
                                    <p:cond delay="100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3"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mt="50000"/>
          </a:blip>
          <a:tile tx="0" ty="0" sx="100000" sy="100000" flip="none" algn="tl"/>
        </a:blipFill>
        <a:effectLst/>
      </p:bgPr>
    </p:bg>
    <p:spTree>
      <p:nvGrpSpPr>
        <p:cNvPr id="1" name="">
          <a:extLst>
            <a:ext uri="{FF2B5EF4-FFF2-40B4-BE49-F238E27FC236}">
              <a16:creationId xmlns:a16="http://schemas.microsoft.com/office/drawing/2014/main" id="{50AB2B22-664C-78E6-EF0E-9683260D1D1B}"/>
            </a:ext>
          </a:extLst>
        </p:cNvPr>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E8D28CEA-0AD0-EF10-3BD5-2F5F4756D5B8}"/>
              </a:ext>
            </a:extLst>
          </p:cNvPr>
          <p:cNvSpPr>
            <a:spLocks noGrp="1"/>
          </p:cNvSpPr>
          <p:nvPr>
            <p:ph type="sldNum" sz="quarter" idx="12"/>
          </p:nvPr>
        </p:nvSpPr>
        <p:spPr>
          <a:noFill/>
        </p:spPr>
        <p:txBody>
          <a:bodyPr rtlCol="0"/>
          <a:lstStyle/>
          <a:p>
            <a:pPr marL="0" marR="0" lvl="0" indent="0" defTabSz="914400" rtl="0" eaLnBrk="1" fontAlgn="auto" latinLnBrk="0" hangingPunct="1">
              <a:lnSpc>
                <a:spcPct val="100000"/>
              </a:lnSpc>
              <a:spcBef>
                <a:spcPts val="0"/>
              </a:spcBef>
              <a:spcAft>
                <a:spcPts val="0"/>
              </a:spcAft>
              <a:buClrTx/>
              <a:buSzTx/>
              <a:buFontTx/>
              <a:buNone/>
              <a:tabLst/>
              <a:defRPr/>
            </a:pPr>
            <a:fld id="{19B51A1E-902D-48AF-9020-955120F399B6}" type="slidenum">
              <a:rPr kumimoji="0" lang="en-US" altLang="ja-JP" sz="1200" b="0" i="0" u="none" strike="noStrike" kern="1200" cap="none" spc="0" normalizeH="0" baseline="0" noProof="0" smtClean="0">
                <a:ln>
                  <a:noFill/>
                </a:ln>
                <a:solidFill>
                  <a:schemeClr val="tx1"/>
                </a:solidFill>
                <a:effectLst/>
                <a:uLnTx/>
                <a:uFillTx/>
                <a:latin typeface="Meiryo UI" panose="020B0604030504040204" pitchFamily="50" charset="-128"/>
                <a:ea typeface="Meiryo UI" panose="020B0604030504040204" pitchFamily="50" charset="-128"/>
                <a:cs typeface="+mn-cs"/>
              </a:rPr>
              <a:pPr marL="0" marR="0" lvl="0" indent="0" defTabSz="914400" rtl="0" eaLnBrk="1" fontAlgn="auto" latinLnBrk="0" hangingPunct="1">
                <a:lnSpc>
                  <a:spcPct val="100000"/>
                </a:lnSpc>
                <a:spcBef>
                  <a:spcPts val="0"/>
                </a:spcBef>
                <a:spcAft>
                  <a:spcPts val="0"/>
                </a:spcAft>
                <a:buClrTx/>
                <a:buSzTx/>
                <a:buFontTx/>
                <a:buNone/>
                <a:tabLst/>
                <a:defRPr/>
              </a:pPr>
              <a:t>9</a:t>
            </a:fld>
            <a:endParaRPr kumimoji="0" lang="ja-JP" altLang="en-US" sz="12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pic>
        <p:nvPicPr>
          <p:cNvPr id="9" name="図プレースホルダー 8" descr="携帯電話を手に持って操作している">
            <a:extLst>
              <a:ext uri="{FF2B5EF4-FFF2-40B4-BE49-F238E27FC236}">
                <a16:creationId xmlns:a16="http://schemas.microsoft.com/office/drawing/2014/main" id="{191CB956-ACE6-63A6-D8E5-9F53EFB89B45}"/>
              </a:ext>
            </a:extLst>
          </p:cNvPr>
          <p:cNvPicPr>
            <a:picLocks noGrp="1" noChangeAspect="1"/>
          </p:cNvPicPr>
          <p:nvPr>
            <p:ph type="pic" sz="quarter" idx="4294967295"/>
          </p:nvPr>
        </p:nvPicPr>
        <p:blipFill>
          <a:blip r:embed="rId4" cstate="screen">
            <a:extLst>
              <a:ext uri="{28A0092B-C50C-407E-A947-70E740481C1C}">
                <a14:useLocalDpi xmlns:a14="http://schemas.microsoft.com/office/drawing/2010/main"/>
              </a:ext>
            </a:extLst>
          </a:blip>
          <a:srcRect l="15792"/>
          <a:stretch/>
        </p:blipFill>
        <p:spPr>
          <a:xfrm>
            <a:off x="7058025" y="0"/>
            <a:ext cx="5133975" cy="6370638"/>
          </a:xfrm>
        </p:spPr>
      </p:pic>
      <p:sp>
        <p:nvSpPr>
          <p:cNvPr id="30" name="テキスト ボックス 29">
            <a:extLst>
              <a:ext uri="{FF2B5EF4-FFF2-40B4-BE49-F238E27FC236}">
                <a16:creationId xmlns:a16="http://schemas.microsoft.com/office/drawing/2014/main" id="{5767AF01-7FA3-3D94-FD26-3021173B7417}"/>
              </a:ext>
            </a:extLst>
          </p:cNvPr>
          <p:cNvSpPr txBox="1"/>
          <p:nvPr/>
        </p:nvSpPr>
        <p:spPr>
          <a:xfrm>
            <a:off x="167248" y="1086718"/>
            <a:ext cx="1015663" cy="4488213"/>
          </a:xfrm>
          <a:prstGeom prst="rect">
            <a:avLst/>
          </a:prstGeom>
          <a:noFill/>
        </p:spPr>
        <p:txBody>
          <a:bodyPr vert="vert" wrap="square">
            <a:spAutoFit/>
          </a:bodyPr>
          <a:lstStyle/>
          <a:p>
            <a:r>
              <a:rPr lang="ja-JP" altLang="en-US" sz="5400" b="1"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ADLaM Display" panose="02010000000000000000" pitchFamily="2" charset="0"/>
              </a:rPr>
              <a:t>ＣＯＮＴＥＮＴＳ</a:t>
            </a:r>
          </a:p>
        </p:txBody>
      </p:sp>
      <p:grpSp>
        <p:nvGrpSpPr>
          <p:cNvPr id="33" name="グループ化 32">
            <a:extLst>
              <a:ext uri="{FF2B5EF4-FFF2-40B4-BE49-F238E27FC236}">
                <a16:creationId xmlns:a16="http://schemas.microsoft.com/office/drawing/2014/main" id="{3D1CCA28-A746-850B-5E5B-4B3997B22E0E}"/>
              </a:ext>
            </a:extLst>
          </p:cNvPr>
          <p:cNvGrpSpPr/>
          <p:nvPr/>
        </p:nvGrpSpPr>
        <p:grpSpPr>
          <a:xfrm>
            <a:off x="-6348362" y="-1101274"/>
            <a:ext cx="13309463" cy="8573895"/>
            <a:chOff x="-6358581" y="-1101272"/>
            <a:chExt cx="13309463" cy="8573895"/>
          </a:xfrm>
        </p:grpSpPr>
        <p:sp>
          <p:nvSpPr>
            <p:cNvPr id="34" name="アーチ 33">
              <a:extLst>
                <a:ext uri="{FF2B5EF4-FFF2-40B4-BE49-F238E27FC236}">
                  <a16:creationId xmlns:a16="http://schemas.microsoft.com/office/drawing/2014/main" id="{FF8069BA-A44D-CFB5-70CF-F69F0E2B8F75}"/>
                </a:ext>
              </a:extLst>
            </p:cNvPr>
            <p:cNvSpPr/>
            <p:nvPr/>
          </p:nvSpPr>
          <p:spPr>
            <a:xfrm>
              <a:off x="-6358581" y="-1101272"/>
              <a:ext cx="8573895" cy="8573895"/>
            </a:xfrm>
            <a:prstGeom prst="blockArc">
              <a:avLst>
                <a:gd name="adj1" fmla="val 18263518"/>
                <a:gd name="adj2" fmla="val 3691675"/>
                <a:gd name="adj3" fmla="val 1231"/>
              </a:avLst>
            </a:prstGeom>
            <a:solidFill>
              <a:schemeClr val="tx1">
                <a:lumMod val="75000"/>
                <a:lumOff val="25000"/>
              </a:schemeClr>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35" name="フリーフォーム: 図形 34">
              <a:extLst>
                <a:ext uri="{FF2B5EF4-FFF2-40B4-BE49-F238E27FC236}">
                  <a16:creationId xmlns:a16="http://schemas.microsoft.com/office/drawing/2014/main" id="{7794FDAB-5765-C6C0-B62B-22E140EA13D7}"/>
                </a:ext>
              </a:extLst>
            </p:cNvPr>
            <p:cNvSpPr/>
            <p:nvPr/>
          </p:nvSpPr>
          <p:spPr>
            <a:xfrm>
              <a:off x="1444000" y="398082"/>
              <a:ext cx="5506882" cy="796673"/>
            </a:xfrm>
            <a:custGeom>
              <a:avLst/>
              <a:gdLst>
                <a:gd name="connsiteX0" fmla="*/ 0 w 5506882"/>
                <a:gd name="connsiteY0" fmla="*/ 0 h 796673"/>
                <a:gd name="connsiteX1" fmla="*/ 5506882 w 5506882"/>
                <a:gd name="connsiteY1" fmla="*/ 0 h 796673"/>
                <a:gd name="connsiteX2" fmla="*/ 5506882 w 5506882"/>
                <a:gd name="connsiteY2" fmla="*/ 796673 h 796673"/>
                <a:gd name="connsiteX3" fmla="*/ 0 w 5506882"/>
                <a:gd name="connsiteY3" fmla="*/ 796673 h 796673"/>
                <a:gd name="connsiteX4" fmla="*/ 0 w 5506882"/>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882" h="796673">
                  <a:moveTo>
                    <a:pt x="0" y="0"/>
                  </a:moveTo>
                  <a:lnTo>
                    <a:pt x="5506882" y="0"/>
                  </a:lnTo>
                  <a:lnTo>
                    <a:pt x="5506882" y="796673"/>
                  </a:lnTo>
                  <a:lnTo>
                    <a:pt x="0" y="796673"/>
                  </a:lnTo>
                  <a:lnTo>
                    <a:pt x="0" y="0"/>
                  </a:lnTo>
                  <a:close/>
                </a:path>
              </a:pathLst>
            </a:custGeom>
            <a:solidFill>
              <a:schemeClr val="accent6">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a:t>
              </a:r>
              <a:r>
                <a:rPr kumimoji="1" lang="ja-JP" altLang="ja-JP" sz="2500" b="1" kern="1200" dirty="0">
                  <a:latin typeface="HGP創英角ｺﾞｼｯｸUB" panose="020B0900000000000000" pitchFamily="50" charset="-128"/>
                  <a:ea typeface="HGP創英角ｺﾞｼｯｸUB" panose="020B0900000000000000" pitchFamily="50" charset="-128"/>
                </a:rPr>
                <a:t>とは</a:t>
              </a:r>
              <a:endParaRPr lang="ja-JP" altLang="ja-JP" sz="2500" b="1" kern="1200" dirty="0">
                <a:latin typeface="HGP創英角ｺﾞｼｯｸUB" panose="020B0900000000000000" pitchFamily="50" charset="-128"/>
                <a:ea typeface="HGP創英角ｺﾞｼｯｸUB" panose="020B0900000000000000" pitchFamily="50" charset="-128"/>
              </a:endParaRPr>
            </a:p>
          </p:txBody>
        </p:sp>
        <p:sp>
          <p:nvSpPr>
            <p:cNvPr id="36" name="楕円 35">
              <a:extLst>
                <a:ext uri="{FF2B5EF4-FFF2-40B4-BE49-F238E27FC236}">
                  <a16:creationId xmlns:a16="http://schemas.microsoft.com/office/drawing/2014/main" id="{0D6167D6-AD70-3517-B220-642C3D20BDCE}"/>
                </a:ext>
              </a:extLst>
            </p:cNvPr>
            <p:cNvSpPr/>
            <p:nvPr/>
          </p:nvSpPr>
          <p:spPr>
            <a:xfrm>
              <a:off x="946079" y="298497"/>
              <a:ext cx="995842" cy="995842"/>
            </a:xfrm>
            <a:prstGeom prst="ellipse">
              <a:avLst/>
            </a:prstGeom>
            <a:ln>
              <a:solidFill>
                <a:schemeClr val="accent6">
                  <a:lumMod val="60000"/>
                  <a:lumOff val="40000"/>
                </a:schemeClr>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sp>
          <p:nvSpPr>
            <p:cNvPr id="37" name="フリーフォーム: 図形 36">
              <a:extLst>
                <a:ext uri="{FF2B5EF4-FFF2-40B4-BE49-F238E27FC236}">
                  <a16:creationId xmlns:a16="http://schemas.microsoft.com/office/drawing/2014/main" id="{359DCA07-332B-8063-7988-ADF07973FEF6}"/>
                </a:ext>
              </a:extLst>
            </p:cNvPr>
            <p:cNvSpPr/>
            <p:nvPr/>
          </p:nvSpPr>
          <p:spPr>
            <a:xfrm>
              <a:off x="2014873" y="1592710"/>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atin typeface="HGP創英角ｺﾞｼｯｸUB" panose="020B0900000000000000" pitchFamily="50" charset="-128"/>
                  <a:ea typeface="HGP創英角ｺﾞｼｯｸUB" panose="020B0900000000000000" pitchFamily="50" charset="-128"/>
                </a:rPr>
                <a:t>「いじめ重大事態」の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判断</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38" name="楕円 37">
              <a:extLst>
                <a:ext uri="{FF2B5EF4-FFF2-40B4-BE49-F238E27FC236}">
                  <a16:creationId xmlns:a16="http://schemas.microsoft.com/office/drawing/2014/main" id="{71A38E38-DF27-FF4E-82A3-CFC5F26D120C}"/>
                </a:ext>
              </a:extLst>
            </p:cNvPr>
            <p:cNvSpPr/>
            <p:nvPr/>
          </p:nvSpPr>
          <p:spPr>
            <a:xfrm>
              <a:off x="1516952" y="1493126"/>
              <a:ext cx="995842" cy="995842"/>
            </a:xfrm>
            <a:prstGeom prst="ellipse">
              <a:avLst/>
            </a:prstGeom>
            <a:ln>
              <a:solidFill>
                <a:srgbClr val="FFC000"/>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sp>
          <p:nvSpPr>
            <p:cNvPr id="39" name="フリーフォーム: 図形 38">
              <a:extLst>
                <a:ext uri="{FF2B5EF4-FFF2-40B4-BE49-F238E27FC236}">
                  <a16:creationId xmlns:a16="http://schemas.microsoft.com/office/drawing/2014/main" id="{96C626F6-AC90-3644-6585-CFEA4DD23600}"/>
                </a:ext>
              </a:extLst>
            </p:cNvPr>
            <p:cNvSpPr/>
            <p:nvPr/>
          </p:nvSpPr>
          <p:spPr>
            <a:xfrm>
              <a:off x="2190085" y="2787338"/>
              <a:ext cx="4760797" cy="796673"/>
            </a:xfrm>
            <a:custGeom>
              <a:avLst/>
              <a:gdLst>
                <a:gd name="connsiteX0" fmla="*/ 0 w 4760797"/>
                <a:gd name="connsiteY0" fmla="*/ 0 h 796673"/>
                <a:gd name="connsiteX1" fmla="*/ 4760797 w 4760797"/>
                <a:gd name="connsiteY1" fmla="*/ 0 h 796673"/>
                <a:gd name="connsiteX2" fmla="*/ 4760797 w 4760797"/>
                <a:gd name="connsiteY2" fmla="*/ 796673 h 796673"/>
                <a:gd name="connsiteX3" fmla="*/ 0 w 4760797"/>
                <a:gd name="connsiteY3" fmla="*/ 796673 h 796673"/>
                <a:gd name="connsiteX4" fmla="*/ 0 w 4760797"/>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0797" h="796673">
                  <a:moveTo>
                    <a:pt x="0" y="0"/>
                  </a:moveTo>
                  <a:lnTo>
                    <a:pt x="4760797" y="0"/>
                  </a:lnTo>
                  <a:lnTo>
                    <a:pt x="4760797" y="796673"/>
                  </a:lnTo>
                  <a:lnTo>
                    <a:pt x="0" y="796673"/>
                  </a:lnTo>
                  <a:lnTo>
                    <a:pt x="0" y="0"/>
                  </a:lnTo>
                  <a:close/>
                </a:path>
              </a:pathLst>
            </a:custGeom>
            <a:solidFill>
              <a:srgbClr val="FF66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「ガイドライン」</a:t>
              </a:r>
              <a:r>
                <a:rPr kumimoji="1" lang="ja-JP" altLang="ja-JP" sz="2500" b="1" kern="1200" dirty="0">
                  <a:latin typeface="HGP創英角ｺﾞｼｯｸUB" panose="020B0900000000000000" pitchFamily="50" charset="-128"/>
                  <a:ea typeface="HGP創英角ｺﾞｼｯｸUB" panose="020B0900000000000000" pitchFamily="50" charset="-128"/>
                </a:rPr>
                <a:t>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改訂</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40" name="楕円 39">
              <a:extLst>
                <a:ext uri="{FF2B5EF4-FFF2-40B4-BE49-F238E27FC236}">
                  <a16:creationId xmlns:a16="http://schemas.microsoft.com/office/drawing/2014/main" id="{080F5586-3766-C124-9D79-21B1DB75E4CB}"/>
                </a:ext>
              </a:extLst>
            </p:cNvPr>
            <p:cNvSpPr/>
            <p:nvPr/>
          </p:nvSpPr>
          <p:spPr>
            <a:xfrm>
              <a:off x="1692164" y="2687754"/>
              <a:ext cx="995842" cy="995842"/>
            </a:xfrm>
            <a:prstGeom prst="ellipse">
              <a:avLst/>
            </a:prstGeom>
            <a:ln>
              <a:solidFill>
                <a:srgbClr val="FF66CC"/>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sp>
          <p:nvSpPr>
            <p:cNvPr id="41" name="フリーフォーム: 図形 40">
              <a:extLst>
                <a:ext uri="{FF2B5EF4-FFF2-40B4-BE49-F238E27FC236}">
                  <a16:creationId xmlns:a16="http://schemas.microsoft.com/office/drawing/2014/main" id="{2B4D7FE1-103C-9BC0-6865-CDF6CF8B6789}"/>
                </a:ext>
              </a:extLst>
            </p:cNvPr>
            <p:cNvSpPr/>
            <p:nvPr/>
          </p:nvSpPr>
          <p:spPr>
            <a:xfrm>
              <a:off x="2014873" y="3981966"/>
              <a:ext cx="4936009" cy="796673"/>
            </a:xfrm>
            <a:custGeom>
              <a:avLst/>
              <a:gdLst>
                <a:gd name="connsiteX0" fmla="*/ 0 w 4936009"/>
                <a:gd name="connsiteY0" fmla="*/ 0 h 796673"/>
                <a:gd name="connsiteX1" fmla="*/ 4936009 w 4936009"/>
                <a:gd name="connsiteY1" fmla="*/ 0 h 796673"/>
                <a:gd name="connsiteX2" fmla="*/ 4936009 w 4936009"/>
                <a:gd name="connsiteY2" fmla="*/ 796673 h 796673"/>
                <a:gd name="connsiteX3" fmla="*/ 0 w 4936009"/>
                <a:gd name="connsiteY3" fmla="*/ 796673 h 796673"/>
                <a:gd name="connsiteX4" fmla="*/ 0 w 4936009"/>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6009" h="796673">
                  <a:moveTo>
                    <a:pt x="0" y="0"/>
                  </a:moveTo>
                  <a:lnTo>
                    <a:pt x="4936009" y="0"/>
                  </a:lnTo>
                  <a:lnTo>
                    <a:pt x="4936009" y="796673"/>
                  </a:lnTo>
                  <a:lnTo>
                    <a:pt x="0" y="796673"/>
                  </a:lnTo>
                  <a:lnTo>
                    <a:pt x="0" y="0"/>
                  </a:lnTo>
                  <a:close/>
                </a:path>
              </a:pathLst>
            </a:custGeom>
            <a:solidFill>
              <a:srgbClr val="CC99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altLang="ja-JP" sz="2500" b="1" kern="1200" dirty="0">
                  <a:latin typeface="HGP創英角ｺﾞｼｯｸUB" panose="020B0900000000000000" pitchFamily="50" charset="-128"/>
                  <a:ea typeface="HGP創英角ｺﾞｼｯｸUB" panose="020B0900000000000000" pitchFamily="50" charset="-128"/>
                </a:rPr>
                <a:t>「いじめ重大事態」への</a:t>
              </a:r>
              <a:r>
                <a:rPr kumimoji="1"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対応</a:t>
              </a:r>
              <a:endParaRPr lang="ja-JP" altLang="ja-JP" sz="2500" b="1" kern="1200" dirty="0">
                <a:ln w="3175">
                  <a:solidFill>
                    <a:schemeClr val="bg1"/>
                  </a:solidFill>
                </a:ln>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42" name="楕円 41">
              <a:extLst>
                <a:ext uri="{FF2B5EF4-FFF2-40B4-BE49-F238E27FC236}">
                  <a16:creationId xmlns:a16="http://schemas.microsoft.com/office/drawing/2014/main" id="{BAAFCDCE-4134-B9DD-B993-333DE26FA3F0}"/>
                </a:ext>
              </a:extLst>
            </p:cNvPr>
            <p:cNvSpPr/>
            <p:nvPr/>
          </p:nvSpPr>
          <p:spPr>
            <a:xfrm>
              <a:off x="1516952" y="3882382"/>
              <a:ext cx="995842" cy="995842"/>
            </a:xfrm>
            <a:prstGeom prst="ellipse">
              <a:avLst/>
            </a:prstGeom>
            <a:ln>
              <a:solidFill>
                <a:srgbClr val="CC99FF"/>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sp>
          <p:nvSpPr>
            <p:cNvPr id="43" name="フリーフォーム: 図形 42">
              <a:extLst>
                <a:ext uri="{FF2B5EF4-FFF2-40B4-BE49-F238E27FC236}">
                  <a16:creationId xmlns:a16="http://schemas.microsoft.com/office/drawing/2014/main" id="{C0D57B66-678E-CF93-8671-EE01D2AB04C4}"/>
                </a:ext>
              </a:extLst>
            </p:cNvPr>
            <p:cNvSpPr/>
            <p:nvPr/>
          </p:nvSpPr>
          <p:spPr>
            <a:xfrm>
              <a:off x="1444000" y="5176595"/>
              <a:ext cx="5506882" cy="796673"/>
            </a:xfrm>
            <a:custGeom>
              <a:avLst/>
              <a:gdLst>
                <a:gd name="connsiteX0" fmla="*/ 0 w 5506882"/>
                <a:gd name="connsiteY0" fmla="*/ 0 h 796673"/>
                <a:gd name="connsiteX1" fmla="*/ 5506882 w 5506882"/>
                <a:gd name="connsiteY1" fmla="*/ 0 h 796673"/>
                <a:gd name="connsiteX2" fmla="*/ 5506882 w 5506882"/>
                <a:gd name="connsiteY2" fmla="*/ 796673 h 796673"/>
                <a:gd name="connsiteX3" fmla="*/ 0 w 5506882"/>
                <a:gd name="connsiteY3" fmla="*/ 796673 h 796673"/>
                <a:gd name="connsiteX4" fmla="*/ 0 w 5506882"/>
                <a:gd name="connsiteY4" fmla="*/ 0 h 796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6882" h="796673">
                  <a:moveTo>
                    <a:pt x="0" y="0"/>
                  </a:moveTo>
                  <a:lnTo>
                    <a:pt x="5506882" y="0"/>
                  </a:lnTo>
                  <a:lnTo>
                    <a:pt x="5506882" y="796673"/>
                  </a:lnTo>
                  <a:lnTo>
                    <a:pt x="0" y="79667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2360" tIns="63500" rIns="63500" bIns="63500" numCol="1" spcCol="1270" anchor="ctr" anchorCtr="0">
              <a:noAutofit/>
            </a:bodyPr>
            <a:lstStyle/>
            <a:p>
              <a:pPr marL="0" lvl="0" indent="0" algn="l" defTabSz="1111250">
                <a:lnSpc>
                  <a:spcPct val="90000"/>
                </a:lnSpc>
                <a:spcBef>
                  <a:spcPct val="0"/>
                </a:spcBef>
                <a:spcAft>
                  <a:spcPct val="35000"/>
                </a:spcAft>
                <a:buNone/>
              </a:pPr>
              <a:r>
                <a:rPr kumimoji="1" lang="ja-JP" sz="2500" b="1" kern="1200" dirty="0">
                  <a:ln>
                    <a:solidFill>
                      <a:schemeClr val="bg1"/>
                    </a:solidFill>
                  </a:ln>
                  <a:solidFill>
                    <a:srgbClr val="C00000"/>
                  </a:solidFill>
                  <a:latin typeface="HGP創英角ｺﾞｼｯｸUB" panose="020B0900000000000000" pitchFamily="50" charset="-128"/>
                  <a:ea typeface="HGP創英角ｺﾞｼｯｸUB" panose="020B0900000000000000" pitchFamily="50" charset="-128"/>
                </a:rPr>
                <a:t>再発防止</a:t>
              </a:r>
              <a:r>
                <a:rPr kumimoji="1" lang="ja-JP" sz="2500" b="1" kern="1200" dirty="0">
                  <a:latin typeface="HGP創英角ｺﾞｼｯｸUB" panose="020B0900000000000000" pitchFamily="50" charset="-128"/>
                  <a:ea typeface="HGP創英角ｺﾞｼｯｸUB" panose="020B0900000000000000" pitchFamily="50" charset="-128"/>
                </a:rPr>
                <a:t>に向けた取組</a:t>
              </a:r>
              <a:endParaRPr lang="ja-JP" sz="2500" b="1" kern="1200" dirty="0">
                <a:latin typeface="HGP創英角ｺﾞｼｯｸUB" panose="020B0900000000000000" pitchFamily="50" charset="-128"/>
                <a:ea typeface="HGP創英角ｺﾞｼｯｸUB" panose="020B0900000000000000" pitchFamily="50" charset="-128"/>
              </a:endParaRPr>
            </a:p>
          </p:txBody>
        </p:sp>
        <p:sp>
          <p:nvSpPr>
            <p:cNvPr id="44" name="楕円 43">
              <a:extLst>
                <a:ext uri="{FF2B5EF4-FFF2-40B4-BE49-F238E27FC236}">
                  <a16:creationId xmlns:a16="http://schemas.microsoft.com/office/drawing/2014/main" id="{70B83D02-B0ED-C17F-A4D0-F4FDA10161D1}"/>
                </a:ext>
              </a:extLst>
            </p:cNvPr>
            <p:cNvSpPr/>
            <p:nvPr/>
          </p:nvSpPr>
          <p:spPr>
            <a:xfrm>
              <a:off x="946079" y="5077011"/>
              <a:ext cx="995842" cy="995842"/>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ja-JP" altLang="en-US">
                <a:latin typeface="HGP創英角ｺﾞｼｯｸUB" panose="020B0900000000000000" pitchFamily="50" charset="-128"/>
                <a:ea typeface="HGP創英角ｺﾞｼｯｸUB" panose="020B0900000000000000" pitchFamily="50" charset="-128"/>
              </a:endParaRPr>
            </a:p>
          </p:txBody>
        </p:sp>
      </p:grpSp>
      <p:pic>
        <p:nvPicPr>
          <p:cNvPr id="55" name="グラフィックス 54" descr="本 単色塗りつぶし">
            <a:extLst>
              <a:ext uri="{FF2B5EF4-FFF2-40B4-BE49-F238E27FC236}">
                <a16:creationId xmlns:a16="http://schemas.microsoft.com/office/drawing/2014/main" id="{3F342CBD-7110-F731-A5A7-DA2E87A97A7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30754" y="398081"/>
            <a:ext cx="866393" cy="866393"/>
          </a:xfrm>
          <a:prstGeom prst="rect">
            <a:avLst/>
          </a:prstGeom>
        </p:spPr>
      </p:pic>
      <p:pic>
        <p:nvPicPr>
          <p:cNvPr id="57" name="グラフィックス 56" descr="フリーハンド 単色塗りつぶし">
            <a:extLst>
              <a:ext uri="{FF2B5EF4-FFF2-40B4-BE49-F238E27FC236}">
                <a16:creationId xmlns:a16="http://schemas.microsoft.com/office/drawing/2014/main" id="{F5052E64-D083-A9E8-ACDF-4952B43AE57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802741" y="2845094"/>
            <a:ext cx="779910" cy="779910"/>
          </a:xfrm>
          <a:prstGeom prst="rect">
            <a:avLst/>
          </a:prstGeom>
        </p:spPr>
      </p:pic>
      <p:pic>
        <p:nvPicPr>
          <p:cNvPr id="59" name="グラフィックス 58" descr="ブレーンストーミング 単色塗りつぶし">
            <a:extLst>
              <a:ext uri="{FF2B5EF4-FFF2-40B4-BE49-F238E27FC236}">
                <a16:creationId xmlns:a16="http://schemas.microsoft.com/office/drawing/2014/main" id="{7608D706-3E8E-1B2F-4B24-14EAC79E7428}"/>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608613" y="1571357"/>
            <a:ext cx="914400" cy="914400"/>
          </a:xfrm>
          <a:prstGeom prst="rect">
            <a:avLst/>
          </a:prstGeom>
        </p:spPr>
      </p:pic>
      <p:pic>
        <p:nvPicPr>
          <p:cNvPr id="61" name="グラフィックス 60" descr="喝采 単色塗りつぶし">
            <a:extLst>
              <a:ext uri="{FF2B5EF4-FFF2-40B4-BE49-F238E27FC236}">
                <a16:creationId xmlns:a16="http://schemas.microsoft.com/office/drawing/2014/main" id="{5AAFB04B-3DBB-1F3C-C5B8-0462135D71A5}"/>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030754" y="5216925"/>
            <a:ext cx="815597" cy="815597"/>
          </a:xfrm>
          <a:prstGeom prst="rect">
            <a:avLst/>
          </a:prstGeom>
        </p:spPr>
      </p:pic>
      <p:pic>
        <p:nvPicPr>
          <p:cNvPr id="63" name="グラフィックス 62" descr="コメント: ハート 単色塗りつぶし">
            <a:extLst>
              <a:ext uri="{FF2B5EF4-FFF2-40B4-BE49-F238E27FC236}">
                <a16:creationId xmlns:a16="http://schemas.microsoft.com/office/drawing/2014/main" id="{53F14798-1D2F-EB33-B864-D1331BE85309}"/>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1567891" y="3955025"/>
            <a:ext cx="914400" cy="914400"/>
          </a:xfrm>
          <a:prstGeom prst="rect">
            <a:avLst/>
          </a:prstGeom>
        </p:spPr>
      </p:pic>
      <p:pic>
        <p:nvPicPr>
          <p:cNvPr id="2" name="Picture 2" descr="C:\Users\791878\Desktop\H29\コバトン（png形式）\53-1-04.png">
            <a:extLst>
              <a:ext uri="{FF2B5EF4-FFF2-40B4-BE49-F238E27FC236}">
                <a16:creationId xmlns:a16="http://schemas.microsoft.com/office/drawing/2014/main" id="{D8F5EF22-3982-4A02-5B56-5498FCC6721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5292" y="6428988"/>
            <a:ext cx="540708" cy="386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タイトル 2">
            <a:extLst>
              <a:ext uri="{FF2B5EF4-FFF2-40B4-BE49-F238E27FC236}">
                <a16:creationId xmlns:a16="http://schemas.microsoft.com/office/drawing/2014/main" id="{9C41686E-6D24-F860-D813-6A72D2FCBECC}"/>
              </a:ext>
            </a:extLst>
          </p:cNvPr>
          <p:cNvSpPr txBox="1">
            <a:spLocks/>
          </p:cNvSpPr>
          <p:nvPr/>
        </p:nvSpPr>
        <p:spPr>
          <a:xfrm>
            <a:off x="3701667" y="6428988"/>
            <a:ext cx="6973678" cy="428891"/>
          </a:xfrm>
          <a:prstGeom prst="rect">
            <a:avLst/>
          </a:prstGeom>
          <a:noFill/>
          <a:ln>
            <a:noFill/>
          </a:ln>
        </p:spPr>
        <p:txBody>
          <a:bodyPr vert="horz" lIns="180000" tIns="180000" rIns="180000" bIns="180000" rtlCol="0" anchor="ctr">
            <a:noAutofit/>
          </a:bodyPr>
          <a:lstStyle>
            <a:lvl1pPr algn="r" defTabSz="914400" rtl="0" eaLnBrk="1" latinLnBrk="0" hangingPunct="1">
              <a:lnSpc>
                <a:spcPct val="90000"/>
              </a:lnSpc>
              <a:spcBef>
                <a:spcPct val="0"/>
              </a:spcBef>
              <a:buNone/>
              <a:defRPr kumimoji="1" sz="3700" b="1" kern="1200" spc="-300">
                <a:solidFill>
                  <a:schemeClr val="tx1">
                    <a:lumMod val="75000"/>
                    <a:lumOff val="25000"/>
                  </a:schemeClr>
                </a:solidFill>
                <a:latin typeface="Meiryo UI" panose="020B0604030504040204" pitchFamily="50" charset="-128"/>
                <a:ea typeface="Meiryo UI" panose="020B0604030504040204" pitchFamily="50" charset="-128"/>
                <a:cs typeface="+mj-cs"/>
              </a:defRPr>
            </a:lvl1pPr>
          </a:lstStyle>
          <a:p>
            <a:r>
              <a:rPr lang="ja-JP" altLang="en-US" sz="2000" b="1" dirty="0">
                <a:ln w="9525">
                  <a:solidFill>
                    <a:schemeClr val="bg1"/>
                  </a:solidFill>
                </a:ln>
                <a:latin typeface="HGP創英角ｺﾞｼｯｸUB" panose="020B0900000000000000" pitchFamily="50" charset="-128"/>
                <a:ea typeface="HGP創英角ｺﾞｼｯｸUB" panose="020B0900000000000000" pitchFamily="50" charset="-128"/>
              </a:rPr>
              <a:t>生徒指導研修資料　　　</a:t>
            </a:r>
            <a:r>
              <a:rPr lang="ja-JP" altLang="en-US" sz="2000" b="1" dirty="0">
                <a:ln w="9525">
                  <a:solidFill>
                    <a:schemeClr val="bg1"/>
                  </a:solidFill>
                </a:ln>
                <a:solidFill>
                  <a:srgbClr val="FF0000"/>
                </a:solidFill>
                <a:latin typeface="HGP創英角ｺﾞｼｯｸUB" panose="020B0900000000000000" pitchFamily="50" charset="-128"/>
                <a:ea typeface="HGP創英角ｺﾞｼｯｸUB" panose="020B0900000000000000" pitchFamily="50" charset="-128"/>
              </a:rPr>
              <a:t>「いじめ重大事態への対応」　　　</a:t>
            </a:r>
            <a:r>
              <a:rPr lang="ja-JP" altLang="en-US" sz="2000" b="1" dirty="0">
                <a:ln w="9525">
                  <a:solidFill>
                    <a:schemeClr val="bg1"/>
                  </a:solidFill>
                </a:ln>
                <a:solidFill>
                  <a:srgbClr val="0070C0"/>
                </a:solidFill>
                <a:latin typeface="HGP創英角ｺﾞｼｯｸUB" panose="020B0900000000000000" pitchFamily="50" charset="-128"/>
                <a:ea typeface="HGP創英角ｺﾞｼｯｸUB" panose="020B0900000000000000" pitchFamily="50" charset="-128"/>
              </a:rPr>
              <a:t>東部教育事務所</a:t>
            </a:r>
          </a:p>
        </p:txBody>
      </p:sp>
    </p:spTree>
    <p:extLst>
      <p:ext uri="{BB962C8B-B14F-4D97-AF65-F5344CB8AC3E}">
        <p14:creationId xmlns:p14="http://schemas.microsoft.com/office/powerpoint/2010/main" val="888087519"/>
      </p:ext>
    </p:extLst>
  </p:cSld>
  <p:clrMapOvr>
    <a:masterClrMapping/>
  </p:clrMapOvr>
  <mc:AlternateContent xmlns:mc="http://schemas.openxmlformats.org/markup-compatibility/2006" xmlns:p14="http://schemas.microsoft.com/office/powerpoint/2010/main">
    <mc:Choice Requires="p14">
      <p:transition spd="slow" p14:dur="4000" advClick="0" advTm="1000">
        <p:randomBar dir="vert"/>
      </p:transition>
    </mc:Choice>
    <mc:Fallback xmlns="">
      <p:transition spd="slow" advClick="0" advTm="1000">
        <p:randomBar dir="vert"/>
      </p:transition>
    </mc:Fallback>
  </mc:AlternateContent>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S Pゴシック">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E699D1CE-F3E1-4903-8648-8F0B4690FE50}" vid="{958253D0-D172-45CA-9FEB-EBDE5F69CB3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10083</TotalTime>
  <Words>7124</Words>
  <Application>Microsoft Office PowerPoint</Application>
  <PresentationFormat>ワイド画面</PresentationFormat>
  <Paragraphs>696</Paragraphs>
  <Slides>58</Slides>
  <Notes>58</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58</vt:i4>
      </vt:variant>
    </vt:vector>
  </HeadingPairs>
  <TitlesOfParts>
    <vt:vector size="65" baseType="lpstr">
      <vt:lpstr>HGP創英角ｺﾞｼｯｸUB</vt:lpstr>
      <vt:lpstr>Meiryo UI</vt:lpstr>
      <vt:lpstr>ＭＳ Ｐゴシック</vt:lpstr>
      <vt:lpstr>游ゴシック</vt:lpstr>
      <vt:lpstr>Arial</vt:lpstr>
      <vt:lpstr>Segoe UI Black</vt:lpstr>
      <vt:lpstr>Default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yudai-k0825@outlook.jp</dc:creator>
  <cp:lastModifiedBy>加藤 雄大（東部教育事務所）</cp:lastModifiedBy>
  <cp:revision>335</cp:revision>
  <cp:lastPrinted>2024-04-22T02:39:10Z</cp:lastPrinted>
  <dcterms:created xsi:type="dcterms:W3CDTF">2017-11-01T04:10:52Z</dcterms:created>
  <dcterms:modified xsi:type="dcterms:W3CDTF">2026-04-22T05:50:32Z</dcterms:modified>
</cp:coreProperties>
</file>