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9"/>
  </p:notesMasterIdLst>
  <p:handoutMasterIdLst>
    <p:handoutMasterId r:id="rId20"/>
  </p:handoutMasterIdLst>
  <p:sldIdLst>
    <p:sldId id="258" r:id="rId2"/>
    <p:sldId id="321" r:id="rId3"/>
    <p:sldId id="322" r:id="rId4"/>
    <p:sldId id="294" r:id="rId5"/>
    <p:sldId id="323" r:id="rId6"/>
    <p:sldId id="324" r:id="rId7"/>
    <p:sldId id="325" r:id="rId8"/>
    <p:sldId id="326" r:id="rId9"/>
    <p:sldId id="327" r:id="rId10"/>
    <p:sldId id="328" r:id="rId11"/>
    <p:sldId id="329" r:id="rId12"/>
    <p:sldId id="330" r:id="rId13"/>
    <p:sldId id="331" r:id="rId14"/>
    <p:sldId id="314" r:id="rId15"/>
    <p:sldId id="332" r:id="rId16"/>
    <p:sldId id="307" r:id="rId17"/>
    <p:sldId id="333" r:id="rId1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6600"/>
    <a:srgbClr val="A5A5A5"/>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110" d="100"/>
          <a:sy n="110" d="100"/>
        </p:scale>
        <p:origin x="3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6B908F4D-FB0B-45B1-8841-8E7660764596}" type="datetimeFigureOut">
              <a:rPr kumimoji="1" lang="ja-JP" altLang="en-US" smtClean="0"/>
              <a:t>2026/4/22</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F697384-12D7-429D-9630-935E488C815F}" type="slidenum">
              <a:rPr kumimoji="1" lang="ja-JP" altLang="en-US" smtClean="0"/>
              <a:t>‹#›</a:t>
            </a:fld>
            <a:endParaRPr kumimoji="1" lang="ja-JP" altLang="en-US"/>
          </a:p>
        </p:txBody>
      </p:sp>
    </p:spTree>
    <p:extLst>
      <p:ext uri="{BB962C8B-B14F-4D97-AF65-F5344CB8AC3E}">
        <p14:creationId xmlns:p14="http://schemas.microsoft.com/office/powerpoint/2010/main" val="442132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1475C89-8E90-4B0B-9196-01E65404E9CC}" type="datetimeFigureOut">
              <a:rPr kumimoji="1" lang="ja-JP" altLang="en-US" smtClean="0"/>
              <a:t>2026/4/22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171968F-39ED-4FCB-BB73-E0B754A11A73}" type="slidenum">
              <a:rPr kumimoji="1" lang="ja-JP" altLang="en-US" smtClean="0"/>
              <a:t>‹#›</a:t>
            </a:fld>
            <a:endParaRPr kumimoji="1" lang="ja-JP" altLang="en-US"/>
          </a:p>
        </p:txBody>
      </p:sp>
    </p:spTree>
    <p:extLst>
      <p:ext uri="{BB962C8B-B14F-4D97-AF65-F5344CB8AC3E}">
        <p14:creationId xmlns:p14="http://schemas.microsoft.com/office/powerpoint/2010/main" val="33160436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21101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4D0D7-CD5E-23E1-B92F-8C65AFE8AFB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48FE19C-691E-2607-097E-DEE794F43E0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060087A-5AFB-BC8D-BE1C-6F0BCD62E49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04566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7BAD2-F2B0-07C1-5086-938307B7E3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55BDC5-B002-BE60-D9B7-1EE62F5D4A8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2EF3919-9E40-A80F-C595-1C29574669AD}"/>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85603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E2038-E379-4377-AB59-DBEACEE331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8A16880-B860-FCE7-17CD-B8F5516699C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67A6EF-2BC3-FB74-7F7F-2A8A0DB04E03}"/>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69311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20735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EC2D7-FD94-EFA2-8001-64EFBD5F7B6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7C6837-E152-DD20-505D-0E4F8B18DC9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23D91F5-2769-7F8C-26FD-DD9587807E07}"/>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757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CEC68-5127-71FC-0EC1-A4A1F8C5748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FCC1245-4E44-5CFC-49B3-4214A54EA39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CCF1754-CE36-6D45-E9CA-DFB68506BAE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3400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6855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0F0B1-0EBE-E891-4933-5068A8D2DC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913A37-5A0B-A62E-9138-B328B8A1A5A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7E584D1-9A2C-4E21-5369-6B81C2F157A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2907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071B0-2A88-A7F7-9F68-A9FEAD4DAEB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B359DB-E757-F615-FD45-72501454CF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F824C75-D6E9-04BF-649C-CC01970071BE}"/>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90047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5D3D8-46A7-2D91-FADD-49144F0F663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7AED137-4837-85DE-3793-7633D351C65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D5361F1-AAFC-9743-3F57-5D8F966194F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143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EE3AA-A5C1-A655-0E1B-1665DDBB50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9B7B6E0-A5E7-5969-91EA-443A0E709A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4AE4B9C-6DD5-E66C-35E3-70992BEA6CC1}"/>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4592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3677A-6344-04B4-8672-B2021EFA1A1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055E89-F70E-6D7B-B72C-D89682742CE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642CE36-839F-788D-961E-307134CDF77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827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BF943-829F-3417-8CA0-4C4C48B3B00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7A1CFE1-F004-0F37-2023-554A69554A1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9CDB36D-F36A-CDE7-E5B5-7821B5E06349}"/>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13578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7FD04A-18A0-489F-9B0C-B9335454FA5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664E29-FB01-4E51-8397-3544C3545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F101E0-723A-4AB3-B797-91B660131065}"/>
              </a:ext>
            </a:extLst>
          </p:cNvPr>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5" name="フッター プレースホルダー 4">
            <a:extLst>
              <a:ext uri="{FF2B5EF4-FFF2-40B4-BE49-F238E27FC236}">
                <a16:creationId xmlns:a16="http://schemas.microsoft.com/office/drawing/2014/main" id="{71070726-EB3C-441F-BF43-FCF7EBFA4A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D3F503-4340-4872-8374-1E43BF870105}"/>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3241922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4C595-1BA9-4225-81ED-746D3EF9222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193037-2E63-4720-94A4-D0DE6586465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CE0327-87C6-4B82-80B4-3AC428EAB9A1}"/>
              </a:ext>
            </a:extLst>
          </p:cNvPr>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5" name="フッター プレースホルダー 4">
            <a:extLst>
              <a:ext uri="{FF2B5EF4-FFF2-40B4-BE49-F238E27FC236}">
                <a16:creationId xmlns:a16="http://schemas.microsoft.com/office/drawing/2014/main" id="{96D50F76-ED95-4B48-A299-8256408BA8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2A3D4A-40B7-4591-9594-7454205D0B3C}"/>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266174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6636C0-9437-44A7-A03F-C68F37A907B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46BA3EF-346F-4B9B-BC35-0BBD8C223D3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8AB670-BC21-4B48-B451-0A535032A671}"/>
              </a:ext>
            </a:extLst>
          </p:cNvPr>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5" name="フッター プレースホルダー 4">
            <a:extLst>
              <a:ext uri="{FF2B5EF4-FFF2-40B4-BE49-F238E27FC236}">
                <a16:creationId xmlns:a16="http://schemas.microsoft.com/office/drawing/2014/main" id="{54448762-75DD-444D-8F56-16107761F2F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99C015-D6B0-49AF-B73A-62E764C4D877}"/>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227128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308E2-D300-40EE-BC23-5CFB595666F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9CED2C-EC29-4819-839F-75A3F127BE4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28CC9C-E606-47DD-B831-B026B45548D4}"/>
              </a:ext>
            </a:extLst>
          </p:cNvPr>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5" name="フッター プレースホルダー 4">
            <a:extLst>
              <a:ext uri="{FF2B5EF4-FFF2-40B4-BE49-F238E27FC236}">
                <a16:creationId xmlns:a16="http://schemas.microsoft.com/office/drawing/2014/main" id="{5228A837-EB31-4C80-A466-6134F8B1AD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4347DB-590D-4DED-AA65-7128A1204943}"/>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125656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33AD2-BCAC-4A7E-AA02-B05EBD30EFD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901793-AEC5-460B-A8BD-C0F7A29CC4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9F1F246-1096-49CC-A705-02B7F19666C2}"/>
              </a:ext>
            </a:extLst>
          </p:cNvPr>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5" name="フッター プレースホルダー 4">
            <a:extLst>
              <a:ext uri="{FF2B5EF4-FFF2-40B4-BE49-F238E27FC236}">
                <a16:creationId xmlns:a16="http://schemas.microsoft.com/office/drawing/2014/main" id="{0715800F-8488-430F-97F2-9EFA49225F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998756-3894-4860-A291-D5FB2303E5EA}"/>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121310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C962B9-CEA3-4FB2-AE92-3FD33070FD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C22E5C-DC87-4E67-A73A-E447B6233F5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BDA7400-0042-46E1-8905-F162AFF4C9E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29E2147-5C93-4363-9D77-4A0F8483864E}"/>
              </a:ext>
            </a:extLst>
          </p:cNvPr>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6" name="フッター プレースホルダー 5">
            <a:extLst>
              <a:ext uri="{FF2B5EF4-FFF2-40B4-BE49-F238E27FC236}">
                <a16:creationId xmlns:a16="http://schemas.microsoft.com/office/drawing/2014/main" id="{41808C88-8887-4563-827E-8ED4E6A889D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575965-E2FD-4A5D-86D8-AB04D6ACB428}"/>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30611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76330-E323-4C35-92ED-B11E1E33A38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029845-246D-4568-929E-1ADA4A7E72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3283E11-C6FA-42A1-A0BD-31DA76E5045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DEFFCC6-98EC-4677-828B-6AAEC291F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89E09A-0DA0-4684-A2D0-F6D45C591F8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0C4CD6A-C4D5-431D-8D3B-85A535D8C91C}"/>
              </a:ext>
            </a:extLst>
          </p:cNvPr>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8" name="フッター プレースホルダー 7">
            <a:extLst>
              <a:ext uri="{FF2B5EF4-FFF2-40B4-BE49-F238E27FC236}">
                <a16:creationId xmlns:a16="http://schemas.microsoft.com/office/drawing/2014/main" id="{16327FEE-6417-4607-A6D4-FD871C5772B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80463C6-01CC-4287-82EE-4C9BAD0B136B}"/>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298172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EAD1CA-CE5E-4CAD-9EBB-2304014591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A82A0C6-ED2F-4FDA-A914-E68546E7B0F6}"/>
              </a:ext>
            </a:extLst>
          </p:cNvPr>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4" name="フッター プレースホルダー 3">
            <a:extLst>
              <a:ext uri="{FF2B5EF4-FFF2-40B4-BE49-F238E27FC236}">
                <a16:creationId xmlns:a16="http://schemas.microsoft.com/office/drawing/2014/main" id="{F4F49336-6614-483E-8201-F0D74766AF0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51CAC4-2D21-4775-999B-EB6754D5FD26}"/>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232315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5BE2251-7DC3-4E06-812B-61406AB75958}"/>
              </a:ext>
            </a:extLst>
          </p:cNvPr>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3" name="フッター プレースホルダー 2">
            <a:extLst>
              <a:ext uri="{FF2B5EF4-FFF2-40B4-BE49-F238E27FC236}">
                <a16:creationId xmlns:a16="http://schemas.microsoft.com/office/drawing/2014/main" id="{EDB65BBB-B583-488A-91B9-70B5DC86EF8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C9630BE-14D0-4F60-BAA4-E694F74E7029}"/>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222549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4CB0C7-6520-449F-90A6-B8EFCB940BA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27B4A6-9328-44D7-9AE0-F99D21AEC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7A37762-B408-430B-80F5-9C3E306A0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46E5FF-E7C6-4D54-A203-863CA8F9B0D3}"/>
              </a:ext>
            </a:extLst>
          </p:cNvPr>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6" name="フッター プレースホルダー 5">
            <a:extLst>
              <a:ext uri="{FF2B5EF4-FFF2-40B4-BE49-F238E27FC236}">
                <a16:creationId xmlns:a16="http://schemas.microsoft.com/office/drawing/2014/main" id="{D3C363C0-41C3-4E47-A3E2-98DFE2ACBD6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F1832B9-997B-4DEB-8589-BAF7F5E99B3F}"/>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386493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817E2-EC18-4D28-90C8-3529B3A34AE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8D12806-0E40-4D20-B113-35031BC1B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7A2C49F-C360-45E1-9BF0-4F03AEF9A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BA7A66-080F-4269-AFB2-6EA094139782}"/>
              </a:ext>
            </a:extLst>
          </p:cNvPr>
          <p:cNvSpPr>
            <a:spLocks noGrp="1"/>
          </p:cNvSpPr>
          <p:nvPr>
            <p:ph type="dt" sz="half" idx="10"/>
          </p:nvPr>
        </p:nvSpPr>
        <p:spPr/>
        <p:txBody>
          <a:bodyPr/>
          <a:lstStyle/>
          <a:p>
            <a:fld id="{B926A57B-5C58-47F8-B1AB-344B262D5009}" type="datetimeFigureOut">
              <a:rPr kumimoji="1" lang="ja-JP" altLang="en-US" smtClean="0"/>
              <a:t>2026/4/22</a:t>
            </a:fld>
            <a:endParaRPr kumimoji="1" lang="ja-JP" altLang="en-US"/>
          </a:p>
        </p:txBody>
      </p:sp>
      <p:sp>
        <p:nvSpPr>
          <p:cNvPr id="6" name="フッター プレースホルダー 5">
            <a:extLst>
              <a:ext uri="{FF2B5EF4-FFF2-40B4-BE49-F238E27FC236}">
                <a16:creationId xmlns:a16="http://schemas.microsoft.com/office/drawing/2014/main" id="{E43AB26B-7F0B-445F-8D72-6E6B04E964F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8A5575E-637C-4C15-8B82-803891908CA0}"/>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347412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54B6946-4B3D-45B8-8351-27F69D28C9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A4EF19-D0E2-4DFA-BA48-FB47C8FB89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C4BA6E-EDC1-440C-A77E-250FA4FFEB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6A57B-5C58-47F8-B1AB-344B262D5009}" type="datetimeFigureOut">
              <a:rPr kumimoji="1" lang="ja-JP" altLang="en-US" smtClean="0"/>
              <a:t>2026/4/22</a:t>
            </a:fld>
            <a:endParaRPr kumimoji="1" lang="ja-JP" altLang="en-US"/>
          </a:p>
        </p:txBody>
      </p:sp>
      <p:sp>
        <p:nvSpPr>
          <p:cNvPr id="5" name="フッター プレースホルダー 4">
            <a:extLst>
              <a:ext uri="{FF2B5EF4-FFF2-40B4-BE49-F238E27FC236}">
                <a16:creationId xmlns:a16="http://schemas.microsoft.com/office/drawing/2014/main" id="{DEA9C7D9-9BC1-406A-A430-B1105C6294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41D0766-117F-47DE-96BF-B47BD4F53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41265936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10.sv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17.sv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4ED9F38A-5614-06CE-44F8-E35CA3D8773E}"/>
              </a:ext>
            </a:extLst>
          </p:cNvPr>
          <p:cNvSpPr/>
          <p:nvPr/>
        </p:nvSpPr>
        <p:spPr>
          <a:xfrm>
            <a:off x="0" y="2029539"/>
            <a:ext cx="12192000" cy="3047558"/>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800" b="1" dirty="0">
                <a:ln w="3175">
                  <a:noFill/>
                </a:ln>
                <a:solidFill>
                  <a:schemeClr val="bg2"/>
                </a:solidFill>
                <a:latin typeface="BIZ UDPゴシック" panose="020B0400000000000000" pitchFamily="50" charset="-128"/>
                <a:ea typeface="BIZ UDPゴシック" panose="020B0400000000000000" pitchFamily="50" charset="-128"/>
              </a:rPr>
              <a:t>暴力行為の防止　</a:t>
            </a:r>
            <a:r>
              <a:rPr kumimoji="1" lang="ja-JP" altLang="en-US" sz="4000" b="1" dirty="0">
                <a:ln w="3175">
                  <a:noFill/>
                </a:ln>
                <a:solidFill>
                  <a:schemeClr val="bg2"/>
                </a:solidFill>
                <a:latin typeface="BIZ UDPゴシック" panose="020B0400000000000000" pitchFamily="50" charset="-128"/>
                <a:ea typeface="BIZ UDPゴシック" panose="020B0400000000000000" pitchFamily="50" charset="-128"/>
              </a:rPr>
              <a:t>ー共通理解・児童生徒理解ー</a:t>
            </a:r>
            <a:endParaRPr kumimoji="1" lang="en-US" altLang="ja-JP" sz="4000" b="1" dirty="0">
              <a:ln w="3175">
                <a:noFill/>
              </a:ln>
              <a:solidFill>
                <a:schemeClr val="bg2"/>
              </a:solidFill>
              <a:latin typeface="BIZ UDPゴシック" panose="020B0400000000000000" pitchFamily="50" charset="-128"/>
              <a:ea typeface="BIZ UDPゴシック" panose="020B0400000000000000" pitchFamily="50" charset="-128"/>
            </a:endParaRPr>
          </a:p>
          <a:p>
            <a:pPr algn="ctr"/>
            <a:endParaRPr kumimoji="1" lang="ja-JP" altLang="en-US" sz="2000" b="1" dirty="0">
              <a:solidFill>
                <a:schemeClr val="bg2"/>
              </a:solidFill>
              <a:latin typeface="BIZ UDPゴシック" panose="020B0400000000000000" pitchFamily="50" charset="-128"/>
              <a:ea typeface="BIZ UDPゴシック" panose="020B0400000000000000" pitchFamily="50" charset="-128"/>
            </a:endParaRPr>
          </a:p>
          <a:p>
            <a:pPr algn="ctr"/>
            <a:r>
              <a:rPr kumimoji="1" lang="en-US" altLang="ja-JP" sz="2000" b="1" dirty="0">
                <a:solidFill>
                  <a:schemeClr val="bg2"/>
                </a:solidFill>
                <a:latin typeface="BIZ UDPゴシック" panose="020B0400000000000000" pitchFamily="50" charset="-128"/>
                <a:ea typeface="BIZ UDPゴシック" panose="020B0400000000000000" pitchFamily="50" charset="-128"/>
              </a:rPr>
              <a:t>I‘</a:t>
            </a:r>
            <a:r>
              <a:rPr kumimoji="1" lang="ja-JP" altLang="en-US" sz="2000" b="1" dirty="0">
                <a:solidFill>
                  <a:schemeClr val="bg2"/>
                </a:solidFill>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2000" b="1" dirty="0">
                <a:solidFill>
                  <a:schemeClr val="bg2"/>
                </a:solidFill>
                <a:latin typeface="BIZ UDPゴシック" panose="020B0400000000000000" pitchFamily="50" charset="-128"/>
                <a:ea typeface="BIZ UDPゴシック" panose="020B0400000000000000" pitchFamily="50" charset="-128"/>
              </a:rPr>
              <a:t>【</a:t>
            </a:r>
            <a:r>
              <a:rPr kumimoji="1" lang="ja-JP" altLang="en-US" sz="2000" b="1" dirty="0">
                <a:solidFill>
                  <a:schemeClr val="bg2"/>
                </a:solidFill>
                <a:latin typeface="BIZ UDPゴシック" panose="020B0400000000000000" pitchFamily="50" charset="-128"/>
                <a:ea typeface="BIZ UDPゴシック" panose="020B0400000000000000" pitchFamily="50" charset="-128"/>
              </a:rPr>
              <a:t>平成３１年３月埼玉県教育委員会</a:t>
            </a:r>
            <a:r>
              <a:rPr kumimoji="1" lang="en-US" altLang="ja-JP" sz="2000" b="1" dirty="0">
                <a:solidFill>
                  <a:schemeClr val="bg2"/>
                </a:solidFill>
                <a:latin typeface="BIZ UDPゴシック" panose="020B0400000000000000" pitchFamily="50" charset="-128"/>
                <a:ea typeface="BIZ UDPゴシック" panose="020B0400000000000000" pitchFamily="50" charset="-128"/>
              </a:rPr>
              <a:t>】</a:t>
            </a:r>
            <a:r>
              <a:rPr kumimoji="1" lang="ja-JP" altLang="en-US" sz="2000" b="1" dirty="0">
                <a:solidFill>
                  <a:schemeClr val="bg2"/>
                </a:solidFill>
                <a:latin typeface="BIZ UDPゴシック" panose="020B0400000000000000" pitchFamily="50" charset="-128"/>
                <a:ea typeface="BIZ UDPゴシック" panose="020B0400000000000000" pitchFamily="50" charset="-128"/>
              </a:rPr>
              <a:t>より</a:t>
            </a:r>
            <a:endParaRPr kumimoji="1" lang="en-US" altLang="ja-JP" sz="2000" b="1" dirty="0">
              <a:solidFill>
                <a:schemeClr val="bg2"/>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3A614ED-C9AD-4B21-5F21-1153B6DF7D59}"/>
              </a:ext>
            </a:extLst>
          </p:cNvPr>
          <p:cNvSpPr txBox="1"/>
          <p:nvPr/>
        </p:nvSpPr>
        <p:spPr>
          <a:xfrm>
            <a:off x="8273988" y="6488658"/>
            <a:ext cx="3914964" cy="369332"/>
          </a:xfrm>
          <a:prstGeom prst="rect">
            <a:avLst/>
          </a:prstGeom>
          <a:noFill/>
        </p:spPr>
        <p:txBody>
          <a:bodyPr wrap="square">
            <a:spAutoFit/>
          </a:bodyPr>
          <a:lstStyle/>
          <a:p>
            <a:pPr algn="ctr"/>
            <a:r>
              <a:rPr kumimoji="1" lang="ja-JP" altLang="en-US" sz="1800" b="1" dirty="0">
                <a:solidFill>
                  <a:sysClr val="windowText" lastClr="000000"/>
                </a:solidFill>
                <a:latin typeface="BIZ UDPゴシック" panose="020B0400000000000000" pitchFamily="50" charset="-128"/>
                <a:ea typeface="BIZ UDPゴシック" panose="020B0400000000000000" pitchFamily="50" charset="-128"/>
              </a:rPr>
              <a:t>生徒指導研修資料　東部教育事務所</a:t>
            </a:r>
          </a:p>
        </p:txBody>
      </p:sp>
    </p:spTree>
    <p:extLst>
      <p:ext uri="{BB962C8B-B14F-4D97-AF65-F5344CB8AC3E}">
        <p14:creationId xmlns:p14="http://schemas.microsoft.com/office/powerpoint/2010/main" val="3651608614"/>
      </p:ext>
    </p:extLst>
  </p:cSld>
  <p:clrMapOvr>
    <a:masterClrMapping/>
  </p:clrMapOvr>
  <mc:AlternateContent xmlns:mc="http://schemas.openxmlformats.org/markup-compatibility/2006" xmlns:p14="http://schemas.microsoft.com/office/powerpoint/2010/main">
    <mc:Choice Requires="p14">
      <p:transition spd="slow" p14:dur="3000" advClick="0" advTm="10000">
        <p:randomBar dir="vert"/>
      </p:transition>
    </mc:Choice>
    <mc:Fallback xmlns="">
      <p:transition spd="slow" advClick="0" advTm="10000">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EDAFC-E32E-B996-AA52-FD5CAAD9EB55}"/>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D3F604A1-E927-F5B5-AC76-3484C8DAED6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16" name="テキスト ボックス 15">
            <a:extLst>
              <a:ext uri="{FF2B5EF4-FFF2-40B4-BE49-F238E27FC236}">
                <a16:creationId xmlns:a16="http://schemas.microsoft.com/office/drawing/2014/main" id="{75FC355D-394F-1DE3-5D01-6DA095A5FC9F}"/>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角丸四角形 2">
            <a:extLst>
              <a:ext uri="{FF2B5EF4-FFF2-40B4-BE49-F238E27FC236}">
                <a16:creationId xmlns:a16="http://schemas.microsoft.com/office/drawing/2014/main" id="{7CD9E7A1-74E1-C42D-D705-9F4B3217604E}"/>
              </a:ext>
            </a:extLst>
          </p:cNvPr>
          <p:cNvSpPr/>
          <p:nvPr/>
        </p:nvSpPr>
        <p:spPr>
          <a:xfrm>
            <a:off x="128854" y="868829"/>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200" b="1" dirty="0">
                <a:ln w="0"/>
                <a:solidFill>
                  <a:srgbClr val="FF0000"/>
                </a:solidFill>
                <a:latin typeface="BIZ UDPゴシック" panose="020B0400000000000000" pitchFamily="50" charset="-128"/>
                <a:ea typeface="BIZ UDPゴシック" panose="020B0400000000000000" pitchFamily="50" charset="-128"/>
              </a:rPr>
              <a:t>教育委員会との連携</a:t>
            </a:r>
          </a:p>
        </p:txBody>
      </p:sp>
      <p:sp>
        <p:nvSpPr>
          <p:cNvPr id="4" name="テキスト ボックス 3">
            <a:extLst>
              <a:ext uri="{FF2B5EF4-FFF2-40B4-BE49-F238E27FC236}">
                <a16:creationId xmlns:a16="http://schemas.microsoft.com/office/drawing/2014/main" id="{DA8B067F-500B-CF59-AC8B-D6DAC172BAC1}"/>
              </a:ext>
            </a:extLst>
          </p:cNvPr>
          <p:cNvSpPr txBox="1"/>
          <p:nvPr/>
        </p:nvSpPr>
        <p:spPr>
          <a:xfrm>
            <a:off x="160220" y="1522033"/>
            <a:ext cx="11871557" cy="707886"/>
          </a:xfrm>
          <a:prstGeom prst="rect">
            <a:avLst/>
          </a:prstGeom>
          <a:noFill/>
        </p:spPr>
        <p:txBody>
          <a:bodyPr wrap="square">
            <a:spAutoFit/>
          </a:bodyPr>
          <a:lstStyle/>
          <a:p>
            <a:r>
              <a:rPr lang="ja-JP" altLang="en-US" sz="1600" b="1" dirty="0">
                <a:ln w="0"/>
                <a:solidFill>
                  <a:schemeClr val="bg1"/>
                </a:solidFill>
                <a:latin typeface="BIZ UDゴシック" panose="020B0400000000000000" pitchFamily="49" charset="-128"/>
                <a:ea typeface="BIZ UDゴシック" panose="020B0400000000000000" pitchFamily="49" charset="-128"/>
              </a:rPr>
              <a:t>学校は事故が起きたら</a:t>
            </a:r>
            <a:r>
              <a:rPr lang="ja-JP" altLang="en-US" sz="2400" b="1" dirty="0">
                <a:ln w="0"/>
                <a:solidFill>
                  <a:srgbClr val="FFCCCC"/>
                </a:solidFill>
                <a:latin typeface="BIZ UDゴシック" panose="020B0400000000000000" pitchFamily="49" charset="-128"/>
                <a:ea typeface="BIZ UDゴシック" panose="020B0400000000000000" pitchFamily="49" charset="-128"/>
              </a:rPr>
              <a:t>教育委員会と対応について協議</a:t>
            </a:r>
            <a:r>
              <a:rPr lang="ja-JP" altLang="en-US" sz="1600" b="1" dirty="0">
                <a:ln w="0"/>
                <a:solidFill>
                  <a:schemeClr val="bg1"/>
                </a:solidFill>
                <a:latin typeface="BIZ UDゴシック" panose="020B0400000000000000" pitchFamily="49" charset="-128"/>
                <a:ea typeface="BIZ UDゴシック" panose="020B0400000000000000" pitchFamily="49" charset="-128"/>
              </a:rPr>
              <a:t>し、</a:t>
            </a:r>
            <a:r>
              <a:rPr lang="ja-JP" altLang="en-US" sz="2400" b="1" dirty="0">
                <a:ln w="0"/>
                <a:solidFill>
                  <a:srgbClr val="FFCCCC"/>
                </a:solidFill>
                <a:latin typeface="BIZ UDゴシック" panose="020B0400000000000000" pitchFamily="49" charset="-128"/>
                <a:ea typeface="BIZ UDゴシック" panose="020B0400000000000000" pitchFamily="49" charset="-128"/>
              </a:rPr>
              <a:t>問題解決に向けて学校全体で対応</a:t>
            </a:r>
            <a:r>
              <a:rPr lang="ja-JP" altLang="en-US" sz="1600" b="1" dirty="0">
                <a:ln w="0"/>
                <a:solidFill>
                  <a:schemeClr val="bg1"/>
                </a:solidFill>
                <a:latin typeface="BIZ UDゴシック" panose="020B0400000000000000" pitchFamily="49" charset="-128"/>
                <a:ea typeface="BIZ UDゴシック" panose="020B0400000000000000" pitchFamily="49" charset="-128"/>
              </a:rPr>
              <a:t>する必要があります。</a:t>
            </a:r>
          </a:p>
        </p:txBody>
      </p:sp>
      <p:sp>
        <p:nvSpPr>
          <p:cNvPr id="6" name="正方形/長方形 5">
            <a:extLst>
              <a:ext uri="{FF2B5EF4-FFF2-40B4-BE49-F238E27FC236}">
                <a16:creationId xmlns:a16="http://schemas.microsoft.com/office/drawing/2014/main" id="{A1D6476E-1900-7D0D-6956-484EA5DF89A0}"/>
              </a:ext>
            </a:extLst>
          </p:cNvPr>
          <p:cNvSpPr/>
          <p:nvPr/>
        </p:nvSpPr>
        <p:spPr>
          <a:xfrm>
            <a:off x="87118" y="2203355"/>
            <a:ext cx="11944659" cy="3581658"/>
          </a:xfrm>
          <a:prstGeom prst="rect">
            <a:avLst/>
          </a:prstGeom>
          <a:solidFill>
            <a:schemeClr val="accent4">
              <a:lumMod val="20000"/>
              <a:lumOff val="80000"/>
            </a:schemeClr>
          </a:solidFill>
          <a:ln w="28575">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3200" b="1" dirty="0">
                <a:solidFill>
                  <a:srgbClr val="FF0000"/>
                </a:solidFill>
                <a:latin typeface="BIZ UDPゴシック" panose="020B0400000000000000" pitchFamily="50" charset="-128"/>
                <a:ea typeface="BIZ UDPゴシック" panose="020B0400000000000000" pitchFamily="50" charset="-128"/>
              </a:rPr>
              <a:t>対応のポイント</a:t>
            </a:r>
            <a:endParaRPr lang="en-US" altLang="ja-JP" sz="3200" b="1" dirty="0">
              <a:solidFill>
                <a:srgbClr val="FF0000"/>
              </a:solidFill>
              <a:latin typeface="BIZ UDPゴシック" panose="020B0400000000000000" pitchFamily="50" charset="-128"/>
              <a:ea typeface="BIZ UDPゴシック" panose="020B0400000000000000" pitchFamily="50" charset="-128"/>
            </a:endParaRPr>
          </a:p>
          <a:p>
            <a:r>
              <a:rPr lang="ja-JP" altLang="en-US" sz="3200" b="1" dirty="0">
                <a:latin typeface="BIZ UDPゴシック" panose="020B0400000000000000" pitchFamily="50" charset="-128"/>
                <a:ea typeface="BIZ UDPゴシック" panose="020B0400000000000000" pitchFamily="50" charset="-128"/>
              </a:rPr>
              <a:t>・事故の一報は教育委員会に速やかに行う。</a:t>
            </a:r>
            <a:endParaRPr lang="en-US" altLang="ja-JP" sz="3200" b="1" dirty="0">
              <a:latin typeface="BIZ UDPゴシック" panose="020B0400000000000000" pitchFamily="50" charset="-128"/>
              <a:ea typeface="BIZ UDPゴシック" panose="020B0400000000000000" pitchFamily="50" charset="-128"/>
            </a:endParaRPr>
          </a:p>
          <a:p>
            <a:r>
              <a:rPr lang="ja-JP" altLang="en-US" sz="3200" b="1" dirty="0">
                <a:latin typeface="BIZ UDPゴシック" panose="020B0400000000000000" pitchFamily="50" charset="-128"/>
                <a:ea typeface="BIZ UDPゴシック" panose="020B0400000000000000" pitchFamily="50" charset="-128"/>
              </a:rPr>
              <a:t>　</a:t>
            </a:r>
            <a:r>
              <a:rPr lang="en-US" altLang="ja-JP" sz="3200" b="1" dirty="0">
                <a:latin typeface="BIZ UDPゴシック" panose="020B0400000000000000" pitchFamily="50" charset="-128"/>
                <a:ea typeface="BIZ UDPゴシック" panose="020B0400000000000000" pitchFamily="50" charset="-128"/>
              </a:rPr>
              <a:t>※</a:t>
            </a:r>
            <a:r>
              <a:rPr lang="ja-JP" altLang="en-US" sz="3200" b="1" u="sng" dirty="0">
                <a:solidFill>
                  <a:srgbClr val="FF6600"/>
                </a:solidFill>
                <a:latin typeface="BIZ UDPゴシック" panose="020B0400000000000000" pitchFamily="50" charset="-128"/>
                <a:ea typeface="BIZ UDPゴシック" panose="020B0400000000000000" pitchFamily="50" charset="-128"/>
              </a:rPr>
              <a:t>まずは、電話で一報</a:t>
            </a:r>
            <a:r>
              <a:rPr lang="ja-JP" altLang="en-US" sz="3200" b="1" dirty="0">
                <a:latin typeface="BIZ UDPゴシック" panose="020B0400000000000000" pitchFamily="50" charset="-128"/>
                <a:ea typeface="BIZ UDPゴシック" panose="020B0400000000000000" pitchFamily="50" charset="-128"/>
              </a:rPr>
              <a:t>を入れる。</a:t>
            </a:r>
            <a:endParaRPr lang="en-US" altLang="ja-JP" sz="3200" b="1" dirty="0">
              <a:latin typeface="BIZ UDPゴシック" panose="020B0400000000000000" pitchFamily="50" charset="-128"/>
              <a:ea typeface="BIZ UDPゴシック" panose="020B0400000000000000" pitchFamily="50" charset="-128"/>
            </a:endParaRPr>
          </a:p>
          <a:p>
            <a:r>
              <a:rPr lang="ja-JP" altLang="en-US" sz="3200" b="1" dirty="0">
                <a:latin typeface="BIZ UDPゴシック" panose="020B0400000000000000" pitchFamily="50" charset="-128"/>
                <a:ea typeface="BIZ UDPゴシック" panose="020B0400000000000000" pitchFamily="50" charset="-128"/>
              </a:rPr>
              <a:t>・新しい情報が入り次第、遅滞なく教育委員会に</a:t>
            </a:r>
            <a:endParaRPr lang="en-US" altLang="ja-JP" sz="3200" b="1" dirty="0">
              <a:latin typeface="BIZ UDPゴシック" panose="020B0400000000000000" pitchFamily="50" charset="-128"/>
              <a:ea typeface="BIZ UDPゴシック" panose="020B0400000000000000" pitchFamily="50" charset="-128"/>
            </a:endParaRPr>
          </a:p>
          <a:p>
            <a:r>
              <a:rPr lang="ja-JP" altLang="en-US" sz="3200" b="1" dirty="0">
                <a:latin typeface="BIZ UDPゴシック" panose="020B0400000000000000" pitchFamily="50" charset="-128"/>
                <a:ea typeface="BIZ UDPゴシック" panose="020B0400000000000000" pitchFamily="50" charset="-128"/>
              </a:rPr>
              <a:t> 報告し連携を図る。</a:t>
            </a:r>
            <a:endParaRPr lang="en-US" altLang="ja-JP" sz="3200" b="1" dirty="0">
              <a:latin typeface="BIZ UDPゴシック" panose="020B0400000000000000" pitchFamily="50" charset="-128"/>
              <a:ea typeface="BIZ UDPゴシック" panose="020B0400000000000000" pitchFamily="50" charset="-128"/>
            </a:endParaRPr>
          </a:p>
          <a:p>
            <a:r>
              <a:rPr lang="ja-JP" altLang="en-US" sz="3200" b="1" dirty="0">
                <a:latin typeface="BIZ UDPゴシック" panose="020B0400000000000000" pitchFamily="50" charset="-128"/>
                <a:ea typeface="BIZ UDPゴシック" panose="020B0400000000000000" pitchFamily="50" charset="-128"/>
              </a:rPr>
              <a:t>　</a:t>
            </a:r>
            <a:r>
              <a:rPr lang="en-US" altLang="ja-JP" sz="3200" b="1" dirty="0">
                <a:latin typeface="BIZ UDPゴシック" panose="020B0400000000000000" pitchFamily="50" charset="-128"/>
                <a:ea typeface="BIZ UDPゴシック" panose="020B0400000000000000" pitchFamily="50" charset="-128"/>
              </a:rPr>
              <a:t>※</a:t>
            </a:r>
            <a:r>
              <a:rPr lang="ja-JP" altLang="en-US" sz="3200" b="1" u="sng" dirty="0">
                <a:solidFill>
                  <a:srgbClr val="FF6600"/>
                </a:solidFill>
                <a:latin typeface="BIZ UDPゴシック" panose="020B0400000000000000" pitchFamily="50" charset="-128"/>
                <a:ea typeface="BIZ UDPゴシック" panose="020B0400000000000000" pitchFamily="50" charset="-128"/>
              </a:rPr>
              <a:t>事故報告の提出</a:t>
            </a:r>
            <a:r>
              <a:rPr lang="ja-JP" altLang="en-US" sz="3200" b="1" dirty="0">
                <a:latin typeface="BIZ UDPゴシック" panose="020B0400000000000000" pitchFamily="50" charset="-128"/>
                <a:ea typeface="BIZ UDPゴシック" panose="020B0400000000000000" pitchFamily="50" charset="-128"/>
              </a:rPr>
              <a:t>が必要となる場合があります。</a:t>
            </a:r>
          </a:p>
          <a:p>
            <a:r>
              <a:rPr lang="ja-JP" altLang="en-US" sz="3200" b="1" dirty="0">
                <a:latin typeface="BIZ UDPゴシック" panose="020B0400000000000000" pitchFamily="50" charset="-128"/>
                <a:ea typeface="BIZ UDPゴシック" panose="020B0400000000000000" pitchFamily="50" charset="-128"/>
              </a:rPr>
              <a:t>　</a:t>
            </a:r>
            <a:r>
              <a:rPr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指導後も、</a:t>
            </a:r>
            <a:r>
              <a:rPr lang="ja-JP" altLang="en-US" sz="3200" b="1" u="sng" dirty="0">
                <a:solidFill>
                  <a:srgbClr val="FF6600"/>
                </a:solidFill>
                <a:latin typeface="BIZ UDPゴシック" panose="020B0400000000000000" pitchFamily="50" charset="-128"/>
                <a:ea typeface="BIZ UDPゴシック" panose="020B0400000000000000" pitchFamily="50" charset="-128"/>
              </a:rPr>
              <a:t>定期的な見守り・見届け</a:t>
            </a:r>
            <a:r>
              <a:rPr lang="ja-JP" altLang="en-US" sz="3200" b="1" dirty="0">
                <a:latin typeface="BIZ UDPゴシック" panose="020B0400000000000000" pitchFamily="50" charset="-128"/>
                <a:ea typeface="BIZ UDPゴシック" panose="020B0400000000000000" pitchFamily="50" charset="-128"/>
              </a:rPr>
              <a:t>を。</a:t>
            </a:r>
            <a:endParaRPr lang="en-US" altLang="ja-JP" sz="3200" b="1"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2B3AC6AB-ECE2-440A-A1B8-4829E093A43C}"/>
              </a:ext>
            </a:extLst>
          </p:cNvPr>
          <p:cNvSpPr/>
          <p:nvPr/>
        </p:nvSpPr>
        <p:spPr>
          <a:xfrm>
            <a:off x="743334" y="5859368"/>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速やかな報告を</a:t>
            </a:r>
          </a:p>
        </p:txBody>
      </p:sp>
      <p:pic>
        <p:nvPicPr>
          <p:cNvPr id="12" name="グラフィックス 11" descr="会議 単色塗りつぶし">
            <a:extLst>
              <a:ext uri="{FF2B5EF4-FFF2-40B4-BE49-F238E27FC236}">
                <a16:creationId xmlns:a16="http://schemas.microsoft.com/office/drawing/2014/main" id="{5BAFC222-C510-61DD-622F-3E43DF795D0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196804" y="3052277"/>
            <a:ext cx="2235254" cy="2235254"/>
          </a:xfrm>
          <a:prstGeom prst="rect">
            <a:avLst/>
          </a:prstGeom>
        </p:spPr>
      </p:pic>
      <p:sp>
        <p:nvSpPr>
          <p:cNvPr id="7" name="テキスト ボックス 6">
            <a:extLst>
              <a:ext uri="{FF2B5EF4-FFF2-40B4-BE49-F238E27FC236}">
                <a16:creationId xmlns:a16="http://schemas.microsoft.com/office/drawing/2014/main" id="{0AEBB13C-819A-8290-5A56-DCB86D7AC8AA}"/>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10" name="正方形/長方形 9">
            <a:extLst>
              <a:ext uri="{FF2B5EF4-FFF2-40B4-BE49-F238E27FC236}">
                <a16:creationId xmlns:a16="http://schemas.microsoft.com/office/drawing/2014/main" id="{72B521C0-367E-EDF5-ADA2-15EC8FE8A583}"/>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④関係諸機関との連携</a:t>
            </a:r>
          </a:p>
        </p:txBody>
      </p:sp>
      <p:pic>
        <p:nvPicPr>
          <p:cNvPr id="3" name="グラフィックス 2" descr="握手 単色塗りつぶし">
            <a:extLst>
              <a:ext uri="{FF2B5EF4-FFF2-40B4-BE49-F238E27FC236}">
                <a16:creationId xmlns:a16="http://schemas.microsoft.com/office/drawing/2014/main" id="{754DD88A-182B-B203-290A-619F7F200FE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446544" y="73916"/>
            <a:ext cx="750260" cy="750260"/>
          </a:xfrm>
          <a:prstGeom prst="rect">
            <a:avLst/>
          </a:prstGeom>
        </p:spPr>
      </p:pic>
    </p:spTree>
    <p:extLst>
      <p:ext uri="{BB962C8B-B14F-4D97-AF65-F5344CB8AC3E}">
        <p14:creationId xmlns:p14="http://schemas.microsoft.com/office/powerpoint/2010/main" val="1714520865"/>
      </p:ext>
    </p:extLst>
  </p:cSld>
  <p:clrMapOvr>
    <a:masterClrMapping/>
  </p:clrMapOvr>
  <mc:AlternateContent xmlns:mc="http://schemas.openxmlformats.org/markup-compatibility/2006" xmlns:p14="http://schemas.microsoft.com/office/powerpoint/2010/main">
    <mc:Choice Requires="p14">
      <p:transition spd="slow" p14:dur="2000" advClick="0" advTm="45000">
        <p:randomBar dir="vert"/>
      </p:transition>
    </mc:Choice>
    <mc:Fallback xmlns="">
      <p:transition spd="slow" advClick="0" advTm="4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5000"/>
                            </p:stCondLst>
                            <p:childTnLst>
                              <p:par>
                                <p:cTn id="9" presetID="22" presetClass="entr" presetSubtype="4"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000"/>
                                        <p:tgtEl>
                                          <p:spTgt spid="4"/>
                                        </p:tgtEl>
                                      </p:cBhvr>
                                    </p:animEffect>
                                  </p:childTnLst>
                                </p:cTn>
                              </p:par>
                            </p:childTnLst>
                          </p:cTn>
                        </p:par>
                        <p:par>
                          <p:cTn id="12" fill="hold">
                            <p:stCondLst>
                              <p:cond delay="10000"/>
                            </p:stCondLst>
                            <p:childTnLst>
                              <p:par>
                                <p:cTn id="13" presetID="42" presetClass="entr" presetSubtype="0" fill="hold" grpId="0"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anim calcmode="lin" valueType="num">
                                      <p:cBhvr>
                                        <p:cTn id="16" dur="3000" fill="hold"/>
                                        <p:tgtEl>
                                          <p:spTgt spid="6"/>
                                        </p:tgtEl>
                                        <p:attrNameLst>
                                          <p:attrName>ppt_x</p:attrName>
                                        </p:attrNameLst>
                                      </p:cBhvr>
                                      <p:tavLst>
                                        <p:tav tm="0">
                                          <p:val>
                                            <p:strVal val="#ppt_x"/>
                                          </p:val>
                                        </p:tav>
                                        <p:tav tm="100000">
                                          <p:val>
                                            <p:strVal val="#ppt_x"/>
                                          </p:val>
                                        </p:tav>
                                      </p:tavLst>
                                    </p:anim>
                                    <p:anim calcmode="lin" valueType="num">
                                      <p:cBhvr>
                                        <p:cTn id="17" dur="3000" fill="hold"/>
                                        <p:tgtEl>
                                          <p:spTgt spid="6"/>
                                        </p:tgtEl>
                                        <p:attrNameLst>
                                          <p:attrName>ppt_y</p:attrName>
                                        </p:attrNameLst>
                                      </p:cBhvr>
                                      <p:tavLst>
                                        <p:tav tm="0">
                                          <p:val>
                                            <p:strVal val="#ppt_y+.1"/>
                                          </p:val>
                                        </p:tav>
                                        <p:tav tm="100000">
                                          <p:val>
                                            <p:strVal val="#ppt_y"/>
                                          </p:val>
                                        </p:tav>
                                      </p:tavLst>
                                    </p:anim>
                                  </p:childTnLst>
                                </p:cTn>
                              </p:par>
                              <p:par>
                                <p:cTn id="18" presetID="22" presetClass="entr" presetSubtype="4" fill="hold" nodeType="withEffect">
                                  <p:stCondLst>
                                    <p:cond delay="200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3000"/>
                                        <p:tgtEl>
                                          <p:spTgt spid="12"/>
                                        </p:tgtEl>
                                      </p:cBhvr>
                                    </p:animEffect>
                                  </p:childTnLst>
                                </p:cTn>
                              </p:par>
                            </p:childTnLst>
                          </p:cTn>
                        </p:par>
                        <p:par>
                          <p:cTn id="21" fill="hold">
                            <p:stCondLst>
                              <p:cond delay="15000"/>
                            </p:stCondLst>
                            <p:childTnLst>
                              <p:par>
                                <p:cTn id="22" presetID="16" presetClass="entr" presetSubtype="21" fill="hold" grpId="0" nodeType="afterEffect">
                                  <p:stCondLst>
                                    <p:cond delay="1000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1A29A-DC7D-F682-2134-575DEDEC424F}"/>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83B785BD-1404-0C3C-31AB-B2030D61335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16" name="テキスト ボックス 15">
            <a:extLst>
              <a:ext uri="{FF2B5EF4-FFF2-40B4-BE49-F238E27FC236}">
                <a16:creationId xmlns:a16="http://schemas.microsoft.com/office/drawing/2014/main" id="{959AE346-9647-5627-E540-42538FF9CE31}"/>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角丸四角形 2">
            <a:extLst>
              <a:ext uri="{FF2B5EF4-FFF2-40B4-BE49-F238E27FC236}">
                <a16:creationId xmlns:a16="http://schemas.microsoft.com/office/drawing/2014/main" id="{D64C16B0-E040-F2D8-6404-FC3179C7FB86}"/>
              </a:ext>
            </a:extLst>
          </p:cNvPr>
          <p:cNvSpPr/>
          <p:nvPr/>
        </p:nvSpPr>
        <p:spPr>
          <a:xfrm>
            <a:off x="128854" y="868829"/>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200" b="1" dirty="0">
                <a:ln w="0"/>
                <a:solidFill>
                  <a:srgbClr val="FF0000"/>
                </a:solidFill>
                <a:latin typeface="BIZ UDPゴシック" panose="020B0400000000000000" pitchFamily="50" charset="-128"/>
                <a:ea typeface="BIZ UDPゴシック" panose="020B0400000000000000" pitchFamily="50" charset="-128"/>
              </a:rPr>
              <a:t>警察との連携</a:t>
            </a:r>
          </a:p>
        </p:txBody>
      </p:sp>
      <p:sp>
        <p:nvSpPr>
          <p:cNvPr id="4" name="テキスト ボックス 3">
            <a:extLst>
              <a:ext uri="{FF2B5EF4-FFF2-40B4-BE49-F238E27FC236}">
                <a16:creationId xmlns:a16="http://schemas.microsoft.com/office/drawing/2014/main" id="{7073E992-E953-1DAE-B1FE-CFC4E7678BC9}"/>
              </a:ext>
            </a:extLst>
          </p:cNvPr>
          <p:cNvSpPr txBox="1"/>
          <p:nvPr/>
        </p:nvSpPr>
        <p:spPr>
          <a:xfrm>
            <a:off x="160220" y="1522033"/>
            <a:ext cx="11871557" cy="2000548"/>
          </a:xfrm>
          <a:prstGeom prst="rect">
            <a:avLst/>
          </a:prstGeom>
          <a:noFill/>
        </p:spPr>
        <p:txBody>
          <a:bodyPr wrap="square">
            <a:spAutoFit/>
          </a:bodyPr>
          <a:lstStyle/>
          <a:p>
            <a:r>
              <a:rPr lang="ja-JP" altLang="en-US" sz="2000" b="1" dirty="0">
                <a:ln w="0"/>
                <a:solidFill>
                  <a:srgbClr val="FFCCCC"/>
                </a:solidFill>
                <a:latin typeface="BIZ UDゴシック" panose="020B0400000000000000" pitchFamily="49" charset="-128"/>
                <a:ea typeface="BIZ UDゴシック" panose="020B0400000000000000" pitchFamily="49" charset="-128"/>
              </a:rPr>
              <a:t>　警察署（生活安全課）</a:t>
            </a:r>
            <a:r>
              <a:rPr lang="ja-JP" altLang="en-US" sz="1600" b="1" dirty="0">
                <a:ln w="0"/>
                <a:solidFill>
                  <a:schemeClr val="bg1"/>
                </a:solidFill>
                <a:latin typeface="BIZ UDゴシック" panose="020B0400000000000000" pitchFamily="49" charset="-128"/>
                <a:ea typeface="BIZ UDゴシック" panose="020B0400000000000000" pitchFamily="49" charset="-128"/>
              </a:rPr>
              <a:t>と日頃から連携し、情報を共有しておくことが重要です。学校で指導しても暴力行為等を繰り返す児童生徒については軽微な段階から情報を警察に伝えておくことで、暴力行為等がエスカレートするのを防ぐことができる場合もあります。</a:t>
            </a:r>
          </a:p>
          <a:p>
            <a:r>
              <a:rPr lang="ja-JP" altLang="en-US" sz="1600" b="1" dirty="0">
                <a:ln w="0"/>
                <a:solidFill>
                  <a:schemeClr val="bg1"/>
                </a:solidFill>
                <a:latin typeface="BIZ UDゴシック" panose="020B0400000000000000" pitchFamily="49" charset="-128"/>
                <a:ea typeface="BIZ UDゴシック" panose="020B0400000000000000" pitchFamily="49" charset="-128"/>
              </a:rPr>
              <a:t>　反対に</a:t>
            </a:r>
            <a:r>
              <a:rPr lang="ja-JP" altLang="en-US" sz="2000" b="1" dirty="0">
                <a:ln w="0"/>
                <a:solidFill>
                  <a:srgbClr val="FFFF00"/>
                </a:solidFill>
                <a:latin typeface="BIZ UDゴシック" panose="020B0400000000000000" pitchFamily="49" charset="-128"/>
                <a:ea typeface="BIZ UDゴシック" panose="020B0400000000000000" pitchFamily="49" charset="-128"/>
              </a:rPr>
              <a:t>「学校で暴力行為等を抱え込んだ末、エスカレートしてしまってからの連絡」</a:t>
            </a:r>
            <a:r>
              <a:rPr lang="ja-JP" altLang="en-US" sz="1600" b="1" dirty="0">
                <a:ln w="0"/>
                <a:solidFill>
                  <a:schemeClr val="bg1"/>
                </a:solidFill>
                <a:latin typeface="BIZ UDゴシック" panose="020B0400000000000000" pitchFamily="49" charset="-128"/>
                <a:ea typeface="BIZ UDゴシック" panose="020B0400000000000000" pitchFamily="49" charset="-128"/>
              </a:rPr>
              <a:t>や</a:t>
            </a:r>
            <a:r>
              <a:rPr lang="ja-JP" altLang="en-US" sz="2000" b="1" dirty="0">
                <a:ln w="0"/>
                <a:solidFill>
                  <a:srgbClr val="FFFF00"/>
                </a:solidFill>
                <a:latin typeface="BIZ UDゴシック" panose="020B0400000000000000" pitchFamily="49" charset="-128"/>
                <a:ea typeface="BIZ UDゴシック" panose="020B0400000000000000" pitchFamily="49" charset="-128"/>
              </a:rPr>
              <a:t>「重大な事故が起きた後すぐに連絡せず学校で独自に指導してしまってからの連絡」</a:t>
            </a:r>
            <a:r>
              <a:rPr lang="ja-JP" altLang="en-US" sz="1600" b="1" dirty="0">
                <a:ln w="0"/>
                <a:solidFill>
                  <a:schemeClr val="bg1"/>
                </a:solidFill>
                <a:latin typeface="BIZ UDゴシック" panose="020B0400000000000000" pitchFamily="49" charset="-128"/>
                <a:ea typeface="BIZ UDゴシック" panose="020B0400000000000000" pitchFamily="49" charset="-128"/>
              </a:rPr>
              <a:t>では、例えば証拠がなくなってしまう等、警察の捜査に支障をきたす場合があります。</a:t>
            </a:r>
            <a:endParaRPr lang="en-US" altLang="ja-JP" sz="1600" b="1" dirty="0">
              <a:ln w="0"/>
              <a:solidFill>
                <a:schemeClr val="bg1"/>
              </a:solidFill>
              <a:latin typeface="BIZ UDゴシック" panose="020B0400000000000000" pitchFamily="49" charset="-128"/>
              <a:ea typeface="BIZ UDゴシック" panose="020B0400000000000000" pitchFamily="49" charset="-128"/>
            </a:endParaRPr>
          </a:p>
          <a:p>
            <a:r>
              <a:rPr lang="ja-JP" altLang="en-US" sz="1600" b="1" dirty="0">
                <a:ln w="0"/>
                <a:solidFill>
                  <a:schemeClr val="bg1"/>
                </a:solidFill>
                <a:latin typeface="BIZ UDゴシック" panose="020B0400000000000000" pitchFamily="49" charset="-128"/>
                <a:ea typeface="BIZ UDゴシック" panose="020B0400000000000000" pitchFamily="49" charset="-128"/>
              </a:rPr>
              <a:t>　そのため、学校が認知した段階でためらうことなく警察と連携することが望まれます。</a:t>
            </a:r>
          </a:p>
        </p:txBody>
      </p:sp>
      <p:sp>
        <p:nvSpPr>
          <p:cNvPr id="6" name="正方形/長方形 5">
            <a:extLst>
              <a:ext uri="{FF2B5EF4-FFF2-40B4-BE49-F238E27FC236}">
                <a16:creationId xmlns:a16="http://schemas.microsoft.com/office/drawing/2014/main" id="{68505F24-1C92-690A-20EC-96323B539CE2}"/>
              </a:ext>
            </a:extLst>
          </p:cNvPr>
          <p:cNvSpPr/>
          <p:nvPr/>
        </p:nvSpPr>
        <p:spPr>
          <a:xfrm>
            <a:off x="87118" y="3522581"/>
            <a:ext cx="11944659" cy="2262431"/>
          </a:xfrm>
          <a:prstGeom prst="rect">
            <a:avLst/>
          </a:prstGeom>
          <a:solidFill>
            <a:schemeClr val="accent4">
              <a:lumMod val="20000"/>
              <a:lumOff val="80000"/>
            </a:schemeClr>
          </a:solidFill>
          <a:ln w="28575">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b="1" dirty="0">
                <a:solidFill>
                  <a:srgbClr val="FF0000"/>
                </a:solidFill>
                <a:latin typeface="BIZ UDPゴシック" panose="020B0400000000000000" pitchFamily="50" charset="-128"/>
                <a:ea typeface="BIZ UDPゴシック" panose="020B0400000000000000" pitchFamily="50" charset="-128"/>
              </a:rPr>
              <a:t>対応のポイント</a:t>
            </a:r>
            <a:endParaRPr lang="en-US" altLang="ja-JP" sz="2400" b="1" dirty="0">
              <a:solidFill>
                <a:srgbClr val="FF0000"/>
              </a:solidFill>
              <a:latin typeface="BIZ UDPゴシック" panose="020B0400000000000000" pitchFamily="50" charset="-128"/>
              <a:ea typeface="BIZ UDPゴシック" panose="020B0400000000000000" pitchFamily="50" charset="-128"/>
            </a:endParaRPr>
          </a:p>
          <a:p>
            <a:r>
              <a:rPr lang="ja-JP" altLang="en-US" sz="2400" b="1" dirty="0">
                <a:latin typeface="BIZ UDPゴシック" panose="020B0400000000000000" pitchFamily="50" charset="-128"/>
                <a:ea typeface="BIZ UDPゴシック" panose="020B0400000000000000" pitchFamily="50" charset="-128"/>
              </a:rPr>
              <a:t>・気になる児童生徒については</a:t>
            </a:r>
            <a:r>
              <a:rPr lang="ja-JP" altLang="en-US" sz="2400" b="1" u="sng" dirty="0">
                <a:solidFill>
                  <a:srgbClr val="FF6600"/>
                </a:solidFill>
                <a:latin typeface="BIZ UDPゴシック" panose="020B0400000000000000" pitchFamily="50" charset="-128"/>
                <a:ea typeface="BIZ UDPゴシック" panose="020B0400000000000000" pitchFamily="50" charset="-128"/>
              </a:rPr>
              <a:t>日頃から相談・情報共有</a:t>
            </a:r>
            <a:endParaRPr lang="en-US" altLang="ja-JP" sz="2400" b="1" u="sng" dirty="0">
              <a:solidFill>
                <a:srgbClr val="FF6600"/>
              </a:solidFill>
              <a:latin typeface="BIZ UDPゴシック" panose="020B0400000000000000" pitchFamily="50" charset="-128"/>
              <a:ea typeface="BIZ UDPゴシック" panose="020B0400000000000000" pitchFamily="50" charset="-128"/>
            </a:endParaRPr>
          </a:p>
          <a:p>
            <a:r>
              <a:rPr lang="ja-JP" altLang="en-US" sz="2400" b="1" dirty="0">
                <a:latin typeface="BIZ UDPゴシック" panose="020B0400000000000000" pitchFamily="50" charset="-128"/>
                <a:ea typeface="BIZ UDPゴシック" panose="020B0400000000000000" pitchFamily="50" charset="-128"/>
              </a:rPr>
              <a:t>　（警察担当者と顔の見える関係を築いておくことも大切）</a:t>
            </a:r>
            <a:endParaRPr lang="en-US" altLang="ja-JP" sz="2400" b="1" dirty="0">
              <a:latin typeface="BIZ UDPゴシック" panose="020B0400000000000000" pitchFamily="50" charset="-128"/>
              <a:ea typeface="BIZ UDPゴシック" panose="020B0400000000000000" pitchFamily="50" charset="-128"/>
            </a:endParaRPr>
          </a:p>
          <a:p>
            <a:r>
              <a:rPr lang="ja-JP" altLang="en-US" sz="2400" b="1" dirty="0">
                <a:latin typeface="BIZ UDPゴシック" panose="020B0400000000000000" pitchFamily="50" charset="-128"/>
                <a:ea typeface="BIZ UDPゴシック" panose="020B0400000000000000" pitchFamily="50" charset="-128"/>
              </a:rPr>
              <a:t>・事案によっては</a:t>
            </a:r>
            <a:r>
              <a:rPr lang="ja-JP" altLang="en-US" sz="2400" b="1" u="sng" dirty="0">
                <a:solidFill>
                  <a:srgbClr val="FF6600"/>
                </a:solidFill>
                <a:latin typeface="BIZ UDPゴシック" panose="020B0400000000000000" pitchFamily="50" charset="-128"/>
                <a:ea typeface="BIZ UDPゴシック" panose="020B0400000000000000" pitchFamily="50" charset="-128"/>
              </a:rPr>
              <a:t>速やかに通報</a:t>
            </a:r>
            <a:endParaRPr lang="en-US" altLang="ja-JP" sz="2400" b="1" u="sng" dirty="0">
              <a:solidFill>
                <a:srgbClr val="FF6600"/>
              </a:solidFill>
              <a:latin typeface="BIZ UDPゴシック" panose="020B0400000000000000" pitchFamily="50" charset="-128"/>
              <a:ea typeface="BIZ UDPゴシック" panose="020B0400000000000000" pitchFamily="50" charset="-128"/>
            </a:endParaRPr>
          </a:p>
          <a:p>
            <a:r>
              <a:rPr lang="ja-JP" altLang="en-US" sz="2400" b="1" dirty="0">
                <a:latin typeface="BIZ UDPゴシック" panose="020B0400000000000000" pitchFamily="50" charset="-128"/>
                <a:ea typeface="BIZ UDPゴシック" panose="020B0400000000000000" pitchFamily="50" charset="-128"/>
              </a:rPr>
              <a:t>・警察の</a:t>
            </a:r>
            <a:r>
              <a:rPr lang="ja-JP" altLang="en-US" sz="2400" b="1" u="sng" dirty="0">
                <a:solidFill>
                  <a:srgbClr val="FF6600"/>
                </a:solidFill>
                <a:latin typeface="BIZ UDPゴシック" panose="020B0400000000000000" pitchFamily="50" charset="-128"/>
                <a:ea typeface="BIZ UDPゴシック" panose="020B0400000000000000" pitchFamily="50" charset="-128"/>
              </a:rPr>
              <a:t>捜査には積極的に協力</a:t>
            </a:r>
            <a:endParaRPr lang="en-US" altLang="ja-JP" sz="2400" b="1" u="sng" dirty="0">
              <a:solidFill>
                <a:srgbClr val="FF6600"/>
              </a:solidFill>
              <a:latin typeface="BIZ UDPゴシック" panose="020B0400000000000000" pitchFamily="50" charset="-128"/>
              <a:ea typeface="BIZ UDPゴシック" panose="020B0400000000000000" pitchFamily="50" charset="-128"/>
            </a:endParaRPr>
          </a:p>
          <a:p>
            <a:r>
              <a:rPr lang="ja-JP" altLang="en-US" sz="2400" b="1" dirty="0">
                <a:latin typeface="BIZ UDPゴシック" panose="020B0400000000000000" pitchFamily="50" charset="-128"/>
                <a:ea typeface="BIZ UDPゴシック" panose="020B0400000000000000" pitchFamily="50" charset="-128"/>
              </a:rPr>
              <a:t>　（学校からの要望がある場合は相談することも大切）</a:t>
            </a:r>
            <a:endParaRPr lang="en-US" altLang="ja-JP" sz="2400" b="1"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D0820914-E719-E69D-2633-DDFBA2820D31}"/>
              </a:ext>
            </a:extLst>
          </p:cNvPr>
          <p:cNvSpPr/>
          <p:nvPr/>
        </p:nvSpPr>
        <p:spPr>
          <a:xfrm>
            <a:off x="743334" y="5859368"/>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日頃から連携しておくことが大切</a:t>
            </a:r>
          </a:p>
        </p:txBody>
      </p:sp>
      <p:pic>
        <p:nvPicPr>
          <p:cNvPr id="7" name="グラフィックス 6" descr="サイレン 単色塗りつぶし">
            <a:extLst>
              <a:ext uri="{FF2B5EF4-FFF2-40B4-BE49-F238E27FC236}">
                <a16:creationId xmlns:a16="http://schemas.microsoft.com/office/drawing/2014/main" id="{F0AAC048-9C54-146C-0006-28C1C4320B5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092967" y="4034855"/>
            <a:ext cx="1688243" cy="1389817"/>
          </a:xfrm>
          <a:prstGeom prst="rect">
            <a:avLst/>
          </a:prstGeom>
        </p:spPr>
      </p:pic>
      <p:sp>
        <p:nvSpPr>
          <p:cNvPr id="10" name="テキスト ボックス 9">
            <a:extLst>
              <a:ext uri="{FF2B5EF4-FFF2-40B4-BE49-F238E27FC236}">
                <a16:creationId xmlns:a16="http://schemas.microsoft.com/office/drawing/2014/main" id="{6A3F6885-A181-5839-DB3B-24F66E6DC406}"/>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11" name="正方形/長方形 10">
            <a:extLst>
              <a:ext uri="{FF2B5EF4-FFF2-40B4-BE49-F238E27FC236}">
                <a16:creationId xmlns:a16="http://schemas.microsoft.com/office/drawing/2014/main" id="{84A83D24-5385-9B68-3350-769FBCC9221A}"/>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④関係諸機関との連携</a:t>
            </a:r>
          </a:p>
        </p:txBody>
      </p:sp>
      <p:pic>
        <p:nvPicPr>
          <p:cNvPr id="12" name="グラフィックス 11" descr="握手 単色塗りつぶし">
            <a:extLst>
              <a:ext uri="{FF2B5EF4-FFF2-40B4-BE49-F238E27FC236}">
                <a16:creationId xmlns:a16="http://schemas.microsoft.com/office/drawing/2014/main" id="{9695F13A-3624-FE2E-63E5-A7E0FC185E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446544" y="73916"/>
            <a:ext cx="750260" cy="750260"/>
          </a:xfrm>
          <a:prstGeom prst="rect">
            <a:avLst/>
          </a:prstGeom>
        </p:spPr>
      </p:pic>
    </p:spTree>
    <p:extLst>
      <p:ext uri="{BB962C8B-B14F-4D97-AF65-F5344CB8AC3E}">
        <p14:creationId xmlns:p14="http://schemas.microsoft.com/office/powerpoint/2010/main" val="844152786"/>
      </p:ext>
    </p:extLst>
  </p:cSld>
  <p:clrMapOvr>
    <a:masterClrMapping/>
  </p:clrMapOvr>
  <mc:AlternateContent xmlns:mc="http://schemas.openxmlformats.org/markup-compatibility/2006" xmlns:p14="http://schemas.microsoft.com/office/powerpoint/2010/main">
    <mc:Choice Requires="p14">
      <p:transition spd="slow" p14:dur="2000" advClick="0" advTm="45000">
        <p:randomBar dir="vert"/>
      </p:transition>
    </mc:Choice>
    <mc:Fallback xmlns="">
      <p:transition spd="slow" advClick="0" advTm="4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5000"/>
                            </p:stCondLst>
                            <p:childTnLst>
                              <p:par>
                                <p:cTn id="9" presetID="22" presetClass="entr" presetSubtype="4"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000"/>
                                        <p:tgtEl>
                                          <p:spTgt spid="4"/>
                                        </p:tgtEl>
                                      </p:cBhvr>
                                    </p:animEffect>
                                  </p:childTnLst>
                                </p:cTn>
                              </p:par>
                            </p:childTnLst>
                          </p:cTn>
                        </p:par>
                        <p:par>
                          <p:cTn id="12" fill="hold">
                            <p:stCondLst>
                              <p:cond delay="10000"/>
                            </p:stCondLst>
                            <p:childTnLst>
                              <p:par>
                                <p:cTn id="13" presetID="42" presetClass="entr" presetSubtype="0" fill="hold" grpId="0"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anim calcmode="lin" valueType="num">
                                      <p:cBhvr>
                                        <p:cTn id="16" dur="3000" fill="hold"/>
                                        <p:tgtEl>
                                          <p:spTgt spid="6"/>
                                        </p:tgtEl>
                                        <p:attrNameLst>
                                          <p:attrName>ppt_x</p:attrName>
                                        </p:attrNameLst>
                                      </p:cBhvr>
                                      <p:tavLst>
                                        <p:tav tm="0">
                                          <p:val>
                                            <p:strVal val="#ppt_x"/>
                                          </p:val>
                                        </p:tav>
                                        <p:tav tm="100000">
                                          <p:val>
                                            <p:strVal val="#ppt_x"/>
                                          </p:val>
                                        </p:tav>
                                      </p:tavLst>
                                    </p:anim>
                                    <p:anim calcmode="lin" valueType="num">
                                      <p:cBhvr>
                                        <p:cTn id="17" dur="3000" fill="hold"/>
                                        <p:tgtEl>
                                          <p:spTgt spid="6"/>
                                        </p:tgtEl>
                                        <p:attrNameLst>
                                          <p:attrName>ppt_y</p:attrName>
                                        </p:attrNameLst>
                                      </p:cBhvr>
                                      <p:tavLst>
                                        <p:tav tm="0">
                                          <p:val>
                                            <p:strVal val="#ppt_y+.1"/>
                                          </p:val>
                                        </p:tav>
                                        <p:tav tm="100000">
                                          <p:val>
                                            <p:strVal val="#ppt_y"/>
                                          </p:val>
                                        </p:tav>
                                      </p:tavLst>
                                    </p:anim>
                                  </p:childTnLst>
                                </p:cTn>
                              </p:par>
                              <p:par>
                                <p:cTn id="18" presetID="14" presetClass="entr" presetSubtype="10" fill="hold" nodeType="withEffect">
                                  <p:stCondLst>
                                    <p:cond delay="200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3000"/>
                                        <p:tgtEl>
                                          <p:spTgt spid="7"/>
                                        </p:tgtEl>
                                      </p:cBhvr>
                                    </p:animEffect>
                                  </p:childTnLst>
                                </p:cTn>
                              </p:par>
                            </p:childTnLst>
                          </p:cTn>
                        </p:par>
                        <p:par>
                          <p:cTn id="21" fill="hold">
                            <p:stCondLst>
                              <p:cond delay="15000"/>
                            </p:stCondLst>
                            <p:childTnLst>
                              <p:par>
                                <p:cTn id="22" presetID="16" presetClass="entr" presetSubtype="21" fill="hold" grpId="0" nodeType="afterEffect">
                                  <p:stCondLst>
                                    <p:cond delay="1000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15969-4A1F-4D8B-4775-AB5F6875D629}"/>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399BA412-966C-655B-72CB-9D0628A34F9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16" name="テキスト ボックス 15">
            <a:extLst>
              <a:ext uri="{FF2B5EF4-FFF2-40B4-BE49-F238E27FC236}">
                <a16:creationId xmlns:a16="http://schemas.microsoft.com/office/drawing/2014/main" id="{A98781BB-50DF-5942-69E5-61426DDD8F13}"/>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10" name="正方形/長方形 9">
            <a:extLst>
              <a:ext uri="{FF2B5EF4-FFF2-40B4-BE49-F238E27FC236}">
                <a16:creationId xmlns:a16="http://schemas.microsoft.com/office/drawing/2014/main" id="{7B0C42A1-79FF-8D12-A623-935B0C669DA8}"/>
              </a:ext>
            </a:extLst>
          </p:cNvPr>
          <p:cNvSpPr/>
          <p:nvPr/>
        </p:nvSpPr>
        <p:spPr>
          <a:xfrm>
            <a:off x="128854" y="810402"/>
            <a:ext cx="6590460" cy="1793461"/>
          </a:xfrm>
          <a:prstGeom prst="rect">
            <a:avLst/>
          </a:prstGeom>
          <a:solidFill>
            <a:schemeClr val="accent2">
              <a:lumMod val="20000"/>
              <a:lumOff val="80000"/>
            </a:schemeClr>
          </a:solidFill>
          <a:ln w="5715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①児童生徒間暴力</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事案の概要</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p>
          <a:p>
            <a:r>
              <a:rPr kumimoji="1" lang="ja-JP" altLang="en-US" sz="1200" dirty="0">
                <a:latin typeface="BIZ UDPゴシック" panose="020B0400000000000000" pitchFamily="50" charset="-128"/>
                <a:ea typeface="BIZ UDPゴシック" panose="020B0400000000000000" pitchFamily="50" charset="-128"/>
              </a:rPr>
              <a:t>　男女交際のトラブルが原因で生徒同士が凶器をもって決闘することになった。担任は他の生徒が落ち着かない様子なので声をかけ、決闘の情報を聴き出し、管理職に報告するとともに、警察署に通報した。</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b="1" dirty="0">
                <a:solidFill>
                  <a:srgbClr val="FF6600"/>
                </a:solidFill>
                <a:latin typeface="BIZ UDPゴシック" panose="020B0400000000000000" pitchFamily="50" charset="-128"/>
                <a:ea typeface="BIZ UDPゴシック" panose="020B0400000000000000" pitchFamily="50" charset="-128"/>
              </a:rPr>
              <a:t>【</a:t>
            </a:r>
            <a:r>
              <a:rPr kumimoji="1" lang="ja-JP" altLang="en-US" sz="1200" b="1" dirty="0">
                <a:solidFill>
                  <a:srgbClr val="FF6600"/>
                </a:solidFill>
                <a:latin typeface="BIZ UDPゴシック" panose="020B0400000000000000" pitchFamily="50" charset="-128"/>
                <a:ea typeface="BIZ UDPゴシック" panose="020B0400000000000000" pitchFamily="50" charset="-128"/>
              </a:rPr>
              <a:t>連携の効果等</a:t>
            </a:r>
            <a:r>
              <a:rPr kumimoji="1" lang="en-US" altLang="ja-JP" sz="1200" b="1" dirty="0">
                <a:solidFill>
                  <a:srgbClr val="FF6600"/>
                </a:solidFill>
                <a:latin typeface="BIZ UDPゴシック" panose="020B0400000000000000" pitchFamily="50" charset="-128"/>
                <a:ea typeface="BIZ UDPゴシック" panose="020B0400000000000000" pitchFamily="50" charset="-128"/>
              </a:rPr>
              <a:t>】</a:t>
            </a:r>
          </a:p>
          <a:p>
            <a:r>
              <a:rPr kumimoji="1" lang="ja-JP" altLang="en-US" sz="1200" dirty="0">
                <a:latin typeface="BIZ UDPゴシック" panose="020B0400000000000000" pitchFamily="50" charset="-128"/>
                <a:ea typeface="BIZ UDPゴシック" panose="020B0400000000000000" pitchFamily="50" charset="-128"/>
              </a:rPr>
              <a:t>　警戒中の警察官が、極度の興奮状態で決闘している生徒らを見つけ、直ちに制止し、決闘をやめさせることができた。負傷している生徒はいたが、最悪の事態を回避することができた。また、学校の求めに応じ警察官が緊急の学年集会で暴力行為防止の講話を行い、事態の収拾が図られた。</a:t>
            </a:r>
          </a:p>
        </p:txBody>
      </p:sp>
      <p:sp>
        <p:nvSpPr>
          <p:cNvPr id="11" name="正方形/長方形 10">
            <a:extLst>
              <a:ext uri="{FF2B5EF4-FFF2-40B4-BE49-F238E27FC236}">
                <a16:creationId xmlns:a16="http://schemas.microsoft.com/office/drawing/2014/main" id="{F0A1FBBD-A5B1-74B7-CF13-78DF2BA2A85D}"/>
              </a:ext>
            </a:extLst>
          </p:cNvPr>
          <p:cNvSpPr/>
          <p:nvPr/>
        </p:nvSpPr>
        <p:spPr>
          <a:xfrm>
            <a:off x="128854" y="2693269"/>
            <a:ext cx="6590460" cy="1793462"/>
          </a:xfrm>
          <a:prstGeom prst="rect">
            <a:avLst/>
          </a:prstGeom>
          <a:solidFill>
            <a:schemeClr val="accent1">
              <a:lumMod val="20000"/>
              <a:lumOff val="80000"/>
            </a:schemeClr>
          </a:solidFill>
          <a:ln w="57150">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lvl="0"/>
            <a:r>
              <a:rPr kumimoji="1" lang="ja-JP" altLang="en-US" dirty="0">
                <a:solidFill>
                  <a:prstClr val="black"/>
                </a:solidFill>
                <a:latin typeface="BIZ UDPゴシック" panose="020B0400000000000000" pitchFamily="50" charset="-128"/>
                <a:ea typeface="BIZ UDPゴシック" panose="020B0400000000000000" pitchFamily="50" charset="-128"/>
              </a:rPr>
              <a:t>②対教師暴力</a:t>
            </a:r>
            <a:endParaRPr kumimoji="1" lang="en-US" altLang="ja-JP"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事案の概要</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当該教諭は興奮状態の児童から背中を突き飛ばされ、ガラスに頭部から突っ込み負傷した。暴力を受けた教諭は、警察からの「ならぬものはならぬ」という指導を望み、警察に連絡し、被害の届け出をした。</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200" b="1" dirty="0">
                <a:solidFill>
                  <a:srgbClr val="FF6600"/>
                </a:solidFill>
                <a:latin typeface="BIZ UDPゴシック" panose="020B0400000000000000" pitchFamily="50" charset="-128"/>
                <a:ea typeface="BIZ UDPゴシック" panose="020B0400000000000000" pitchFamily="50" charset="-128"/>
              </a:rPr>
              <a:t>【</a:t>
            </a:r>
            <a:r>
              <a:rPr kumimoji="1" lang="ja-JP" altLang="en-US" sz="1200" b="1" dirty="0">
                <a:solidFill>
                  <a:srgbClr val="FF6600"/>
                </a:solidFill>
                <a:latin typeface="BIZ UDPゴシック" panose="020B0400000000000000" pitchFamily="50" charset="-128"/>
                <a:ea typeface="BIZ UDPゴシック" panose="020B0400000000000000" pitchFamily="50" charset="-128"/>
              </a:rPr>
              <a:t>連携の効果等</a:t>
            </a:r>
            <a:r>
              <a:rPr kumimoji="1" lang="en-US" altLang="ja-JP" sz="1200" b="1" dirty="0">
                <a:solidFill>
                  <a:srgbClr val="FF6600"/>
                </a:solidFill>
                <a:latin typeface="BIZ UDPゴシック" panose="020B0400000000000000" pitchFamily="50" charset="-128"/>
                <a:ea typeface="BIZ UDPゴシック" panose="020B0400000000000000" pitchFamily="50" charset="-128"/>
              </a:rPr>
              <a:t>】</a:t>
            </a: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加害児童とその保護者は学校からの指導に加えて、警察官から指導を受け、当該教諭に謝罪したことにより、「暴力行為は犯罪である」という認識を持たせることができた。また、警察の対応は、他の児童の引き締めにも効果があった。</a:t>
            </a:r>
          </a:p>
        </p:txBody>
      </p:sp>
      <p:sp>
        <p:nvSpPr>
          <p:cNvPr id="12" name="正方形/長方形 11">
            <a:extLst>
              <a:ext uri="{FF2B5EF4-FFF2-40B4-BE49-F238E27FC236}">
                <a16:creationId xmlns:a16="http://schemas.microsoft.com/office/drawing/2014/main" id="{FF1938C8-ED1C-8B72-D116-AB9BD26A3A39}"/>
              </a:ext>
            </a:extLst>
          </p:cNvPr>
          <p:cNvSpPr/>
          <p:nvPr/>
        </p:nvSpPr>
        <p:spPr>
          <a:xfrm>
            <a:off x="128854" y="4576137"/>
            <a:ext cx="6590460" cy="1793462"/>
          </a:xfrm>
          <a:prstGeom prst="rect">
            <a:avLst/>
          </a:prstGeom>
          <a:solidFill>
            <a:schemeClr val="accent6">
              <a:lumMod val="20000"/>
              <a:lumOff val="80000"/>
            </a:schemeClr>
          </a:solidFill>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r>
              <a:rPr kumimoji="1" lang="ja-JP" altLang="en-US" dirty="0">
                <a:solidFill>
                  <a:prstClr val="black"/>
                </a:solidFill>
                <a:latin typeface="BIZ UDPゴシック" panose="020B0400000000000000" pitchFamily="50" charset="-128"/>
                <a:ea typeface="BIZ UDPゴシック" panose="020B0400000000000000" pitchFamily="50" charset="-128"/>
              </a:rPr>
              <a:t>③器物破損</a:t>
            </a:r>
            <a:endParaRPr kumimoji="1" lang="en-US" altLang="ja-JP"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事案の概要</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学校で窓ガラスを数十枚割られたり、校舎に落書きをされたりする事案が発生したが、犯人は不明であった。学校は被害届を警察に提出し、再発被害防止のため気になる生徒の情報等を警察に提供した。</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200" b="1" dirty="0">
                <a:solidFill>
                  <a:srgbClr val="FF6600"/>
                </a:solidFill>
                <a:latin typeface="BIZ UDPゴシック" panose="020B0400000000000000" pitchFamily="50" charset="-128"/>
                <a:ea typeface="BIZ UDPゴシック" panose="020B0400000000000000" pitchFamily="50" charset="-128"/>
              </a:rPr>
              <a:t>【</a:t>
            </a:r>
            <a:r>
              <a:rPr kumimoji="1" lang="ja-JP" altLang="en-US" sz="1200" b="1" dirty="0">
                <a:solidFill>
                  <a:srgbClr val="FF6600"/>
                </a:solidFill>
                <a:latin typeface="BIZ UDPゴシック" panose="020B0400000000000000" pitchFamily="50" charset="-128"/>
                <a:ea typeface="BIZ UDPゴシック" panose="020B0400000000000000" pitchFamily="50" charset="-128"/>
              </a:rPr>
              <a:t>連携の効果等</a:t>
            </a:r>
            <a:r>
              <a:rPr kumimoji="1" lang="en-US" altLang="ja-JP" sz="1200" b="1" dirty="0">
                <a:solidFill>
                  <a:srgbClr val="FF6600"/>
                </a:solidFill>
                <a:latin typeface="BIZ UDPゴシック" panose="020B0400000000000000" pitchFamily="50" charset="-128"/>
                <a:ea typeface="BIZ UDPゴシック" panose="020B0400000000000000" pitchFamily="50" charset="-128"/>
              </a:rPr>
              <a:t>】</a:t>
            </a: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警察は、気になる生徒について担任教諭が時系列で整理していた記録を資料化し、内偵捜査を行った結果、当該生徒の自宅から証拠品を押収し、検挙した。検挙された生徒は、施設入所となり矯正教育が施された。また、他の生徒らの安定した学習環境が確保された。</a:t>
            </a:r>
          </a:p>
        </p:txBody>
      </p:sp>
      <p:sp>
        <p:nvSpPr>
          <p:cNvPr id="13" name="正方形/長方形 12">
            <a:extLst>
              <a:ext uri="{FF2B5EF4-FFF2-40B4-BE49-F238E27FC236}">
                <a16:creationId xmlns:a16="http://schemas.microsoft.com/office/drawing/2014/main" id="{8B16CA66-7388-733A-0048-1452745DAAB3}"/>
              </a:ext>
            </a:extLst>
          </p:cNvPr>
          <p:cNvSpPr/>
          <p:nvPr/>
        </p:nvSpPr>
        <p:spPr>
          <a:xfrm>
            <a:off x="6808470" y="903955"/>
            <a:ext cx="5294375" cy="2215714"/>
          </a:xfrm>
          <a:prstGeom prst="rect">
            <a:avLst/>
          </a:prstGeom>
          <a:solidFill>
            <a:schemeClr val="bg1">
              <a:lumMod val="95000"/>
            </a:schemeClr>
          </a:solidFill>
          <a:ln w="571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lvl="0"/>
            <a:r>
              <a:rPr kumimoji="1" lang="ja-JP" altLang="en-US" dirty="0">
                <a:solidFill>
                  <a:prstClr val="black"/>
                </a:solidFill>
                <a:latin typeface="BIZ UDPゴシック" panose="020B0400000000000000" pitchFamily="50" charset="-128"/>
                <a:ea typeface="BIZ UDPゴシック" panose="020B0400000000000000" pitchFamily="50" charset="-128"/>
              </a:rPr>
              <a:t>④集団いじめによる負傷・不登校</a:t>
            </a:r>
            <a:endParaRPr kumimoji="1" lang="en-US" altLang="ja-JP"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事案の概要</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１４歳未満の被害生徒は、学校で同級生のグループから約１０段の階段を飛び降りるよう無理に要求され、飛び降りた結果数箇所を骨折した。その後も無視等のいじめが繰り返され、被害生徒は不登校となった。被害生徒側から被害届が警察に提出され、調査の結果、警察は加害生徒らを触法少年として児童相談所へ通告した。</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200" b="1" dirty="0">
                <a:solidFill>
                  <a:srgbClr val="00B0F0"/>
                </a:solidFill>
                <a:latin typeface="BIZ UDPゴシック" panose="020B0400000000000000" pitchFamily="50" charset="-128"/>
                <a:ea typeface="BIZ UDPゴシック" panose="020B0400000000000000" pitchFamily="50" charset="-128"/>
              </a:rPr>
              <a:t>【</a:t>
            </a:r>
            <a:r>
              <a:rPr kumimoji="1" lang="ja-JP" altLang="en-US" sz="1200" b="1" dirty="0">
                <a:solidFill>
                  <a:srgbClr val="00B0F0"/>
                </a:solidFill>
                <a:latin typeface="BIZ UDPゴシック" panose="020B0400000000000000" pitchFamily="50" charset="-128"/>
                <a:ea typeface="BIZ UDPゴシック" panose="020B0400000000000000" pitchFamily="50" charset="-128"/>
              </a:rPr>
              <a:t>問題点</a:t>
            </a:r>
            <a:r>
              <a:rPr kumimoji="1" lang="en-US" altLang="ja-JP" sz="1200" b="1" dirty="0">
                <a:solidFill>
                  <a:srgbClr val="00B0F0"/>
                </a:solidFill>
                <a:latin typeface="BIZ UDPゴシック" panose="020B0400000000000000" pitchFamily="50" charset="-128"/>
                <a:ea typeface="BIZ UDPゴシック" panose="020B0400000000000000" pitchFamily="50" charset="-128"/>
              </a:rPr>
              <a:t>】</a:t>
            </a: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１４歳未満の「触法少年」による犯罪行為であっても、児童相談所の児童福祉司による指導や家庭裁判所の審判に付す必要が認められる場合がある。学校は事案を認知したら速やかに警察へ相談することが望ましい。</a:t>
            </a:r>
          </a:p>
        </p:txBody>
      </p:sp>
      <p:sp>
        <p:nvSpPr>
          <p:cNvPr id="14" name="正方形/長方形 13">
            <a:extLst>
              <a:ext uri="{FF2B5EF4-FFF2-40B4-BE49-F238E27FC236}">
                <a16:creationId xmlns:a16="http://schemas.microsoft.com/office/drawing/2014/main" id="{8871BD65-80C3-B3A4-EC1C-4BD5C3C253CD}"/>
              </a:ext>
            </a:extLst>
          </p:cNvPr>
          <p:cNvSpPr/>
          <p:nvPr/>
        </p:nvSpPr>
        <p:spPr>
          <a:xfrm>
            <a:off x="6808470" y="3216555"/>
            <a:ext cx="5294374" cy="2926080"/>
          </a:xfrm>
          <a:prstGeom prst="rect">
            <a:avLst/>
          </a:prstGeom>
          <a:solidFill>
            <a:schemeClr val="accent4">
              <a:lumMod val="20000"/>
              <a:lumOff val="80000"/>
            </a:schemeClr>
          </a:solidFill>
          <a:ln w="57150">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lvl="0"/>
            <a:r>
              <a:rPr kumimoji="1" lang="ja-JP" altLang="en-US" dirty="0">
                <a:solidFill>
                  <a:prstClr val="black"/>
                </a:solidFill>
                <a:latin typeface="BIZ UDPゴシック" panose="020B0400000000000000" pitchFamily="50" charset="-128"/>
                <a:ea typeface="BIZ UDPゴシック" panose="020B0400000000000000" pitchFamily="50" charset="-128"/>
              </a:rPr>
              <a:t>⑤わいせつ事案</a:t>
            </a:r>
            <a:endParaRPr kumimoji="1" lang="en-US" altLang="ja-JP"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事案の概要</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加害生徒は、被害生徒の自宅近くまで後をつける行為を繰り返していた。被害生徒が学校に相談したところ、学校は加害生徒を厳しく指導したが、警察へは相談しなかった。加害生徒はそのことを逆恨みし、下校途中の被害生徒を待ち伏せし、性行為に及んだ。</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学校が被害生徒・保護者からの報告を受け、加害生徒に事情を確認したところ、加害生徒は当初自分の行為について認めたものの、その後否認するようになった。被害生徒が警察に相談しても、被害の証拠が見つからなかったため事件化は見送られた。</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200" b="1" dirty="0">
                <a:solidFill>
                  <a:srgbClr val="00B0F0"/>
                </a:solidFill>
                <a:latin typeface="BIZ UDPゴシック" panose="020B0400000000000000" pitchFamily="50" charset="-128"/>
                <a:ea typeface="BIZ UDPゴシック" panose="020B0400000000000000" pitchFamily="50" charset="-128"/>
              </a:rPr>
              <a:t>【</a:t>
            </a:r>
            <a:r>
              <a:rPr kumimoji="1" lang="ja-JP" altLang="en-US" sz="1200" b="1" dirty="0">
                <a:solidFill>
                  <a:srgbClr val="00B0F0"/>
                </a:solidFill>
                <a:latin typeface="BIZ UDPゴシック" panose="020B0400000000000000" pitchFamily="50" charset="-128"/>
                <a:ea typeface="BIZ UDPゴシック" panose="020B0400000000000000" pitchFamily="50" charset="-128"/>
              </a:rPr>
              <a:t>問題点</a:t>
            </a:r>
            <a:r>
              <a:rPr kumimoji="1" lang="en-US" altLang="ja-JP" sz="1200" b="1" dirty="0">
                <a:solidFill>
                  <a:srgbClr val="00B0F0"/>
                </a:solidFill>
                <a:latin typeface="BIZ UDPゴシック" panose="020B0400000000000000" pitchFamily="50" charset="-128"/>
                <a:ea typeface="BIZ UDPゴシック" panose="020B0400000000000000" pitchFamily="50" charset="-128"/>
              </a:rPr>
              <a:t>】</a:t>
            </a: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自宅近くまで後をつけられた時点で学校は警察に相談することを検討し、警告措置等を講じるべきであった。また、性犯罪は証拠が乏しいため事件化が難しく、再犯のおそれがあるため、認知段階で警察に通報する必要がある。</a:t>
            </a:r>
          </a:p>
        </p:txBody>
      </p:sp>
      <p:sp>
        <p:nvSpPr>
          <p:cNvPr id="2" name="テキスト ボックス 1">
            <a:extLst>
              <a:ext uri="{FF2B5EF4-FFF2-40B4-BE49-F238E27FC236}">
                <a16:creationId xmlns:a16="http://schemas.microsoft.com/office/drawing/2014/main" id="{84839D12-51BC-08AA-783D-18CEEE16DF9D}"/>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4" name="正方形/長方形 3">
            <a:extLst>
              <a:ext uri="{FF2B5EF4-FFF2-40B4-BE49-F238E27FC236}">
                <a16:creationId xmlns:a16="http://schemas.microsoft.com/office/drawing/2014/main" id="{1B35B452-1C62-0FE6-CD88-A4E7C5DB8C4A}"/>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④関係諸機関との連携</a:t>
            </a:r>
          </a:p>
        </p:txBody>
      </p:sp>
      <p:pic>
        <p:nvPicPr>
          <p:cNvPr id="6" name="グラフィックス 5" descr="握手 単色塗りつぶし">
            <a:extLst>
              <a:ext uri="{FF2B5EF4-FFF2-40B4-BE49-F238E27FC236}">
                <a16:creationId xmlns:a16="http://schemas.microsoft.com/office/drawing/2014/main" id="{08F00655-1782-C662-AE5C-9AAC1A909E0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446544" y="73916"/>
            <a:ext cx="750260" cy="750260"/>
          </a:xfrm>
          <a:prstGeom prst="rect">
            <a:avLst/>
          </a:prstGeom>
        </p:spPr>
      </p:pic>
    </p:spTree>
    <p:extLst>
      <p:ext uri="{BB962C8B-B14F-4D97-AF65-F5344CB8AC3E}">
        <p14:creationId xmlns:p14="http://schemas.microsoft.com/office/powerpoint/2010/main" val="648932810"/>
      </p:ext>
    </p:extLst>
  </p:cSld>
  <p:clrMapOvr>
    <a:masterClrMapping/>
  </p:clrMapOvr>
  <mc:AlternateContent xmlns:mc="http://schemas.openxmlformats.org/markup-compatibility/2006" xmlns:p14="http://schemas.microsoft.com/office/powerpoint/2010/main">
    <mc:Choice Requires="p14">
      <p:transition spd="slow" p14:dur="2000" advClick="0" advTm="45000">
        <p:randomBar dir="vert"/>
      </p:transition>
    </mc:Choice>
    <mc:Fallback xmlns="">
      <p:transition spd="slow" advClick="0" advTm="4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ppt_x</p:attrName>
                                        </p:attrNameLst>
                                      </p:cBhvr>
                                      <p:tavLst>
                                        <p:tav tm="0">
                                          <p:val>
                                            <p:strVal val="#ppt_x"/>
                                          </p:val>
                                        </p:tav>
                                        <p:tav tm="100000">
                                          <p:val>
                                            <p:strVal val="#ppt_x"/>
                                          </p:val>
                                        </p:tav>
                                      </p:tavLst>
                                    </p:anim>
                                    <p:anim calcmode="lin" valueType="num">
                                      <p:cBhvr>
                                        <p:cTn id="9" dur="3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42" presetClass="entr" presetSubtype="0" fill="hold" grpId="0" nodeType="afterEffect">
                                  <p:stCondLst>
                                    <p:cond delay="20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0"/>
                                        <p:tgtEl>
                                          <p:spTgt spid="11"/>
                                        </p:tgtEl>
                                      </p:cBhvr>
                                    </p:animEffect>
                                    <p:anim calcmode="lin" valueType="num">
                                      <p:cBhvr>
                                        <p:cTn id="14" dur="3000" fill="hold"/>
                                        <p:tgtEl>
                                          <p:spTgt spid="11"/>
                                        </p:tgtEl>
                                        <p:attrNameLst>
                                          <p:attrName>ppt_x</p:attrName>
                                        </p:attrNameLst>
                                      </p:cBhvr>
                                      <p:tavLst>
                                        <p:tav tm="0">
                                          <p:val>
                                            <p:strVal val="#ppt_x"/>
                                          </p:val>
                                        </p:tav>
                                        <p:tav tm="100000">
                                          <p:val>
                                            <p:strVal val="#ppt_x"/>
                                          </p:val>
                                        </p:tav>
                                      </p:tavLst>
                                    </p:anim>
                                    <p:anim calcmode="lin" valueType="num">
                                      <p:cBhvr>
                                        <p:cTn id="15" dur="3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8000"/>
                            </p:stCondLst>
                            <p:childTnLst>
                              <p:par>
                                <p:cTn id="17" presetID="42" presetClass="entr" presetSubtype="0" fill="hold" grpId="0" nodeType="afterEffect">
                                  <p:stCondLst>
                                    <p:cond delay="20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0"/>
                                        <p:tgtEl>
                                          <p:spTgt spid="12"/>
                                        </p:tgtEl>
                                      </p:cBhvr>
                                    </p:animEffect>
                                    <p:anim calcmode="lin" valueType="num">
                                      <p:cBhvr>
                                        <p:cTn id="20" dur="3000" fill="hold"/>
                                        <p:tgtEl>
                                          <p:spTgt spid="12"/>
                                        </p:tgtEl>
                                        <p:attrNameLst>
                                          <p:attrName>ppt_x</p:attrName>
                                        </p:attrNameLst>
                                      </p:cBhvr>
                                      <p:tavLst>
                                        <p:tav tm="0">
                                          <p:val>
                                            <p:strVal val="#ppt_x"/>
                                          </p:val>
                                        </p:tav>
                                        <p:tav tm="100000">
                                          <p:val>
                                            <p:strVal val="#ppt_x"/>
                                          </p:val>
                                        </p:tav>
                                      </p:tavLst>
                                    </p:anim>
                                    <p:anim calcmode="lin" valueType="num">
                                      <p:cBhvr>
                                        <p:cTn id="21" dur="3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51000"/>
                            </p:stCondLst>
                            <p:childTnLst>
                              <p:par>
                                <p:cTn id="23" presetID="42" presetClass="entr" presetSubtype="0" fill="hold" grpId="0" nodeType="afterEffect">
                                  <p:stCondLst>
                                    <p:cond delay="20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3000"/>
                                        <p:tgtEl>
                                          <p:spTgt spid="13"/>
                                        </p:tgtEl>
                                      </p:cBhvr>
                                    </p:animEffect>
                                    <p:anim calcmode="lin" valueType="num">
                                      <p:cBhvr>
                                        <p:cTn id="26" dur="3000" fill="hold"/>
                                        <p:tgtEl>
                                          <p:spTgt spid="13"/>
                                        </p:tgtEl>
                                        <p:attrNameLst>
                                          <p:attrName>ppt_x</p:attrName>
                                        </p:attrNameLst>
                                      </p:cBhvr>
                                      <p:tavLst>
                                        <p:tav tm="0">
                                          <p:val>
                                            <p:strVal val="#ppt_x"/>
                                          </p:val>
                                        </p:tav>
                                        <p:tav tm="100000">
                                          <p:val>
                                            <p:strVal val="#ppt_x"/>
                                          </p:val>
                                        </p:tav>
                                      </p:tavLst>
                                    </p:anim>
                                    <p:anim calcmode="lin" valueType="num">
                                      <p:cBhvr>
                                        <p:cTn id="27" dur="3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74000"/>
                            </p:stCondLst>
                            <p:childTnLst>
                              <p:par>
                                <p:cTn id="29" presetID="42" presetClass="entr" presetSubtype="0" fill="hold" grpId="0" nodeType="afterEffect">
                                  <p:stCondLst>
                                    <p:cond delay="20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3000"/>
                                        <p:tgtEl>
                                          <p:spTgt spid="14"/>
                                        </p:tgtEl>
                                      </p:cBhvr>
                                    </p:animEffect>
                                    <p:anim calcmode="lin" valueType="num">
                                      <p:cBhvr>
                                        <p:cTn id="32" dur="3000" fill="hold"/>
                                        <p:tgtEl>
                                          <p:spTgt spid="14"/>
                                        </p:tgtEl>
                                        <p:attrNameLst>
                                          <p:attrName>ppt_x</p:attrName>
                                        </p:attrNameLst>
                                      </p:cBhvr>
                                      <p:tavLst>
                                        <p:tav tm="0">
                                          <p:val>
                                            <p:strVal val="#ppt_x"/>
                                          </p:val>
                                        </p:tav>
                                        <p:tav tm="100000">
                                          <p:val>
                                            <p:strVal val="#ppt_x"/>
                                          </p:val>
                                        </p:tav>
                                      </p:tavLst>
                                    </p:anim>
                                    <p:anim calcmode="lin" valueType="num">
                                      <p:cBhvr>
                                        <p:cTn id="33" dur="3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F69FB-A0F4-D46B-3B36-E0A5BD2F6A09}"/>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054C1B48-8338-E31B-2664-376A3E90CCD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16" name="テキスト ボックス 15">
            <a:extLst>
              <a:ext uri="{FF2B5EF4-FFF2-40B4-BE49-F238E27FC236}">
                <a16:creationId xmlns:a16="http://schemas.microsoft.com/office/drawing/2014/main" id="{2A0345F5-8DD2-963C-CD30-DE1AC83A50BB}"/>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角丸四角形 2">
            <a:extLst>
              <a:ext uri="{FF2B5EF4-FFF2-40B4-BE49-F238E27FC236}">
                <a16:creationId xmlns:a16="http://schemas.microsoft.com/office/drawing/2014/main" id="{62353FAB-18C8-51BC-D4F8-A9A7B48FD7DE}"/>
              </a:ext>
            </a:extLst>
          </p:cNvPr>
          <p:cNvSpPr/>
          <p:nvPr/>
        </p:nvSpPr>
        <p:spPr>
          <a:xfrm>
            <a:off x="128854" y="773576"/>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200" b="1" dirty="0">
                <a:ln w="0"/>
                <a:solidFill>
                  <a:srgbClr val="FF0000"/>
                </a:solidFill>
                <a:latin typeface="BIZ UDPゴシック" panose="020B0400000000000000" pitchFamily="50" charset="-128"/>
                <a:ea typeface="BIZ UDPゴシック" panose="020B0400000000000000" pitchFamily="50" charset="-128"/>
              </a:rPr>
              <a:t>警察と連携する際のポイント</a:t>
            </a:r>
          </a:p>
        </p:txBody>
      </p:sp>
      <p:sp>
        <p:nvSpPr>
          <p:cNvPr id="9" name="正方形/長方形 8">
            <a:extLst>
              <a:ext uri="{FF2B5EF4-FFF2-40B4-BE49-F238E27FC236}">
                <a16:creationId xmlns:a16="http://schemas.microsoft.com/office/drawing/2014/main" id="{64368F6C-47BE-41CF-9E23-F22A0F9BA459}"/>
              </a:ext>
            </a:extLst>
          </p:cNvPr>
          <p:cNvSpPr/>
          <p:nvPr/>
        </p:nvSpPr>
        <p:spPr>
          <a:xfrm>
            <a:off x="743334" y="5859368"/>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学校から警察に相談した場合、警察の捜査には全面的に協力する</a:t>
            </a:r>
          </a:p>
        </p:txBody>
      </p:sp>
      <p:sp>
        <p:nvSpPr>
          <p:cNvPr id="10" name="フリーフォーム: 図形 9">
            <a:extLst>
              <a:ext uri="{FF2B5EF4-FFF2-40B4-BE49-F238E27FC236}">
                <a16:creationId xmlns:a16="http://schemas.microsoft.com/office/drawing/2014/main" id="{21DC44EE-32D7-556F-D4E4-FEFB5EF75285}"/>
              </a:ext>
            </a:extLst>
          </p:cNvPr>
          <p:cNvSpPr/>
          <p:nvPr/>
        </p:nvSpPr>
        <p:spPr>
          <a:xfrm>
            <a:off x="211119" y="1543923"/>
            <a:ext cx="814254" cy="954107"/>
          </a:xfrm>
          <a:custGeom>
            <a:avLst/>
            <a:gdLst/>
            <a:ahLst/>
            <a:cxnLst/>
            <a:rect l="l" t="t" r="r" b="b"/>
            <a:pathLst>
              <a:path w="814254" h="1038376">
                <a:moveTo>
                  <a:pt x="174913" y="771567"/>
                </a:moveTo>
                <a:cubicBezTo>
                  <a:pt x="222652" y="792905"/>
                  <a:pt x="274502" y="803955"/>
                  <a:pt x="326965" y="803970"/>
                </a:cubicBezTo>
                <a:lnTo>
                  <a:pt x="434698" y="803970"/>
                </a:lnTo>
                <a:lnTo>
                  <a:pt x="434698" y="852230"/>
                </a:lnTo>
                <a:lnTo>
                  <a:pt x="364395" y="852230"/>
                </a:lnTo>
                <a:cubicBezTo>
                  <a:pt x="352747" y="852230"/>
                  <a:pt x="343304" y="861491"/>
                  <a:pt x="343304" y="872913"/>
                </a:cubicBezTo>
                <a:cubicBezTo>
                  <a:pt x="343304" y="884335"/>
                  <a:pt x="352747" y="893596"/>
                  <a:pt x="364395" y="893596"/>
                </a:cubicBezTo>
                <a:lnTo>
                  <a:pt x="434698" y="893596"/>
                </a:lnTo>
                <a:lnTo>
                  <a:pt x="434698" y="934962"/>
                </a:lnTo>
                <a:lnTo>
                  <a:pt x="364395" y="934962"/>
                </a:lnTo>
                <a:cubicBezTo>
                  <a:pt x="352747" y="934962"/>
                  <a:pt x="343304" y="944222"/>
                  <a:pt x="343304" y="955644"/>
                </a:cubicBezTo>
                <a:cubicBezTo>
                  <a:pt x="343304" y="967067"/>
                  <a:pt x="352747" y="976327"/>
                  <a:pt x="364395" y="976327"/>
                </a:cubicBezTo>
                <a:lnTo>
                  <a:pt x="434698" y="976327"/>
                </a:lnTo>
                <a:lnTo>
                  <a:pt x="434698" y="983222"/>
                </a:lnTo>
                <a:lnTo>
                  <a:pt x="378455" y="1038376"/>
                </a:lnTo>
                <a:lnTo>
                  <a:pt x="235500" y="1038376"/>
                </a:lnTo>
                <a:cubicBezTo>
                  <a:pt x="231854" y="1038376"/>
                  <a:pt x="228213" y="1038143"/>
                  <a:pt x="224598" y="1037681"/>
                </a:cubicBezTo>
                <a:cubicBezTo>
                  <a:pt x="178396" y="1031771"/>
                  <a:pt x="145827" y="990252"/>
                  <a:pt x="151853" y="944944"/>
                </a:cubicBezTo>
                <a:close/>
                <a:moveTo>
                  <a:pt x="735513" y="762480"/>
                </a:moveTo>
                <a:lnTo>
                  <a:pt x="759725" y="944944"/>
                </a:lnTo>
                <a:cubicBezTo>
                  <a:pt x="760196" y="948489"/>
                  <a:pt x="760434" y="952060"/>
                  <a:pt x="760434" y="955636"/>
                </a:cubicBezTo>
                <a:cubicBezTo>
                  <a:pt x="760438" y="1001327"/>
                  <a:pt x="722671" y="1038372"/>
                  <a:pt x="676078" y="1038376"/>
                </a:cubicBezTo>
                <a:lnTo>
                  <a:pt x="533123" y="1038376"/>
                </a:lnTo>
                <a:lnTo>
                  <a:pt x="476880" y="983221"/>
                </a:lnTo>
                <a:lnTo>
                  <a:pt x="476880" y="976327"/>
                </a:lnTo>
                <a:lnTo>
                  <a:pt x="547184" y="976327"/>
                </a:lnTo>
                <a:cubicBezTo>
                  <a:pt x="558831" y="976327"/>
                  <a:pt x="568275" y="967067"/>
                  <a:pt x="568275" y="955644"/>
                </a:cubicBezTo>
                <a:cubicBezTo>
                  <a:pt x="568275" y="944222"/>
                  <a:pt x="558831" y="934961"/>
                  <a:pt x="547184" y="934961"/>
                </a:cubicBezTo>
                <a:lnTo>
                  <a:pt x="476880" y="934961"/>
                </a:lnTo>
                <a:lnTo>
                  <a:pt x="476880" y="893596"/>
                </a:lnTo>
                <a:lnTo>
                  <a:pt x="547184" y="893596"/>
                </a:lnTo>
                <a:cubicBezTo>
                  <a:pt x="558831" y="893596"/>
                  <a:pt x="568275" y="884335"/>
                  <a:pt x="568275" y="872913"/>
                </a:cubicBezTo>
                <a:cubicBezTo>
                  <a:pt x="568275" y="861490"/>
                  <a:pt x="558831" y="852230"/>
                  <a:pt x="547184" y="852230"/>
                </a:cubicBezTo>
                <a:lnTo>
                  <a:pt x="476880" y="852230"/>
                </a:lnTo>
                <a:lnTo>
                  <a:pt x="476880" y="803970"/>
                </a:lnTo>
                <a:lnTo>
                  <a:pt x="587285" y="803970"/>
                </a:lnTo>
                <a:cubicBezTo>
                  <a:pt x="639671" y="803949"/>
                  <a:pt x="691009" y="789579"/>
                  <a:pt x="735513" y="762480"/>
                </a:cubicBezTo>
                <a:close/>
                <a:moveTo>
                  <a:pt x="104187" y="266215"/>
                </a:moveTo>
                <a:lnTo>
                  <a:pt x="297015" y="266215"/>
                </a:lnTo>
                <a:cubicBezTo>
                  <a:pt x="356568" y="266877"/>
                  <a:pt x="404681" y="314059"/>
                  <a:pt x="405356" y="372459"/>
                </a:cubicBezTo>
                <a:cubicBezTo>
                  <a:pt x="406042" y="431808"/>
                  <a:pt x="357535" y="480465"/>
                  <a:pt x="297015" y="481138"/>
                </a:cubicBezTo>
                <a:lnTo>
                  <a:pt x="186808" y="481138"/>
                </a:lnTo>
                <a:cubicBezTo>
                  <a:pt x="171276" y="481138"/>
                  <a:pt x="158686" y="493484"/>
                  <a:pt x="158686" y="508715"/>
                </a:cubicBezTo>
                <a:cubicBezTo>
                  <a:pt x="158686" y="523946"/>
                  <a:pt x="171276" y="536292"/>
                  <a:pt x="186808" y="536292"/>
                </a:cubicBezTo>
                <a:lnTo>
                  <a:pt x="297015" y="536292"/>
                </a:lnTo>
                <a:cubicBezTo>
                  <a:pt x="332700" y="536277"/>
                  <a:pt x="367414" y="524896"/>
                  <a:pt x="395932" y="503862"/>
                </a:cubicBezTo>
                <a:lnTo>
                  <a:pt x="603342" y="503862"/>
                </a:lnTo>
                <a:cubicBezTo>
                  <a:pt x="685925" y="503804"/>
                  <a:pt x="763818" y="466216"/>
                  <a:pt x="814253" y="402088"/>
                </a:cubicBezTo>
                <a:lnTo>
                  <a:pt x="814253" y="526185"/>
                </a:lnTo>
                <a:cubicBezTo>
                  <a:pt x="814253" y="649119"/>
                  <a:pt x="712644" y="748785"/>
                  <a:pt x="587285" y="748816"/>
                </a:cubicBezTo>
                <a:lnTo>
                  <a:pt x="326965" y="748816"/>
                </a:lnTo>
                <a:cubicBezTo>
                  <a:pt x="203305" y="748820"/>
                  <a:pt x="91366" y="677052"/>
                  <a:pt x="41771" y="565965"/>
                </a:cubicBezTo>
                <a:lnTo>
                  <a:pt x="25250" y="528943"/>
                </a:lnTo>
                <a:cubicBezTo>
                  <a:pt x="11494" y="498237"/>
                  <a:pt x="3009" y="465513"/>
                  <a:pt x="138" y="432092"/>
                </a:cubicBezTo>
                <a:lnTo>
                  <a:pt x="138" y="373670"/>
                </a:lnTo>
                <a:cubicBezTo>
                  <a:pt x="-1965" y="333428"/>
                  <a:pt x="19994" y="295662"/>
                  <a:pt x="56380" y="276943"/>
                </a:cubicBezTo>
                <a:cubicBezTo>
                  <a:pt x="71272" y="269838"/>
                  <a:pt x="87626" y="266167"/>
                  <a:pt x="104187" y="266215"/>
                </a:cubicBezTo>
                <a:close/>
                <a:moveTo>
                  <a:pt x="370998" y="107727"/>
                </a:moveTo>
                <a:lnTo>
                  <a:pt x="398215" y="107727"/>
                </a:lnTo>
                <a:lnTo>
                  <a:pt x="398215" y="131498"/>
                </a:lnTo>
                <a:lnTo>
                  <a:pt x="370998" y="131498"/>
                </a:lnTo>
                <a:close/>
                <a:moveTo>
                  <a:pt x="384783" y="57447"/>
                </a:moveTo>
                <a:cubicBezTo>
                  <a:pt x="395446" y="70289"/>
                  <a:pt x="408112" y="81630"/>
                  <a:pt x="422780" y="91468"/>
                </a:cubicBezTo>
                <a:lnTo>
                  <a:pt x="350762" y="91468"/>
                </a:lnTo>
                <a:cubicBezTo>
                  <a:pt x="364959" y="80864"/>
                  <a:pt x="376300" y="69524"/>
                  <a:pt x="384783" y="57447"/>
                </a:cubicBezTo>
                <a:close/>
                <a:moveTo>
                  <a:pt x="430380" y="36062"/>
                </a:moveTo>
                <a:cubicBezTo>
                  <a:pt x="422839" y="44899"/>
                  <a:pt x="415623" y="52380"/>
                  <a:pt x="408730" y="58507"/>
                </a:cubicBezTo>
                <a:cubicBezTo>
                  <a:pt x="403664" y="53028"/>
                  <a:pt x="398715" y="46283"/>
                  <a:pt x="393885" y="38271"/>
                </a:cubicBezTo>
                <a:lnTo>
                  <a:pt x="333177" y="38271"/>
                </a:lnTo>
                <a:lnTo>
                  <a:pt x="333177" y="54884"/>
                </a:lnTo>
                <a:lnTo>
                  <a:pt x="365077" y="54884"/>
                </a:lnTo>
                <a:cubicBezTo>
                  <a:pt x="360187" y="61423"/>
                  <a:pt x="354267" y="67668"/>
                  <a:pt x="347315" y="73618"/>
                </a:cubicBezTo>
                <a:cubicBezTo>
                  <a:pt x="340894" y="67138"/>
                  <a:pt x="333118" y="60716"/>
                  <a:pt x="323987" y="54354"/>
                </a:cubicBezTo>
                <a:lnTo>
                  <a:pt x="311173" y="66990"/>
                </a:lnTo>
                <a:cubicBezTo>
                  <a:pt x="319244" y="72410"/>
                  <a:pt x="326490" y="78184"/>
                  <a:pt x="332912" y="84310"/>
                </a:cubicBezTo>
                <a:cubicBezTo>
                  <a:pt x="321777" y="91203"/>
                  <a:pt x="309818" y="96829"/>
                  <a:pt x="297035" y="101188"/>
                </a:cubicBezTo>
                <a:lnTo>
                  <a:pt x="305871" y="116034"/>
                </a:lnTo>
                <a:cubicBezTo>
                  <a:pt x="316711" y="112087"/>
                  <a:pt x="327315" y="106873"/>
                  <a:pt x="337683" y="100393"/>
                </a:cubicBezTo>
                <a:lnTo>
                  <a:pt x="337683" y="107727"/>
                </a:lnTo>
                <a:lnTo>
                  <a:pt x="351469" y="107727"/>
                </a:lnTo>
                <a:lnTo>
                  <a:pt x="351469" y="131498"/>
                </a:lnTo>
                <a:lnTo>
                  <a:pt x="304104" y="131498"/>
                </a:lnTo>
                <a:lnTo>
                  <a:pt x="304104" y="148553"/>
                </a:lnTo>
                <a:lnTo>
                  <a:pt x="350585" y="148553"/>
                </a:lnTo>
                <a:cubicBezTo>
                  <a:pt x="349878" y="153266"/>
                  <a:pt x="348994" y="157036"/>
                  <a:pt x="347934" y="159864"/>
                </a:cubicBezTo>
                <a:cubicBezTo>
                  <a:pt x="345990" y="165284"/>
                  <a:pt x="342868" y="169879"/>
                  <a:pt x="338567" y="173649"/>
                </a:cubicBezTo>
                <a:cubicBezTo>
                  <a:pt x="330673" y="180424"/>
                  <a:pt x="318390" y="185549"/>
                  <a:pt x="301718" y="189025"/>
                </a:cubicBezTo>
                <a:lnTo>
                  <a:pt x="313117" y="205903"/>
                </a:lnTo>
                <a:cubicBezTo>
                  <a:pt x="331733" y="201072"/>
                  <a:pt x="345813" y="193885"/>
                  <a:pt x="355357" y="184341"/>
                </a:cubicBezTo>
                <a:cubicBezTo>
                  <a:pt x="364017" y="175740"/>
                  <a:pt x="369024" y="163811"/>
                  <a:pt x="370379" y="148553"/>
                </a:cubicBezTo>
                <a:lnTo>
                  <a:pt x="398215" y="148553"/>
                </a:lnTo>
                <a:lnTo>
                  <a:pt x="398215" y="186285"/>
                </a:lnTo>
                <a:cubicBezTo>
                  <a:pt x="398215" y="193944"/>
                  <a:pt x="400807" y="198863"/>
                  <a:pt x="405991" y="201043"/>
                </a:cubicBezTo>
                <a:cubicBezTo>
                  <a:pt x="409172" y="202398"/>
                  <a:pt x="416241" y="203075"/>
                  <a:pt x="427199" y="203075"/>
                </a:cubicBezTo>
                <a:cubicBezTo>
                  <a:pt x="438804" y="203075"/>
                  <a:pt x="447199" y="202722"/>
                  <a:pt x="452383" y="202015"/>
                </a:cubicBezTo>
                <a:cubicBezTo>
                  <a:pt x="457509" y="201308"/>
                  <a:pt x="461279" y="199216"/>
                  <a:pt x="463694" y="195741"/>
                </a:cubicBezTo>
                <a:cubicBezTo>
                  <a:pt x="466463" y="191735"/>
                  <a:pt x="468172" y="181897"/>
                  <a:pt x="468820" y="166226"/>
                </a:cubicBezTo>
                <a:lnTo>
                  <a:pt x="449467" y="160482"/>
                </a:lnTo>
                <a:cubicBezTo>
                  <a:pt x="449408" y="168023"/>
                  <a:pt x="448966" y="173796"/>
                  <a:pt x="448142" y="177802"/>
                </a:cubicBezTo>
                <a:cubicBezTo>
                  <a:pt x="447494" y="181042"/>
                  <a:pt x="446021" y="183016"/>
                  <a:pt x="443723" y="183723"/>
                </a:cubicBezTo>
                <a:cubicBezTo>
                  <a:pt x="441426" y="184489"/>
                  <a:pt x="437155" y="184872"/>
                  <a:pt x="430910" y="184872"/>
                </a:cubicBezTo>
                <a:cubicBezTo>
                  <a:pt x="425196" y="184872"/>
                  <a:pt x="421426" y="184489"/>
                  <a:pt x="419599" y="183723"/>
                </a:cubicBezTo>
                <a:cubicBezTo>
                  <a:pt x="418244" y="183134"/>
                  <a:pt x="417567" y="181278"/>
                  <a:pt x="417567" y="178156"/>
                </a:cubicBezTo>
                <a:lnTo>
                  <a:pt x="417567" y="148553"/>
                </a:lnTo>
                <a:lnTo>
                  <a:pt x="468643" y="148553"/>
                </a:lnTo>
                <a:lnTo>
                  <a:pt x="468643" y="131498"/>
                </a:lnTo>
                <a:lnTo>
                  <a:pt x="417567" y="131498"/>
                </a:lnTo>
                <a:lnTo>
                  <a:pt x="417567" y="107727"/>
                </a:lnTo>
                <a:lnTo>
                  <a:pt x="434003" y="107727"/>
                </a:lnTo>
                <a:lnTo>
                  <a:pt x="434003" y="98537"/>
                </a:lnTo>
                <a:cubicBezTo>
                  <a:pt x="442722" y="103663"/>
                  <a:pt x="452383" y="108287"/>
                  <a:pt x="462987" y="112411"/>
                </a:cubicBezTo>
                <a:lnTo>
                  <a:pt x="472619" y="96858"/>
                </a:lnTo>
                <a:cubicBezTo>
                  <a:pt x="461014" y="92558"/>
                  <a:pt x="451323" y="88375"/>
                  <a:pt x="443547" y="84310"/>
                </a:cubicBezTo>
                <a:cubicBezTo>
                  <a:pt x="452678" y="77418"/>
                  <a:pt x="460425" y="70437"/>
                  <a:pt x="466787" y="63367"/>
                </a:cubicBezTo>
                <a:lnTo>
                  <a:pt x="452295" y="52145"/>
                </a:lnTo>
                <a:cubicBezTo>
                  <a:pt x="444813" y="61217"/>
                  <a:pt x="437096" y="69082"/>
                  <a:pt x="429143" y="75739"/>
                </a:cubicBezTo>
                <a:cubicBezTo>
                  <a:pt x="426610" y="74030"/>
                  <a:pt x="423723" y="71909"/>
                  <a:pt x="420483" y="69376"/>
                </a:cubicBezTo>
                <a:cubicBezTo>
                  <a:pt x="429496" y="62366"/>
                  <a:pt x="437567" y="55002"/>
                  <a:pt x="444695" y="47285"/>
                </a:cubicBezTo>
                <a:close/>
                <a:moveTo>
                  <a:pt x="559219" y="33588"/>
                </a:moveTo>
                <a:lnTo>
                  <a:pt x="559219" y="66018"/>
                </a:lnTo>
                <a:lnTo>
                  <a:pt x="524844" y="66018"/>
                </a:lnTo>
                <a:cubicBezTo>
                  <a:pt x="527495" y="59126"/>
                  <a:pt x="530087" y="50908"/>
                  <a:pt x="532620" y="41364"/>
                </a:cubicBezTo>
                <a:lnTo>
                  <a:pt x="512915" y="37741"/>
                </a:lnTo>
                <a:cubicBezTo>
                  <a:pt x="506670" y="62955"/>
                  <a:pt x="496478" y="83662"/>
                  <a:pt x="482340" y="99863"/>
                </a:cubicBezTo>
                <a:lnTo>
                  <a:pt x="498246" y="113029"/>
                </a:lnTo>
                <a:cubicBezTo>
                  <a:pt x="505374" y="104252"/>
                  <a:pt x="511560" y="94738"/>
                  <a:pt x="516803" y="84487"/>
                </a:cubicBezTo>
                <a:lnTo>
                  <a:pt x="559219" y="84487"/>
                </a:lnTo>
                <a:lnTo>
                  <a:pt x="559219" y="121689"/>
                </a:lnTo>
                <a:lnTo>
                  <a:pt x="497892" y="121689"/>
                </a:lnTo>
                <a:lnTo>
                  <a:pt x="497892" y="139805"/>
                </a:lnTo>
                <a:lnTo>
                  <a:pt x="559219" y="139805"/>
                </a:lnTo>
                <a:lnTo>
                  <a:pt x="559219" y="180718"/>
                </a:lnTo>
                <a:lnTo>
                  <a:pt x="486493" y="180718"/>
                </a:lnTo>
                <a:lnTo>
                  <a:pt x="486493" y="199187"/>
                </a:lnTo>
                <a:lnTo>
                  <a:pt x="649883" y="199187"/>
                </a:lnTo>
                <a:lnTo>
                  <a:pt x="649883" y="180718"/>
                </a:lnTo>
                <a:lnTo>
                  <a:pt x="579455" y="180718"/>
                </a:lnTo>
                <a:lnTo>
                  <a:pt x="579455" y="139805"/>
                </a:lnTo>
                <a:lnTo>
                  <a:pt x="637423" y="139805"/>
                </a:lnTo>
                <a:lnTo>
                  <a:pt x="637423" y="121689"/>
                </a:lnTo>
                <a:lnTo>
                  <a:pt x="579455" y="121689"/>
                </a:lnTo>
                <a:lnTo>
                  <a:pt x="579455" y="84487"/>
                </a:lnTo>
                <a:lnTo>
                  <a:pt x="642902" y="84487"/>
                </a:lnTo>
                <a:lnTo>
                  <a:pt x="642902" y="66018"/>
                </a:lnTo>
                <a:lnTo>
                  <a:pt x="579455" y="66018"/>
                </a:lnTo>
                <a:lnTo>
                  <a:pt x="579455" y="33588"/>
                </a:lnTo>
                <a:close/>
                <a:moveTo>
                  <a:pt x="279947" y="0"/>
                </a:moveTo>
                <a:lnTo>
                  <a:pt x="603343" y="0"/>
                </a:lnTo>
                <a:cubicBezTo>
                  <a:pt x="719826" y="0"/>
                  <a:pt x="814254" y="92600"/>
                  <a:pt x="814254" y="206829"/>
                </a:cubicBezTo>
                <a:lnTo>
                  <a:pt x="814254" y="241879"/>
                </a:lnTo>
                <a:cubicBezTo>
                  <a:pt x="814254" y="356108"/>
                  <a:pt x="719826" y="448708"/>
                  <a:pt x="603343" y="448708"/>
                </a:cubicBezTo>
                <a:lnTo>
                  <a:pt x="443937" y="448708"/>
                </a:lnTo>
                <a:cubicBezTo>
                  <a:pt x="456352" y="425427"/>
                  <a:pt x="462823" y="399540"/>
                  <a:pt x="462794" y="373269"/>
                </a:cubicBezTo>
                <a:cubicBezTo>
                  <a:pt x="462692" y="283584"/>
                  <a:pt x="388471" y="210962"/>
                  <a:pt x="297016" y="211062"/>
                </a:cubicBezTo>
                <a:lnTo>
                  <a:pt x="104188" y="211062"/>
                </a:lnTo>
                <a:cubicBezTo>
                  <a:pt x="92368" y="211077"/>
                  <a:pt x="80584" y="212330"/>
                  <a:pt x="69036" y="214798"/>
                </a:cubicBezTo>
                <a:lnTo>
                  <a:pt x="69036" y="206829"/>
                </a:lnTo>
                <a:cubicBezTo>
                  <a:pt x="69036" y="92600"/>
                  <a:pt x="163464" y="0"/>
                  <a:pt x="279947" y="0"/>
                </a:cubicBezTo>
                <a:close/>
              </a:path>
            </a:pathLst>
          </a:custGeom>
          <a:solidFill>
            <a:schemeClr val="bg2"/>
          </a:solidFill>
          <a:ln w="13990" cap="flat">
            <a:noFill/>
            <a:prstDash val="solid"/>
            <a:miter/>
          </a:ln>
        </p:spPr>
        <p:txBody>
          <a:bodyPr wrap="square">
            <a:noAutofit/>
          </a:bodyPr>
          <a:lstStyle/>
          <a:p>
            <a:endParaRPr lang="ja-JP" altLang="en-US"/>
          </a:p>
        </p:txBody>
      </p:sp>
      <p:sp>
        <p:nvSpPr>
          <p:cNvPr id="12" name="テキスト ボックス 11">
            <a:extLst>
              <a:ext uri="{FF2B5EF4-FFF2-40B4-BE49-F238E27FC236}">
                <a16:creationId xmlns:a16="http://schemas.microsoft.com/office/drawing/2014/main" id="{9C770C3C-E452-258E-2E10-6025BA4841EB}"/>
              </a:ext>
            </a:extLst>
          </p:cNvPr>
          <p:cNvSpPr txBox="1"/>
          <p:nvPr/>
        </p:nvSpPr>
        <p:spPr>
          <a:xfrm>
            <a:off x="1236491" y="1412233"/>
            <a:ext cx="10776857" cy="954107"/>
          </a:xfrm>
          <a:prstGeom prst="rect">
            <a:avLst/>
          </a:prstGeom>
          <a:noFill/>
        </p:spPr>
        <p:txBody>
          <a:bodyPr wrap="square">
            <a:spAutoFit/>
          </a:bodyPr>
          <a:lstStyle/>
          <a:p>
            <a:r>
              <a:rPr kumimoji="1" lang="en-US" altLang="ja-JP" sz="2800" b="1" dirty="0">
                <a:solidFill>
                  <a:schemeClr val="bg1"/>
                </a:solidFill>
                <a:latin typeface="BIZ UDPゴシック" panose="020B0400000000000000" pitchFamily="50" charset="-128"/>
                <a:ea typeface="BIZ UDPゴシック" panose="020B0400000000000000" pitchFamily="50" charset="-128"/>
              </a:rPr>
              <a:t>【</a:t>
            </a:r>
            <a:r>
              <a:rPr kumimoji="1" lang="ja-JP" altLang="en-US" sz="2800" b="1" dirty="0">
                <a:solidFill>
                  <a:schemeClr val="bg1"/>
                </a:solidFill>
                <a:latin typeface="BIZ UDPゴシック" panose="020B0400000000000000" pitchFamily="50" charset="-128"/>
                <a:ea typeface="BIZ UDPゴシック" panose="020B0400000000000000" pitchFamily="50" charset="-128"/>
              </a:rPr>
              <a:t>学校内</a:t>
            </a:r>
            <a:r>
              <a:rPr kumimoji="1" lang="en-US" altLang="ja-JP" sz="2800" b="1" dirty="0">
                <a:solidFill>
                  <a:schemeClr val="bg1"/>
                </a:solidFill>
                <a:latin typeface="BIZ UDPゴシック" panose="020B0400000000000000" pitchFamily="50" charset="-128"/>
                <a:ea typeface="BIZ UDPゴシック" panose="020B0400000000000000" pitchFamily="50" charset="-128"/>
              </a:rPr>
              <a:t>】</a:t>
            </a:r>
            <a:r>
              <a:rPr kumimoji="1" lang="ja-JP" altLang="en-US" sz="2800" b="1" dirty="0">
                <a:solidFill>
                  <a:schemeClr val="bg1"/>
                </a:solidFill>
                <a:latin typeface="BIZ UDPゴシック" panose="020B0400000000000000" pitchFamily="50" charset="-128"/>
                <a:ea typeface="BIZ UDPゴシック" panose="020B0400000000000000" pitchFamily="50" charset="-128"/>
              </a:rPr>
              <a:t>　対教師暴力、生徒間暴力、器物破損　等</a:t>
            </a:r>
            <a:endParaRPr kumimoji="1" lang="en-US" altLang="ja-JP" sz="28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2800" b="1" dirty="0">
                <a:solidFill>
                  <a:schemeClr val="bg1"/>
                </a:solidFill>
                <a:latin typeface="BIZ UDPゴシック" panose="020B0400000000000000" pitchFamily="50" charset="-128"/>
                <a:ea typeface="BIZ UDPゴシック" panose="020B0400000000000000" pitchFamily="50" charset="-128"/>
              </a:rPr>
              <a:t>【</a:t>
            </a:r>
            <a:r>
              <a:rPr kumimoji="1" lang="ja-JP" altLang="en-US" sz="2800" b="1" dirty="0">
                <a:solidFill>
                  <a:schemeClr val="bg1"/>
                </a:solidFill>
                <a:latin typeface="BIZ UDPゴシック" panose="020B0400000000000000" pitchFamily="50" charset="-128"/>
                <a:ea typeface="BIZ UDPゴシック" panose="020B0400000000000000" pitchFamily="50" charset="-128"/>
              </a:rPr>
              <a:t>学校外</a:t>
            </a:r>
            <a:r>
              <a:rPr kumimoji="1" lang="en-US" altLang="ja-JP" sz="2800" b="1" dirty="0">
                <a:solidFill>
                  <a:schemeClr val="bg1"/>
                </a:solidFill>
                <a:latin typeface="BIZ UDPゴシック" panose="020B0400000000000000" pitchFamily="50" charset="-128"/>
                <a:ea typeface="BIZ UDPゴシック" panose="020B0400000000000000" pitchFamily="50" charset="-128"/>
              </a:rPr>
              <a:t>】</a:t>
            </a:r>
            <a:r>
              <a:rPr kumimoji="1" lang="ja-JP" altLang="en-US" sz="2800" b="1" dirty="0">
                <a:solidFill>
                  <a:schemeClr val="bg1"/>
                </a:solidFill>
                <a:latin typeface="BIZ UDPゴシック" panose="020B0400000000000000" pitchFamily="50" charset="-128"/>
                <a:ea typeface="BIZ UDPゴシック" panose="020B0400000000000000" pitchFamily="50" charset="-128"/>
              </a:rPr>
              <a:t>　児童生徒や保護者からの相談、児童生徒の噂話　等</a:t>
            </a:r>
          </a:p>
        </p:txBody>
      </p:sp>
      <p:sp>
        <p:nvSpPr>
          <p:cNvPr id="13" name="下矢印 4">
            <a:extLst>
              <a:ext uri="{FF2B5EF4-FFF2-40B4-BE49-F238E27FC236}">
                <a16:creationId xmlns:a16="http://schemas.microsoft.com/office/drawing/2014/main" id="{0E9BE5CB-0991-0D2B-637D-DD87A4D1084E}"/>
              </a:ext>
            </a:extLst>
          </p:cNvPr>
          <p:cNvSpPr/>
          <p:nvPr/>
        </p:nvSpPr>
        <p:spPr>
          <a:xfrm>
            <a:off x="5221642" y="2343828"/>
            <a:ext cx="484632" cy="196335"/>
          </a:xfrm>
          <a:prstGeom prst="down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A875BD9-972B-110A-F642-E17FBCBAF2D5}"/>
              </a:ext>
            </a:extLst>
          </p:cNvPr>
          <p:cNvSpPr txBox="1"/>
          <p:nvPr/>
        </p:nvSpPr>
        <p:spPr>
          <a:xfrm>
            <a:off x="128854" y="2479972"/>
            <a:ext cx="11868261" cy="523220"/>
          </a:xfrm>
          <a:prstGeom prst="rect">
            <a:avLst/>
          </a:prstGeom>
          <a:noFill/>
        </p:spPr>
        <p:txBody>
          <a:bodyPr wrap="square">
            <a:spAutoFit/>
          </a:bodyPr>
          <a:lstStyle/>
          <a:p>
            <a:pPr algn="dist"/>
            <a:r>
              <a:rPr kumimoji="1" lang="ja-JP" altLang="en-US" sz="2800" b="1" u="sng" dirty="0">
                <a:solidFill>
                  <a:srgbClr val="FFCCCC"/>
                </a:solidFill>
                <a:latin typeface="BIZ UDPゴシック" panose="020B0400000000000000" pitchFamily="50" charset="-128"/>
                <a:ea typeface="BIZ UDPゴシック" panose="020B0400000000000000" pitchFamily="50" charset="-128"/>
              </a:rPr>
              <a:t>発生段階で犯罪行為であることが明らかな場合は警察の捜査に委ねます。</a:t>
            </a:r>
            <a:endParaRPr kumimoji="1" lang="en-US" altLang="ja-JP" sz="2800" b="1" u="sng" dirty="0">
              <a:solidFill>
                <a:srgbClr val="FFCCCC"/>
              </a:solidFill>
              <a:latin typeface="BIZ UDPゴシック" panose="020B0400000000000000" pitchFamily="50" charset="-128"/>
              <a:ea typeface="BIZ UDPゴシック" panose="020B0400000000000000" pitchFamily="50" charset="-128"/>
            </a:endParaRPr>
          </a:p>
        </p:txBody>
      </p:sp>
      <p:sp>
        <p:nvSpPr>
          <p:cNvPr id="17" name="下矢印 4">
            <a:extLst>
              <a:ext uri="{FF2B5EF4-FFF2-40B4-BE49-F238E27FC236}">
                <a16:creationId xmlns:a16="http://schemas.microsoft.com/office/drawing/2014/main" id="{74A73A78-8915-4703-01C6-EEFE7C9FAAA0}"/>
              </a:ext>
            </a:extLst>
          </p:cNvPr>
          <p:cNvSpPr/>
          <p:nvPr/>
        </p:nvSpPr>
        <p:spPr>
          <a:xfrm>
            <a:off x="5215093" y="3002789"/>
            <a:ext cx="484632" cy="196335"/>
          </a:xfrm>
          <a:prstGeom prst="down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C9B9EDF2-0593-A8ED-EAFE-6B4ECF04F6D8}"/>
              </a:ext>
            </a:extLst>
          </p:cNvPr>
          <p:cNvSpPr txBox="1"/>
          <p:nvPr/>
        </p:nvSpPr>
        <p:spPr>
          <a:xfrm>
            <a:off x="128854" y="3160846"/>
            <a:ext cx="11997115" cy="830997"/>
          </a:xfrm>
          <a:prstGeom prst="rect">
            <a:avLst/>
          </a:prstGeom>
          <a:noFill/>
        </p:spPr>
        <p:txBody>
          <a:bodyPr wrap="square">
            <a:spAutoFit/>
          </a:bodyPr>
          <a:lstStyle/>
          <a:p>
            <a:pPr algn="dist"/>
            <a:r>
              <a:rPr kumimoji="1" lang="ja-JP" altLang="en-US" sz="2400" b="1" dirty="0">
                <a:solidFill>
                  <a:schemeClr val="bg1"/>
                </a:solidFill>
                <a:latin typeface="BIZ UDPゴシック" panose="020B0400000000000000" pitchFamily="50" charset="-128"/>
                <a:ea typeface="BIZ UDPゴシック" panose="020B0400000000000000" pitchFamily="50" charset="-128"/>
              </a:rPr>
              <a:t>事案内容が判然としない場合等は、警察と相談の上、学校による調査に移行します。</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pPr algn="dist"/>
            <a:r>
              <a:rPr kumimoji="1" lang="ja-JP" altLang="en-US" sz="2400" b="1" dirty="0">
                <a:solidFill>
                  <a:schemeClr val="bg1"/>
                </a:solidFill>
                <a:latin typeface="BIZ UDPゴシック" panose="020B0400000000000000" pitchFamily="50" charset="-128"/>
                <a:ea typeface="BIZ UDPゴシック" panose="020B0400000000000000" pitchFamily="50" charset="-128"/>
              </a:rPr>
              <a:t>学校は、秩序維持のための調査権限や懲戒権限等を有します。</a:t>
            </a:r>
            <a:endParaRPr lang="ja-JP" altLang="en-US" sz="2400" dirty="0">
              <a:solidFill>
                <a:schemeClr val="bg1"/>
              </a:solidFill>
            </a:endParaRPr>
          </a:p>
        </p:txBody>
      </p:sp>
      <p:sp>
        <p:nvSpPr>
          <p:cNvPr id="20" name="下矢印 4">
            <a:extLst>
              <a:ext uri="{FF2B5EF4-FFF2-40B4-BE49-F238E27FC236}">
                <a16:creationId xmlns:a16="http://schemas.microsoft.com/office/drawing/2014/main" id="{A0918D8F-D176-4759-2C4F-E380312D67BE}"/>
              </a:ext>
            </a:extLst>
          </p:cNvPr>
          <p:cNvSpPr/>
          <p:nvPr/>
        </p:nvSpPr>
        <p:spPr>
          <a:xfrm>
            <a:off x="5215093" y="3984747"/>
            <a:ext cx="484632" cy="196335"/>
          </a:xfrm>
          <a:prstGeom prst="down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4B741E4-CA4C-1390-FB30-E392219D71DB}"/>
              </a:ext>
            </a:extLst>
          </p:cNvPr>
          <p:cNvSpPr txBox="1"/>
          <p:nvPr/>
        </p:nvSpPr>
        <p:spPr>
          <a:xfrm>
            <a:off x="128854" y="4176316"/>
            <a:ext cx="11997114" cy="1569660"/>
          </a:xfrm>
          <a:prstGeom prst="rect">
            <a:avLst/>
          </a:prstGeom>
          <a:noFill/>
        </p:spPr>
        <p:txBody>
          <a:bodyPr wrap="square">
            <a:spAutoFit/>
          </a:bodyPr>
          <a:lstStyle/>
          <a:p>
            <a:pPr algn="dist"/>
            <a:r>
              <a:rPr kumimoji="1" lang="ja-JP" altLang="en-US" sz="2400" b="1" dirty="0">
                <a:solidFill>
                  <a:schemeClr val="bg1"/>
                </a:solidFill>
                <a:latin typeface="BIZ UDPゴシック" panose="020B0400000000000000" pitchFamily="50" charset="-128"/>
                <a:ea typeface="BIZ UDPゴシック" panose="020B0400000000000000" pitchFamily="50" charset="-128"/>
              </a:rPr>
              <a:t>ただし、学校には司法機関と同様の捜査権・調査権はなく、「必要かつ相当な</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pPr algn="dist"/>
            <a:r>
              <a:rPr kumimoji="1" lang="ja-JP" altLang="en-US" sz="2400" b="1" dirty="0">
                <a:solidFill>
                  <a:schemeClr val="bg1"/>
                </a:solidFill>
                <a:latin typeface="BIZ UDPゴシック" panose="020B0400000000000000" pitchFamily="50" charset="-128"/>
                <a:ea typeface="BIZ UDPゴシック" panose="020B0400000000000000" pitchFamily="50" charset="-128"/>
              </a:rPr>
              <a:t>範囲」の調査に留まるとともに、加害者への懲戒処分等にも限界があります。</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pPr algn="dist"/>
            <a:r>
              <a:rPr kumimoji="1" lang="ja-JP" altLang="en-US" sz="2400" b="1" dirty="0">
                <a:solidFill>
                  <a:schemeClr val="bg1"/>
                </a:solidFill>
                <a:latin typeface="BIZ UDPゴシック" panose="020B0400000000000000" pitchFamily="50" charset="-128"/>
                <a:ea typeface="BIZ UDPゴシック" panose="020B0400000000000000" pitchFamily="50" charset="-128"/>
              </a:rPr>
              <a:t>このような学校の対応の限界については、あらかじめ被害者には丁寧に説明</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bg1"/>
                </a:solidFill>
                <a:latin typeface="BIZ UDPゴシック" panose="020B0400000000000000" pitchFamily="50" charset="-128"/>
                <a:ea typeface="BIZ UDPゴシック" panose="020B0400000000000000" pitchFamily="50" charset="-128"/>
              </a:rPr>
              <a:t>することが大切です。</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FCD0444-0680-8E22-8A04-4686B245A345}"/>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6" name="正方形/長方形 5">
            <a:extLst>
              <a:ext uri="{FF2B5EF4-FFF2-40B4-BE49-F238E27FC236}">
                <a16:creationId xmlns:a16="http://schemas.microsoft.com/office/drawing/2014/main" id="{6C68DABA-2466-4D0B-9E99-B4A2378B758E}"/>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④関係諸機関との連携</a:t>
            </a:r>
          </a:p>
        </p:txBody>
      </p:sp>
      <p:pic>
        <p:nvPicPr>
          <p:cNvPr id="7" name="グラフィックス 6" descr="握手 単色塗りつぶし">
            <a:extLst>
              <a:ext uri="{FF2B5EF4-FFF2-40B4-BE49-F238E27FC236}">
                <a16:creationId xmlns:a16="http://schemas.microsoft.com/office/drawing/2014/main" id="{633CA5F9-439F-2446-2B6C-E6C5E2CE2C7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446544" y="73916"/>
            <a:ext cx="750260" cy="750260"/>
          </a:xfrm>
          <a:prstGeom prst="rect">
            <a:avLst/>
          </a:prstGeom>
        </p:spPr>
      </p:pic>
    </p:spTree>
    <p:extLst>
      <p:ext uri="{BB962C8B-B14F-4D97-AF65-F5344CB8AC3E}">
        <p14:creationId xmlns:p14="http://schemas.microsoft.com/office/powerpoint/2010/main" val="485826624"/>
      </p:ext>
    </p:extLst>
  </p:cSld>
  <p:clrMapOvr>
    <a:masterClrMapping/>
  </p:clrMapOvr>
  <mc:AlternateContent xmlns:mc="http://schemas.openxmlformats.org/markup-compatibility/2006" xmlns:p14="http://schemas.microsoft.com/office/powerpoint/2010/main">
    <mc:Choice Requires="p14">
      <p:transition spd="slow" p14:dur="2000" advClick="0" advTm="47000">
        <p:randomBar dir="vert"/>
      </p:transition>
    </mc:Choice>
    <mc:Fallback xmlns="">
      <p:transition spd="slow" advClick="0" advTm="47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50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5750"/>
                            </p:stCondLst>
                            <p:childTnLst>
                              <p:par>
                                <p:cTn id="14" presetID="16" presetClass="entr" presetSubtype="2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3000"/>
                                        <p:tgtEl>
                                          <p:spTgt spid="12"/>
                                        </p:tgtEl>
                                      </p:cBhvr>
                                    </p:animEffect>
                                  </p:childTnLst>
                                </p:cTn>
                              </p:par>
                            </p:childTnLst>
                          </p:cTn>
                        </p:par>
                        <p:par>
                          <p:cTn id="17" fill="hold">
                            <p:stCondLst>
                              <p:cond delay="8750"/>
                            </p:stCondLst>
                            <p:childTnLst>
                              <p:par>
                                <p:cTn id="18" presetID="16" presetClass="entr" presetSubtype="21" fill="hold" grpId="0" nodeType="afterEffect">
                                  <p:stCondLst>
                                    <p:cond delay="200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3000"/>
                                        <p:tgtEl>
                                          <p:spTgt spid="13"/>
                                        </p:tgtEl>
                                      </p:cBhvr>
                                    </p:animEffect>
                                  </p:childTnLst>
                                </p:cTn>
                              </p:par>
                            </p:childTnLst>
                          </p:cTn>
                        </p:par>
                        <p:par>
                          <p:cTn id="21" fill="hold">
                            <p:stCondLst>
                              <p:cond delay="13750"/>
                            </p:stCondLst>
                            <p:childTnLst>
                              <p:par>
                                <p:cTn id="22" presetID="16" presetClass="entr" presetSubtype="21" fill="hold" grpId="0" nodeType="afterEffect">
                                  <p:stCondLst>
                                    <p:cond delay="200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3000"/>
                                        <p:tgtEl>
                                          <p:spTgt spid="15"/>
                                        </p:tgtEl>
                                      </p:cBhvr>
                                    </p:animEffect>
                                  </p:childTnLst>
                                </p:cTn>
                              </p:par>
                            </p:childTnLst>
                          </p:cTn>
                        </p:par>
                        <p:par>
                          <p:cTn id="25" fill="hold">
                            <p:stCondLst>
                              <p:cond delay="18750"/>
                            </p:stCondLst>
                            <p:childTnLst>
                              <p:par>
                                <p:cTn id="26" presetID="16" presetClass="entr" presetSubtype="21" fill="hold" grpId="0" nodeType="afterEffect">
                                  <p:stCondLst>
                                    <p:cond delay="200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3000"/>
                                        <p:tgtEl>
                                          <p:spTgt spid="17"/>
                                        </p:tgtEl>
                                      </p:cBhvr>
                                    </p:animEffect>
                                  </p:childTnLst>
                                </p:cTn>
                              </p:par>
                            </p:childTnLst>
                          </p:cTn>
                        </p:par>
                        <p:par>
                          <p:cTn id="29" fill="hold">
                            <p:stCondLst>
                              <p:cond delay="23750"/>
                            </p:stCondLst>
                            <p:childTnLst>
                              <p:par>
                                <p:cTn id="30" presetID="16" presetClass="entr" presetSubtype="21" fill="hold" grpId="0" nodeType="afterEffect">
                                  <p:stCondLst>
                                    <p:cond delay="200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3000"/>
                                        <p:tgtEl>
                                          <p:spTgt spid="19"/>
                                        </p:tgtEl>
                                      </p:cBhvr>
                                    </p:animEffect>
                                  </p:childTnLst>
                                </p:cTn>
                              </p:par>
                            </p:childTnLst>
                          </p:cTn>
                        </p:par>
                        <p:par>
                          <p:cTn id="33" fill="hold">
                            <p:stCondLst>
                              <p:cond delay="28750"/>
                            </p:stCondLst>
                            <p:childTnLst>
                              <p:par>
                                <p:cTn id="34" presetID="16" presetClass="entr" presetSubtype="21" fill="hold" grpId="0" nodeType="afterEffect">
                                  <p:stCondLst>
                                    <p:cond delay="200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3000"/>
                                        <p:tgtEl>
                                          <p:spTgt spid="20"/>
                                        </p:tgtEl>
                                      </p:cBhvr>
                                    </p:animEffect>
                                  </p:childTnLst>
                                </p:cTn>
                              </p:par>
                            </p:childTnLst>
                          </p:cTn>
                        </p:par>
                        <p:par>
                          <p:cTn id="37" fill="hold">
                            <p:stCondLst>
                              <p:cond delay="33750"/>
                            </p:stCondLst>
                            <p:childTnLst>
                              <p:par>
                                <p:cTn id="38" presetID="16" presetClass="entr" presetSubtype="21" fill="hold" grpId="0" nodeType="afterEffect">
                                  <p:stCondLst>
                                    <p:cond delay="200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3000"/>
                                        <p:tgtEl>
                                          <p:spTgt spid="22"/>
                                        </p:tgtEl>
                                      </p:cBhvr>
                                    </p:animEffect>
                                  </p:childTnLst>
                                </p:cTn>
                              </p:par>
                            </p:childTnLst>
                          </p:cTn>
                        </p:par>
                        <p:par>
                          <p:cTn id="41" fill="hold">
                            <p:stCondLst>
                              <p:cond delay="38750"/>
                            </p:stCondLst>
                            <p:childTnLst>
                              <p:par>
                                <p:cTn id="42" presetID="16" presetClass="entr" presetSubtype="21" fill="hold" grpId="0" nodeType="afterEffect">
                                  <p:stCondLst>
                                    <p:cond delay="900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2" grpId="0"/>
      <p:bldP spid="13" grpId="0" animBg="1"/>
      <p:bldP spid="15" grpId="0"/>
      <p:bldP spid="17" grpId="0" animBg="1"/>
      <p:bldP spid="19" grpId="0"/>
      <p:bldP spid="20"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緑の無地の黒板">
            <a:extLst>
              <a:ext uri="{FF2B5EF4-FFF2-40B4-BE49-F238E27FC236}">
                <a16:creationId xmlns:a16="http://schemas.microsoft.com/office/drawing/2014/main" id="{0DC5EF2B-F0A2-A95F-129F-A09A9C8DB78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26" name="正方形/長方形 25"/>
          <p:cNvSpPr/>
          <p:nvPr/>
        </p:nvSpPr>
        <p:spPr>
          <a:xfrm>
            <a:off x="73740" y="1663918"/>
            <a:ext cx="12044519" cy="4658505"/>
          </a:xfrm>
          <a:prstGeom prst="rect">
            <a:avLst/>
          </a:prstGeom>
          <a:solidFill>
            <a:schemeClr val="accent4">
              <a:lumMod val="20000"/>
              <a:lumOff val="80000"/>
            </a:schemeClr>
          </a:solidFill>
          <a:ln w="28575">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400" b="1" dirty="0">
                <a:solidFill>
                  <a:srgbClr val="FF0000"/>
                </a:solidFill>
                <a:latin typeface="BIZ UDPゴシック" panose="020B0400000000000000" pitchFamily="50" charset="-128"/>
                <a:ea typeface="BIZ UDPゴシック" panose="020B0400000000000000" pitchFamily="50" charset="-128"/>
              </a:rPr>
              <a:t>対応のポイント</a:t>
            </a:r>
            <a:endParaRPr kumimoji="1" lang="en-US" altLang="ja-JP" sz="2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①適切な見立て</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a:t>
            </a:r>
            <a:r>
              <a:rPr kumimoji="1" lang="ja-JP" altLang="en-US" b="1" dirty="0">
                <a:solidFill>
                  <a:schemeClr val="tx1"/>
                </a:solidFill>
                <a:latin typeface="BIZ UDPゴシック" panose="020B0400000000000000" pitchFamily="50" charset="-128"/>
                <a:ea typeface="BIZ UDPゴシック" panose="020B0400000000000000" pitchFamily="50" charset="-128"/>
              </a:rPr>
              <a:t>日頃からの</a:t>
            </a:r>
            <a:r>
              <a:rPr kumimoji="1" lang="ja-JP" altLang="en-US" b="1" u="sng" dirty="0">
                <a:solidFill>
                  <a:srgbClr val="FF6600"/>
                </a:solidFill>
                <a:latin typeface="BIZ UDPゴシック" panose="020B0400000000000000" pitchFamily="50" charset="-128"/>
                <a:ea typeface="BIZ UDPゴシック" panose="020B0400000000000000" pitchFamily="50" charset="-128"/>
              </a:rPr>
              <a:t>関係機関</a:t>
            </a:r>
            <a:r>
              <a:rPr kumimoji="1" lang="ja-JP" altLang="en-US" b="1" dirty="0">
                <a:solidFill>
                  <a:schemeClr val="tx1"/>
                </a:solidFill>
                <a:latin typeface="BIZ UDPゴシック" panose="020B0400000000000000" pitchFamily="50" charset="-128"/>
                <a:ea typeface="BIZ UDPゴシック" panose="020B0400000000000000" pitchFamily="50" charset="-128"/>
              </a:rPr>
              <a:t>からの情報や、状況により</a:t>
            </a:r>
            <a:r>
              <a:rPr kumimoji="1" lang="ja-JP" altLang="en-US" b="1" u="sng" dirty="0">
                <a:solidFill>
                  <a:srgbClr val="FF6600"/>
                </a:solidFill>
                <a:latin typeface="BIZ UDPゴシック" panose="020B0400000000000000" pitchFamily="50" charset="-128"/>
                <a:ea typeface="BIZ UDPゴシック" panose="020B0400000000000000" pitchFamily="50" charset="-128"/>
              </a:rPr>
              <a:t>ＳＣ</a:t>
            </a:r>
            <a:r>
              <a:rPr kumimoji="1" lang="ja-JP" altLang="en-US" b="1" dirty="0">
                <a:solidFill>
                  <a:schemeClr val="tx1"/>
                </a:solidFill>
                <a:latin typeface="BIZ UDPゴシック" panose="020B0400000000000000" pitchFamily="50" charset="-128"/>
                <a:ea typeface="BIZ UDPゴシック" panose="020B0400000000000000" pitchFamily="50" charset="-128"/>
              </a:rPr>
              <a:t>や</a:t>
            </a:r>
            <a:r>
              <a:rPr kumimoji="1" lang="ja-JP" altLang="en-US" b="1" u="sng" dirty="0">
                <a:solidFill>
                  <a:srgbClr val="FF6600"/>
                </a:solidFill>
                <a:latin typeface="BIZ UDPゴシック" panose="020B0400000000000000" pitchFamily="50" charset="-128"/>
                <a:ea typeface="BIZ UDPゴシック" panose="020B0400000000000000" pitchFamily="50" charset="-128"/>
              </a:rPr>
              <a:t>ＳＳＷ</a:t>
            </a:r>
            <a:r>
              <a:rPr kumimoji="1" lang="ja-JP" altLang="en-US" b="1" dirty="0">
                <a:solidFill>
                  <a:schemeClr val="tx1"/>
                </a:solidFill>
                <a:latin typeface="BIZ UDPゴシック" panose="020B0400000000000000" pitchFamily="50" charset="-128"/>
                <a:ea typeface="BIZ UDPゴシック" panose="020B0400000000000000" pitchFamily="50" charset="-128"/>
              </a:rPr>
              <a:t>等の協力を得ながら、児童生徒の背景を探り、</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適切な見立てを行う必要があります。</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②家庭状況等の把握</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児童生徒を注意深く観察するほか、</a:t>
            </a:r>
            <a:r>
              <a:rPr kumimoji="1" lang="ja-JP" altLang="en-US" b="1" u="sng" dirty="0">
                <a:solidFill>
                  <a:srgbClr val="FF6600"/>
                </a:solidFill>
                <a:latin typeface="BIZ UDPゴシック" panose="020B0400000000000000" pitchFamily="50" charset="-128"/>
                <a:ea typeface="BIZ UDPゴシック" panose="020B0400000000000000" pitchFamily="50" charset="-128"/>
              </a:rPr>
              <a:t>家庭訪問</a:t>
            </a:r>
            <a:r>
              <a:rPr kumimoji="1" lang="ja-JP" altLang="en-US" b="1" dirty="0">
                <a:solidFill>
                  <a:schemeClr val="tx1"/>
                </a:solidFill>
                <a:latin typeface="BIZ UDPゴシック" panose="020B0400000000000000" pitchFamily="50" charset="-128"/>
                <a:ea typeface="BIZ UDPゴシック" panose="020B0400000000000000" pitchFamily="50" charset="-128"/>
              </a:rPr>
              <a:t>や</a:t>
            </a:r>
            <a:r>
              <a:rPr kumimoji="1" lang="ja-JP" altLang="en-US" b="1" u="sng" dirty="0">
                <a:solidFill>
                  <a:srgbClr val="FF6600"/>
                </a:solidFill>
                <a:latin typeface="BIZ UDPゴシック" panose="020B0400000000000000" pitchFamily="50" charset="-128"/>
                <a:ea typeface="BIZ UDPゴシック" panose="020B0400000000000000" pitchFamily="50" charset="-128"/>
              </a:rPr>
              <a:t>保護者面談</a:t>
            </a:r>
            <a:r>
              <a:rPr kumimoji="1" lang="ja-JP" altLang="en-US" b="1" dirty="0">
                <a:solidFill>
                  <a:schemeClr val="tx1"/>
                </a:solidFill>
                <a:latin typeface="BIZ UDPゴシック" panose="020B0400000000000000" pitchFamily="50" charset="-128"/>
                <a:ea typeface="BIZ UDPゴシック" panose="020B0400000000000000" pitchFamily="50" charset="-128"/>
              </a:rPr>
              <a:t>等により、家庭での生活等に変化があるかどうかについて把握するように努めましょう。</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③指導・支援体制の構築</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生徒指導組織と教育相談組織が連携し、個々の児童生徒が疎外感や孤立感を感じないような指導・支援体制を</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構築することが大切です。</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・本人の気持ちに</a:t>
            </a:r>
            <a:r>
              <a:rPr kumimoji="1" lang="ja-JP" altLang="en-US" b="1" u="sng" dirty="0">
                <a:solidFill>
                  <a:srgbClr val="FF6600"/>
                </a:solidFill>
                <a:latin typeface="BIZ UDPゴシック" panose="020B0400000000000000" pitchFamily="50" charset="-128"/>
                <a:ea typeface="BIZ UDPゴシック" panose="020B0400000000000000" pitchFamily="50" charset="-128"/>
              </a:rPr>
              <a:t>寄り添い</a:t>
            </a:r>
            <a:r>
              <a:rPr kumimoji="1" lang="ja-JP" altLang="en-US" b="1" dirty="0">
                <a:solidFill>
                  <a:schemeClr val="tx1"/>
                </a:solidFill>
                <a:latin typeface="BIZ UDPゴシック" panose="020B0400000000000000" pitchFamily="50" charset="-128"/>
                <a:ea typeface="BIZ UDPゴシック" panose="020B0400000000000000" pitchFamily="50" charset="-128"/>
              </a:rPr>
              <a:t>、</a:t>
            </a:r>
            <a:r>
              <a:rPr kumimoji="1" lang="ja-JP" altLang="en-US" b="1" u="sng" dirty="0">
                <a:solidFill>
                  <a:srgbClr val="FF6600"/>
                </a:solidFill>
                <a:latin typeface="BIZ UDPゴシック" panose="020B0400000000000000" pitchFamily="50" charset="-128"/>
                <a:ea typeface="BIZ UDPゴシック" panose="020B0400000000000000" pitchFamily="50" charset="-128"/>
              </a:rPr>
              <a:t>報われる経験</a:t>
            </a:r>
            <a:r>
              <a:rPr kumimoji="1" lang="ja-JP" altLang="en-US" b="1" dirty="0">
                <a:solidFill>
                  <a:schemeClr val="tx1"/>
                </a:solidFill>
                <a:latin typeface="BIZ UDPゴシック" panose="020B0400000000000000" pitchFamily="50" charset="-128"/>
                <a:ea typeface="BIZ UDPゴシック" panose="020B0400000000000000" pitchFamily="50" charset="-128"/>
              </a:rPr>
              <a:t>を重ねましょう。</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・達成できる</a:t>
            </a:r>
            <a:r>
              <a:rPr kumimoji="1" lang="ja-JP" altLang="en-US" b="1" u="sng" dirty="0">
                <a:solidFill>
                  <a:srgbClr val="FF6600"/>
                </a:solidFill>
                <a:latin typeface="BIZ UDPゴシック" panose="020B0400000000000000" pitchFamily="50" charset="-128"/>
                <a:ea typeface="BIZ UDPゴシック" panose="020B0400000000000000" pitchFamily="50" charset="-128"/>
              </a:rPr>
              <a:t>段階的な目標</a:t>
            </a:r>
            <a:r>
              <a:rPr kumimoji="1" lang="ja-JP" altLang="en-US" b="1" dirty="0">
                <a:solidFill>
                  <a:schemeClr val="tx1"/>
                </a:solidFill>
                <a:latin typeface="BIZ UDPゴシック" panose="020B0400000000000000" pitchFamily="50" charset="-128"/>
                <a:ea typeface="BIZ UDPゴシック" panose="020B0400000000000000" pitchFamily="50" charset="-128"/>
              </a:rPr>
              <a:t>を立てて支援しましょう。</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a:t>
            </a:r>
            <a:r>
              <a:rPr kumimoji="1" lang="ja-JP" altLang="en-US" b="1" u="sng" dirty="0">
                <a:solidFill>
                  <a:srgbClr val="FF6600"/>
                </a:solidFill>
                <a:latin typeface="BIZ UDPゴシック" panose="020B0400000000000000" pitchFamily="50" charset="-128"/>
                <a:ea typeface="BIZ UDPゴシック" panose="020B0400000000000000" pitchFamily="50" charset="-128"/>
              </a:rPr>
              <a:t>いつ誰がどのように支援する</a:t>
            </a:r>
            <a:r>
              <a:rPr kumimoji="1" lang="ja-JP" altLang="en-US" b="1" dirty="0">
                <a:solidFill>
                  <a:schemeClr val="tx1"/>
                </a:solidFill>
                <a:latin typeface="BIZ UDPゴシック" panose="020B0400000000000000" pitchFamily="50" charset="-128"/>
                <a:ea typeface="BIZ UDPゴシック" panose="020B0400000000000000" pitchFamily="50" charset="-128"/>
              </a:rPr>
              <a:t>か、具体的に話し合いましょう。</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a:t>
            </a:r>
            <a:r>
              <a:rPr kumimoji="1" lang="ja-JP" altLang="en-US" b="1" u="sng" dirty="0">
                <a:solidFill>
                  <a:srgbClr val="FF6600"/>
                </a:solidFill>
                <a:latin typeface="BIZ UDPゴシック" panose="020B0400000000000000" pitchFamily="50" charset="-128"/>
                <a:ea typeface="BIZ UDPゴシック" panose="020B0400000000000000" pitchFamily="50" charset="-128"/>
              </a:rPr>
              <a:t>関係機関</a:t>
            </a:r>
            <a:r>
              <a:rPr kumimoji="1" lang="ja-JP" altLang="en-US" b="1" dirty="0">
                <a:solidFill>
                  <a:schemeClr val="tx1"/>
                </a:solidFill>
                <a:latin typeface="BIZ UDPゴシック" panose="020B0400000000000000" pitchFamily="50" charset="-128"/>
                <a:ea typeface="BIZ UDPゴシック" panose="020B0400000000000000" pitchFamily="50" charset="-128"/>
              </a:rPr>
              <a:t>と対応や支援の方向性について</a:t>
            </a:r>
            <a:r>
              <a:rPr kumimoji="1" lang="ja-JP" altLang="en-US" b="1" u="sng" dirty="0">
                <a:solidFill>
                  <a:srgbClr val="FF6600"/>
                </a:solidFill>
                <a:latin typeface="BIZ UDPゴシック" panose="020B0400000000000000" pitchFamily="50" charset="-128"/>
                <a:ea typeface="BIZ UDPゴシック" panose="020B0400000000000000" pitchFamily="50" charset="-128"/>
              </a:rPr>
              <a:t>情報を共有</a:t>
            </a:r>
            <a:r>
              <a:rPr kumimoji="1" lang="ja-JP" altLang="en-US" b="1" dirty="0">
                <a:solidFill>
                  <a:schemeClr val="tx1"/>
                </a:solidFill>
                <a:latin typeface="BIZ UDPゴシック" panose="020B0400000000000000" pitchFamily="50" charset="-128"/>
                <a:ea typeface="BIZ UDPゴシック" panose="020B0400000000000000" pitchFamily="50" charset="-128"/>
              </a:rPr>
              <a:t>し話し合いましょう。</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④指導・支援のサイクル</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指導に際しては、</a:t>
            </a:r>
            <a:r>
              <a:rPr kumimoji="1" lang="ja-JP" altLang="en-US" b="1" u="sng" dirty="0">
                <a:solidFill>
                  <a:srgbClr val="FF6600"/>
                </a:solidFill>
                <a:latin typeface="BIZ UDPゴシック" panose="020B0400000000000000" pitchFamily="50" charset="-128"/>
                <a:ea typeface="BIZ UDPゴシック" panose="020B0400000000000000" pitchFamily="50" charset="-128"/>
              </a:rPr>
              <a:t>適切な見立て</a:t>
            </a:r>
            <a:r>
              <a:rPr kumimoji="1" lang="ja-JP" altLang="en-US" b="1" dirty="0">
                <a:solidFill>
                  <a:schemeClr val="tx1"/>
                </a:solidFill>
                <a:latin typeface="BIZ UDPゴシック" panose="020B0400000000000000" pitchFamily="50" charset="-128"/>
                <a:ea typeface="BIZ UDPゴシック" panose="020B0400000000000000" pitchFamily="50" charset="-128"/>
              </a:rPr>
              <a:t>、</a:t>
            </a:r>
            <a:r>
              <a:rPr kumimoji="1" lang="ja-JP" altLang="en-US" b="1" u="sng" dirty="0">
                <a:solidFill>
                  <a:srgbClr val="FF6600"/>
                </a:solidFill>
                <a:latin typeface="BIZ UDPゴシック" panose="020B0400000000000000" pitchFamily="50" charset="-128"/>
                <a:ea typeface="BIZ UDPゴシック" panose="020B0400000000000000" pitchFamily="50" charset="-128"/>
              </a:rPr>
              <a:t>支援計画</a:t>
            </a:r>
            <a:r>
              <a:rPr kumimoji="1" lang="ja-JP" altLang="en-US" b="1" dirty="0">
                <a:solidFill>
                  <a:schemeClr val="tx1"/>
                </a:solidFill>
                <a:latin typeface="BIZ UDPゴシック" panose="020B0400000000000000" pitchFamily="50" charset="-128"/>
                <a:ea typeface="BIZ UDPゴシック" panose="020B0400000000000000" pitchFamily="50" charset="-128"/>
              </a:rPr>
              <a:t>、</a:t>
            </a:r>
            <a:r>
              <a:rPr kumimoji="1" lang="ja-JP" altLang="en-US" b="1" u="sng" dirty="0">
                <a:solidFill>
                  <a:srgbClr val="FF6600"/>
                </a:solidFill>
                <a:latin typeface="BIZ UDPゴシック" panose="020B0400000000000000" pitchFamily="50" charset="-128"/>
                <a:ea typeface="BIZ UDPゴシック" panose="020B0400000000000000" pitchFamily="50" charset="-128"/>
              </a:rPr>
              <a:t>支援の実施</a:t>
            </a:r>
            <a:r>
              <a:rPr kumimoji="1" lang="ja-JP" altLang="en-US" b="1" dirty="0">
                <a:solidFill>
                  <a:schemeClr val="tx1"/>
                </a:solidFill>
                <a:latin typeface="BIZ UDPゴシック" panose="020B0400000000000000" pitchFamily="50" charset="-128"/>
                <a:ea typeface="BIZ UDPゴシック" panose="020B0400000000000000" pitchFamily="50" charset="-128"/>
              </a:rPr>
              <a:t>、変化や効果を</a:t>
            </a:r>
            <a:r>
              <a:rPr kumimoji="1" lang="ja-JP" altLang="en-US" b="1" u="sng" dirty="0">
                <a:solidFill>
                  <a:srgbClr val="FF6600"/>
                </a:solidFill>
                <a:latin typeface="BIZ UDPゴシック" panose="020B0400000000000000" pitchFamily="50" charset="-128"/>
                <a:ea typeface="BIZ UDPゴシック" panose="020B0400000000000000" pitchFamily="50" charset="-128"/>
              </a:rPr>
              <a:t>評価</a:t>
            </a:r>
            <a:r>
              <a:rPr kumimoji="1" lang="ja-JP" altLang="en-US" b="1" dirty="0">
                <a:solidFill>
                  <a:schemeClr val="tx1"/>
                </a:solidFill>
                <a:latin typeface="BIZ UDPゴシック" panose="020B0400000000000000" pitchFamily="50" charset="-128"/>
                <a:ea typeface="BIZ UDPゴシック" panose="020B0400000000000000" pitchFamily="50" charset="-128"/>
              </a:rPr>
              <a:t>するという</a:t>
            </a:r>
            <a:r>
              <a:rPr kumimoji="1" lang="ja-JP" altLang="en-US" b="1" u="sng" dirty="0">
                <a:solidFill>
                  <a:srgbClr val="FF6600"/>
                </a:solidFill>
                <a:latin typeface="BIZ UDPゴシック" panose="020B0400000000000000" pitchFamily="50" charset="-128"/>
                <a:ea typeface="BIZ UDPゴシック" panose="020B0400000000000000" pitchFamily="50" charset="-128"/>
              </a:rPr>
              <a:t>ＰＤＣＡサイクル</a:t>
            </a:r>
            <a:r>
              <a:rPr kumimoji="1" lang="ja-JP" altLang="en-US" b="1" dirty="0">
                <a:solidFill>
                  <a:schemeClr val="tx1"/>
                </a:solidFill>
                <a:latin typeface="BIZ UDPゴシック" panose="020B0400000000000000" pitchFamily="50" charset="-128"/>
                <a:ea typeface="BIZ UDPゴシック" panose="020B0400000000000000" pitchFamily="50" charset="-128"/>
              </a:rPr>
              <a:t>が重要です。</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sp>
        <p:nvSpPr>
          <p:cNvPr id="13" name="角丸四角形 12"/>
          <p:cNvSpPr/>
          <p:nvPr/>
        </p:nvSpPr>
        <p:spPr>
          <a:xfrm>
            <a:off x="6696890" y="4331546"/>
            <a:ext cx="5257705" cy="7681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b="1" dirty="0">
                <a:solidFill>
                  <a:srgbClr val="0070C0"/>
                </a:solidFill>
                <a:latin typeface="BIZ UDPゴシック" panose="020B0400000000000000" pitchFamily="50" charset="-128"/>
                <a:ea typeface="BIZ UDPゴシック" panose="020B0400000000000000" pitchFamily="50" charset="-128"/>
              </a:rPr>
              <a:t>「（不適切な行動を）しない」</a:t>
            </a:r>
            <a:r>
              <a:rPr kumimoji="1" lang="ja-JP" altLang="en-US" sz="1200" dirty="0">
                <a:latin typeface="BIZ UDPゴシック" panose="020B0400000000000000" pitchFamily="50" charset="-128"/>
                <a:ea typeface="BIZ UDPゴシック" panose="020B0400000000000000" pitchFamily="50" charset="-128"/>
              </a:rPr>
              <a:t>ではなく</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「（適切な行動を）する」</a:t>
            </a:r>
            <a:r>
              <a:rPr kumimoji="1" lang="ja-JP" altLang="en-US" sz="1200" dirty="0">
                <a:latin typeface="BIZ UDPゴシック" panose="020B0400000000000000" pitchFamily="50" charset="-128"/>
                <a:ea typeface="BIZ UDPゴシック" panose="020B0400000000000000" pitchFamily="50" charset="-128"/>
              </a:rPr>
              <a:t>ということ、</a:t>
            </a:r>
            <a:r>
              <a:rPr kumimoji="1" lang="ja-JP" altLang="en-US" sz="1200" b="1" dirty="0">
                <a:solidFill>
                  <a:srgbClr val="0070C0"/>
                </a:solidFill>
                <a:latin typeface="BIZ UDPゴシック" panose="020B0400000000000000" pitchFamily="50" charset="-128"/>
                <a:ea typeface="BIZ UDPゴシック" panose="020B0400000000000000" pitchFamily="50" charset="-128"/>
              </a:rPr>
              <a:t>「問題行動を起こさない」</a:t>
            </a:r>
            <a:r>
              <a:rPr kumimoji="1" lang="ja-JP" altLang="en-US" sz="1200" dirty="0">
                <a:latin typeface="BIZ UDPゴシック" panose="020B0400000000000000" pitchFamily="50" charset="-128"/>
                <a:ea typeface="BIZ UDPゴシック" panose="020B0400000000000000" pitchFamily="50" charset="-128"/>
              </a:rPr>
              <a:t>替わりに、</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「ではどうすべきか」</a:t>
            </a:r>
            <a:r>
              <a:rPr kumimoji="1" lang="ja-JP" altLang="en-US" sz="1200" dirty="0">
                <a:latin typeface="BIZ UDPゴシック" panose="020B0400000000000000" pitchFamily="50" charset="-128"/>
                <a:ea typeface="BIZ UDPゴシック" panose="020B0400000000000000" pitchFamily="50" charset="-128"/>
              </a:rPr>
              <a:t>ということをともに考え実践していくことが大切です。</a:t>
            </a:r>
          </a:p>
        </p:txBody>
      </p:sp>
      <p:sp>
        <p:nvSpPr>
          <p:cNvPr id="28" name="角丸四角形 27"/>
          <p:cNvSpPr/>
          <p:nvPr/>
        </p:nvSpPr>
        <p:spPr>
          <a:xfrm>
            <a:off x="7961715" y="5194082"/>
            <a:ext cx="3992880" cy="7083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専門家の協力</a:t>
            </a:r>
            <a:r>
              <a:rPr kumimoji="1" lang="ja-JP" altLang="en-US" sz="1200" dirty="0">
                <a:latin typeface="BIZ UDPゴシック" panose="020B0400000000000000" pitchFamily="50" charset="-128"/>
                <a:ea typeface="BIZ UDPゴシック" panose="020B0400000000000000" pitchFamily="50" charset="-128"/>
              </a:rPr>
              <a:t>を得て、学校として適切な見立てを行う。</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一定期間の</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継続的な見守り</a:t>
            </a:r>
            <a:r>
              <a:rPr kumimoji="1" lang="ja-JP" altLang="en-US" sz="1200" dirty="0">
                <a:latin typeface="BIZ UDPゴシック" panose="020B0400000000000000" pitchFamily="50" charset="-128"/>
                <a:ea typeface="BIZ UDPゴシック" panose="020B0400000000000000" pitchFamily="50" charset="-128"/>
              </a:rPr>
              <a:t>が必要</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95EFBC9-160E-C768-327B-103CD8B61135}"/>
              </a:ext>
            </a:extLst>
          </p:cNvPr>
          <p:cNvSpPr txBox="1"/>
          <p:nvPr/>
        </p:nvSpPr>
        <p:spPr>
          <a:xfrm>
            <a:off x="126085" y="648255"/>
            <a:ext cx="12065914" cy="1015663"/>
          </a:xfrm>
          <a:prstGeom prst="rect">
            <a:avLst/>
          </a:prstGeom>
          <a:noFill/>
        </p:spPr>
        <p:txBody>
          <a:bodyPr wrap="square">
            <a:spAutoFit/>
          </a:bodyPr>
          <a:lstStyle/>
          <a:p>
            <a:r>
              <a:rPr lang="ja-JP" altLang="en-US" sz="1800" b="1" dirty="0">
                <a:ln w="0"/>
                <a:solidFill>
                  <a:schemeClr val="bg1"/>
                </a:solidFill>
                <a:latin typeface="BIZ UDゴシック" panose="020B0400000000000000" pitchFamily="49" charset="-128"/>
                <a:ea typeface="BIZ UDゴシック" panose="020B0400000000000000" pitchFamily="49" charset="-128"/>
              </a:rPr>
              <a:t>問題行動を起こす児童生徒の背景には、多くの場合、</a:t>
            </a:r>
            <a:r>
              <a:rPr lang="ja-JP" altLang="en-US" sz="2400" b="1" u="sng" dirty="0">
                <a:ln w="0"/>
                <a:solidFill>
                  <a:srgbClr val="FFFF00"/>
                </a:solidFill>
                <a:latin typeface="BIZ UDゴシック" panose="020B0400000000000000" pitchFamily="49" charset="-128"/>
                <a:ea typeface="BIZ UDゴシック" panose="020B0400000000000000" pitchFamily="49" charset="-128"/>
              </a:rPr>
              <a:t>生育環境</a:t>
            </a:r>
            <a:r>
              <a:rPr lang="ja-JP" altLang="en-US" sz="1800" b="1" dirty="0">
                <a:ln w="0"/>
                <a:solidFill>
                  <a:schemeClr val="bg1"/>
                </a:solidFill>
                <a:latin typeface="BIZ UDゴシック" panose="020B0400000000000000" pitchFamily="49" charset="-128"/>
                <a:ea typeface="BIZ UDゴシック" panose="020B0400000000000000" pitchFamily="49" charset="-128"/>
              </a:rPr>
              <a:t>や</a:t>
            </a:r>
            <a:r>
              <a:rPr lang="ja-JP" altLang="en-US" sz="2400" b="1" u="sng" dirty="0">
                <a:ln w="0"/>
                <a:solidFill>
                  <a:srgbClr val="FFFF00"/>
                </a:solidFill>
                <a:latin typeface="BIZ UDゴシック" panose="020B0400000000000000" pitchFamily="49" charset="-128"/>
                <a:ea typeface="BIZ UDゴシック" panose="020B0400000000000000" pitchFamily="49" charset="-128"/>
              </a:rPr>
              <a:t>発達上の課題</a:t>
            </a:r>
            <a:r>
              <a:rPr lang="ja-JP" altLang="en-US" sz="1800" b="1" dirty="0">
                <a:ln w="0"/>
                <a:solidFill>
                  <a:schemeClr val="bg1"/>
                </a:solidFill>
                <a:latin typeface="BIZ UDゴシック" panose="020B0400000000000000" pitchFamily="49" charset="-128"/>
                <a:ea typeface="BIZ UDゴシック" panose="020B0400000000000000" pitchFamily="49" charset="-128"/>
              </a:rPr>
              <a:t>が存在しています。</a:t>
            </a:r>
            <a:endParaRPr lang="en-US" altLang="ja-JP" sz="1800" b="1" dirty="0">
              <a:ln w="0"/>
              <a:solidFill>
                <a:schemeClr val="bg1"/>
              </a:solidFill>
              <a:latin typeface="BIZ UDゴシック" panose="020B0400000000000000" pitchFamily="49" charset="-128"/>
              <a:ea typeface="BIZ UDゴシック" panose="020B0400000000000000" pitchFamily="49" charset="-128"/>
            </a:endParaRPr>
          </a:p>
          <a:p>
            <a:r>
              <a:rPr lang="ja-JP" altLang="en-US" sz="1800" b="1" dirty="0">
                <a:ln w="0"/>
                <a:solidFill>
                  <a:schemeClr val="bg1"/>
                </a:solidFill>
                <a:latin typeface="BIZ UDゴシック" panose="020B0400000000000000" pitchFamily="49" charset="-128"/>
                <a:ea typeface="BIZ UDゴシック" panose="020B0400000000000000" pitchFamily="49" charset="-128"/>
              </a:rPr>
              <a:t>　問題行動を改善するためには、校内で統一して行っている指導を形式的に繰り返すだけではなく、児童生徒の個々の背景を適切に見立て、その上で指導・支援していくことが大切です。</a:t>
            </a:r>
            <a:endParaRPr lang="en-US" altLang="ja-JP" sz="1800" b="1" dirty="0">
              <a:ln w="0"/>
              <a:solidFill>
                <a:schemeClr val="bg1"/>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602E3D18-FE64-0240-3145-BA89FAABFA43}"/>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3" name="テキスト ボックス 2">
            <a:extLst>
              <a:ext uri="{FF2B5EF4-FFF2-40B4-BE49-F238E27FC236}">
                <a16:creationId xmlns:a16="http://schemas.microsoft.com/office/drawing/2014/main" id="{92F68771-5940-F417-561F-823747BD2B16}"/>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4" name="正方形/長方形 3">
            <a:extLst>
              <a:ext uri="{FF2B5EF4-FFF2-40B4-BE49-F238E27FC236}">
                <a16:creationId xmlns:a16="http://schemas.microsoft.com/office/drawing/2014/main" id="{67C2DAB4-5287-C3B3-D630-622A450789B9}"/>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④関係諸機関との連携</a:t>
            </a:r>
          </a:p>
        </p:txBody>
      </p:sp>
      <p:pic>
        <p:nvPicPr>
          <p:cNvPr id="7" name="グラフィックス 6" descr="握手 単色塗りつぶし">
            <a:extLst>
              <a:ext uri="{FF2B5EF4-FFF2-40B4-BE49-F238E27FC236}">
                <a16:creationId xmlns:a16="http://schemas.microsoft.com/office/drawing/2014/main" id="{ADF709BA-311F-361E-22E6-7D6F5A3CC1E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446544" y="73916"/>
            <a:ext cx="750260" cy="750260"/>
          </a:xfrm>
          <a:prstGeom prst="rect">
            <a:avLst/>
          </a:prstGeom>
        </p:spPr>
      </p:pic>
    </p:spTree>
    <p:extLst>
      <p:ext uri="{BB962C8B-B14F-4D97-AF65-F5344CB8AC3E}">
        <p14:creationId xmlns:p14="http://schemas.microsoft.com/office/powerpoint/2010/main" val="1723969245"/>
      </p:ext>
    </p:extLst>
  </p:cSld>
  <p:clrMapOvr>
    <a:masterClrMapping/>
  </p:clrMapOvr>
  <mc:AlternateContent xmlns:mc="http://schemas.openxmlformats.org/markup-compatibility/2006" xmlns:p14="http://schemas.microsoft.com/office/powerpoint/2010/main">
    <mc:Choice Requires="p14">
      <p:transition spd="slow" p14:dur="2000" advClick="0" advTm="47000">
        <p:randomBar dir="vert"/>
      </p:transition>
    </mc:Choice>
    <mc:Fallback xmlns="">
      <p:transition spd="slow" advClick="0" advTm="47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3000"/>
                                        <p:tgtEl>
                                          <p:spTgt spid="5"/>
                                        </p:tgtEl>
                                      </p:cBhvr>
                                    </p:animEffect>
                                  </p:childTnLst>
                                </p:cTn>
                              </p:par>
                            </p:childTnLst>
                          </p:cTn>
                        </p:par>
                        <p:par>
                          <p:cTn id="8" fill="hold">
                            <p:stCondLst>
                              <p:cond delay="3000"/>
                            </p:stCondLst>
                            <p:childTnLst>
                              <p:par>
                                <p:cTn id="9" presetID="42" presetClass="entr" presetSubtype="0" fill="hold" grpId="0" nodeType="afterEffect">
                                  <p:stCondLst>
                                    <p:cond delay="800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3000"/>
                                        <p:tgtEl>
                                          <p:spTgt spid="26"/>
                                        </p:tgtEl>
                                      </p:cBhvr>
                                    </p:animEffect>
                                    <p:anim calcmode="lin" valueType="num">
                                      <p:cBhvr>
                                        <p:cTn id="12" dur="3000" fill="hold"/>
                                        <p:tgtEl>
                                          <p:spTgt spid="26"/>
                                        </p:tgtEl>
                                        <p:attrNameLst>
                                          <p:attrName>ppt_x</p:attrName>
                                        </p:attrNameLst>
                                      </p:cBhvr>
                                      <p:tavLst>
                                        <p:tav tm="0">
                                          <p:val>
                                            <p:strVal val="#ppt_x"/>
                                          </p:val>
                                        </p:tav>
                                        <p:tav tm="100000">
                                          <p:val>
                                            <p:strVal val="#ppt_x"/>
                                          </p:val>
                                        </p:tav>
                                      </p:tavLst>
                                    </p:anim>
                                    <p:anim calcmode="lin" valueType="num">
                                      <p:cBhvr>
                                        <p:cTn id="13" dur="3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40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0"/>
                                        <p:tgtEl>
                                          <p:spTgt spid="13"/>
                                        </p:tgtEl>
                                      </p:cBhvr>
                                    </p:animEffect>
                                    <p:anim calcmode="lin" valueType="num">
                                      <p:cBhvr>
                                        <p:cTn id="18" dur="3000" fill="hold"/>
                                        <p:tgtEl>
                                          <p:spTgt spid="13"/>
                                        </p:tgtEl>
                                        <p:attrNameLst>
                                          <p:attrName>ppt_x</p:attrName>
                                        </p:attrNameLst>
                                      </p:cBhvr>
                                      <p:tavLst>
                                        <p:tav tm="0">
                                          <p:val>
                                            <p:strVal val="#ppt_x"/>
                                          </p:val>
                                        </p:tav>
                                        <p:tav tm="100000">
                                          <p:val>
                                            <p:strVal val="#ppt_x"/>
                                          </p:val>
                                        </p:tav>
                                      </p:tavLst>
                                    </p:anim>
                                    <p:anim calcmode="lin" valueType="num">
                                      <p:cBhvr>
                                        <p:cTn id="19" dur="3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3000"/>
                                        <p:tgtEl>
                                          <p:spTgt spid="28"/>
                                        </p:tgtEl>
                                      </p:cBhvr>
                                    </p:animEffect>
                                    <p:anim calcmode="lin" valueType="num">
                                      <p:cBhvr>
                                        <p:cTn id="23" dur="3000" fill="hold"/>
                                        <p:tgtEl>
                                          <p:spTgt spid="28"/>
                                        </p:tgtEl>
                                        <p:attrNameLst>
                                          <p:attrName>ppt_x</p:attrName>
                                        </p:attrNameLst>
                                      </p:cBhvr>
                                      <p:tavLst>
                                        <p:tav tm="0">
                                          <p:val>
                                            <p:strVal val="#ppt_x"/>
                                          </p:val>
                                        </p:tav>
                                        <p:tav tm="100000">
                                          <p:val>
                                            <p:strVal val="#ppt_x"/>
                                          </p:val>
                                        </p:tav>
                                      </p:tavLst>
                                    </p:anim>
                                    <p:anim calcmode="lin" valueType="num">
                                      <p:cBhvr>
                                        <p:cTn id="24" dur="3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3" grpId="0" animBg="1"/>
      <p:bldP spid="28"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A876E-B98C-5FFE-7E3F-3EE02C350350}"/>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D15FDA81-A570-E19C-B6F5-558F5653CD3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16" name="テキスト ボックス 15">
            <a:extLst>
              <a:ext uri="{FF2B5EF4-FFF2-40B4-BE49-F238E27FC236}">
                <a16:creationId xmlns:a16="http://schemas.microsoft.com/office/drawing/2014/main" id="{9E47E774-9A3A-E714-6CE9-3B414ECFA309}"/>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角丸四角形 2">
            <a:extLst>
              <a:ext uri="{FF2B5EF4-FFF2-40B4-BE49-F238E27FC236}">
                <a16:creationId xmlns:a16="http://schemas.microsoft.com/office/drawing/2014/main" id="{B3A0BF65-42BF-1AFB-5938-04D371E59C14}"/>
              </a:ext>
            </a:extLst>
          </p:cNvPr>
          <p:cNvSpPr/>
          <p:nvPr/>
        </p:nvSpPr>
        <p:spPr>
          <a:xfrm>
            <a:off x="128854" y="773576"/>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200" b="1" dirty="0">
                <a:ln w="0"/>
                <a:solidFill>
                  <a:srgbClr val="FF0000"/>
                </a:solidFill>
                <a:latin typeface="BIZ UDPゴシック" panose="020B0400000000000000" pitchFamily="50" charset="-128"/>
                <a:ea typeface="BIZ UDPゴシック" panose="020B0400000000000000" pitchFamily="50" charset="-128"/>
              </a:rPr>
              <a:t>医療・福祉機関との連携</a:t>
            </a:r>
          </a:p>
        </p:txBody>
      </p:sp>
      <p:sp>
        <p:nvSpPr>
          <p:cNvPr id="6" name="テキスト ボックス 5">
            <a:extLst>
              <a:ext uri="{FF2B5EF4-FFF2-40B4-BE49-F238E27FC236}">
                <a16:creationId xmlns:a16="http://schemas.microsoft.com/office/drawing/2014/main" id="{27E3DA8D-C20A-DF5A-CA1E-13CE1582812B}"/>
              </a:ext>
            </a:extLst>
          </p:cNvPr>
          <p:cNvSpPr txBox="1"/>
          <p:nvPr/>
        </p:nvSpPr>
        <p:spPr>
          <a:xfrm>
            <a:off x="0" y="1419907"/>
            <a:ext cx="12192000" cy="1046440"/>
          </a:xfrm>
          <a:prstGeom prst="rect">
            <a:avLst/>
          </a:prstGeom>
          <a:noFill/>
        </p:spPr>
        <p:txBody>
          <a:bodyPr wrap="square">
            <a:spAutoFit/>
          </a:bodyPr>
          <a:lstStyle/>
          <a:p>
            <a:r>
              <a:rPr lang="ja-JP" altLang="en-US" sz="1800" b="1" dirty="0">
                <a:ln w="0"/>
                <a:solidFill>
                  <a:schemeClr val="bg1"/>
                </a:solidFill>
                <a:latin typeface="BIZ UDゴシック" panose="020B0400000000000000" pitchFamily="49" charset="-128"/>
                <a:ea typeface="BIZ UDゴシック" panose="020B0400000000000000" pitchFamily="49" charset="-128"/>
              </a:rPr>
              <a:t>　問題行動を繰り返す児童生徒の背景を適切に見立てるためには、</a:t>
            </a:r>
            <a:r>
              <a:rPr lang="ja-JP" altLang="en-US" sz="2400" b="1" u="sng" dirty="0">
                <a:ln w="0"/>
                <a:solidFill>
                  <a:srgbClr val="FFCCCC"/>
                </a:solidFill>
                <a:latin typeface="BIZ UDゴシック" panose="020B0400000000000000" pitchFamily="49" charset="-128"/>
                <a:ea typeface="BIZ UDゴシック" panose="020B0400000000000000" pitchFamily="49" charset="-128"/>
              </a:rPr>
              <a:t>医療</a:t>
            </a:r>
            <a:r>
              <a:rPr lang="ja-JP" altLang="en-US" sz="1800" b="1" dirty="0">
                <a:ln w="0"/>
                <a:solidFill>
                  <a:schemeClr val="bg1"/>
                </a:solidFill>
                <a:latin typeface="BIZ UDゴシック" panose="020B0400000000000000" pitchFamily="49" charset="-128"/>
                <a:ea typeface="BIZ UDゴシック" panose="020B0400000000000000" pitchFamily="49" charset="-128"/>
              </a:rPr>
              <a:t>や</a:t>
            </a:r>
            <a:r>
              <a:rPr lang="ja-JP" altLang="en-US" sz="2400" b="1" u="sng" dirty="0">
                <a:ln w="0"/>
                <a:solidFill>
                  <a:srgbClr val="FFCCCC"/>
                </a:solidFill>
                <a:latin typeface="BIZ UDゴシック" panose="020B0400000000000000" pitchFamily="49" charset="-128"/>
                <a:ea typeface="BIZ UDゴシック" panose="020B0400000000000000" pitchFamily="49" charset="-128"/>
              </a:rPr>
              <a:t>福祉</a:t>
            </a:r>
            <a:r>
              <a:rPr lang="ja-JP" altLang="en-US" sz="1800" b="1" dirty="0">
                <a:ln w="0"/>
                <a:solidFill>
                  <a:schemeClr val="bg1"/>
                </a:solidFill>
                <a:latin typeface="BIZ UDゴシック" panose="020B0400000000000000" pitchFamily="49" charset="-128"/>
                <a:ea typeface="BIZ UDゴシック" panose="020B0400000000000000" pitchFamily="49" charset="-128"/>
              </a:rPr>
              <a:t>等の関係機関と連携した情報収集が</a:t>
            </a:r>
            <a:endParaRPr lang="en-US" altLang="ja-JP" sz="1800" b="1" dirty="0">
              <a:ln w="0"/>
              <a:solidFill>
                <a:schemeClr val="bg1"/>
              </a:solidFill>
              <a:latin typeface="BIZ UDゴシック" panose="020B0400000000000000" pitchFamily="49" charset="-128"/>
              <a:ea typeface="BIZ UDゴシック" panose="020B0400000000000000" pitchFamily="49" charset="-128"/>
            </a:endParaRPr>
          </a:p>
          <a:p>
            <a:r>
              <a:rPr lang="ja-JP" altLang="en-US" sz="1800" b="1" dirty="0">
                <a:ln w="0"/>
                <a:solidFill>
                  <a:schemeClr val="bg1"/>
                </a:solidFill>
                <a:latin typeface="BIZ UDゴシック" panose="020B0400000000000000" pitchFamily="49" charset="-128"/>
                <a:ea typeface="BIZ UDゴシック" panose="020B0400000000000000" pitchFamily="49" charset="-128"/>
              </a:rPr>
              <a:t>必要です。連携を始める際、</a:t>
            </a:r>
            <a:r>
              <a:rPr lang="ja-JP" altLang="en-US" sz="2000" b="1" u="sng" dirty="0">
                <a:ln w="0"/>
                <a:solidFill>
                  <a:srgbClr val="FFFF00"/>
                </a:solidFill>
                <a:latin typeface="BIZ UDゴシック" panose="020B0400000000000000" pitchFamily="49" charset="-128"/>
                <a:ea typeface="BIZ UDゴシック" panose="020B0400000000000000" pitchFamily="49" charset="-128"/>
              </a:rPr>
              <a:t>医療機関であればＳＣ</a:t>
            </a:r>
            <a:r>
              <a:rPr lang="ja-JP" altLang="en-US" sz="1800" b="1" dirty="0">
                <a:ln w="0"/>
                <a:solidFill>
                  <a:schemeClr val="bg1"/>
                </a:solidFill>
                <a:latin typeface="BIZ UDゴシック" panose="020B0400000000000000" pitchFamily="49" charset="-128"/>
                <a:ea typeface="BIZ UDゴシック" panose="020B0400000000000000" pitchFamily="49" charset="-128"/>
              </a:rPr>
              <a:t>等、</a:t>
            </a:r>
            <a:r>
              <a:rPr lang="ja-JP" altLang="en-US" sz="2000" b="1" u="sng" dirty="0">
                <a:ln w="0"/>
                <a:solidFill>
                  <a:srgbClr val="FFFF00"/>
                </a:solidFill>
                <a:latin typeface="BIZ UDゴシック" panose="020B0400000000000000" pitchFamily="49" charset="-128"/>
                <a:ea typeface="BIZ UDゴシック" panose="020B0400000000000000" pitchFamily="49" charset="-128"/>
              </a:rPr>
              <a:t>福祉機関であればＳＳＷ</a:t>
            </a:r>
            <a:r>
              <a:rPr lang="ja-JP" altLang="en-US" sz="1800" b="1" dirty="0">
                <a:ln w="0"/>
                <a:solidFill>
                  <a:schemeClr val="bg1"/>
                </a:solidFill>
                <a:latin typeface="BIZ UDゴシック" panose="020B0400000000000000" pitchFamily="49" charset="-128"/>
                <a:ea typeface="BIZ UDゴシック" panose="020B0400000000000000" pitchFamily="49" charset="-128"/>
              </a:rPr>
              <a:t>等が学校と関係機関の連携の</a:t>
            </a:r>
            <a:endParaRPr lang="en-US" altLang="ja-JP" sz="1800" b="1" dirty="0">
              <a:ln w="0"/>
              <a:solidFill>
                <a:schemeClr val="bg1"/>
              </a:solidFill>
              <a:latin typeface="BIZ UDゴシック" panose="020B0400000000000000" pitchFamily="49" charset="-128"/>
              <a:ea typeface="BIZ UDゴシック" panose="020B0400000000000000" pitchFamily="49" charset="-128"/>
            </a:endParaRPr>
          </a:p>
          <a:p>
            <a:r>
              <a:rPr lang="ja-JP" altLang="en-US" sz="1800" b="1" dirty="0">
                <a:ln w="0"/>
                <a:solidFill>
                  <a:schemeClr val="bg1"/>
                </a:solidFill>
                <a:latin typeface="BIZ UDゴシック" panose="020B0400000000000000" pitchFamily="49" charset="-128"/>
                <a:ea typeface="BIZ UDゴシック" panose="020B0400000000000000" pitchFamily="49" charset="-128"/>
              </a:rPr>
              <a:t>入り口となる場合もあります。</a:t>
            </a:r>
            <a:endParaRPr lang="ja-JP" altLang="en-US" dirty="0">
              <a:solidFill>
                <a:schemeClr val="bg1"/>
              </a:solidFill>
            </a:endParaRPr>
          </a:p>
        </p:txBody>
      </p:sp>
      <p:pic>
        <p:nvPicPr>
          <p:cNvPr id="7" name="グラフィックス 6" descr="病院 単色塗りつぶし">
            <a:extLst>
              <a:ext uri="{FF2B5EF4-FFF2-40B4-BE49-F238E27FC236}">
                <a16:creationId xmlns:a16="http://schemas.microsoft.com/office/drawing/2014/main" id="{29EEC4A7-4A72-C002-E76F-E6B66EA14D1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2068" y="2331988"/>
            <a:ext cx="665329" cy="664982"/>
          </a:xfrm>
          <a:prstGeom prst="rect">
            <a:avLst/>
          </a:prstGeom>
        </p:spPr>
      </p:pic>
      <p:sp>
        <p:nvSpPr>
          <p:cNvPr id="14" name="テキスト ボックス 13">
            <a:extLst>
              <a:ext uri="{FF2B5EF4-FFF2-40B4-BE49-F238E27FC236}">
                <a16:creationId xmlns:a16="http://schemas.microsoft.com/office/drawing/2014/main" id="{933BA736-3B13-376C-C4CE-C7E60A6B652B}"/>
              </a:ext>
            </a:extLst>
          </p:cNvPr>
          <p:cNvSpPr txBox="1"/>
          <p:nvPr/>
        </p:nvSpPr>
        <p:spPr>
          <a:xfrm>
            <a:off x="926437" y="2519387"/>
            <a:ext cx="2172789" cy="369332"/>
          </a:xfrm>
          <a:prstGeom prst="rect">
            <a:avLst/>
          </a:prstGeom>
          <a:noFill/>
        </p:spPr>
        <p:txBody>
          <a:bodyPr wrap="square">
            <a:spAutoFit/>
          </a:bodyPr>
          <a:lstStyle/>
          <a:p>
            <a:r>
              <a:rPr kumimoji="1" lang="ja-JP" altLang="en-US" sz="1800" b="1" dirty="0">
                <a:solidFill>
                  <a:srgbClr val="FFCCCC"/>
                </a:solidFill>
                <a:latin typeface="BIZ UDPゴシック" panose="020B0400000000000000" pitchFamily="50" charset="-128"/>
                <a:ea typeface="BIZ UDPゴシック" panose="020B0400000000000000" pitchFamily="50" charset="-128"/>
              </a:rPr>
              <a:t>医療機関との連携</a:t>
            </a:r>
            <a:endParaRPr kumimoji="1" lang="en-US" altLang="ja-JP" sz="1800" b="1" dirty="0">
              <a:solidFill>
                <a:srgbClr val="FFCCCC"/>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D126CBF6-1112-AFF1-9A7F-4549C1E7CD1A}"/>
              </a:ext>
            </a:extLst>
          </p:cNvPr>
          <p:cNvSpPr txBox="1"/>
          <p:nvPr/>
        </p:nvSpPr>
        <p:spPr>
          <a:xfrm>
            <a:off x="261108" y="2888719"/>
            <a:ext cx="5599761" cy="1600438"/>
          </a:xfrm>
          <a:prstGeom prst="rect">
            <a:avLst/>
          </a:prstGeom>
          <a:noFill/>
        </p:spPr>
        <p:txBody>
          <a:bodyPr wrap="square">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　児童生徒の心身の健康状態、精神状態、発達特性（発達障害等）等に関する支援が必要と考えられる場合に連携が必要となってきます。</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bg1"/>
                </a:solidFill>
                <a:latin typeface="BIZ UDPゴシック" panose="020B0400000000000000" pitchFamily="50" charset="-128"/>
                <a:ea typeface="BIZ UDPゴシック" panose="020B0400000000000000" pitchFamily="50" charset="-128"/>
              </a:rPr>
              <a:t>　当該児童生徒に対して医師の診断等がある場合、学校は医師の助言を踏まえて指導・支援の方針を決めていかなければなりません。また、学校での当該児童生徒の様子を医師に伝え、学校での対応について医師からの助言を得たいときには、保護者からの了承を得て、直接</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bg1"/>
                </a:solidFill>
                <a:latin typeface="BIZ UDPゴシック" panose="020B0400000000000000" pitchFamily="50" charset="-128"/>
                <a:ea typeface="BIZ UDPゴシック" panose="020B0400000000000000" pitchFamily="50" charset="-128"/>
              </a:rPr>
              <a:t>医師と会う等の対応も考えられます。</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pic>
        <p:nvPicPr>
          <p:cNvPr id="23" name="グラフィックス 22" descr="都市 単色塗りつぶし">
            <a:extLst>
              <a:ext uri="{FF2B5EF4-FFF2-40B4-BE49-F238E27FC236}">
                <a16:creationId xmlns:a16="http://schemas.microsoft.com/office/drawing/2014/main" id="{EB47FF5C-B107-80B1-E0D2-84C0B27523B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977124" y="2377692"/>
            <a:ext cx="708018" cy="652722"/>
          </a:xfrm>
          <a:prstGeom prst="rect">
            <a:avLst/>
          </a:prstGeom>
        </p:spPr>
      </p:pic>
      <p:sp>
        <p:nvSpPr>
          <p:cNvPr id="25" name="テキスト ボックス 24">
            <a:extLst>
              <a:ext uri="{FF2B5EF4-FFF2-40B4-BE49-F238E27FC236}">
                <a16:creationId xmlns:a16="http://schemas.microsoft.com/office/drawing/2014/main" id="{B6990B56-DEF7-3AA1-15DD-25E05B74E902}"/>
              </a:ext>
            </a:extLst>
          </p:cNvPr>
          <p:cNvSpPr txBox="1"/>
          <p:nvPr/>
        </p:nvSpPr>
        <p:spPr>
          <a:xfrm>
            <a:off x="6644356" y="2547491"/>
            <a:ext cx="2094411" cy="369332"/>
          </a:xfrm>
          <a:prstGeom prst="rect">
            <a:avLst/>
          </a:prstGeom>
          <a:noFill/>
        </p:spPr>
        <p:txBody>
          <a:bodyPr wrap="square">
            <a:spAutoFit/>
          </a:bodyPr>
          <a:lstStyle/>
          <a:p>
            <a:pPr lvl="0"/>
            <a:r>
              <a:rPr kumimoji="1" lang="ja-JP" altLang="en-US" sz="1800" b="1" dirty="0">
                <a:solidFill>
                  <a:srgbClr val="FFCCCC"/>
                </a:solidFill>
                <a:latin typeface="BIZ UDPゴシック" panose="020B0400000000000000" pitchFamily="50" charset="-128"/>
                <a:ea typeface="BIZ UDPゴシック" panose="020B0400000000000000" pitchFamily="50" charset="-128"/>
              </a:rPr>
              <a:t>福祉機関との連携</a:t>
            </a:r>
            <a:endParaRPr kumimoji="1" lang="en-US" altLang="ja-JP" sz="1800" b="1" dirty="0">
              <a:solidFill>
                <a:srgbClr val="FFCCCC"/>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6F46B667-4175-0C4D-6B73-98DE8B12AD27}"/>
              </a:ext>
            </a:extLst>
          </p:cNvPr>
          <p:cNvSpPr txBox="1"/>
          <p:nvPr/>
        </p:nvSpPr>
        <p:spPr>
          <a:xfrm>
            <a:off x="5947955" y="2906029"/>
            <a:ext cx="6156960" cy="1384995"/>
          </a:xfrm>
          <a:prstGeom prst="rect">
            <a:avLst/>
          </a:prstGeom>
          <a:noFill/>
        </p:spPr>
        <p:txBody>
          <a:bodyPr wrap="square">
            <a:spAutoFit/>
          </a:bodyPr>
          <a:lstStyle/>
          <a:p>
            <a:pPr lvl="0"/>
            <a:r>
              <a:rPr kumimoji="1" lang="ja-JP" altLang="en-US" sz="1400" b="1" dirty="0">
                <a:solidFill>
                  <a:schemeClr val="bg1"/>
                </a:solidFill>
                <a:latin typeface="BIZ UDPゴシック" panose="020B0400000000000000" pitchFamily="50" charset="-128"/>
                <a:ea typeface="BIZ UDPゴシック" panose="020B0400000000000000" pitchFamily="50" charset="-128"/>
              </a:rPr>
              <a:t>　児童生徒の家庭や生活環境等（虐待、両親の不和、経済的な困窮等）に</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lvl="0"/>
            <a:r>
              <a:rPr kumimoji="1" lang="ja-JP" altLang="en-US" sz="1400" b="1" dirty="0">
                <a:solidFill>
                  <a:schemeClr val="bg1"/>
                </a:solidFill>
                <a:latin typeface="BIZ UDPゴシック" panose="020B0400000000000000" pitchFamily="50" charset="-128"/>
                <a:ea typeface="BIZ UDPゴシック" panose="020B0400000000000000" pitchFamily="50" charset="-128"/>
              </a:rPr>
              <a:t>関する支援が必要と考えられる場合には連携が必要となってきます。</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lvl="0"/>
            <a:r>
              <a:rPr kumimoji="1" lang="ja-JP" altLang="en-US" sz="1400" b="1" dirty="0">
                <a:solidFill>
                  <a:schemeClr val="bg1"/>
                </a:solidFill>
                <a:latin typeface="BIZ UDPゴシック" panose="020B0400000000000000" pitchFamily="50" charset="-128"/>
                <a:ea typeface="BIZ UDPゴシック" panose="020B0400000000000000" pitchFamily="50" charset="-128"/>
              </a:rPr>
              <a:t>　児童相談所や市町の福祉関係担当者とは日頃から情報交換を行い、顔の</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lvl="0"/>
            <a:r>
              <a:rPr kumimoji="1" lang="ja-JP" altLang="en-US" sz="1400" b="1" dirty="0">
                <a:solidFill>
                  <a:schemeClr val="bg1"/>
                </a:solidFill>
                <a:latin typeface="BIZ UDPゴシック" panose="020B0400000000000000" pitchFamily="50" charset="-128"/>
                <a:ea typeface="BIZ UDPゴシック" panose="020B0400000000000000" pitchFamily="50" charset="-128"/>
              </a:rPr>
              <a:t>見える関係になっておくとよいでしょう。</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lvl="0"/>
            <a:r>
              <a:rPr kumimoji="1" lang="ja-JP" altLang="en-US" sz="1400" b="1" dirty="0">
                <a:solidFill>
                  <a:schemeClr val="bg1"/>
                </a:solidFill>
                <a:latin typeface="BIZ UDPゴシック" panose="020B0400000000000000" pitchFamily="50" charset="-128"/>
                <a:ea typeface="BIZ UDPゴシック" panose="020B0400000000000000" pitchFamily="50" charset="-128"/>
              </a:rPr>
              <a:t>　また、問題行動を起こす児童生徒の背景に、虐待が疑われる場合もあります。その場合は、速やかに担当課、児童相談所に通告する必要があります。</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434DE689-A875-6761-A4DE-08D7A4E5A9AF}"/>
              </a:ext>
            </a:extLst>
          </p:cNvPr>
          <p:cNvSpPr/>
          <p:nvPr/>
        </p:nvSpPr>
        <p:spPr>
          <a:xfrm>
            <a:off x="92279" y="4489156"/>
            <a:ext cx="12032664" cy="1925157"/>
          </a:xfrm>
          <a:prstGeom prst="rect">
            <a:avLst/>
          </a:prstGeom>
          <a:solidFill>
            <a:schemeClr val="accent4">
              <a:lumMod val="20000"/>
              <a:lumOff val="80000"/>
            </a:schemeClr>
          </a:solidFill>
          <a:ln w="28575">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400" b="1" dirty="0">
                <a:solidFill>
                  <a:srgbClr val="FF0000"/>
                </a:solidFill>
                <a:latin typeface="BIZ UDPゴシック" panose="020B0400000000000000" pitchFamily="50" charset="-128"/>
                <a:ea typeface="BIZ UDPゴシック" panose="020B0400000000000000" pitchFamily="50" charset="-128"/>
              </a:rPr>
              <a:t>対応のポイント</a:t>
            </a:r>
            <a:endParaRPr kumimoji="1" lang="en-US" altLang="ja-JP" sz="2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ＳＣ</a:t>
            </a:r>
            <a:r>
              <a:rPr kumimoji="1" lang="ja-JP" altLang="en-US" sz="2400" b="1" dirty="0">
                <a:latin typeface="BIZ UDPゴシック" panose="020B0400000000000000" pitchFamily="50" charset="-128"/>
                <a:ea typeface="BIZ UDPゴシック" panose="020B0400000000000000" pitchFamily="50" charset="-128"/>
              </a:rPr>
              <a:t>、</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ＳＳＷ</a:t>
            </a:r>
            <a:r>
              <a:rPr kumimoji="1" lang="ja-JP" altLang="en-US" sz="2400" b="1" dirty="0">
                <a:latin typeface="BIZ UDPゴシック" panose="020B0400000000000000" pitchFamily="50" charset="-128"/>
                <a:ea typeface="BIZ UDPゴシック" panose="020B0400000000000000" pitchFamily="50" charset="-128"/>
              </a:rPr>
              <a:t>への相談は</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医療・福祉機関との連携の入り口</a:t>
            </a:r>
            <a:r>
              <a:rPr kumimoji="1" lang="ja-JP" altLang="en-US" sz="2400" b="1" dirty="0">
                <a:latin typeface="BIZ UDPゴシック" panose="020B0400000000000000" pitchFamily="50" charset="-128"/>
                <a:ea typeface="BIZ UDPゴシック" panose="020B0400000000000000" pitchFamily="50" charset="-128"/>
              </a:rPr>
              <a:t>となります。</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・医療機関との連携の際、場合によっては</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医師と直接</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会って話をすることも大切です。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・福祉機関との連携では、</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児童相談所</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や</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市町の福祉担当課</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と日頃から情報交換する</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lang="ja-JP" altLang="en-US" sz="2400" b="1" dirty="0">
                <a:solidFill>
                  <a:schemeClr val="tx1"/>
                </a:solidFill>
                <a:latin typeface="BIZ UDPゴシック" panose="020B0400000000000000" pitchFamily="50" charset="-128"/>
                <a:ea typeface="BIZ UDPゴシック" panose="020B0400000000000000" pitchFamily="50" charset="-128"/>
              </a:rPr>
              <a:t>　</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ことが不可欠です。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7FA4E3F-5FDB-82CA-02ED-E95B03F9E294}"/>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9" name="正方形/長方形 8">
            <a:extLst>
              <a:ext uri="{FF2B5EF4-FFF2-40B4-BE49-F238E27FC236}">
                <a16:creationId xmlns:a16="http://schemas.microsoft.com/office/drawing/2014/main" id="{0FCDFF43-FA4E-E526-193E-20B65F356381}"/>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④関係諸機関との連携</a:t>
            </a:r>
          </a:p>
        </p:txBody>
      </p:sp>
      <p:pic>
        <p:nvPicPr>
          <p:cNvPr id="10" name="グラフィックス 9" descr="握手 単色塗りつぶし">
            <a:extLst>
              <a:ext uri="{FF2B5EF4-FFF2-40B4-BE49-F238E27FC236}">
                <a16:creationId xmlns:a16="http://schemas.microsoft.com/office/drawing/2014/main" id="{CF8BCD78-8E08-E22C-433F-8B65263CA3A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446544" y="73916"/>
            <a:ext cx="750260" cy="750260"/>
          </a:xfrm>
          <a:prstGeom prst="rect">
            <a:avLst/>
          </a:prstGeom>
        </p:spPr>
      </p:pic>
    </p:spTree>
    <p:extLst>
      <p:ext uri="{BB962C8B-B14F-4D97-AF65-F5344CB8AC3E}">
        <p14:creationId xmlns:p14="http://schemas.microsoft.com/office/powerpoint/2010/main" val="3887557073"/>
      </p:ext>
    </p:extLst>
  </p:cSld>
  <p:clrMapOvr>
    <a:masterClrMapping/>
  </p:clrMapOvr>
  <mc:AlternateContent xmlns:mc="http://schemas.openxmlformats.org/markup-compatibility/2006" xmlns:p14="http://schemas.microsoft.com/office/powerpoint/2010/main">
    <mc:Choice Requires="p14">
      <p:transition spd="slow" p14:dur="2000" advClick="0" advTm="47000">
        <p:randomBar dir="vert"/>
      </p:transition>
    </mc:Choice>
    <mc:Fallback xmlns="">
      <p:transition spd="slow" advClick="0" advTm="47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5000"/>
                            </p:stCondLst>
                            <p:childTnLst>
                              <p:par>
                                <p:cTn id="9" presetID="16" presetClass="entr" presetSubtype="21"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3000"/>
                                        <p:tgtEl>
                                          <p:spTgt spid="6"/>
                                        </p:tgtEl>
                                      </p:cBhvr>
                                    </p:animEffect>
                                  </p:childTnLst>
                                </p:cTn>
                              </p:par>
                            </p:childTnLst>
                          </p:cTn>
                        </p:par>
                        <p:par>
                          <p:cTn id="12" fill="hold">
                            <p:stCondLst>
                              <p:cond delay="10000"/>
                            </p:stCondLst>
                            <p:childTnLst>
                              <p:par>
                                <p:cTn id="13" presetID="14" presetClass="entr" presetSubtype="10" fill="hold" nodeType="afterEffect">
                                  <p:stCondLst>
                                    <p:cond delay="1000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3000"/>
                                        <p:tgtEl>
                                          <p:spTgt spid="7"/>
                                        </p:tgtEl>
                                      </p:cBhvr>
                                    </p:animEffect>
                                  </p:childTnLst>
                                </p:cTn>
                              </p:par>
                              <p:par>
                                <p:cTn id="16" presetID="14" presetClass="entr" presetSubtype="10" fill="hold" grpId="0" nodeType="withEffect">
                                  <p:stCondLst>
                                    <p:cond delay="1000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3000"/>
                                        <p:tgtEl>
                                          <p:spTgt spid="14"/>
                                        </p:tgtEl>
                                      </p:cBhvr>
                                    </p:animEffect>
                                  </p:childTnLst>
                                </p:cTn>
                              </p:par>
                              <p:par>
                                <p:cTn id="19" presetID="14" presetClass="entr" presetSubtype="10" fill="hold" grpId="0" nodeType="withEffect">
                                  <p:stCondLst>
                                    <p:cond delay="1000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3000"/>
                                        <p:tgtEl>
                                          <p:spTgt spid="21"/>
                                        </p:tgtEl>
                                      </p:cBhvr>
                                    </p:animEffect>
                                  </p:childTnLst>
                                </p:cTn>
                              </p:par>
                            </p:childTnLst>
                          </p:cTn>
                        </p:par>
                        <p:par>
                          <p:cTn id="22" fill="hold">
                            <p:stCondLst>
                              <p:cond delay="23000"/>
                            </p:stCondLst>
                            <p:childTnLst>
                              <p:par>
                                <p:cTn id="23" presetID="14" presetClass="entr" presetSubtype="10" fill="hold" nodeType="afterEffect">
                                  <p:stCondLst>
                                    <p:cond delay="1000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3000"/>
                                        <p:tgtEl>
                                          <p:spTgt spid="23"/>
                                        </p:tgtEl>
                                      </p:cBhvr>
                                    </p:animEffect>
                                  </p:childTnLst>
                                </p:cTn>
                              </p:par>
                              <p:par>
                                <p:cTn id="26" presetID="14" presetClass="entr" presetSubtype="10" fill="hold" grpId="0" nodeType="withEffect">
                                  <p:stCondLst>
                                    <p:cond delay="10000"/>
                                  </p:stCondLst>
                                  <p:childTnLst>
                                    <p:set>
                                      <p:cBhvr>
                                        <p:cTn id="27" dur="1" fill="hold">
                                          <p:stCondLst>
                                            <p:cond delay="0"/>
                                          </p:stCondLst>
                                        </p:cTn>
                                        <p:tgtEl>
                                          <p:spTgt spid="25"/>
                                        </p:tgtEl>
                                        <p:attrNameLst>
                                          <p:attrName>style.visibility</p:attrName>
                                        </p:attrNameLst>
                                      </p:cBhvr>
                                      <p:to>
                                        <p:strVal val="visible"/>
                                      </p:to>
                                    </p:set>
                                    <p:animEffect transition="in" filter="randombar(horizontal)">
                                      <p:cBhvr>
                                        <p:cTn id="28" dur="3000"/>
                                        <p:tgtEl>
                                          <p:spTgt spid="25"/>
                                        </p:tgtEl>
                                      </p:cBhvr>
                                    </p:animEffect>
                                  </p:childTnLst>
                                </p:cTn>
                              </p:par>
                              <p:par>
                                <p:cTn id="29" presetID="14" presetClass="entr" presetSubtype="10" fill="hold" grpId="0" nodeType="withEffect">
                                  <p:stCondLst>
                                    <p:cond delay="1000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3000"/>
                                        <p:tgtEl>
                                          <p:spTgt spid="27"/>
                                        </p:tgtEl>
                                      </p:cBhvr>
                                    </p:animEffect>
                                  </p:childTnLst>
                                </p:cTn>
                              </p:par>
                            </p:childTnLst>
                          </p:cTn>
                        </p:par>
                        <p:par>
                          <p:cTn id="32" fill="hold">
                            <p:stCondLst>
                              <p:cond delay="36000"/>
                            </p:stCondLst>
                            <p:childTnLst>
                              <p:par>
                                <p:cTn id="33" presetID="42" presetClass="entr" presetSubtype="0" fill="hold" grpId="0" nodeType="afterEffect">
                                  <p:stCondLst>
                                    <p:cond delay="1300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3000"/>
                                        <p:tgtEl>
                                          <p:spTgt spid="28"/>
                                        </p:tgtEl>
                                      </p:cBhvr>
                                    </p:animEffect>
                                    <p:anim calcmode="lin" valueType="num">
                                      <p:cBhvr>
                                        <p:cTn id="36" dur="3000" fill="hold"/>
                                        <p:tgtEl>
                                          <p:spTgt spid="28"/>
                                        </p:tgtEl>
                                        <p:attrNameLst>
                                          <p:attrName>ppt_x</p:attrName>
                                        </p:attrNameLst>
                                      </p:cBhvr>
                                      <p:tavLst>
                                        <p:tav tm="0">
                                          <p:val>
                                            <p:strVal val="#ppt_x"/>
                                          </p:val>
                                        </p:tav>
                                        <p:tav tm="100000">
                                          <p:val>
                                            <p:strVal val="#ppt_x"/>
                                          </p:val>
                                        </p:tav>
                                      </p:tavLst>
                                    </p:anim>
                                    <p:anim calcmode="lin" valueType="num">
                                      <p:cBhvr>
                                        <p:cTn id="37" dur="3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4" grpId="0"/>
      <p:bldP spid="21" grpId="0"/>
      <p:bldP spid="25" grpId="0"/>
      <p:bldP spid="27" grpId="0"/>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緑の無地の黒板">
            <a:extLst>
              <a:ext uri="{FF2B5EF4-FFF2-40B4-BE49-F238E27FC236}">
                <a16:creationId xmlns:a16="http://schemas.microsoft.com/office/drawing/2014/main" id="{BC5A8370-C558-32C3-06D5-D07676B06AF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17" name="正方形/長方形 16"/>
          <p:cNvSpPr/>
          <p:nvPr/>
        </p:nvSpPr>
        <p:spPr>
          <a:xfrm>
            <a:off x="49806" y="1639341"/>
            <a:ext cx="5440605" cy="2027849"/>
          </a:xfrm>
          <a:prstGeom prst="rect">
            <a:avLst/>
          </a:prstGeom>
          <a:solidFill>
            <a:schemeClr val="accent2">
              <a:lumMod val="20000"/>
              <a:lumOff val="80000"/>
            </a:schemeClr>
          </a:solidFill>
          <a:ln w="5715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dirty="0">
                <a:latin typeface="BIZ UDPゴシック" panose="020B0400000000000000" pitchFamily="50" charset="-128"/>
                <a:ea typeface="BIZ UDPゴシック" panose="020B0400000000000000" pitchFamily="50" charset="-128"/>
              </a:rPr>
              <a:t>（１）教職員間での情報共有・共通認識</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①児童生徒に関する小さなことでも報告・連絡・相談を行う。</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00"/>
                </a:solidFill>
                <a:latin typeface="BIZ UDPゴシック" panose="020B0400000000000000" pitchFamily="50" charset="-128"/>
                <a:ea typeface="BIZ UDPゴシック" panose="020B0400000000000000" pitchFamily="50" charset="-128"/>
              </a:rPr>
              <a:t>　②指導方針や基準等を明確にする。</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・学校全体で、「全員で必ずしなければいけないことは何か」　</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を確認し、学校生活や授業中におけるマナーを明確にさせる。</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③児童生徒への指導を徹底する。</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・「見守り」や「受容」の姿勢は大切にしつつ、「どういう理　</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由があれ、ならぬものはならぬ」と注意しなければならない</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場面では、毅然とした対応をとることが重要。</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18" name="正方形/長方形 17"/>
          <p:cNvSpPr/>
          <p:nvPr/>
        </p:nvSpPr>
        <p:spPr>
          <a:xfrm>
            <a:off x="49806" y="3747691"/>
            <a:ext cx="7547552" cy="1538001"/>
          </a:xfrm>
          <a:prstGeom prst="rect">
            <a:avLst/>
          </a:prstGeom>
          <a:solidFill>
            <a:schemeClr val="bg1">
              <a:lumMod val="95000"/>
            </a:schemeClr>
          </a:solidFill>
          <a:ln w="571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b="1" dirty="0">
                <a:latin typeface="BIZ UDPゴシック" panose="020B0400000000000000" pitchFamily="50" charset="-128"/>
                <a:ea typeface="BIZ UDPゴシック" panose="020B0400000000000000" pitchFamily="50" charset="-128"/>
              </a:rPr>
              <a:t>（２）問題行動等の防止を目的とした関係機関等によるネットワークの活用</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学校の実情に応じ、警察・福祉等の関係機関や自治会等地域関係者によるネットワークを編成することが考えられます。</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①組織の構成員は、学校が主体となって決定する。</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00"/>
                </a:solidFill>
                <a:latin typeface="BIZ UDPゴシック" panose="020B0400000000000000" pitchFamily="50" charset="-128"/>
                <a:ea typeface="BIZ UDPゴシック" panose="020B0400000000000000" pitchFamily="50" charset="-128"/>
              </a:rPr>
              <a:t>　②情報共有を十分に行い、具体的な行動連携について検討することが重要。</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00"/>
                </a:solidFill>
                <a:latin typeface="BIZ UDPゴシック" panose="020B0400000000000000" pitchFamily="50" charset="-128"/>
                <a:ea typeface="BIZ UDPゴシック" panose="020B0400000000000000" pitchFamily="50" charset="-128"/>
              </a:rPr>
              <a:t>　③児童生徒の個人情報の取り扱いを事前に決めておく。</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49806" y="5363396"/>
            <a:ext cx="5440605" cy="862685"/>
          </a:xfrm>
          <a:prstGeom prst="rect">
            <a:avLst/>
          </a:prstGeom>
          <a:solidFill>
            <a:schemeClr val="accent1">
              <a:lumMod val="20000"/>
              <a:lumOff val="80000"/>
            </a:schemeClr>
          </a:solidFill>
          <a:ln w="57150">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b="1" dirty="0">
                <a:latin typeface="BIZ UDPゴシック" panose="020B0400000000000000" pitchFamily="50" charset="-128"/>
                <a:ea typeface="BIZ UDPゴシック" panose="020B0400000000000000" pitchFamily="50" charset="-128"/>
              </a:rPr>
              <a:t>（３）学習環境の整備</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児童生徒にとって学校生活の大半は授業です。落ち着いた学習環境を整えることが暴力行為等の防止の基盤となります。</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7647163" y="1458347"/>
            <a:ext cx="4459224" cy="4578687"/>
          </a:xfrm>
          <a:prstGeom prst="rect">
            <a:avLst/>
          </a:prstGeom>
          <a:solidFill>
            <a:schemeClr val="accent6">
              <a:lumMod val="20000"/>
              <a:lumOff val="80000"/>
            </a:schemeClr>
          </a:solidFill>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latin typeface="BIZ UDPゴシック" panose="020B0400000000000000" pitchFamily="50" charset="-128"/>
                <a:ea typeface="BIZ UDPゴシック" panose="020B0400000000000000" pitchFamily="50" charset="-128"/>
              </a:rPr>
              <a:t>（４）暴力行為の未然防止のための取組例</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①家庭・地域との連携</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・学校からの積極的な情報発信</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・保護者との面談</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・体験活動の充実</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・地域の人々の支援活動</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②小中連携の推進</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・教員相互の交流</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・児童生徒の交流</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・小中学校同一歩調の指導方針・体制</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・生徒指導担当教員による定期的な学校訪問</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③授業等を工夫した積極的な生徒指導の推進</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・コミュニケーション能力を高める取組</a:t>
            </a:r>
            <a:endParaRPr kumimoji="1" lang="en-US" altLang="ja-JP" sz="1400" b="1" dirty="0">
              <a:latin typeface="BIZ UDPゴシック" panose="020B0400000000000000" pitchFamily="50" charset="-128"/>
              <a:ea typeface="BIZ UDPゴシック" panose="020B0400000000000000" pitchFamily="50" charset="-128"/>
            </a:endParaRPr>
          </a:p>
          <a:p>
            <a:pPr lvl="0"/>
            <a:r>
              <a:rPr kumimoji="1" lang="ja-JP" altLang="en-US" sz="12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④登下校時の活動</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lvl="0"/>
            <a:r>
              <a:rPr kumimoji="1" lang="ja-JP" altLang="en-US" sz="1100" b="1"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・朝のあいさつ運動</a:t>
            </a:r>
            <a:endParaRPr kumimoji="1" lang="en-US" altLang="ja-JP" sz="1400" b="1"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200" b="1"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・下校時等のパトロールの実践</a:t>
            </a:r>
            <a:endParaRPr kumimoji="1" lang="en-US" altLang="ja-JP" sz="1400" b="1"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400" b="1" dirty="0">
                <a:solidFill>
                  <a:srgbClr val="FF0000"/>
                </a:solidFill>
                <a:latin typeface="BIZ UDPゴシック" panose="020B0400000000000000" pitchFamily="50" charset="-128"/>
                <a:ea typeface="BIZ UDPゴシック" panose="020B0400000000000000" pitchFamily="50" charset="-128"/>
              </a:rPr>
              <a:t>　⑤学校生活の中に静寂な時間を設ける活動</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lvl="0"/>
            <a:r>
              <a:rPr kumimoji="1" lang="ja-JP" altLang="en-US" sz="1100" b="1"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・朝読書</a:t>
            </a:r>
            <a:endParaRPr kumimoji="1" lang="en-US" altLang="ja-JP" sz="1400" b="1"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200" b="1"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・無言清掃</a:t>
            </a:r>
            <a:endParaRPr kumimoji="1" lang="en-US" altLang="ja-JP" sz="1400" b="1"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200" b="1"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・無言集会</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4" name="角丸四角形 3"/>
          <p:cNvSpPr/>
          <p:nvPr/>
        </p:nvSpPr>
        <p:spPr>
          <a:xfrm>
            <a:off x="9473184" y="3172127"/>
            <a:ext cx="2432304" cy="3017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教員の相互理解につながる</a:t>
            </a:r>
          </a:p>
        </p:txBody>
      </p:sp>
      <p:sp>
        <p:nvSpPr>
          <p:cNvPr id="23" name="角丸四角形 22"/>
          <p:cNvSpPr/>
          <p:nvPr/>
        </p:nvSpPr>
        <p:spPr>
          <a:xfrm>
            <a:off x="9732264" y="2459419"/>
            <a:ext cx="1914144" cy="3017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地域で子供を育てる</a:t>
            </a:r>
          </a:p>
        </p:txBody>
      </p:sp>
      <p:sp>
        <p:nvSpPr>
          <p:cNvPr id="26" name="角丸四角形 25"/>
          <p:cNvSpPr/>
          <p:nvPr/>
        </p:nvSpPr>
        <p:spPr>
          <a:xfrm>
            <a:off x="9265571" y="5492986"/>
            <a:ext cx="2687813" cy="3017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共通理解・共通行動</a:t>
            </a:r>
          </a:p>
        </p:txBody>
      </p:sp>
      <p:sp>
        <p:nvSpPr>
          <p:cNvPr id="5" name="テキスト ボックス 4">
            <a:extLst>
              <a:ext uri="{FF2B5EF4-FFF2-40B4-BE49-F238E27FC236}">
                <a16:creationId xmlns:a16="http://schemas.microsoft.com/office/drawing/2014/main" id="{FCB9EC0C-E974-4B5B-EC4D-930F88EFB14D}"/>
              </a:ext>
            </a:extLst>
          </p:cNvPr>
          <p:cNvSpPr txBox="1"/>
          <p:nvPr/>
        </p:nvSpPr>
        <p:spPr>
          <a:xfrm>
            <a:off x="336320" y="745639"/>
            <a:ext cx="11569167" cy="892552"/>
          </a:xfrm>
          <a:prstGeom prst="rect">
            <a:avLst/>
          </a:prstGeom>
          <a:noFill/>
        </p:spPr>
        <p:txBody>
          <a:bodyPr wrap="square">
            <a:spAutoFit/>
          </a:bodyPr>
          <a:lstStyle/>
          <a:p>
            <a:r>
              <a:rPr lang="ja-JP" altLang="en-US" sz="1600" b="1" dirty="0">
                <a:ln w="0"/>
                <a:solidFill>
                  <a:schemeClr val="bg1"/>
                </a:solidFill>
                <a:latin typeface="BIZ UDゴシック" panose="020B0400000000000000" pitchFamily="49" charset="-128"/>
                <a:ea typeface="BIZ UDゴシック" panose="020B0400000000000000" pitchFamily="49" charset="-128"/>
              </a:rPr>
              <a:t>暴力行為を未然に防止するためには、児童生徒の健全な成長を意図した教育活動を学校全体で推進していく必要があります。</a:t>
            </a:r>
            <a:endParaRPr lang="en-US" altLang="ja-JP" sz="1600" b="1" dirty="0">
              <a:ln w="0"/>
              <a:solidFill>
                <a:schemeClr val="bg1"/>
              </a:solidFill>
              <a:latin typeface="BIZ UDゴシック" panose="020B0400000000000000" pitchFamily="49" charset="-128"/>
              <a:ea typeface="BIZ UDゴシック" panose="020B0400000000000000" pitchFamily="49" charset="-128"/>
            </a:endParaRPr>
          </a:p>
          <a:p>
            <a:r>
              <a:rPr lang="ja-JP" altLang="en-US" sz="2000" b="1" u="sng" dirty="0">
                <a:ln w="0"/>
                <a:solidFill>
                  <a:srgbClr val="FFCCCC"/>
                </a:solidFill>
                <a:latin typeface="BIZ UDゴシック" panose="020B0400000000000000" pitchFamily="49" charset="-128"/>
                <a:ea typeface="BIZ UDゴシック" panose="020B0400000000000000" pitchFamily="49" charset="-128"/>
              </a:rPr>
              <a:t>学習の環境</a:t>
            </a:r>
            <a:r>
              <a:rPr lang="ja-JP" altLang="en-US" sz="1600" b="1" dirty="0">
                <a:ln w="0"/>
                <a:solidFill>
                  <a:schemeClr val="bg1"/>
                </a:solidFill>
                <a:latin typeface="BIZ UDゴシック" panose="020B0400000000000000" pitchFamily="49" charset="-128"/>
                <a:ea typeface="BIZ UDゴシック" panose="020B0400000000000000" pitchFamily="49" charset="-128"/>
              </a:rPr>
              <a:t>を整え、</a:t>
            </a:r>
            <a:r>
              <a:rPr lang="ja-JP" altLang="en-US" sz="2000" b="1" u="sng" dirty="0">
                <a:ln w="0"/>
                <a:solidFill>
                  <a:srgbClr val="FFCCCC"/>
                </a:solidFill>
                <a:latin typeface="BIZ UDゴシック" panose="020B0400000000000000" pitchFamily="49" charset="-128"/>
                <a:ea typeface="BIZ UDゴシック" panose="020B0400000000000000" pitchFamily="49" charset="-128"/>
              </a:rPr>
              <a:t>家庭や地域と連携</a:t>
            </a:r>
            <a:r>
              <a:rPr lang="ja-JP" altLang="en-US" sz="1600" b="1" dirty="0">
                <a:ln w="0"/>
                <a:solidFill>
                  <a:schemeClr val="bg1"/>
                </a:solidFill>
                <a:latin typeface="BIZ UDゴシック" panose="020B0400000000000000" pitchFamily="49" charset="-128"/>
                <a:ea typeface="BIZ UDゴシック" panose="020B0400000000000000" pitchFamily="49" charset="-128"/>
              </a:rPr>
              <a:t>するなど、暴力が起こらない</a:t>
            </a:r>
            <a:r>
              <a:rPr lang="ja-JP" altLang="en-US" sz="2000" b="1" u="sng" dirty="0">
                <a:ln w="0"/>
                <a:solidFill>
                  <a:srgbClr val="FFCCCC"/>
                </a:solidFill>
                <a:latin typeface="BIZ UDゴシック" panose="020B0400000000000000" pitchFamily="49" charset="-128"/>
                <a:ea typeface="BIZ UDゴシック" panose="020B0400000000000000" pitchFamily="49" charset="-128"/>
              </a:rPr>
              <a:t>安心・安全な学校</a:t>
            </a:r>
            <a:r>
              <a:rPr lang="ja-JP" altLang="en-US" sz="1600" b="1" dirty="0">
                <a:ln w="0"/>
                <a:solidFill>
                  <a:schemeClr val="bg1"/>
                </a:solidFill>
                <a:latin typeface="BIZ UDゴシック" panose="020B0400000000000000" pitchFamily="49" charset="-128"/>
                <a:ea typeface="BIZ UDゴシック" panose="020B0400000000000000" pitchFamily="49" charset="-128"/>
              </a:rPr>
              <a:t>となるような取組の実施が</a:t>
            </a:r>
            <a:endParaRPr lang="en-US" altLang="ja-JP" sz="1600" b="1" dirty="0">
              <a:ln w="0"/>
              <a:solidFill>
                <a:schemeClr val="bg1"/>
              </a:solidFill>
              <a:latin typeface="BIZ UDゴシック" panose="020B0400000000000000" pitchFamily="49" charset="-128"/>
              <a:ea typeface="BIZ UDゴシック" panose="020B0400000000000000" pitchFamily="49" charset="-128"/>
            </a:endParaRPr>
          </a:p>
          <a:p>
            <a:r>
              <a:rPr lang="ja-JP" altLang="en-US" sz="1600" b="1" dirty="0">
                <a:ln w="0"/>
                <a:solidFill>
                  <a:schemeClr val="bg1"/>
                </a:solidFill>
                <a:latin typeface="BIZ UDゴシック" panose="020B0400000000000000" pitchFamily="49" charset="-128"/>
                <a:ea typeface="BIZ UDゴシック" panose="020B0400000000000000" pitchFamily="49" charset="-128"/>
              </a:rPr>
              <a:t>望まれます。</a:t>
            </a:r>
            <a:endParaRPr lang="ja-JP" altLang="en-US" dirty="0">
              <a:solidFill>
                <a:schemeClr val="bg1"/>
              </a:solidFill>
            </a:endParaRPr>
          </a:p>
        </p:txBody>
      </p:sp>
      <p:sp>
        <p:nvSpPr>
          <p:cNvPr id="6" name="テキスト ボックス 5">
            <a:extLst>
              <a:ext uri="{FF2B5EF4-FFF2-40B4-BE49-F238E27FC236}">
                <a16:creationId xmlns:a16="http://schemas.microsoft.com/office/drawing/2014/main" id="{B5D403A2-E203-EA65-607A-6F20681562E4}"/>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3" name="テキスト ボックス 2">
            <a:extLst>
              <a:ext uri="{FF2B5EF4-FFF2-40B4-BE49-F238E27FC236}">
                <a16:creationId xmlns:a16="http://schemas.microsoft.com/office/drawing/2014/main" id="{8260E021-0CCA-7F8D-5021-E3C9FC2E475B}"/>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7" name="正方形/長方形 6">
            <a:extLst>
              <a:ext uri="{FF2B5EF4-FFF2-40B4-BE49-F238E27FC236}">
                <a16:creationId xmlns:a16="http://schemas.microsoft.com/office/drawing/2014/main" id="{7E554928-FB77-221B-17DB-225978B67DE6}"/>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④関係諸機関との連携</a:t>
            </a:r>
          </a:p>
        </p:txBody>
      </p:sp>
      <p:pic>
        <p:nvPicPr>
          <p:cNvPr id="10" name="グラフィックス 9" descr="警告 単色塗りつぶし">
            <a:extLst>
              <a:ext uri="{FF2B5EF4-FFF2-40B4-BE49-F238E27FC236}">
                <a16:creationId xmlns:a16="http://schemas.microsoft.com/office/drawing/2014/main" id="{705C7FD2-3596-A6D2-484B-93DA08A95A8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440021" y="133875"/>
            <a:ext cx="631237" cy="553663"/>
          </a:xfrm>
          <a:prstGeom prst="rect">
            <a:avLst/>
          </a:prstGeom>
        </p:spPr>
      </p:pic>
    </p:spTree>
    <p:extLst>
      <p:ext uri="{BB962C8B-B14F-4D97-AF65-F5344CB8AC3E}">
        <p14:creationId xmlns:p14="http://schemas.microsoft.com/office/powerpoint/2010/main" val="1651089438"/>
      </p:ext>
    </p:extLst>
  </p:cSld>
  <p:clrMapOvr>
    <a:masterClrMapping/>
  </p:clrMapOvr>
  <mc:AlternateContent xmlns:mc="http://schemas.openxmlformats.org/markup-compatibility/2006" xmlns:p14="http://schemas.microsoft.com/office/powerpoint/2010/main">
    <mc:Choice Requires="p14">
      <p:transition spd="slow" p14:dur="2000" advClick="0" advTm="80000">
        <p:split orient="vert"/>
      </p:transition>
    </mc:Choice>
    <mc:Fallback xmlns="">
      <p:transition spd="slow" advClick="0" advTm="8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3000"/>
                                        <p:tgtEl>
                                          <p:spTgt spid="5"/>
                                        </p:tgtEl>
                                      </p:cBhvr>
                                    </p:animEffect>
                                  </p:childTnLst>
                                </p:cTn>
                              </p:par>
                            </p:childTnLst>
                          </p:cTn>
                        </p:par>
                        <p:par>
                          <p:cTn id="8" fill="hold">
                            <p:stCondLst>
                              <p:cond delay="5000"/>
                            </p:stCondLst>
                            <p:childTnLst>
                              <p:par>
                                <p:cTn id="9" presetID="42" presetClass="entr" presetSubtype="0" fill="hold" grpId="0" nodeType="afterEffect">
                                  <p:stCondLst>
                                    <p:cond delay="5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3000"/>
                                        <p:tgtEl>
                                          <p:spTgt spid="17"/>
                                        </p:tgtEl>
                                      </p:cBhvr>
                                    </p:animEffect>
                                    <p:anim calcmode="lin" valueType="num">
                                      <p:cBhvr>
                                        <p:cTn id="12" dur="3000" fill="hold"/>
                                        <p:tgtEl>
                                          <p:spTgt spid="17"/>
                                        </p:tgtEl>
                                        <p:attrNameLst>
                                          <p:attrName>ppt_x</p:attrName>
                                        </p:attrNameLst>
                                      </p:cBhvr>
                                      <p:tavLst>
                                        <p:tav tm="0">
                                          <p:val>
                                            <p:strVal val="#ppt_x"/>
                                          </p:val>
                                        </p:tav>
                                        <p:tav tm="100000">
                                          <p:val>
                                            <p:strVal val="#ppt_x"/>
                                          </p:val>
                                        </p:tav>
                                      </p:tavLst>
                                    </p:anim>
                                    <p:anim calcmode="lin" valueType="num">
                                      <p:cBhvr>
                                        <p:cTn id="13" dur="3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3000"/>
                            </p:stCondLst>
                            <p:childTnLst>
                              <p:par>
                                <p:cTn id="15" presetID="42" presetClass="entr" presetSubtype="0" fill="hold" grpId="0" nodeType="afterEffect">
                                  <p:stCondLst>
                                    <p:cond delay="10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3000"/>
                                        <p:tgtEl>
                                          <p:spTgt spid="18"/>
                                        </p:tgtEl>
                                      </p:cBhvr>
                                    </p:animEffect>
                                    <p:anim calcmode="lin" valueType="num">
                                      <p:cBhvr>
                                        <p:cTn id="18" dur="3000" fill="hold"/>
                                        <p:tgtEl>
                                          <p:spTgt spid="18"/>
                                        </p:tgtEl>
                                        <p:attrNameLst>
                                          <p:attrName>ppt_x</p:attrName>
                                        </p:attrNameLst>
                                      </p:cBhvr>
                                      <p:tavLst>
                                        <p:tav tm="0">
                                          <p:val>
                                            <p:strVal val="#ppt_x"/>
                                          </p:val>
                                        </p:tav>
                                        <p:tav tm="100000">
                                          <p:val>
                                            <p:strVal val="#ppt_x"/>
                                          </p:val>
                                        </p:tav>
                                      </p:tavLst>
                                    </p:anim>
                                    <p:anim calcmode="lin" valueType="num">
                                      <p:cBhvr>
                                        <p:cTn id="19" dur="3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6000"/>
                            </p:stCondLst>
                            <p:childTnLst>
                              <p:par>
                                <p:cTn id="21" presetID="42" presetClass="entr" presetSubtype="0" fill="hold" grpId="0" nodeType="afterEffect">
                                  <p:stCondLst>
                                    <p:cond delay="100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3000"/>
                                        <p:tgtEl>
                                          <p:spTgt spid="19"/>
                                        </p:tgtEl>
                                      </p:cBhvr>
                                    </p:animEffect>
                                    <p:anim calcmode="lin" valueType="num">
                                      <p:cBhvr>
                                        <p:cTn id="24" dur="3000" fill="hold"/>
                                        <p:tgtEl>
                                          <p:spTgt spid="19"/>
                                        </p:tgtEl>
                                        <p:attrNameLst>
                                          <p:attrName>ppt_x</p:attrName>
                                        </p:attrNameLst>
                                      </p:cBhvr>
                                      <p:tavLst>
                                        <p:tav tm="0">
                                          <p:val>
                                            <p:strVal val="#ppt_x"/>
                                          </p:val>
                                        </p:tav>
                                        <p:tav tm="100000">
                                          <p:val>
                                            <p:strVal val="#ppt_x"/>
                                          </p:val>
                                        </p:tav>
                                      </p:tavLst>
                                    </p:anim>
                                    <p:anim calcmode="lin" valueType="num">
                                      <p:cBhvr>
                                        <p:cTn id="25" dur="3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9000"/>
                            </p:stCondLst>
                            <p:childTnLst>
                              <p:par>
                                <p:cTn id="27" presetID="42" presetClass="entr" presetSubtype="0" fill="hold" grpId="0" nodeType="afterEffect">
                                  <p:stCondLst>
                                    <p:cond delay="100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3000"/>
                                        <p:tgtEl>
                                          <p:spTgt spid="20"/>
                                        </p:tgtEl>
                                      </p:cBhvr>
                                    </p:animEffect>
                                    <p:anim calcmode="lin" valueType="num">
                                      <p:cBhvr>
                                        <p:cTn id="30" dur="3000" fill="hold"/>
                                        <p:tgtEl>
                                          <p:spTgt spid="20"/>
                                        </p:tgtEl>
                                        <p:attrNameLst>
                                          <p:attrName>ppt_x</p:attrName>
                                        </p:attrNameLst>
                                      </p:cBhvr>
                                      <p:tavLst>
                                        <p:tav tm="0">
                                          <p:val>
                                            <p:strVal val="#ppt_x"/>
                                          </p:val>
                                        </p:tav>
                                        <p:tav tm="100000">
                                          <p:val>
                                            <p:strVal val="#ppt_x"/>
                                          </p:val>
                                        </p:tav>
                                      </p:tavLst>
                                    </p:anim>
                                    <p:anim calcmode="lin" valueType="num">
                                      <p:cBhvr>
                                        <p:cTn id="31" dur="3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0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3000"/>
                                        <p:tgtEl>
                                          <p:spTgt spid="23"/>
                                        </p:tgtEl>
                                      </p:cBhvr>
                                    </p:animEffect>
                                    <p:anim calcmode="lin" valueType="num">
                                      <p:cBhvr>
                                        <p:cTn id="35" dur="3000" fill="hold"/>
                                        <p:tgtEl>
                                          <p:spTgt spid="23"/>
                                        </p:tgtEl>
                                        <p:attrNameLst>
                                          <p:attrName>ppt_x</p:attrName>
                                        </p:attrNameLst>
                                      </p:cBhvr>
                                      <p:tavLst>
                                        <p:tav tm="0">
                                          <p:val>
                                            <p:strVal val="#ppt_x"/>
                                          </p:val>
                                        </p:tav>
                                        <p:tav tm="100000">
                                          <p:val>
                                            <p:strVal val="#ppt_x"/>
                                          </p:val>
                                        </p:tav>
                                      </p:tavLst>
                                    </p:anim>
                                    <p:anim calcmode="lin" valueType="num">
                                      <p:cBhvr>
                                        <p:cTn id="36" dur="30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00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3000"/>
                                        <p:tgtEl>
                                          <p:spTgt spid="4"/>
                                        </p:tgtEl>
                                      </p:cBhvr>
                                    </p:animEffect>
                                    <p:anim calcmode="lin" valueType="num">
                                      <p:cBhvr>
                                        <p:cTn id="40" dur="3000" fill="hold"/>
                                        <p:tgtEl>
                                          <p:spTgt spid="4"/>
                                        </p:tgtEl>
                                        <p:attrNameLst>
                                          <p:attrName>ppt_x</p:attrName>
                                        </p:attrNameLst>
                                      </p:cBhvr>
                                      <p:tavLst>
                                        <p:tav tm="0">
                                          <p:val>
                                            <p:strVal val="#ppt_x"/>
                                          </p:val>
                                        </p:tav>
                                        <p:tav tm="100000">
                                          <p:val>
                                            <p:strVal val="#ppt_x"/>
                                          </p:val>
                                        </p:tav>
                                      </p:tavLst>
                                    </p:anim>
                                    <p:anim calcmode="lin" valueType="num">
                                      <p:cBhvr>
                                        <p:cTn id="41" dur="3000" fill="hold"/>
                                        <p:tgtEl>
                                          <p:spTgt spid="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3000"/>
                                        <p:tgtEl>
                                          <p:spTgt spid="26"/>
                                        </p:tgtEl>
                                      </p:cBhvr>
                                    </p:animEffect>
                                    <p:anim calcmode="lin" valueType="num">
                                      <p:cBhvr>
                                        <p:cTn id="45" dur="3000" fill="hold"/>
                                        <p:tgtEl>
                                          <p:spTgt spid="26"/>
                                        </p:tgtEl>
                                        <p:attrNameLst>
                                          <p:attrName>ppt_x</p:attrName>
                                        </p:attrNameLst>
                                      </p:cBhvr>
                                      <p:tavLst>
                                        <p:tav tm="0">
                                          <p:val>
                                            <p:strVal val="#ppt_x"/>
                                          </p:val>
                                        </p:tav>
                                        <p:tav tm="100000">
                                          <p:val>
                                            <p:strVal val="#ppt_x"/>
                                          </p:val>
                                        </p:tav>
                                      </p:tavLst>
                                    </p:anim>
                                    <p:anim calcmode="lin" valueType="num">
                                      <p:cBhvr>
                                        <p:cTn id="46" dur="3000" fill="hold"/>
                                        <p:tgtEl>
                                          <p:spTgt spid="26"/>
                                        </p:tgtEl>
                                        <p:attrNameLst>
                                          <p:attrName>ppt_y</p:attrName>
                                        </p:attrNameLst>
                                      </p:cBhvr>
                                      <p:tavLst>
                                        <p:tav tm="0">
                                          <p:val>
                                            <p:strVal val="#ppt_y+.1"/>
                                          </p:val>
                                        </p:tav>
                                        <p:tav tm="100000">
                                          <p:val>
                                            <p:strVal val="#ppt_y"/>
                                          </p:val>
                                        </p:tav>
                                      </p:tavLst>
                                    </p:anim>
                                  </p:childTnLst>
                                </p:cTn>
                              </p:par>
                              <p:par>
                                <p:cTn id="47" presetID="16" presetClass="entr" presetSubtype="21" fill="hold" nodeType="withEffect">
                                  <p:stCondLst>
                                    <p:cond delay="100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4" grpId="0" animBg="1"/>
      <p:bldP spid="23" grpId="0" animBg="1"/>
      <p:bldP spid="26"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descr="空白の黒い黒板とチョーク">
            <a:extLst>
              <a:ext uri="{FF2B5EF4-FFF2-40B4-BE49-F238E27FC236}">
                <a16:creationId xmlns:a16="http://schemas.microsoft.com/office/drawing/2014/main" id="{5F0FCCEB-2C40-E4E5-4BB3-80B59096F79C}"/>
              </a:ext>
            </a:extLst>
          </p:cNvPr>
          <p:cNvPicPr>
            <a:picLocks noChangeAspect="1"/>
          </p:cNvPicPr>
          <p:nvPr/>
        </p:nvPicPr>
        <p:blipFill>
          <a:blip r:embed="rId2" cstate="screen">
            <a:alphaModFix amt="50000"/>
            <a:extLst>
              <a:ext uri="{28A0092B-C50C-407E-A947-70E740481C1C}">
                <a14:useLocalDpi xmlns:a14="http://schemas.microsoft.com/office/drawing/2010/main"/>
              </a:ext>
            </a:extLst>
          </a:blip>
          <a:srcRect/>
          <a:stretch>
            <a:fillRect/>
          </a:stretch>
        </p:blipFill>
        <p:spPr>
          <a:xfrm>
            <a:off x="20" y="1"/>
            <a:ext cx="12191980" cy="6857999"/>
          </a:xfrm>
          <a:prstGeom prst="rect">
            <a:avLst/>
          </a:prstGeom>
        </p:spPr>
      </p:pic>
      <p:sp>
        <p:nvSpPr>
          <p:cNvPr id="3" name="タイトル 1">
            <a:extLst>
              <a:ext uri="{FF2B5EF4-FFF2-40B4-BE49-F238E27FC236}">
                <a16:creationId xmlns:a16="http://schemas.microsoft.com/office/drawing/2014/main" id="{DF2A794C-EBD9-D91F-BF51-173C322F8433}"/>
              </a:ext>
            </a:extLst>
          </p:cNvPr>
          <p:cNvSpPr txBox="1">
            <a:spLocks/>
          </p:cNvSpPr>
          <p:nvPr/>
        </p:nvSpPr>
        <p:spPr>
          <a:xfrm>
            <a:off x="1524000" y="-248057"/>
            <a:ext cx="9144000" cy="6575898"/>
          </a:xfrm>
          <a:prstGeom prst="rect">
            <a:avLst/>
          </a:prstGeom>
        </p:spPr>
        <p:txBody>
          <a:bodyPr vert="horz" lIns="91440" tIns="45720" rIns="91440" bIns="45720" rtlCol="0" anchor="b">
            <a:normAutofit fontScale="70000" lnSpcReduction="20000"/>
          </a:bodyPr>
          <a:lstStyle>
            <a:defPPr>
              <a:defRPr lang="ja-JP"/>
            </a:defPPr>
            <a:lvl1pPr marL="0" algn="ctr" defTabSz="914400" rtl="0" eaLnBrk="1" latinLnBrk="0" hangingPunct="1">
              <a:spcBef>
                <a:spcPct val="0"/>
              </a:spcBef>
              <a:buNone/>
              <a:defRPr kumimoji="1" sz="4400" kern="1200">
                <a:solidFill>
                  <a:schemeClr val="tx1"/>
                </a:solidFill>
                <a:latin typeface="+mj-lt"/>
                <a:ea typeface="+mj-ea"/>
                <a:cs typeface="+mj-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子供たちは、困った行動の裏に</a:t>
            </a:r>
            <a:endParaRPr lang="en-US" altLang="ja-JP" sz="2900" b="1" dirty="0">
              <a:ln w="0">
                <a:noFill/>
              </a:ln>
              <a:solidFill>
                <a:srgbClr val="FFFFFF"/>
              </a:solidFill>
              <a:latin typeface="BIZ UDPゴシック" panose="020B0400000000000000" pitchFamily="50" charset="-128"/>
              <a:ea typeface="BIZ UDPゴシック" panose="020B0400000000000000" pitchFamily="50" charset="-128"/>
            </a:endParaRPr>
          </a:p>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“困っている気持ち”</a:t>
            </a:r>
            <a:endParaRPr lang="en-US" altLang="ja-JP" sz="2900" b="1" dirty="0">
              <a:ln w="0">
                <a:noFill/>
              </a:ln>
              <a:solidFill>
                <a:srgbClr val="FFFFFF"/>
              </a:solidFill>
              <a:latin typeface="BIZ UDPゴシック" panose="020B0400000000000000" pitchFamily="50" charset="-128"/>
              <a:ea typeface="BIZ UDPゴシック" panose="020B0400000000000000" pitchFamily="50" charset="-128"/>
            </a:endParaRPr>
          </a:p>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を抱えています。</a:t>
            </a:r>
            <a:endParaRPr lang="en-US" altLang="ja-JP" sz="2900" b="1" dirty="0">
              <a:ln w="0">
                <a:noFill/>
              </a:ln>
              <a:solidFill>
                <a:srgbClr val="FFFFFF"/>
              </a:solidFill>
              <a:latin typeface="BIZ UDPゴシック" panose="020B0400000000000000" pitchFamily="50" charset="-128"/>
              <a:ea typeface="BIZ UDPゴシック" panose="020B0400000000000000" pitchFamily="50" charset="-128"/>
            </a:endParaRPr>
          </a:p>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そのサインに気づけるのは、</a:t>
            </a:r>
            <a:endParaRPr lang="en-US" altLang="ja-JP" sz="2900" b="1" dirty="0">
              <a:ln w="0">
                <a:noFill/>
              </a:ln>
              <a:solidFill>
                <a:srgbClr val="FFFFFF"/>
              </a:solidFill>
              <a:latin typeface="BIZ UDPゴシック" panose="020B0400000000000000" pitchFamily="50" charset="-128"/>
              <a:ea typeface="BIZ UDPゴシック" panose="020B0400000000000000" pitchFamily="50" charset="-128"/>
            </a:endParaRPr>
          </a:p>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毎日近くで関わっている先生方です。</a:t>
            </a:r>
            <a:endParaRPr lang="en-US" altLang="ja-JP" sz="2900" b="1" dirty="0">
              <a:ln w="0">
                <a:noFill/>
              </a:ln>
              <a:solidFill>
                <a:srgbClr val="FFFFFF"/>
              </a:solidFill>
              <a:latin typeface="BIZ UDPゴシック" panose="020B0400000000000000" pitchFamily="50" charset="-128"/>
              <a:ea typeface="BIZ UDPゴシック" panose="020B0400000000000000" pitchFamily="50" charset="-128"/>
            </a:endParaRPr>
          </a:p>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温かいまなざしとちょっとした声掛けが、</a:t>
            </a:r>
            <a:endParaRPr lang="en-US" altLang="ja-JP" sz="2900" b="1" dirty="0">
              <a:ln w="0">
                <a:noFill/>
              </a:ln>
              <a:solidFill>
                <a:srgbClr val="FFFFFF"/>
              </a:solidFill>
              <a:latin typeface="BIZ UDPゴシック" panose="020B0400000000000000" pitchFamily="50" charset="-128"/>
              <a:ea typeface="BIZ UDPゴシック" panose="020B0400000000000000" pitchFamily="50" charset="-128"/>
            </a:endParaRPr>
          </a:p>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子供たちの心を大きく支えます。</a:t>
            </a:r>
            <a:endParaRPr lang="en-US" altLang="ja-JP" sz="2900" b="1" dirty="0">
              <a:ln w="0">
                <a:noFill/>
              </a:ln>
              <a:solidFill>
                <a:srgbClr val="FFFFFF"/>
              </a:solidFill>
              <a:latin typeface="BIZ UDPゴシック" panose="020B0400000000000000" pitchFamily="50" charset="-128"/>
              <a:ea typeface="BIZ UDPゴシック" panose="020B0400000000000000" pitchFamily="50" charset="-128"/>
            </a:endParaRPr>
          </a:p>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すべての子供たちが安心して過ごせる学校を</a:t>
            </a:r>
            <a:endParaRPr lang="en-US" altLang="ja-JP" sz="2900" b="1" dirty="0">
              <a:ln w="0">
                <a:noFill/>
              </a:ln>
              <a:solidFill>
                <a:srgbClr val="FFFFFF"/>
              </a:solidFill>
              <a:latin typeface="BIZ UDPゴシック" panose="020B0400000000000000" pitchFamily="50" charset="-128"/>
              <a:ea typeface="BIZ UDPゴシック" panose="020B0400000000000000" pitchFamily="50" charset="-128"/>
            </a:endParaRPr>
          </a:p>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これからも一緒につくっていきましょう。</a:t>
            </a:r>
          </a:p>
        </p:txBody>
      </p:sp>
    </p:spTree>
    <p:extLst>
      <p:ext uri="{BB962C8B-B14F-4D97-AF65-F5344CB8AC3E}">
        <p14:creationId xmlns:p14="http://schemas.microsoft.com/office/powerpoint/2010/main" val="13565129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Click="0" advTm="60000">
        <p14:reveal/>
      </p:transition>
    </mc:Choice>
    <mc:Fallback xmlns="">
      <p:transition spd="slow" advClick="0" advTm="6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0" fill="hold"/>
                                        <p:tgtEl>
                                          <p:spTgt spid="3"/>
                                        </p:tgtEl>
                                        <p:attrNameLst>
                                          <p:attrName>ppt_x</p:attrName>
                                        </p:attrNameLst>
                                      </p:cBhvr>
                                      <p:tavLst>
                                        <p:tav tm="0">
                                          <p:val>
                                            <p:strVal val="#ppt_x"/>
                                          </p:val>
                                        </p:tav>
                                        <p:tav tm="100000">
                                          <p:val>
                                            <p:strVal val="#ppt_x"/>
                                          </p:val>
                                        </p:tav>
                                      </p:tavLst>
                                    </p:anim>
                                    <p:anim calcmode="lin" valueType="num">
                                      <p:cBhvr additive="base">
                                        <p:cTn id="8" dur="1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3B9A70-C994-8C86-08A4-E529B577E5B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13B4A9-1C7C-4729-A016-AB42D3979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descr="空白の黒い黒板とチョーク">
            <a:extLst>
              <a:ext uri="{FF2B5EF4-FFF2-40B4-BE49-F238E27FC236}">
                <a16:creationId xmlns:a16="http://schemas.microsoft.com/office/drawing/2014/main" id="{2EE1F9F5-2B6D-76D4-77DC-A969ADEE083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29316" y="0"/>
            <a:ext cx="11862684" cy="6857990"/>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p:spPr>
      </p:pic>
      <p:sp>
        <p:nvSpPr>
          <p:cNvPr id="4" name="正方形/長方形 3">
            <a:extLst>
              <a:ext uri="{FF2B5EF4-FFF2-40B4-BE49-F238E27FC236}">
                <a16:creationId xmlns:a16="http://schemas.microsoft.com/office/drawing/2014/main" id="{0FC48817-81AB-DE00-16D3-838A2484FC66}"/>
              </a:ext>
            </a:extLst>
          </p:cNvPr>
          <p:cNvSpPr/>
          <p:nvPr/>
        </p:nvSpPr>
        <p:spPr>
          <a:xfrm>
            <a:off x="1602959" y="572477"/>
            <a:ext cx="4475905" cy="923330"/>
          </a:xfrm>
          <a:prstGeom prst="rect">
            <a:avLst/>
          </a:prstGeom>
          <a:noFill/>
        </p:spPr>
        <p:txBody>
          <a:bodyPr wrap="none" lIns="91440" tIns="45720" rIns="91440" bIns="45720">
            <a:spAutoFit/>
          </a:bodyPr>
          <a:lstStyle/>
          <a:p>
            <a:r>
              <a:rPr lang="ja-JP" altLang="en-US" sz="5400" b="1" cap="none" spc="0" dirty="0">
                <a:ln w="0"/>
                <a:solidFill>
                  <a:schemeClr val="bg1"/>
                </a:solidFill>
                <a:latin typeface="BIZ UDPゴシック" panose="020B0400000000000000" pitchFamily="50" charset="-128"/>
                <a:ea typeface="BIZ UDPゴシック" panose="020B0400000000000000" pitchFamily="50" charset="-128"/>
              </a:rPr>
              <a:t>ＣＯＮＴＥＮＴＳ</a:t>
            </a:r>
          </a:p>
        </p:txBody>
      </p:sp>
      <p:sp>
        <p:nvSpPr>
          <p:cNvPr id="6" name="テキスト ボックス 5">
            <a:extLst>
              <a:ext uri="{FF2B5EF4-FFF2-40B4-BE49-F238E27FC236}">
                <a16:creationId xmlns:a16="http://schemas.microsoft.com/office/drawing/2014/main" id="{F7BA680E-C60C-7DD1-96BC-9815C31AFA6B}"/>
              </a:ext>
            </a:extLst>
          </p:cNvPr>
          <p:cNvSpPr txBox="1"/>
          <p:nvPr/>
        </p:nvSpPr>
        <p:spPr>
          <a:xfrm>
            <a:off x="1931931" y="1816517"/>
            <a:ext cx="4530634" cy="646331"/>
          </a:xfrm>
          <a:prstGeom prst="rect">
            <a:avLst/>
          </a:prstGeom>
          <a:noFill/>
        </p:spPr>
        <p:txBody>
          <a:bodyPr wrap="square">
            <a:spAutoFit/>
          </a:bodyPr>
          <a:lstStyle/>
          <a:p>
            <a:pPr algn="dist"/>
            <a:r>
              <a:rPr kumimoji="1" lang="ja-JP" altLang="en-US" sz="3600" b="1" dirty="0">
                <a:ln w="0">
                  <a:noFill/>
                </a:ln>
                <a:solidFill>
                  <a:schemeClr val="bg1"/>
                </a:solidFill>
                <a:latin typeface="BIZ UDPゴシック" panose="020B0400000000000000" pitchFamily="50" charset="-128"/>
                <a:ea typeface="BIZ UDPゴシック" panose="020B0400000000000000" pitchFamily="50" charset="-128"/>
              </a:rPr>
              <a:t>①基本的な心構え</a:t>
            </a:r>
          </a:p>
        </p:txBody>
      </p:sp>
      <p:sp>
        <p:nvSpPr>
          <p:cNvPr id="7" name="テキスト ボックス 6">
            <a:extLst>
              <a:ext uri="{FF2B5EF4-FFF2-40B4-BE49-F238E27FC236}">
                <a16:creationId xmlns:a16="http://schemas.microsoft.com/office/drawing/2014/main" id="{21D08A14-B0A9-1469-9B31-0E4F956BA6D2}"/>
              </a:ext>
            </a:extLst>
          </p:cNvPr>
          <p:cNvSpPr txBox="1"/>
          <p:nvPr/>
        </p:nvSpPr>
        <p:spPr>
          <a:xfrm>
            <a:off x="1931931" y="2571961"/>
            <a:ext cx="2919548" cy="646331"/>
          </a:xfrm>
          <a:prstGeom prst="rect">
            <a:avLst/>
          </a:prstGeom>
          <a:noFill/>
        </p:spPr>
        <p:txBody>
          <a:bodyPr wrap="square">
            <a:spAutoFit/>
          </a:bodyPr>
          <a:lstStyle/>
          <a:p>
            <a:pPr algn="dist"/>
            <a:r>
              <a:rPr lang="ja-JP" altLang="en-US" sz="3600" b="1" dirty="0">
                <a:ln w="0">
                  <a:noFill/>
                </a:ln>
                <a:solidFill>
                  <a:schemeClr val="bg1"/>
                </a:solidFill>
                <a:latin typeface="BIZ UDPゴシック" panose="020B0400000000000000" pitchFamily="50" charset="-128"/>
                <a:ea typeface="BIZ UDPゴシック" panose="020B0400000000000000" pitchFamily="50" charset="-128"/>
              </a:rPr>
              <a:t>②事例研修</a:t>
            </a:r>
            <a:endParaRPr kumimoji="1" lang="ja-JP" altLang="en-US" sz="3600" b="1" dirty="0">
              <a:ln w="0">
                <a:noFill/>
              </a:ln>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5C38FEA-6B1C-38CA-388B-EFACB003F686}"/>
              </a:ext>
            </a:extLst>
          </p:cNvPr>
          <p:cNvSpPr txBox="1"/>
          <p:nvPr/>
        </p:nvSpPr>
        <p:spPr>
          <a:xfrm>
            <a:off x="1936567" y="3327405"/>
            <a:ext cx="6315892" cy="646331"/>
          </a:xfrm>
          <a:prstGeom prst="rect">
            <a:avLst/>
          </a:prstGeom>
          <a:noFill/>
        </p:spPr>
        <p:txBody>
          <a:bodyPr wrap="square">
            <a:spAutoFit/>
          </a:bodyPr>
          <a:lstStyle/>
          <a:p>
            <a:pPr algn="dist"/>
            <a:r>
              <a:rPr lang="ja-JP" altLang="en-US" sz="3600" b="1" dirty="0">
                <a:ln w="0">
                  <a:noFill/>
                </a:ln>
                <a:solidFill>
                  <a:schemeClr val="bg1"/>
                </a:solidFill>
                <a:latin typeface="BIZ UDPゴシック" panose="020B0400000000000000" pitchFamily="50" charset="-128"/>
                <a:ea typeface="BIZ UDPゴシック" panose="020B0400000000000000" pitchFamily="50" charset="-128"/>
              </a:rPr>
              <a:t>③発生時の具体的な対応</a:t>
            </a:r>
            <a:endParaRPr kumimoji="1" lang="ja-JP" altLang="en-US" sz="3600" b="1" dirty="0">
              <a:ln w="0">
                <a:noFill/>
              </a:ln>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A7F5966-83D1-E886-4F63-0A96D492F9BE}"/>
              </a:ext>
            </a:extLst>
          </p:cNvPr>
          <p:cNvSpPr txBox="1"/>
          <p:nvPr/>
        </p:nvSpPr>
        <p:spPr>
          <a:xfrm>
            <a:off x="1931931" y="4082849"/>
            <a:ext cx="5680165" cy="646331"/>
          </a:xfrm>
          <a:prstGeom prst="rect">
            <a:avLst/>
          </a:prstGeom>
          <a:noFill/>
        </p:spPr>
        <p:txBody>
          <a:bodyPr wrap="square">
            <a:spAutoFit/>
          </a:bodyPr>
          <a:lstStyle/>
          <a:p>
            <a:pPr algn="dist"/>
            <a:r>
              <a:rPr lang="ja-JP" altLang="en-US" sz="3600" b="1" dirty="0">
                <a:ln w="0">
                  <a:noFill/>
                </a:ln>
                <a:solidFill>
                  <a:schemeClr val="bg1"/>
                </a:solidFill>
                <a:latin typeface="BIZ UDPゴシック" panose="020B0400000000000000" pitchFamily="50" charset="-128"/>
                <a:ea typeface="BIZ UDPゴシック" panose="020B0400000000000000" pitchFamily="50" charset="-128"/>
              </a:rPr>
              <a:t>④関係諸機関との連携</a:t>
            </a:r>
            <a:endParaRPr kumimoji="1" lang="ja-JP" altLang="en-US" sz="3600" b="1" dirty="0">
              <a:ln w="0">
                <a:noFill/>
              </a:ln>
              <a:solidFill>
                <a:schemeClr val="bg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38606FE6-2B5E-F0CB-CC1A-7FC11BA870C9}"/>
              </a:ext>
            </a:extLst>
          </p:cNvPr>
          <p:cNvSpPr txBox="1"/>
          <p:nvPr/>
        </p:nvSpPr>
        <p:spPr>
          <a:xfrm>
            <a:off x="1931931" y="4838293"/>
            <a:ext cx="2919547" cy="646331"/>
          </a:xfrm>
          <a:prstGeom prst="rect">
            <a:avLst/>
          </a:prstGeom>
          <a:noFill/>
        </p:spPr>
        <p:txBody>
          <a:bodyPr wrap="square">
            <a:spAutoFit/>
          </a:bodyPr>
          <a:lstStyle/>
          <a:p>
            <a:pPr algn="dist"/>
            <a:r>
              <a:rPr lang="ja-JP" altLang="en-US" sz="3600" b="1" dirty="0">
                <a:ln w="0">
                  <a:noFill/>
                </a:ln>
                <a:solidFill>
                  <a:schemeClr val="bg1"/>
                </a:solidFill>
                <a:latin typeface="BIZ UDPゴシック" panose="020B0400000000000000" pitchFamily="50" charset="-128"/>
                <a:ea typeface="BIZ UDPゴシック" panose="020B0400000000000000" pitchFamily="50" charset="-128"/>
              </a:rPr>
              <a:t>⑤未然防止</a:t>
            </a:r>
            <a:endParaRPr kumimoji="1" lang="ja-JP" altLang="en-US" sz="3600" b="1" dirty="0">
              <a:ln w="0">
                <a:noFill/>
              </a:ln>
              <a:solidFill>
                <a:schemeClr val="bg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BB26ABD9-D022-A139-DD1B-8B3DCAB1325B}"/>
              </a:ext>
            </a:extLst>
          </p:cNvPr>
          <p:cNvSpPr txBox="1"/>
          <p:nvPr/>
        </p:nvSpPr>
        <p:spPr>
          <a:xfrm>
            <a:off x="8277036" y="6399324"/>
            <a:ext cx="3914964" cy="369332"/>
          </a:xfrm>
          <a:prstGeom prst="rect">
            <a:avLst/>
          </a:prstGeom>
          <a:noFill/>
        </p:spPr>
        <p:txBody>
          <a:bodyPr wrap="square">
            <a:spAutoFit/>
          </a:bodyPr>
          <a:lstStyle/>
          <a:p>
            <a:pPr algn="ctr"/>
            <a:r>
              <a:rPr kumimoji="1" lang="ja-JP" altLang="en-US" sz="1800" b="1" dirty="0">
                <a:solidFill>
                  <a:schemeClr val="bg2"/>
                </a:solidFill>
                <a:latin typeface="BIZ UDPゴシック" panose="020B0400000000000000" pitchFamily="50" charset="-128"/>
                <a:ea typeface="BIZ UDPゴシック" panose="020B0400000000000000" pitchFamily="50" charset="-128"/>
              </a:rPr>
              <a:t>生徒指導研修資料　東部教育事務所</a:t>
            </a:r>
          </a:p>
        </p:txBody>
      </p:sp>
      <p:pic>
        <p:nvPicPr>
          <p:cNvPr id="13" name="グラフィックス 12" descr="ホーム 1 単色塗りつぶし">
            <a:extLst>
              <a:ext uri="{FF2B5EF4-FFF2-40B4-BE49-F238E27FC236}">
                <a16:creationId xmlns:a16="http://schemas.microsoft.com/office/drawing/2014/main" id="{EBC3164C-0C79-74D9-CD6D-2ECBB8727CA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357257" y="1860754"/>
            <a:ext cx="557855" cy="557855"/>
          </a:xfrm>
          <a:prstGeom prst="rect">
            <a:avLst/>
          </a:prstGeom>
        </p:spPr>
      </p:pic>
      <p:pic>
        <p:nvPicPr>
          <p:cNvPr id="20" name="グラフィックス 19" descr="開いた本 単色塗りつぶし">
            <a:extLst>
              <a:ext uri="{FF2B5EF4-FFF2-40B4-BE49-F238E27FC236}">
                <a16:creationId xmlns:a16="http://schemas.microsoft.com/office/drawing/2014/main" id="{EBF3A22C-53C3-C48C-201C-266F2E0EC22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832069" y="2675490"/>
            <a:ext cx="524887" cy="524887"/>
          </a:xfrm>
          <a:prstGeom prst="rect">
            <a:avLst/>
          </a:prstGeom>
        </p:spPr>
      </p:pic>
      <p:pic>
        <p:nvPicPr>
          <p:cNvPr id="22" name="グラフィックス 21" descr="チャット 単色塗りつぶし">
            <a:extLst>
              <a:ext uri="{FF2B5EF4-FFF2-40B4-BE49-F238E27FC236}">
                <a16:creationId xmlns:a16="http://schemas.microsoft.com/office/drawing/2014/main" id="{2246C010-7F02-3C88-239E-60D769DF3D9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226333" y="3428995"/>
            <a:ext cx="573876" cy="573876"/>
          </a:xfrm>
          <a:prstGeom prst="rect">
            <a:avLst/>
          </a:prstGeom>
        </p:spPr>
      </p:pic>
      <p:pic>
        <p:nvPicPr>
          <p:cNvPr id="24" name="グラフィックス 23" descr="握手 単色塗りつぶし">
            <a:extLst>
              <a:ext uri="{FF2B5EF4-FFF2-40B4-BE49-F238E27FC236}">
                <a16:creationId xmlns:a16="http://schemas.microsoft.com/office/drawing/2014/main" id="{81E64AF9-0356-7180-4B4C-ADAF51EE82A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612096" y="4176584"/>
            <a:ext cx="552596" cy="552596"/>
          </a:xfrm>
          <a:prstGeom prst="rect">
            <a:avLst/>
          </a:prstGeom>
        </p:spPr>
      </p:pic>
      <p:pic>
        <p:nvPicPr>
          <p:cNvPr id="26" name="グラフィックス 25" descr="警告 単色塗りつぶし">
            <a:extLst>
              <a:ext uri="{FF2B5EF4-FFF2-40B4-BE49-F238E27FC236}">
                <a16:creationId xmlns:a16="http://schemas.microsoft.com/office/drawing/2014/main" id="{40187218-1F52-A884-DF89-B4453953AB9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864462" y="4983891"/>
            <a:ext cx="492494" cy="431971"/>
          </a:xfrm>
          <a:prstGeom prst="rect">
            <a:avLst/>
          </a:prstGeom>
        </p:spPr>
      </p:pic>
    </p:spTree>
    <p:extLst>
      <p:ext uri="{BB962C8B-B14F-4D97-AF65-F5344CB8AC3E}">
        <p14:creationId xmlns:p14="http://schemas.microsoft.com/office/powerpoint/2010/main" val="2338054664"/>
      </p:ext>
    </p:extLst>
  </p:cSld>
  <p:clrMapOvr>
    <a:masterClrMapping/>
  </p:clrMapOvr>
  <mc:AlternateContent xmlns:mc="http://schemas.openxmlformats.org/markup-compatibility/2006" xmlns:p14="http://schemas.microsoft.com/office/powerpoint/2010/main">
    <mc:Choice Requires="p14">
      <p:transition spd="slow" p14:dur="5500" advClick="0" advTm="20000">
        <p:randomBar dir="vert"/>
      </p:transition>
    </mc:Choice>
    <mc:Fallback xmlns="">
      <p:transition spd="slow" advClick="0" advTm="20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000"/>
                                        <p:tgtEl>
                                          <p:spTgt spid="6"/>
                                        </p:tgtEl>
                                      </p:cBhvr>
                                    </p:animEffect>
                                  </p:childTnLst>
                                </p:cTn>
                              </p:par>
                              <p:par>
                                <p:cTn id="8" presetID="16" presetClass="entr" presetSubtype="21" fill="hold"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2000"/>
                                        <p:tgtEl>
                                          <p:spTgt spid="13"/>
                                        </p:tgtEl>
                                      </p:cBhvr>
                                    </p:animEffect>
                                  </p:childTnLst>
                                </p:cTn>
                              </p:par>
                            </p:childTnLst>
                          </p:cTn>
                        </p:par>
                        <p:par>
                          <p:cTn id="11" fill="hold">
                            <p:stCondLst>
                              <p:cond delay="3000"/>
                            </p:stCondLst>
                            <p:childTnLst>
                              <p:par>
                                <p:cTn id="12" presetID="16" presetClass="entr" presetSubtype="21" fill="hold" grpId="0" nodeType="after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2000"/>
                                        <p:tgtEl>
                                          <p:spTgt spid="7"/>
                                        </p:tgtEl>
                                      </p:cBhvr>
                                    </p:animEffect>
                                  </p:childTnLst>
                                </p:cTn>
                              </p:par>
                              <p:par>
                                <p:cTn id="15" presetID="16" presetClass="entr" presetSubtype="21" fill="hold" nodeType="with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2000"/>
                                        <p:tgtEl>
                                          <p:spTgt spid="20"/>
                                        </p:tgtEl>
                                      </p:cBhvr>
                                    </p:animEffect>
                                  </p:childTnLst>
                                </p:cTn>
                              </p:par>
                            </p:childTnLst>
                          </p:cTn>
                        </p:par>
                        <p:par>
                          <p:cTn id="18" fill="hold">
                            <p:stCondLst>
                              <p:cond delay="6000"/>
                            </p:stCondLst>
                            <p:childTnLst>
                              <p:par>
                                <p:cTn id="19" presetID="16" presetClass="entr" presetSubtype="21" fill="hold" grpId="0" nodeType="afterEffect">
                                  <p:stCondLst>
                                    <p:cond delay="100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2000"/>
                                        <p:tgtEl>
                                          <p:spTgt spid="10"/>
                                        </p:tgtEl>
                                      </p:cBhvr>
                                    </p:animEffect>
                                  </p:childTnLst>
                                </p:cTn>
                              </p:par>
                              <p:par>
                                <p:cTn id="22" presetID="16" presetClass="entr" presetSubtype="21" fill="hold"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2000"/>
                                        <p:tgtEl>
                                          <p:spTgt spid="22"/>
                                        </p:tgtEl>
                                      </p:cBhvr>
                                    </p:animEffect>
                                  </p:childTnLst>
                                </p:cTn>
                              </p:par>
                            </p:childTnLst>
                          </p:cTn>
                        </p:par>
                        <p:par>
                          <p:cTn id="25" fill="hold">
                            <p:stCondLst>
                              <p:cond delay="9000"/>
                            </p:stCondLst>
                            <p:childTnLst>
                              <p:par>
                                <p:cTn id="26" presetID="16" presetClass="entr" presetSubtype="21" fill="hold" grpId="0" nodeType="after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2000"/>
                                        <p:tgtEl>
                                          <p:spTgt spid="11"/>
                                        </p:tgtEl>
                                      </p:cBhvr>
                                    </p:animEffect>
                                  </p:childTnLst>
                                </p:cTn>
                              </p:par>
                              <p:par>
                                <p:cTn id="29" presetID="16" presetClass="entr" presetSubtype="21" fill="hold" nodeType="withEffect">
                                  <p:stCondLst>
                                    <p:cond delay="100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2000"/>
                                        <p:tgtEl>
                                          <p:spTgt spid="24"/>
                                        </p:tgtEl>
                                      </p:cBhvr>
                                    </p:animEffect>
                                  </p:childTnLst>
                                </p:cTn>
                              </p:par>
                            </p:childTnLst>
                          </p:cTn>
                        </p:par>
                        <p:par>
                          <p:cTn id="32" fill="hold">
                            <p:stCondLst>
                              <p:cond delay="12000"/>
                            </p:stCondLst>
                            <p:childTnLst>
                              <p:par>
                                <p:cTn id="33" presetID="16" presetClass="entr" presetSubtype="21" fill="hold" grpId="0" nodeType="afterEffect">
                                  <p:stCondLst>
                                    <p:cond delay="100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2000"/>
                                        <p:tgtEl>
                                          <p:spTgt spid="12"/>
                                        </p:tgtEl>
                                      </p:cBhvr>
                                    </p:animEffect>
                                  </p:childTnLst>
                                </p:cTn>
                              </p:par>
                              <p:par>
                                <p:cTn id="36" presetID="16" presetClass="entr" presetSubtype="21" fill="hold" nodeType="withEffect">
                                  <p:stCondLst>
                                    <p:cond delay="100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descr="緑の無地の黒板">
            <a:extLst>
              <a:ext uri="{FF2B5EF4-FFF2-40B4-BE49-F238E27FC236}">
                <a16:creationId xmlns:a16="http://schemas.microsoft.com/office/drawing/2014/main" id="{3DD833D4-1C61-B003-A7C0-D4AC3F7AAD7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正方形/長方形 4">
            <a:extLst>
              <a:ext uri="{FF2B5EF4-FFF2-40B4-BE49-F238E27FC236}">
                <a16:creationId xmlns:a16="http://schemas.microsoft.com/office/drawing/2014/main" id="{E2A1987E-6AA4-7895-CDF4-8A626133603D}"/>
              </a:ext>
            </a:extLst>
          </p:cNvPr>
          <p:cNvSpPr/>
          <p:nvPr/>
        </p:nvSpPr>
        <p:spPr>
          <a:xfrm>
            <a:off x="92279" y="801469"/>
            <a:ext cx="7057458" cy="523220"/>
          </a:xfrm>
          <a:prstGeom prst="rect">
            <a:avLst/>
          </a:prstGeom>
          <a:noFill/>
        </p:spPr>
        <p:txBody>
          <a:bodyPr wrap="square" lIns="91440" tIns="45720" rIns="91440" bIns="45720">
            <a:spAutoFit/>
          </a:bodyPr>
          <a:lstStyle/>
          <a:p>
            <a:r>
              <a:rPr lang="ja-JP" altLang="en-US" sz="2800" b="1" u="sng" dirty="0">
                <a:ln w="0">
                  <a:noFill/>
                </a:ln>
                <a:solidFill>
                  <a:srgbClr val="FFCCCC"/>
                </a:solidFill>
                <a:latin typeface="BIZ UDPゴシック" panose="020B0400000000000000" pitchFamily="50" charset="-128"/>
                <a:ea typeface="BIZ UDPゴシック" panose="020B0400000000000000" pitchFamily="50" charset="-128"/>
              </a:rPr>
              <a:t>〇全教職員が共通理解に基づいて指導する</a:t>
            </a:r>
            <a:endParaRPr lang="ja-JP" altLang="en-US" sz="2800" b="1" u="sng" cap="none" spc="0" dirty="0">
              <a:ln w="0">
                <a:noFill/>
              </a:ln>
              <a:solidFill>
                <a:srgbClr val="FFCCCC"/>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1D1F39B9-B5B4-4525-7E38-29A9C3C0E0CA}"/>
              </a:ext>
            </a:extLst>
          </p:cNvPr>
          <p:cNvSpPr/>
          <p:nvPr/>
        </p:nvSpPr>
        <p:spPr>
          <a:xfrm>
            <a:off x="1169044" y="1289461"/>
            <a:ext cx="5750294" cy="584775"/>
          </a:xfrm>
          <a:prstGeom prst="rect">
            <a:avLst/>
          </a:prstGeom>
          <a:noFill/>
        </p:spPr>
        <p:txBody>
          <a:bodyPr wrap="square" lIns="91440" tIns="45720" rIns="91440" bIns="45720">
            <a:spAutoFit/>
          </a:bodyPr>
          <a:lstStyle/>
          <a:p>
            <a:pPr algn="dist"/>
            <a:r>
              <a:rPr lang="ja-JP" altLang="en-US" sz="3200" b="1" dirty="0">
                <a:ln w="0"/>
                <a:solidFill>
                  <a:srgbClr val="FFFF00"/>
                </a:solidFill>
                <a:latin typeface="BIZ UDPゴシック" panose="020B0400000000000000" pitchFamily="50" charset="-128"/>
                <a:ea typeface="BIZ UDPゴシック" panose="020B0400000000000000" pitchFamily="50" charset="-128"/>
              </a:rPr>
              <a:t>同じ判断基準</a:t>
            </a:r>
            <a:r>
              <a:rPr lang="ja-JP" altLang="en-US" sz="3200" b="1" dirty="0">
                <a:ln w="0"/>
                <a:solidFill>
                  <a:schemeClr val="bg1"/>
                </a:solidFill>
                <a:latin typeface="BIZ UDPゴシック" panose="020B0400000000000000" pitchFamily="50" charset="-128"/>
                <a:ea typeface="BIZ UDPゴシック" panose="020B0400000000000000" pitchFamily="50" charset="-128"/>
              </a:rPr>
              <a:t>でぶれずに指導</a:t>
            </a:r>
            <a:endParaRPr lang="ja-JP" altLang="en-US" sz="3200" b="1" cap="none" spc="0" dirty="0">
              <a:ln w="0"/>
              <a:solidFill>
                <a:schemeClr val="bg1"/>
              </a:solidFill>
              <a:latin typeface="BIZ UDPゴシック" panose="020B0400000000000000" pitchFamily="50" charset="-128"/>
              <a:ea typeface="BIZ UDPゴシック" panose="020B0400000000000000" pitchFamily="50" charset="-128"/>
            </a:endParaRPr>
          </a:p>
        </p:txBody>
      </p:sp>
      <p:sp>
        <p:nvSpPr>
          <p:cNvPr id="7" name="十字形 6">
            <a:extLst>
              <a:ext uri="{FF2B5EF4-FFF2-40B4-BE49-F238E27FC236}">
                <a16:creationId xmlns:a16="http://schemas.microsoft.com/office/drawing/2014/main" id="{14E658FD-C9F2-3B6B-CD8C-AD3495728323}"/>
              </a:ext>
            </a:extLst>
          </p:cNvPr>
          <p:cNvSpPr/>
          <p:nvPr/>
        </p:nvSpPr>
        <p:spPr>
          <a:xfrm>
            <a:off x="3621008" y="1817074"/>
            <a:ext cx="262052" cy="253390"/>
          </a:xfrm>
          <a:prstGeom prst="plus">
            <a:avLst>
              <a:gd name="adj" fmla="val 41129"/>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2840E99D-C042-4B3F-60C7-94726A1C3836}"/>
              </a:ext>
            </a:extLst>
          </p:cNvPr>
          <p:cNvSpPr/>
          <p:nvPr/>
        </p:nvSpPr>
        <p:spPr>
          <a:xfrm>
            <a:off x="1194691" y="1998801"/>
            <a:ext cx="5750294" cy="584775"/>
          </a:xfrm>
          <a:prstGeom prst="rect">
            <a:avLst/>
          </a:prstGeom>
          <a:noFill/>
        </p:spPr>
        <p:txBody>
          <a:bodyPr wrap="square" lIns="91440" tIns="45720" rIns="91440" bIns="45720">
            <a:spAutoFit/>
          </a:bodyPr>
          <a:lstStyle/>
          <a:p>
            <a:pPr algn="dist"/>
            <a:r>
              <a:rPr lang="ja-JP" altLang="en-US" sz="3200" b="1" dirty="0">
                <a:ln w="0"/>
                <a:solidFill>
                  <a:schemeClr val="bg1"/>
                </a:solidFill>
                <a:latin typeface="BIZ UDPゴシック" panose="020B0400000000000000" pitchFamily="50" charset="-128"/>
                <a:ea typeface="BIZ UDPゴシック" panose="020B0400000000000000" pitchFamily="50" charset="-128"/>
              </a:rPr>
              <a:t>指導の</a:t>
            </a:r>
            <a:r>
              <a:rPr lang="ja-JP" altLang="en-US" sz="3200" b="1" dirty="0">
                <a:ln w="0"/>
                <a:solidFill>
                  <a:srgbClr val="FFFF00"/>
                </a:solidFill>
                <a:latin typeface="BIZ UDPゴシック" panose="020B0400000000000000" pitchFamily="50" charset="-128"/>
                <a:ea typeface="BIZ UDPゴシック" panose="020B0400000000000000" pitchFamily="50" charset="-128"/>
              </a:rPr>
              <a:t>温度差がない</a:t>
            </a:r>
            <a:r>
              <a:rPr lang="ja-JP" altLang="en-US" sz="3200" b="1" dirty="0">
                <a:ln w="0"/>
                <a:solidFill>
                  <a:schemeClr val="bg1"/>
                </a:solidFill>
                <a:latin typeface="BIZ UDPゴシック" panose="020B0400000000000000" pitchFamily="50" charset="-128"/>
                <a:ea typeface="BIZ UDPゴシック" panose="020B0400000000000000" pitchFamily="50" charset="-128"/>
              </a:rPr>
              <a:t>ように</a:t>
            </a:r>
            <a:endParaRPr lang="ja-JP" altLang="en-US" sz="3200" b="1" cap="none" spc="0" dirty="0">
              <a:ln w="0"/>
              <a:solidFill>
                <a:schemeClr val="bg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4B7BA0A3-4172-1C4A-A55A-0F88F3D4A81A}"/>
              </a:ext>
            </a:extLst>
          </p:cNvPr>
          <p:cNvSpPr/>
          <p:nvPr/>
        </p:nvSpPr>
        <p:spPr>
          <a:xfrm>
            <a:off x="7298307" y="1541800"/>
            <a:ext cx="4538847" cy="707886"/>
          </a:xfrm>
          <a:prstGeom prst="rect">
            <a:avLst/>
          </a:prstGeom>
          <a:solidFill>
            <a:schemeClr val="accent6">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dist"/>
            <a:r>
              <a:rPr lang="ja-JP" altLang="en-US" sz="2000" b="1" dirty="0">
                <a:ln w="0"/>
                <a:latin typeface="BIZ UDPゴシック" panose="020B0400000000000000" pitchFamily="50" charset="-128"/>
                <a:ea typeface="BIZ UDPゴシック" panose="020B0400000000000000" pitchFamily="50" charset="-128"/>
              </a:rPr>
              <a:t>小さな問題行動でも、初期段階での</a:t>
            </a:r>
            <a:endParaRPr lang="en-US" altLang="ja-JP" sz="2000" b="1" dirty="0">
              <a:ln w="0"/>
              <a:latin typeface="BIZ UDPゴシック" panose="020B0400000000000000" pitchFamily="50" charset="-128"/>
              <a:ea typeface="BIZ UDPゴシック" panose="020B0400000000000000" pitchFamily="50" charset="-128"/>
            </a:endParaRPr>
          </a:p>
          <a:p>
            <a:pPr algn="dist"/>
            <a:r>
              <a:rPr lang="ja-JP" altLang="en-US" sz="2000" b="1" dirty="0">
                <a:ln w="0"/>
                <a:latin typeface="BIZ UDPゴシック" panose="020B0400000000000000" pitchFamily="50" charset="-128"/>
                <a:ea typeface="BIZ UDPゴシック" panose="020B0400000000000000" pitchFamily="50" charset="-128"/>
              </a:rPr>
              <a:t>指導を</a:t>
            </a:r>
            <a:r>
              <a:rPr lang="ja-JP" altLang="en-US" sz="2000" b="1" dirty="0">
                <a:ln w="0"/>
                <a:solidFill>
                  <a:srgbClr val="FF0000"/>
                </a:solidFill>
                <a:latin typeface="BIZ UDPゴシック" panose="020B0400000000000000" pitchFamily="50" charset="-128"/>
                <a:ea typeface="BIZ UDPゴシック" panose="020B0400000000000000" pitchFamily="50" charset="-128"/>
              </a:rPr>
              <a:t>学校全体で徹底</a:t>
            </a:r>
            <a:r>
              <a:rPr lang="ja-JP" altLang="en-US" sz="2000" b="1" dirty="0">
                <a:ln w="0"/>
                <a:latin typeface="BIZ UDPゴシック" panose="020B0400000000000000" pitchFamily="50" charset="-128"/>
                <a:ea typeface="BIZ UDPゴシック" panose="020B0400000000000000" pitchFamily="50" charset="-128"/>
              </a:rPr>
              <a:t>することが重要</a:t>
            </a:r>
            <a:endParaRPr lang="en-US" altLang="ja-JP" sz="2000" b="1" dirty="0">
              <a:ln w="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CBA360D-0211-ABC5-B1B9-2333D6494309}"/>
              </a:ext>
            </a:extLst>
          </p:cNvPr>
          <p:cNvSpPr/>
          <p:nvPr/>
        </p:nvSpPr>
        <p:spPr>
          <a:xfrm>
            <a:off x="92279" y="2664465"/>
            <a:ext cx="7981672" cy="523220"/>
          </a:xfrm>
          <a:prstGeom prst="rect">
            <a:avLst/>
          </a:prstGeom>
          <a:noFill/>
        </p:spPr>
        <p:txBody>
          <a:bodyPr wrap="none" lIns="91440" tIns="45720" rIns="91440" bIns="45720">
            <a:spAutoFit/>
          </a:bodyPr>
          <a:lstStyle/>
          <a:p>
            <a:r>
              <a:rPr lang="ja-JP" altLang="en-US" sz="2800" b="1" u="sng" dirty="0">
                <a:ln w="0"/>
                <a:solidFill>
                  <a:srgbClr val="FFCCCC"/>
                </a:solidFill>
                <a:latin typeface="BIZ UDPゴシック" panose="020B0400000000000000" pitchFamily="50" charset="-128"/>
                <a:ea typeface="BIZ UDPゴシック" panose="020B0400000000000000" pitchFamily="50" charset="-128"/>
              </a:rPr>
              <a:t>〇問題行動を起こす児童生徒の背景等を理解する</a:t>
            </a:r>
            <a:endParaRPr lang="ja-JP" altLang="en-US" sz="2800" b="1" u="sng" cap="none" spc="0" dirty="0">
              <a:ln w="0"/>
              <a:solidFill>
                <a:srgbClr val="FFCCCC"/>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8B2FEF52-41CD-FCEC-B7FA-A386C4D050C1}"/>
              </a:ext>
            </a:extLst>
          </p:cNvPr>
          <p:cNvSpPr/>
          <p:nvPr/>
        </p:nvSpPr>
        <p:spPr>
          <a:xfrm>
            <a:off x="1194691" y="3178428"/>
            <a:ext cx="7923964" cy="584775"/>
          </a:xfrm>
          <a:prstGeom prst="rect">
            <a:avLst/>
          </a:prstGeom>
          <a:noFill/>
        </p:spPr>
        <p:txBody>
          <a:bodyPr wrap="none" lIns="91440" tIns="45720" rIns="91440" bIns="45720">
            <a:spAutoFit/>
          </a:bodyPr>
          <a:lstStyle/>
          <a:p>
            <a:r>
              <a:rPr lang="ja-JP" altLang="en-US" sz="3200" b="1" dirty="0">
                <a:ln w="0"/>
                <a:solidFill>
                  <a:schemeClr val="bg1"/>
                </a:solidFill>
                <a:latin typeface="BIZ UDPゴシック" panose="020B0400000000000000" pitchFamily="50" charset="-128"/>
                <a:ea typeface="BIZ UDPゴシック" panose="020B0400000000000000" pitchFamily="50" charset="-128"/>
              </a:rPr>
              <a:t>生活環境や発達上の課題がある場合も多い</a:t>
            </a:r>
            <a:endParaRPr lang="ja-JP" altLang="en-US" sz="3200" b="1" cap="none" spc="0" dirty="0">
              <a:ln w="0"/>
              <a:solidFill>
                <a:schemeClr val="bg1"/>
              </a:solidFill>
              <a:latin typeface="BIZ UDPゴシック" panose="020B0400000000000000" pitchFamily="50" charset="-128"/>
              <a:ea typeface="BIZ UDPゴシック" panose="020B0400000000000000" pitchFamily="50" charset="-128"/>
            </a:endParaRPr>
          </a:p>
        </p:txBody>
      </p:sp>
      <p:sp>
        <p:nvSpPr>
          <p:cNvPr id="14" name="右矢印 16">
            <a:extLst>
              <a:ext uri="{FF2B5EF4-FFF2-40B4-BE49-F238E27FC236}">
                <a16:creationId xmlns:a16="http://schemas.microsoft.com/office/drawing/2014/main" id="{ABD5D115-FEDF-B79A-85C5-A3F6C76B2136}"/>
              </a:ext>
            </a:extLst>
          </p:cNvPr>
          <p:cNvSpPr/>
          <p:nvPr/>
        </p:nvSpPr>
        <p:spPr>
          <a:xfrm>
            <a:off x="745120" y="3936779"/>
            <a:ext cx="313532" cy="19367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6" name="正方形/長方形 15">
            <a:extLst>
              <a:ext uri="{FF2B5EF4-FFF2-40B4-BE49-F238E27FC236}">
                <a16:creationId xmlns:a16="http://schemas.microsoft.com/office/drawing/2014/main" id="{0B930652-140F-F3F2-533D-7262534195D2}"/>
              </a:ext>
            </a:extLst>
          </p:cNvPr>
          <p:cNvSpPr/>
          <p:nvPr/>
        </p:nvSpPr>
        <p:spPr>
          <a:xfrm>
            <a:off x="1193166" y="3685526"/>
            <a:ext cx="7855040" cy="584775"/>
          </a:xfrm>
          <a:prstGeom prst="rect">
            <a:avLst/>
          </a:prstGeom>
          <a:noFill/>
        </p:spPr>
        <p:txBody>
          <a:bodyPr wrap="square" lIns="91440" tIns="45720" rIns="91440" bIns="45720">
            <a:spAutoFit/>
          </a:bodyPr>
          <a:lstStyle/>
          <a:p>
            <a:r>
              <a:rPr lang="ja-JP" altLang="en-US" sz="3200" b="1" dirty="0">
                <a:ln w="0"/>
                <a:solidFill>
                  <a:schemeClr val="bg1"/>
                </a:solidFill>
                <a:latin typeface="BIZ UDPゴシック" panose="020B0400000000000000" pitchFamily="50" charset="-128"/>
                <a:ea typeface="BIZ UDPゴシック" panose="020B0400000000000000" pitchFamily="50" charset="-128"/>
              </a:rPr>
              <a:t>ＳＣ・ＳＳＷ等と協力し、</a:t>
            </a:r>
            <a:r>
              <a:rPr lang="ja-JP" altLang="en-US" sz="3200" b="1" dirty="0">
                <a:ln w="0"/>
                <a:solidFill>
                  <a:srgbClr val="FFFF00"/>
                </a:solidFill>
                <a:latin typeface="BIZ UDPゴシック" panose="020B0400000000000000" pitchFamily="50" charset="-128"/>
                <a:ea typeface="BIZ UDPゴシック" panose="020B0400000000000000" pitchFamily="50" charset="-128"/>
              </a:rPr>
              <a:t>適切な見立て</a:t>
            </a:r>
            <a:r>
              <a:rPr lang="ja-JP" altLang="en-US" sz="3200" b="1" dirty="0">
                <a:ln w="0"/>
                <a:solidFill>
                  <a:schemeClr val="bg1"/>
                </a:solidFill>
                <a:latin typeface="BIZ UDPゴシック" panose="020B0400000000000000" pitchFamily="50" charset="-128"/>
                <a:ea typeface="BIZ UDPゴシック" panose="020B0400000000000000" pitchFamily="50" charset="-128"/>
              </a:rPr>
              <a:t>を行う</a:t>
            </a:r>
            <a:endParaRPr lang="ja-JP" altLang="en-US" sz="3200" b="1" cap="none" spc="0" dirty="0">
              <a:ln w="0"/>
              <a:solidFill>
                <a:schemeClr val="bg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AF8F113D-6024-EE62-E410-57621A82890A}"/>
              </a:ext>
            </a:extLst>
          </p:cNvPr>
          <p:cNvSpPr/>
          <p:nvPr/>
        </p:nvSpPr>
        <p:spPr>
          <a:xfrm>
            <a:off x="9118150" y="2751412"/>
            <a:ext cx="2997154" cy="707886"/>
          </a:xfrm>
          <a:prstGeom prst="rect">
            <a:avLst/>
          </a:prstGeom>
          <a:solidFill>
            <a:schemeClr val="accent6">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r>
              <a:rPr lang="ja-JP" altLang="en-US" sz="2000" b="1" dirty="0">
                <a:ln w="0"/>
                <a:solidFill>
                  <a:srgbClr val="FF0000"/>
                </a:solidFill>
                <a:latin typeface="BIZ UDPゴシック" panose="020B0400000000000000" pitchFamily="50" charset="-128"/>
                <a:ea typeface="BIZ UDPゴシック" panose="020B0400000000000000" pitchFamily="50" charset="-128"/>
              </a:rPr>
              <a:t>「個に応じた支援計画」</a:t>
            </a:r>
            <a:r>
              <a:rPr lang="ja-JP" altLang="en-US" sz="2000" b="1" dirty="0">
                <a:ln w="0"/>
                <a:latin typeface="BIZ UDPゴシック" panose="020B0400000000000000" pitchFamily="50" charset="-128"/>
                <a:ea typeface="BIZ UDPゴシック" panose="020B0400000000000000" pitchFamily="50" charset="-128"/>
              </a:rPr>
              <a:t>の作成・実施</a:t>
            </a:r>
            <a:endParaRPr lang="en-US" altLang="ja-JP" sz="2000" b="1" dirty="0">
              <a:ln w="0"/>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AA4AFACB-8080-399E-E975-6290123C4BD1}"/>
              </a:ext>
            </a:extLst>
          </p:cNvPr>
          <p:cNvSpPr/>
          <p:nvPr/>
        </p:nvSpPr>
        <p:spPr>
          <a:xfrm>
            <a:off x="9140189" y="3585126"/>
            <a:ext cx="2535124" cy="1015663"/>
          </a:xfrm>
          <a:prstGeom prst="rect">
            <a:avLst/>
          </a:prstGeom>
          <a:solidFill>
            <a:schemeClr val="accent6">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r>
              <a:rPr lang="ja-JP" altLang="en-US" sz="2000" b="1" dirty="0">
                <a:ln w="0"/>
                <a:solidFill>
                  <a:srgbClr val="FF0000"/>
                </a:solidFill>
                <a:latin typeface="BIZ UDPゴシック" panose="020B0400000000000000" pitchFamily="50" charset="-128"/>
                <a:ea typeface="BIZ UDPゴシック" panose="020B0400000000000000" pitchFamily="50" charset="-128"/>
              </a:rPr>
              <a:t>家庭訪問</a:t>
            </a:r>
            <a:r>
              <a:rPr lang="ja-JP" altLang="en-US" sz="2000" b="1" dirty="0">
                <a:ln w="0"/>
                <a:latin typeface="BIZ UDPゴシック" panose="020B0400000000000000" pitchFamily="50" charset="-128"/>
                <a:ea typeface="BIZ UDPゴシック" panose="020B0400000000000000" pitchFamily="50" charset="-128"/>
              </a:rPr>
              <a:t>を通して、</a:t>
            </a:r>
            <a:endParaRPr lang="en-US" altLang="ja-JP" sz="2000" b="1" dirty="0">
              <a:ln w="0"/>
              <a:latin typeface="BIZ UDPゴシック" panose="020B0400000000000000" pitchFamily="50" charset="-128"/>
              <a:ea typeface="BIZ UDPゴシック" panose="020B0400000000000000" pitchFamily="50" charset="-128"/>
            </a:endParaRPr>
          </a:p>
          <a:p>
            <a:r>
              <a:rPr lang="ja-JP" altLang="en-US" sz="2000" b="1" dirty="0">
                <a:ln w="0"/>
                <a:latin typeface="BIZ UDPゴシック" panose="020B0400000000000000" pitchFamily="50" charset="-128"/>
                <a:ea typeface="BIZ UDPゴシック" panose="020B0400000000000000" pitchFamily="50" charset="-128"/>
              </a:rPr>
              <a:t>保護者の理解と協力を得ることが重要！</a:t>
            </a:r>
            <a:endParaRPr lang="en-US" altLang="ja-JP" sz="2000" b="1" dirty="0">
              <a:ln w="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293BADA0-EC37-B8A6-6261-8A96CAE4E650}"/>
              </a:ext>
            </a:extLst>
          </p:cNvPr>
          <p:cNvSpPr/>
          <p:nvPr/>
        </p:nvSpPr>
        <p:spPr>
          <a:xfrm>
            <a:off x="92278" y="4310350"/>
            <a:ext cx="3775393" cy="523220"/>
          </a:xfrm>
          <a:prstGeom prst="rect">
            <a:avLst/>
          </a:prstGeom>
          <a:noFill/>
        </p:spPr>
        <p:txBody>
          <a:bodyPr wrap="none" lIns="91440" tIns="45720" rIns="91440" bIns="45720">
            <a:spAutoFit/>
          </a:bodyPr>
          <a:lstStyle/>
          <a:p>
            <a:r>
              <a:rPr lang="ja-JP" altLang="en-US" sz="2800" b="1" u="sng" dirty="0">
                <a:ln w="0"/>
                <a:solidFill>
                  <a:srgbClr val="FFCCCC"/>
                </a:solidFill>
                <a:latin typeface="BIZ UDPゴシック" panose="020B0400000000000000" pitchFamily="50" charset="-128"/>
                <a:ea typeface="BIZ UDPゴシック" panose="020B0400000000000000" pitchFamily="50" charset="-128"/>
              </a:rPr>
              <a:t>〇関係機関と連携する</a:t>
            </a:r>
            <a:endParaRPr lang="ja-JP" altLang="en-US" sz="2800" b="1" u="sng" cap="none" spc="0" dirty="0">
              <a:ln w="0"/>
              <a:solidFill>
                <a:srgbClr val="FFCCCC"/>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CE38F406-024E-DA4F-67EA-35AD1983A95D}"/>
              </a:ext>
            </a:extLst>
          </p:cNvPr>
          <p:cNvSpPr/>
          <p:nvPr/>
        </p:nvSpPr>
        <p:spPr>
          <a:xfrm>
            <a:off x="879064" y="5188589"/>
            <a:ext cx="902811" cy="523220"/>
          </a:xfrm>
          <a:prstGeom prst="rect">
            <a:avLst/>
          </a:prstGeom>
          <a:noFill/>
        </p:spPr>
        <p:txBody>
          <a:bodyPr wrap="none" lIns="91440" tIns="45720" rIns="91440" bIns="45720">
            <a:spAutoFit/>
          </a:bodyPr>
          <a:lstStyle/>
          <a:p>
            <a:pPr algn="ctr"/>
            <a:r>
              <a:rPr lang="ja-JP" altLang="en-US" sz="2800" b="1" dirty="0">
                <a:ln w="0"/>
                <a:solidFill>
                  <a:schemeClr val="bg1"/>
                </a:solidFill>
                <a:latin typeface="BIZ UDPゴシック" panose="020B0400000000000000" pitchFamily="50" charset="-128"/>
                <a:ea typeface="BIZ UDPゴシック" panose="020B0400000000000000" pitchFamily="50" charset="-128"/>
              </a:rPr>
              <a:t>学校</a:t>
            </a:r>
          </a:p>
        </p:txBody>
      </p:sp>
      <p:sp>
        <p:nvSpPr>
          <p:cNvPr id="24" name="十字形 23">
            <a:extLst>
              <a:ext uri="{FF2B5EF4-FFF2-40B4-BE49-F238E27FC236}">
                <a16:creationId xmlns:a16="http://schemas.microsoft.com/office/drawing/2014/main" id="{C420287E-8335-EB58-D1CD-CE029C81EB3A}"/>
              </a:ext>
            </a:extLst>
          </p:cNvPr>
          <p:cNvSpPr/>
          <p:nvPr/>
        </p:nvSpPr>
        <p:spPr>
          <a:xfrm>
            <a:off x="2147804" y="5206029"/>
            <a:ext cx="436228" cy="448184"/>
          </a:xfrm>
          <a:prstGeom prst="plus">
            <a:avLst>
              <a:gd name="adj" fmla="val 4243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19E33B90-C94E-B6D5-1175-1B40D66DD35D}"/>
              </a:ext>
            </a:extLst>
          </p:cNvPr>
          <p:cNvSpPr/>
          <p:nvPr/>
        </p:nvSpPr>
        <p:spPr>
          <a:xfrm>
            <a:off x="2894017" y="5187575"/>
            <a:ext cx="902811" cy="523220"/>
          </a:xfrm>
          <a:prstGeom prst="rect">
            <a:avLst/>
          </a:prstGeom>
          <a:noFill/>
        </p:spPr>
        <p:txBody>
          <a:bodyPr wrap="none" lIns="91440" tIns="45720" rIns="91440" bIns="45720">
            <a:spAutoFit/>
          </a:bodyPr>
          <a:lstStyle/>
          <a:p>
            <a:pPr algn="ctr"/>
            <a:r>
              <a:rPr lang="ja-JP" altLang="en-US" sz="2800" b="1" dirty="0">
                <a:ln w="0"/>
                <a:solidFill>
                  <a:srgbClr val="FFCCCC"/>
                </a:solidFill>
                <a:latin typeface="BIZ UDPゴシック" panose="020B0400000000000000" pitchFamily="50" charset="-128"/>
                <a:ea typeface="BIZ UDPゴシック" panose="020B0400000000000000" pitchFamily="50" charset="-128"/>
              </a:rPr>
              <a:t>医療</a:t>
            </a:r>
          </a:p>
        </p:txBody>
      </p:sp>
      <p:sp>
        <p:nvSpPr>
          <p:cNvPr id="26" name="正方形/長方形 25">
            <a:extLst>
              <a:ext uri="{FF2B5EF4-FFF2-40B4-BE49-F238E27FC236}">
                <a16:creationId xmlns:a16="http://schemas.microsoft.com/office/drawing/2014/main" id="{F9A9829C-2DE2-088B-FC5D-BB86790417AE}"/>
              </a:ext>
            </a:extLst>
          </p:cNvPr>
          <p:cNvSpPr/>
          <p:nvPr/>
        </p:nvSpPr>
        <p:spPr>
          <a:xfrm>
            <a:off x="4083115" y="5201189"/>
            <a:ext cx="902811" cy="523220"/>
          </a:xfrm>
          <a:prstGeom prst="rect">
            <a:avLst/>
          </a:prstGeom>
          <a:noFill/>
        </p:spPr>
        <p:txBody>
          <a:bodyPr wrap="none" lIns="91440" tIns="45720" rIns="91440" bIns="45720">
            <a:spAutoFit/>
          </a:bodyPr>
          <a:lstStyle/>
          <a:p>
            <a:pPr algn="ctr"/>
            <a:r>
              <a:rPr lang="ja-JP" altLang="en-US" sz="2800" b="1" dirty="0">
                <a:ln w="0"/>
                <a:solidFill>
                  <a:srgbClr val="FFCCCC"/>
                </a:solidFill>
                <a:latin typeface="BIZ UDPゴシック" panose="020B0400000000000000" pitchFamily="50" charset="-128"/>
                <a:ea typeface="BIZ UDPゴシック" panose="020B0400000000000000" pitchFamily="50" charset="-128"/>
              </a:rPr>
              <a:t>福祉</a:t>
            </a:r>
          </a:p>
        </p:txBody>
      </p:sp>
      <p:sp>
        <p:nvSpPr>
          <p:cNvPr id="27" name="正方形/長方形 26">
            <a:extLst>
              <a:ext uri="{FF2B5EF4-FFF2-40B4-BE49-F238E27FC236}">
                <a16:creationId xmlns:a16="http://schemas.microsoft.com/office/drawing/2014/main" id="{72538B8A-710E-0480-DFA8-C10957E6B0DB}"/>
              </a:ext>
            </a:extLst>
          </p:cNvPr>
          <p:cNvSpPr/>
          <p:nvPr/>
        </p:nvSpPr>
        <p:spPr>
          <a:xfrm>
            <a:off x="5271455" y="5186756"/>
            <a:ext cx="902811" cy="523220"/>
          </a:xfrm>
          <a:prstGeom prst="rect">
            <a:avLst/>
          </a:prstGeom>
          <a:noFill/>
        </p:spPr>
        <p:txBody>
          <a:bodyPr wrap="none" lIns="91440" tIns="45720" rIns="91440" bIns="45720">
            <a:spAutoFit/>
          </a:bodyPr>
          <a:lstStyle/>
          <a:p>
            <a:pPr algn="ctr"/>
            <a:r>
              <a:rPr lang="ja-JP" altLang="en-US" sz="2800" b="1" dirty="0">
                <a:ln w="0"/>
                <a:solidFill>
                  <a:srgbClr val="FFCCCC"/>
                </a:solidFill>
                <a:latin typeface="BIZ UDPゴシック" panose="020B0400000000000000" pitchFamily="50" charset="-128"/>
                <a:ea typeface="BIZ UDPゴシック" panose="020B0400000000000000" pitchFamily="50" charset="-128"/>
              </a:rPr>
              <a:t>警察</a:t>
            </a:r>
          </a:p>
        </p:txBody>
      </p:sp>
      <p:sp>
        <p:nvSpPr>
          <p:cNvPr id="28" name="正方形/長方形 27">
            <a:extLst>
              <a:ext uri="{FF2B5EF4-FFF2-40B4-BE49-F238E27FC236}">
                <a16:creationId xmlns:a16="http://schemas.microsoft.com/office/drawing/2014/main" id="{A7C9FB09-9AC3-1A89-A43D-857884A9BADD}"/>
              </a:ext>
            </a:extLst>
          </p:cNvPr>
          <p:cNvSpPr/>
          <p:nvPr/>
        </p:nvSpPr>
        <p:spPr>
          <a:xfrm>
            <a:off x="6529424" y="5015392"/>
            <a:ext cx="5377036" cy="707886"/>
          </a:xfrm>
          <a:prstGeom prst="rect">
            <a:avLst/>
          </a:prstGeom>
          <a:solidFill>
            <a:schemeClr val="accent6">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r>
              <a:rPr lang="ja-JP" altLang="en-US" sz="2000" b="1" dirty="0">
                <a:ln w="0"/>
                <a:latin typeface="BIZ UDPゴシック" panose="020B0400000000000000" pitchFamily="50" charset="-128"/>
                <a:ea typeface="BIZ UDPゴシック" panose="020B0400000000000000" pitchFamily="50" charset="-128"/>
              </a:rPr>
              <a:t>関係機関とは、日頃から</a:t>
            </a:r>
            <a:r>
              <a:rPr lang="ja-JP" altLang="en-US" sz="2000" b="1" dirty="0">
                <a:ln w="0"/>
                <a:solidFill>
                  <a:srgbClr val="FF0000"/>
                </a:solidFill>
                <a:latin typeface="BIZ UDPゴシック" panose="020B0400000000000000" pitchFamily="50" charset="-128"/>
                <a:ea typeface="BIZ UDPゴシック" panose="020B0400000000000000" pitchFamily="50" charset="-128"/>
              </a:rPr>
              <a:t>情報共有を密に</a:t>
            </a:r>
            <a:r>
              <a:rPr lang="ja-JP" altLang="en-US" sz="2000" b="1" dirty="0">
                <a:ln w="0"/>
                <a:latin typeface="BIZ UDPゴシック" panose="020B0400000000000000" pitchFamily="50" charset="-128"/>
                <a:ea typeface="BIZ UDPゴシック" panose="020B0400000000000000" pitchFamily="50" charset="-128"/>
              </a:rPr>
              <a:t>行い、</a:t>
            </a:r>
            <a:r>
              <a:rPr lang="ja-JP" altLang="en-US" sz="2000" b="1" dirty="0">
                <a:ln w="0"/>
                <a:solidFill>
                  <a:srgbClr val="FF0000"/>
                </a:solidFill>
                <a:latin typeface="BIZ UDPゴシック" panose="020B0400000000000000" pitchFamily="50" charset="-128"/>
                <a:ea typeface="BIZ UDPゴシック" panose="020B0400000000000000" pitchFamily="50" charset="-128"/>
              </a:rPr>
              <a:t>信頼関係を築いていく</a:t>
            </a:r>
            <a:r>
              <a:rPr lang="ja-JP" altLang="en-US" sz="2000" b="1" dirty="0">
                <a:ln w="0"/>
                <a:latin typeface="BIZ UDPゴシック" panose="020B0400000000000000" pitchFamily="50" charset="-128"/>
                <a:ea typeface="BIZ UDPゴシック" panose="020B0400000000000000" pitchFamily="50" charset="-128"/>
              </a:rPr>
              <a:t>ことが重要！</a:t>
            </a:r>
            <a:endParaRPr lang="en-US" altLang="ja-JP" sz="2000" b="1" dirty="0">
              <a:ln w="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A19ADD2F-ED43-8913-36BF-5399C121E7CD}"/>
              </a:ext>
            </a:extLst>
          </p:cNvPr>
          <p:cNvSpPr/>
          <p:nvPr/>
        </p:nvSpPr>
        <p:spPr>
          <a:xfrm>
            <a:off x="216354" y="5831600"/>
            <a:ext cx="11766639" cy="523220"/>
          </a:xfrm>
          <a:prstGeom prst="rect">
            <a:avLst/>
          </a:prstGeom>
          <a:solidFill>
            <a:srgbClr val="FFFF00"/>
          </a:solidFill>
          <a:ln w="38100">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共通理解・指導の徹底</a:t>
            </a:r>
            <a:endParaRPr lang="ja-JP" altLang="en-US" sz="3200" b="1" dirty="0">
              <a:ln w="0"/>
              <a:solidFill>
                <a:srgbClr val="FF0000"/>
              </a:solidFill>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C55595A6-19AA-B698-3E6C-097D4EBD79AC}"/>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pic>
        <p:nvPicPr>
          <p:cNvPr id="30" name="グラフィックス 29" descr="校舎 単色塗りつぶし">
            <a:extLst>
              <a:ext uri="{FF2B5EF4-FFF2-40B4-BE49-F238E27FC236}">
                <a16:creationId xmlns:a16="http://schemas.microsoft.com/office/drawing/2014/main" id="{8821CA14-6363-9CDA-7FBC-80F1455C95F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4228" y="4672416"/>
            <a:ext cx="732481" cy="732481"/>
          </a:xfrm>
          <a:prstGeom prst="rect">
            <a:avLst/>
          </a:prstGeom>
        </p:spPr>
      </p:pic>
      <p:pic>
        <p:nvPicPr>
          <p:cNvPr id="32" name="グラフィックス 31" descr="病院 単色塗りつぶし">
            <a:extLst>
              <a:ext uri="{FF2B5EF4-FFF2-40B4-BE49-F238E27FC236}">
                <a16:creationId xmlns:a16="http://schemas.microsoft.com/office/drawing/2014/main" id="{E0A66778-FEC7-36DA-0F55-47B94A77C11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013017" y="4718459"/>
            <a:ext cx="665329" cy="664982"/>
          </a:xfrm>
          <a:prstGeom prst="rect">
            <a:avLst/>
          </a:prstGeom>
        </p:spPr>
      </p:pic>
      <p:pic>
        <p:nvPicPr>
          <p:cNvPr id="34" name="グラフィックス 33" descr="都市 単色塗りつぶし">
            <a:extLst>
              <a:ext uri="{FF2B5EF4-FFF2-40B4-BE49-F238E27FC236}">
                <a16:creationId xmlns:a16="http://schemas.microsoft.com/office/drawing/2014/main" id="{C06594EF-E01B-FBF2-0B08-3839FB49F8F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160340" y="4730719"/>
            <a:ext cx="708018" cy="652722"/>
          </a:xfrm>
          <a:prstGeom prst="rect">
            <a:avLst/>
          </a:prstGeom>
        </p:spPr>
      </p:pic>
      <p:pic>
        <p:nvPicPr>
          <p:cNvPr id="36" name="グラフィックス 35" descr="サイレン 単色塗りつぶし">
            <a:extLst>
              <a:ext uri="{FF2B5EF4-FFF2-40B4-BE49-F238E27FC236}">
                <a16:creationId xmlns:a16="http://schemas.microsoft.com/office/drawing/2014/main" id="{27A033A8-978E-134D-04C1-C25ED287232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374408" y="4768809"/>
            <a:ext cx="684832" cy="563776"/>
          </a:xfrm>
          <a:prstGeom prst="rect">
            <a:avLst/>
          </a:prstGeom>
        </p:spPr>
      </p:pic>
      <p:sp>
        <p:nvSpPr>
          <p:cNvPr id="13" name="テキスト ボックス 12">
            <a:extLst>
              <a:ext uri="{FF2B5EF4-FFF2-40B4-BE49-F238E27FC236}">
                <a16:creationId xmlns:a16="http://schemas.microsoft.com/office/drawing/2014/main" id="{71DACC41-3EAC-1CAE-FD62-E6014C6D4352}"/>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17" name="正方形/長方形 16">
            <a:extLst>
              <a:ext uri="{FF2B5EF4-FFF2-40B4-BE49-F238E27FC236}">
                <a16:creationId xmlns:a16="http://schemas.microsoft.com/office/drawing/2014/main" id="{7DEB1FD2-3ABA-9744-17D2-8D5311C7BA72}"/>
              </a:ext>
            </a:extLst>
          </p:cNvPr>
          <p:cNvSpPr/>
          <p:nvPr/>
        </p:nvSpPr>
        <p:spPr>
          <a:xfrm>
            <a:off x="3048"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①基本的な心構え</a:t>
            </a:r>
          </a:p>
        </p:txBody>
      </p:sp>
      <p:pic>
        <p:nvPicPr>
          <p:cNvPr id="21" name="グラフィックス 20" descr="ホーム 1 単色塗りつぶし">
            <a:extLst>
              <a:ext uri="{FF2B5EF4-FFF2-40B4-BE49-F238E27FC236}">
                <a16:creationId xmlns:a16="http://schemas.microsoft.com/office/drawing/2014/main" id="{C2C51DE2-5E5C-1D27-4342-5FF54AF78FD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837672" y="23496"/>
            <a:ext cx="702622" cy="702622"/>
          </a:xfrm>
          <a:prstGeom prst="rect">
            <a:avLst/>
          </a:prstGeom>
        </p:spPr>
      </p:pic>
    </p:spTree>
    <p:extLst>
      <p:ext uri="{BB962C8B-B14F-4D97-AF65-F5344CB8AC3E}">
        <p14:creationId xmlns:p14="http://schemas.microsoft.com/office/powerpoint/2010/main" val="2334982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90000">
        <p159:morph option="byObject"/>
      </p:transition>
    </mc:Choice>
    <mc:Fallback xmlns="">
      <p:transition spd="slow" advClick="0" advTm="9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000"/>
                                        <p:tgtEl>
                                          <p:spTgt spid="5"/>
                                        </p:tgtEl>
                                      </p:cBhvr>
                                    </p:animEffect>
                                  </p:childTnLst>
                                </p:cTn>
                              </p:par>
                            </p:childTnLst>
                          </p:cTn>
                        </p:par>
                        <p:par>
                          <p:cTn id="8" fill="hold">
                            <p:stCondLst>
                              <p:cond delay="5000"/>
                            </p:stCondLst>
                            <p:childTnLst>
                              <p:par>
                                <p:cTn id="9" presetID="14" presetClass="entr" presetSubtype="10"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3000"/>
                                        <p:tgtEl>
                                          <p:spTgt spid="6"/>
                                        </p:tgtEl>
                                      </p:cBhvr>
                                    </p:animEffect>
                                  </p:childTnLst>
                                </p:cTn>
                              </p:par>
                            </p:childTnLst>
                          </p:cTn>
                        </p:par>
                        <p:par>
                          <p:cTn id="12" fill="hold">
                            <p:stCondLst>
                              <p:cond delay="10000"/>
                            </p:stCondLst>
                            <p:childTnLst>
                              <p:par>
                                <p:cTn id="13" presetID="16" presetClass="entr" presetSubtype="21" fill="hold" grpId="0"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3000"/>
                                        <p:tgtEl>
                                          <p:spTgt spid="7"/>
                                        </p:tgtEl>
                                      </p:cBhvr>
                                    </p:animEffect>
                                  </p:childTnLst>
                                </p:cTn>
                              </p:par>
                            </p:childTnLst>
                          </p:cTn>
                        </p:par>
                        <p:par>
                          <p:cTn id="16" fill="hold">
                            <p:stCondLst>
                              <p:cond delay="15000"/>
                            </p:stCondLst>
                            <p:childTnLst>
                              <p:par>
                                <p:cTn id="17" presetID="14" presetClass="entr" presetSubtype="10"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3000"/>
                                        <p:tgtEl>
                                          <p:spTgt spid="9"/>
                                        </p:tgtEl>
                                      </p:cBhvr>
                                    </p:animEffect>
                                  </p:childTnLst>
                                </p:cTn>
                              </p:par>
                            </p:childTnLst>
                          </p:cTn>
                        </p:par>
                        <p:par>
                          <p:cTn id="20" fill="hold">
                            <p:stCondLst>
                              <p:cond delay="20000"/>
                            </p:stCondLst>
                            <p:childTnLst>
                              <p:par>
                                <p:cTn id="21" presetID="42" presetClass="entr" presetSubtype="0" fill="hold" grpId="0"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3000"/>
                                        <p:tgtEl>
                                          <p:spTgt spid="10"/>
                                        </p:tgtEl>
                                      </p:cBhvr>
                                    </p:animEffect>
                                    <p:anim calcmode="lin" valueType="num">
                                      <p:cBhvr>
                                        <p:cTn id="24" dur="3000" fill="hold"/>
                                        <p:tgtEl>
                                          <p:spTgt spid="10"/>
                                        </p:tgtEl>
                                        <p:attrNameLst>
                                          <p:attrName>ppt_x</p:attrName>
                                        </p:attrNameLst>
                                      </p:cBhvr>
                                      <p:tavLst>
                                        <p:tav tm="0">
                                          <p:val>
                                            <p:strVal val="#ppt_x"/>
                                          </p:val>
                                        </p:tav>
                                        <p:tav tm="100000">
                                          <p:val>
                                            <p:strVal val="#ppt_x"/>
                                          </p:val>
                                        </p:tav>
                                      </p:tavLst>
                                    </p:anim>
                                    <p:anim calcmode="lin" valueType="num">
                                      <p:cBhvr>
                                        <p:cTn id="25" dur="3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5000"/>
                            </p:stCondLst>
                            <p:childTnLst>
                              <p:par>
                                <p:cTn id="27" presetID="14" presetClass="entr" presetSubtype="10" fill="hold" grpId="0" nodeType="afterEffect">
                                  <p:stCondLst>
                                    <p:cond delay="200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3000"/>
                                        <p:tgtEl>
                                          <p:spTgt spid="11"/>
                                        </p:tgtEl>
                                      </p:cBhvr>
                                    </p:animEffect>
                                  </p:childTnLst>
                                </p:cTn>
                              </p:par>
                            </p:childTnLst>
                          </p:cTn>
                        </p:par>
                        <p:par>
                          <p:cTn id="30" fill="hold">
                            <p:stCondLst>
                              <p:cond delay="30000"/>
                            </p:stCondLst>
                            <p:childTnLst>
                              <p:par>
                                <p:cTn id="31" presetID="14" presetClass="entr" presetSubtype="10" fill="hold" grpId="0" nodeType="afterEffect">
                                  <p:stCondLst>
                                    <p:cond delay="200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3000"/>
                                        <p:tgtEl>
                                          <p:spTgt spid="12"/>
                                        </p:tgtEl>
                                      </p:cBhvr>
                                    </p:animEffect>
                                  </p:childTnLst>
                                </p:cTn>
                              </p:par>
                            </p:childTnLst>
                          </p:cTn>
                        </p:par>
                        <p:par>
                          <p:cTn id="34" fill="hold">
                            <p:stCondLst>
                              <p:cond delay="35000"/>
                            </p:stCondLst>
                            <p:childTnLst>
                              <p:par>
                                <p:cTn id="35" presetID="16" presetClass="entr" presetSubtype="21" fill="hold" grpId="0" nodeType="afterEffect">
                                  <p:stCondLst>
                                    <p:cond delay="200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3000"/>
                                        <p:tgtEl>
                                          <p:spTgt spid="14"/>
                                        </p:tgtEl>
                                      </p:cBhvr>
                                    </p:animEffect>
                                  </p:childTnLst>
                                </p:cTn>
                              </p:par>
                            </p:childTnLst>
                          </p:cTn>
                        </p:par>
                        <p:par>
                          <p:cTn id="38" fill="hold">
                            <p:stCondLst>
                              <p:cond delay="40000"/>
                            </p:stCondLst>
                            <p:childTnLst>
                              <p:par>
                                <p:cTn id="39" presetID="14" presetClass="entr" presetSubtype="10" fill="hold" grpId="0" nodeType="afterEffect">
                                  <p:stCondLst>
                                    <p:cond delay="200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3000"/>
                                        <p:tgtEl>
                                          <p:spTgt spid="16"/>
                                        </p:tgtEl>
                                      </p:cBhvr>
                                    </p:animEffect>
                                  </p:childTnLst>
                                </p:cTn>
                              </p:par>
                            </p:childTnLst>
                          </p:cTn>
                        </p:par>
                        <p:par>
                          <p:cTn id="42" fill="hold">
                            <p:stCondLst>
                              <p:cond delay="45000"/>
                            </p:stCondLst>
                            <p:childTnLst>
                              <p:par>
                                <p:cTn id="43" presetID="42" presetClass="entr" presetSubtype="0" fill="hold" grpId="0" nodeType="afterEffect">
                                  <p:stCondLst>
                                    <p:cond delay="200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3000"/>
                                        <p:tgtEl>
                                          <p:spTgt spid="18"/>
                                        </p:tgtEl>
                                      </p:cBhvr>
                                    </p:animEffect>
                                    <p:anim calcmode="lin" valueType="num">
                                      <p:cBhvr>
                                        <p:cTn id="46" dur="3000" fill="hold"/>
                                        <p:tgtEl>
                                          <p:spTgt spid="18"/>
                                        </p:tgtEl>
                                        <p:attrNameLst>
                                          <p:attrName>ppt_x</p:attrName>
                                        </p:attrNameLst>
                                      </p:cBhvr>
                                      <p:tavLst>
                                        <p:tav tm="0">
                                          <p:val>
                                            <p:strVal val="#ppt_x"/>
                                          </p:val>
                                        </p:tav>
                                        <p:tav tm="100000">
                                          <p:val>
                                            <p:strVal val="#ppt_x"/>
                                          </p:val>
                                        </p:tav>
                                      </p:tavLst>
                                    </p:anim>
                                    <p:anim calcmode="lin" valueType="num">
                                      <p:cBhvr>
                                        <p:cTn id="47" dur="3000" fill="hold"/>
                                        <p:tgtEl>
                                          <p:spTgt spid="18"/>
                                        </p:tgtEl>
                                        <p:attrNameLst>
                                          <p:attrName>ppt_y</p:attrName>
                                        </p:attrNameLst>
                                      </p:cBhvr>
                                      <p:tavLst>
                                        <p:tav tm="0">
                                          <p:val>
                                            <p:strVal val="#ppt_y+.1"/>
                                          </p:val>
                                        </p:tav>
                                        <p:tav tm="100000">
                                          <p:val>
                                            <p:strVal val="#ppt_y"/>
                                          </p:val>
                                        </p:tav>
                                      </p:tavLst>
                                    </p:anim>
                                  </p:childTnLst>
                                </p:cTn>
                              </p:par>
                            </p:childTnLst>
                          </p:cTn>
                        </p:par>
                        <p:par>
                          <p:cTn id="48" fill="hold">
                            <p:stCondLst>
                              <p:cond delay="50000"/>
                            </p:stCondLst>
                            <p:childTnLst>
                              <p:par>
                                <p:cTn id="49" presetID="42" presetClass="entr" presetSubtype="0" fill="hold" grpId="0" nodeType="afterEffect">
                                  <p:stCondLst>
                                    <p:cond delay="200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3000"/>
                                        <p:tgtEl>
                                          <p:spTgt spid="19"/>
                                        </p:tgtEl>
                                      </p:cBhvr>
                                    </p:animEffect>
                                    <p:anim calcmode="lin" valueType="num">
                                      <p:cBhvr>
                                        <p:cTn id="52" dur="3000" fill="hold"/>
                                        <p:tgtEl>
                                          <p:spTgt spid="19"/>
                                        </p:tgtEl>
                                        <p:attrNameLst>
                                          <p:attrName>ppt_x</p:attrName>
                                        </p:attrNameLst>
                                      </p:cBhvr>
                                      <p:tavLst>
                                        <p:tav tm="0">
                                          <p:val>
                                            <p:strVal val="#ppt_x"/>
                                          </p:val>
                                        </p:tav>
                                        <p:tav tm="100000">
                                          <p:val>
                                            <p:strVal val="#ppt_x"/>
                                          </p:val>
                                        </p:tav>
                                      </p:tavLst>
                                    </p:anim>
                                    <p:anim calcmode="lin" valueType="num">
                                      <p:cBhvr>
                                        <p:cTn id="53" dur="3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0"/>
                            </p:stCondLst>
                            <p:childTnLst>
                              <p:par>
                                <p:cTn id="55" presetID="14" presetClass="entr" presetSubtype="10" fill="hold" grpId="0" nodeType="afterEffect">
                                  <p:stCondLst>
                                    <p:cond delay="2000"/>
                                  </p:stCondLst>
                                  <p:childTnLst>
                                    <p:set>
                                      <p:cBhvr>
                                        <p:cTn id="56" dur="1" fill="hold">
                                          <p:stCondLst>
                                            <p:cond delay="0"/>
                                          </p:stCondLst>
                                        </p:cTn>
                                        <p:tgtEl>
                                          <p:spTgt spid="20"/>
                                        </p:tgtEl>
                                        <p:attrNameLst>
                                          <p:attrName>style.visibility</p:attrName>
                                        </p:attrNameLst>
                                      </p:cBhvr>
                                      <p:to>
                                        <p:strVal val="visible"/>
                                      </p:to>
                                    </p:set>
                                    <p:animEffect transition="in" filter="randombar(horizontal)">
                                      <p:cBhvr>
                                        <p:cTn id="57" dur="3000"/>
                                        <p:tgtEl>
                                          <p:spTgt spid="20"/>
                                        </p:tgtEl>
                                      </p:cBhvr>
                                    </p:animEffect>
                                  </p:childTnLst>
                                </p:cTn>
                              </p:par>
                            </p:childTnLst>
                          </p:cTn>
                        </p:par>
                        <p:par>
                          <p:cTn id="58" fill="hold">
                            <p:stCondLst>
                              <p:cond delay="60000"/>
                            </p:stCondLst>
                            <p:childTnLst>
                              <p:par>
                                <p:cTn id="59" presetID="14" presetClass="entr" presetSubtype="10" fill="hold" grpId="0" nodeType="afterEffect">
                                  <p:stCondLst>
                                    <p:cond delay="2000"/>
                                  </p:stCondLst>
                                  <p:childTnLst>
                                    <p:set>
                                      <p:cBhvr>
                                        <p:cTn id="60" dur="1" fill="hold">
                                          <p:stCondLst>
                                            <p:cond delay="0"/>
                                          </p:stCondLst>
                                        </p:cTn>
                                        <p:tgtEl>
                                          <p:spTgt spid="23"/>
                                        </p:tgtEl>
                                        <p:attrNameLst>
                                          <p:attrName>style.visibility</p:attrName>
                                        </p:attrNameLst>
                                      </p:cBhvr>
                                      <p:to>
                                        <p:strVal val="visible"/>
                                      </p:to>
                                    </p:set>
                                    <p:animEffect transition="in" filter="randombar(horizontal)">
                                      <p:cBhvr>
                                        <p:cTn id="61" dur="3000"/>
                                        <p:tgtEl>
                                          <p:spTgt spid="23"/>
                                        </p:tgtEl>
                                      </p:cBhvr>
                                    </p:animEffect>
                                  </p:childTnLst>
                                </p:cTn>
                              </p:par>
                              <p:par>
                                <p:cTn id="62" presetID="14" presetClass="entr" presetSubtype="10" fill="hold" nodeType="withEffect">
                                  <p:stCondLst>
                                    <p:cond delay="2000"/>
                                  </p:stCondLst>
                                  <p:childTnLst>
                                    <p:set>
                                      <p:cBhvr>
                                        <p:cTn id="63" dur="1" fill="hold">
                                          <p:stCondLst>
                                            <p:cond delay="0"/>
                                          </p:stCondLst>
                                        </p:cTn>
                                        <p:tgtEl>
                                          <p:spTgt spid="30"/>
                                        </p:tgtEl>
                                        <p:attrNameLst>
                                          <p:attrName>style.visibility</p:attrName>
                                        </p:attrNameLst>
                                      </p:cBhvr>
                                      <p:to>
                                        <p:strVal val="visible"/>
                                      </p:to>
                                    </p:set>
                                    <p:animEffect transition="in" filter="randombar(horizontal)">
                                      <p:cBhvr>
                                        <p:cTn id="64" dur="3000"/>
                                        <p:tgtEl>
                                          <p:spTgt spid="30"/>
                                        </p:tgtEl>
                                      </p:cBhvr>
                                    </p:animEffect>
                                  </p:childTnLst>
                                </p:cTn>
                              </p:par>
                            </p:childTnLst>
                          </p:cTn>
                        </p:par>
                        <p:par>
                          <p:cTn id="65" fill="hold">
                            <p:stCondLst>
                              <p:cond delay="65000"/>
                            </p:stCondLst>
                            <p:childTnLst>
                              <p:par>
                                <p:cTn id="66" presetID="16" presetClass="entr" presetSubtype="21" fill="hold" grpId="0" nodeType="afterEffect">
                                  <p:stCondLst>
                                    <p:cond delay="2000"/>
                                  </p:stCondLst>
                                  <p:childTnLst>
                                    <p:set>
                                      <p:cBhvr>
                                        <p:cTn id="67" dur="1" fill="hold">
                                          <p:stCondLst>
                                            <p:cond delay="0"/>
                                          </p:stCondLst>
                                        </p:cTn>
                                        <p:tgtEl>
                                          <p:spTgt spid="24"/>
                                        </p:tgtEl>
                                        <p:attrNameLst>
                                          <p:attrName>style.visibility</p:attrName>
                                        </p:attrNameLst>
                                      </p:cBhvr>
                                      <p:to>
                                        <p:strVal val="visible"/>
                                      </p:to>
                                    </p:set>
                                    <p:animEffect transition="in" filter="barn(inVertical)">
                                      <p:cBhvr>
                                        <p:cTn id="68" dur="3000"/>
                                        <p:tgtEl>
                                          <p:spTgt spid="24"/>
                                        </p:tgtEl>
                                      </p:cBhvr>
                                    </p:animEffect>
                                  </p:childTnLst>
                                </p:cTn>
                              </p:par>
                              <p:par>
                                <p:cTn id="69" presetID="14" presetClass="entr" presetSubtype="10" fill="hold" nodeType="withEffect">
                                  <p:stCondLst>
                                    <p:cond delay="2000"/>
                                  </p:stCondLst>
                                  <p:childTnLst>
                                    <p:set>
                                      <p:cBhvr>
                                        <p:cTn id="70" dur="1" fill="hold">
                                          <p:stCondLst>
                                            <p:cond delay="0"/>
                                          </p:stCondLst>
                                        </p:cTn>
                                        <p:tgtEl>
                                          <p:spTgt spid="32"/>
                                        </p:tgtEl>
                                        <p:attrNameLst>
                                          <p:attrName>style.visibility</p:attrName>
                                        </p:attrNameLst>
                                      </p:cBhvr>
                                      <p:to>
                                        <p:strVal val="visible"/>
                                      </p:to>
                                    </p:set>
                                    <p:animEffect transition="in" filter="randombar(horizontal)">
                                      <p:cBhvr>
                                        <p:cTn id="71" dur="3000"/>
                                        <p:tgtEl>
                                          <p:spTgt spid="32"/>
                                        </p:tgtEl>
                                      </p:cBhvr>
                                    </p:animEffect>
                                  </p:childTnLst>
                                </p:cTn>
                              </p:par>
                              <p:par>
                                <p:cTn id="72" presetID="14" presetClass="entr" presetSubtype="10" fill="hold" grpId="0" nodeType="withEffect">
                                  <p:stCondLst>
                                    <p:cond delay="2000"/>
                                  </p:stCondLst>
                                  <p:childTnLst>
                                    <p:set>
                                      <p:cBhvr>
                                        <p:cTn id="73" dur="1" fill="hold">
                                          <p:stCondLst>
                                            <p:cond delay="0"/>
                                          </p:stCondLst>
                                        </p:cTn>
                                        <p:tgtEl>
                                          <p:spTgt spid="25"/>
                                        </p:tgtEl>
                                        <p:attrNameLst>
                                          <p:attrName>style.visibility</p:attrName>
                                        </p:attrNameLst>
                                      </p:cBhvr>
                                      <p:to>
                                        <p:strVal val="visible"/>
                                      </p:to>
                                    </p:set>
                                    <p:animEffect transition="in" filter="randombar(horizontal)">
                                      <p:cBhvr>
                                        <p:cTn id="74" dur="3000"/>
                                        <p:tgtEl>
                                          <p:spTgt spid="25"/>
                                        </p:tgtEl>
                                      </p:cBhvr>
                                    </p:animEffect>
                                  </p:childTnLst>
                                </p:cTn>
                              </p:par>
                              <p:par>
                                <p:cTn id="75" presetID="14" presetClass="entr" presetSubtype="10" fill="hold" grpId="0" nodeType="withEffect">
                                  <p:stCondLst>
                                    <p:cond delay="2000"/>
                                  </p:stCondLst>
                                  <p:childTnLst>
                                    <p:set>
                                      <p:cBhvr>
                                        <p:cTn id="76" dur="1" fill="hold">
                                          <p:stCondLst>
                                            <p:cond delay="0"/>
                                          </p:stCondLst>
                                        </p:cTn>
                                        <p:tgtEl>
                                          <p:spTgt spid="26"/>
                                        </p:tgtEl>
                                        <p:attrNameLst>
                                          <p:attrName>style.visibility</p:attrName>
                                        </p:attrNameLst>
                                      </p:cBhvr>
                                      <p:to>
                                        <p:strVal val="visible"/>
                                      </p:to>
                                    </p:set>
                                    <p:animEffect transition="in" filter="randombar(horizontal)">
                                      <p:cBhvr>
                                        <p:cTn id="77" dur="3000"/>
                                        <p:tgtEl>
                                          <p:spTgt spid="26"/>
                                        </p:tgtEl>
                                      </p:cBhvr>
                                    </p:animEffect>
                                  </p:childTnLst>
                                </p:cTn>
                              </p:par>
                              <p:par>
                                <p:cTn id="78" presetID="14" presetClass="entr" presetSubtype="10" fill="hold" nodeType="withEffect">
                                  <p:stCondLst>
                                    <p:cond delay="2000"/>
                                  </p:stCondLst>
                                  <p:childTnLst>
                                    <p:set>
                                      <p:cBhvr>
                                        <p:cTn id="79" dur="1" fill="hold">
                                          <p:stCondLst>
                                            <p:cond delay="0"/>
                                          </p:stCondLst>
                                        </p:cTn>
                                        <p:tgtEl>
                                          <p:spTgt spid="34"/>
                                        </p:tgtEl>
                                        <p:attrNameLst>
                                          <p:attrName>style.visibility</p:attrName>
                                        </p:attrNameLst>
                                      </p:cBhvr>
                                      <p:to>
                                        <p:strVal val="visible"/>
                                      </p:to>
                                    </p:set>
                                    <p:animEffect transition="in" filter="randombar(horizontal)">
                                      <p:cBhvr>
                                        <p:cTn id="80" dur="3000"/>
                                        <p:tgtEl>
                                          <p:spTgt spid="34"/>
                                        </p:tgtEl>
                                      </p:cBhvr>
                                    </p:animEffect>
                                  </p:childTnLst>
                                </p:cTn>
                              </p:par>
                              <p:par>
                                <p:cTn id="81" presetID="14" presetClass="entr" presetSubtype="10" fill="hold" grpId="0" nodeType="withEffect">
                                  <p:stCondLst>
                                    <p:cond delay="2000"/>
                                  </p:stCondLst>
                                  <p:childTnLst>
                                    <p:set>
                                      <p:cBhvr>
                                        <p:cTn id="82" dur="1" fill="hold">
                                          <p:stCondLst>
                                            <p:cond delay="0"/>
                                          </p:stCondLst>
                                        </p:cTn>
                                        <p:tgtEl>
                                          <p:spTgt spid="27"/>
                                        </p:tgtEl>
                                        <p:attrNameLst>
                                          <p:attrName>style.visibility</p:attrName>
                                        </p:attrNameLst>
                                      </p:cBhvr>
                                      <p:to>
                                        <p:strVal val="visible"/>
                                      </p:to>
                                    </p:set>
                                    <p:animEffect transition="in" filter="randombar(horizontal)">
                                      <p:cBhvr>
                                        <p:cTn id="83" dur="3000"/>
                                        <p:tgtEl>
                                          <p:spTgt spid="27"/>
                                        </p:tgtEl>
                                      </p:cBhvr>
                                    </p:animEffect>
                                  </p:childTnLst>
                                </p:cTn>
                              </p:par>
                              <p:par>
                                <p:cTn id="84" presetID="14" presetClass="entr" presetSubtype="10" fill="hold" nodeType="withEffect">
                                  <p:stCondLst>
                                    <p:cond delay="2000"/>
                                  </p:stCondLst>
                                  <p:childTnLst>
                                    <p:set>
                                      <p:cBhvr>
                                        <p:cTn id="85" dur="1" fill="hold">
                                          <p:stCondLst>
                                            <p:cond delay="0"/>
                                          </p:stCondLst>
                                        </p:cTn>
                                        <p:tgtEl>
                                          <p:spTgt spid="36"/>
                                        </p:tgtEl>
                                        <p:attrNameLst>
                                          <p:attrName>style.visibility</p:attrName>
                                        </p:attrNameLst>
                                      </p:cBhvr>
                                      <p:to>
                                        <p:strVal val="visible"/>
                                      </p:to>
                                    </p:set>
                                    <p:animEffect transition="in" filter="randombar(horizontal)">
                                      <p:cBhvr>
                                        <p:cTn id="86" dur="3000"/>
                                        <p:tgtEl>
                                          <p:spTgt spid="36"/>
                                        </p:tgtEl>
                                      </p:cBhvr>
                                    </p:animEffect>
                                  </p:childTnLst>
                                </p:cTn>
                              </p:par>
                            </p:childTnLst>
                          </p:cTn>
                        </p:par>
                        <p:par>
                          <p:cTn id="87" fill="hold">
                            <p:stCondLst>
                              <p:cond delay="70000"/>
                            </p:stCondLst>
                            <p:childTnLst>
                              <p:par>
                                <p:cTn id="88" presetID="42" presetClass="entr" presetSubtype="0" fill="hold" grpId="0" nodeType="afterEffect">
                                  <p:stCondLst>
                                    <p:cond delay="200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3000"/>
                                        <p:tgtEl>
                                          <p:spTgt spid="28"/>
                                        </p:tgtEl>
                                      </p:cBhvr>
                                    </p:animEffect>
                                    <p:anim calcmode="lin" valueType="num">
                                      <p:cBhvr>
                                        <p:cTn id="91" dur="3000" fill="hold"/>
                                        <p:tgtEl>
                                          <p:spTgt spid="28"/>
                                        </p:tgtEl>
                                        <p:attrNameLst>
                                          <p:attrName>ppt_x</p:attrName>
                                        </p:attrNameLst>
                                      </p:cBhvr>
                                      <p:tavLst>
                                        <p:tav tm="0">
                                          <p:val>
                                            <p:strVal val="#ppt_x"/>
                                          </p:val>
                                        </p:tav>
                                        <p:tav tm="100000">
                                          <p:val>
                                            <p:strVal val="#ppt_x"/>
                                          </p:val>
                                        </p:tav>
                                      </p:tavLst>
                                    </p:anim>
                                    <p:anim calcmode="lin" valueType="num">
                                      <p:cBhvr>
                                        <p:cTn id="92" dur="3000" fill="hold"/>
                                        <p:tgtEl>
                                          <p:spTgt spid="28"/>
                                        </p:tgtEl>
                                        <p:attrNameLst>
                                          <p:attrName>ppt_y</p:attrName>
                                        </p:attrNameLst>
                                      </p:cBhvr>
                                      <p:tavLst>
                                        <p:tav tm="0">
                                          <p:val>
                                            <p:strVal val="#ppt_y+.1"/>
                                          </p:val>
                                        </p:tav>
                                        <p:tav tm="100000">
                                          <p:val>
                                            <p:strVal val="#ppt_y"/>
                                          </p:val>
                                        </p:tav>
                                      </p:tavLst>
                                    </p:anim>
                                  </p:childTnLst>
                                </p:cTn>
                              </p:par>
                            </p:childTnLst>
                          </p:cTn>
                        </p:par>
                        <p:par>
                          <p:cTn id="93" fill="hold">
                            <p:stCondLst>
                              <p:cond delay="75000"/>
                            </p:stCondLst>
                            <p:childTnLst>
                              <p:par>
                                <p:cTn id="94" presetID="14" presetClass="entr" presetSubtype="10" fill="hold" grpId="0" nodeType="afterEffect">
                                  <p:stCondLst>
                                    <p:cond delay="2000"/>
                                  </p:stCondLst>
                                  <p:childTnLst>
                                    <p:set>
                                      <p:cBhvr>
                                        <p:cTn id="95" dur="1" fill="hold">
                                          <p:stCondLst>
                                            <p:cond delay="0"/>
                                          </p:stCondLst>
                                        </p:cTn>
                                        <p:tgtEl>
                                          <p:spTgt spid="29"/>
                                        </p:tgtEl>
                                        <p:attrNameLst>
                                          <p:attrName>style.visibility</p:attrName>
                                        </p:attrNameLst>
                                      </p:cBhvr>
                                      <p:to>
                                        <p:strVal val="visible"/>
                                      </p:to>
                                    </p:set>
                                    <p:animEffect transition="in" filter="randombar(horizontal)">
                                      <p:cBhvr>
                                        <p:cTn id="96" dur="3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9" grpId="0"/>
      <p:bldP spid="10" grpId="0" animBg="1"/>
      <p:bldP spid="11" grpId="0"/>
      <p:bldP spid="12" grpId="0"/>
      <p:bldP spid="14" grpId="0" animBg="1"/>
      <p:bldP spid="16" grpId="0"/>
      <p:bldP spid="18" grpId="0" animBg="1"/>
      <p:bldP spid="19" grpId="0" animBg="1"/>
      <p:bldP spid="20" grpId="0"/>
      <p:bldP spid="23" grpId="0"/>
      <p:bldP spid="24" grpId="0" animBg="1"/>
      <p:bldP spid="25" grpId="0"/>
      <p:bldP spid="26" grpId="0"/>
      <p:bldP spid="27" grpId="0"/>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2EB9B83C-362B-9DCF-D01E-F7562673DA8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3" name="角丸四角形 2"/>
          <p:cNvSpPr/>
          <p:nvPr/>
        </p:nvSpPr>
        <p:spPr>
          <a:xfrm>
            <a:off x="128854" y="868829"/>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200" b="1" dirty="0">
                <a:ln w="0"/>
                <a:solidFill>
                  <a:srgbClr val="FF0000"/>
                </a:solidFill>
                <a:latin typeface="BIZ UDPゴシック" panose="020B0400000000000000" pitchFamily="50" charset="-128"/>
                <a:ea typeface="BIZ UDPゴシック" panose="020B0400000000000000" pitchFamily="50" charset="-128"/>
              </a:rPr>
              <a:t>暴力行為に関する事例と対応のポイント</a:t>
            </a:r>
          </a:p>
        </p:txBody>
      </p:sp>
      <p:sp>
        <p:nvSpPr>
          <p:cNvPr id="4" name="正方形/長方形 3"/>
          <p:cNvSpPr/>
          <p:nvPr/>
        </p:nvSpPr>
        <p:spPr>
          <a:xfrm>
            <a:off x="743335" y="5768601"/>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このような事例の対応のポイントは？各自お考えください。</a:t>
            </a:r>
            <a:endParaRPr lang="ja-JP" altLang="en-US" sz="3200" b="1" dirty="0">
              <a:ln w="0"/>
              <a:solidFill>
                <a:srgbClr val="FF0000"/>
              </a:solidFill>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4A852ED1-3C66-70C0-473B-7DC5C56D5AC4}"/>
              </a:ext>
            </a:extLst>
          </p:cNvPr>
          <p:cNvSpPr txBox="1"/>
          <p:nvPr/>
        </p:nvSpPr>
        <p:spPr>
          <a:xfrm>
            <a:off x="42183" y="1662992"/>
            <a:ext cx="12036606" cy="3908762"/>
          </a:xfrm>
          <a:prstGeom prst="rect">
            <a:avLst/>
          </a:prstGeom>
          <a:noFill/>
        </p:spPr>
        <p:txBody>
          <a:bodyPr wrap="square">
            <a:spAutoFit/>
          </a:bodyPr>
          <a:lstStyle/>
          <a:p>
            <a:r>
              <a:rPr kumimoji="1" lang="ja-JP" altLang="en-US" sz="3200" b="1" dirty="0">
                <a:solidFill>
                  <a:srgbClr val="FFCCCC"/>
                </a:solidFill>
                <a:latin typeface="BIZ UDPゴシック" panose="020B0400000000000000" pitchFamily="50" charset="-128"/>
                <a:ea typeface="BIZ UDPゴシック" panose="020B0400000000000000" pitchFamily="50" charset="-128"/>
              </a:rPr>
              <a:t>事例１　暴言から金銭の要求、暴行へ</a:t>
            </a:r>
            <a:r>
              <a:rPr kumimoji="1" lang="ja-JP" altLang="en-US" sz="2800" b="1" dirty="0">
                <a:solidFill>
                  <a:srgbClr val="FFCCCC"/>
                </a:solidFill>
                <a:latin typeface="BIZ UDPゴシック" panose="020B0400000000000000" pitchFamily="50" charset="-128"/>
                <a:ea typeface="BIZ UDPゴシック" panose="020B0400000000000000" pitchFamily="50" charset="-128"/>
              </a:rPr>
              <a:t>　</a:t>
            </a:r>
            <a:endParaRPr kumimoji="1" lang="en-US" altLang="ja-JP" sz="2800" b="1" dirty="0">
              <a:solidFill>
                <a:srgbClr val="FFCCCC"/>
              </a:solidFill>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　</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Ａほか数名は、おとなしいＢに目をつけ、日頃から暴言を吐いたり、軽く押したりする等の行為を繰り返していた。Ｂは親や先生への相談も考えたが、Ａ達の行為がさらにエスカレートするのではないかと思い相談できずにいた。</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bg1"/>
                </a:solidFill>
                <a:latin typeface="BIZ UDPゴシック" panose="020B0400000000000000" pitchFamily="50" charset="-128"/>
                <a:ea typeface="BIZ UDPゴシック" panose="020B0400000000000000" pitchFamily="50" charset="-128"/>
              </a:rPr>
              <a:t>　ある日の昼休み、Ａ達はＢから金をもらおうと思い、校内の人気の無い場所に呼び出したが、Ｂは金がないため断った。すると、Ａ達はＢに対し、殴る蹴る等の暴行を加え、けがを負わせた。</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bg1"/>
                </a:solidFill>
                <a:latin typeface="BIZ UDPゴシック" panose="020B0400000000000000" pitchFamily="50" charset="-128"/>
                <a:ea typeface="BIZ UDPゴシック" panose="020B0400000000000000" pitchFamily="50" charset="-128"/>
              </a:rPr>
              <a:t>　たまたま通りかかった教諭がＡ達を注意して暴行をやめさせようとしたものの、すぐにはおさまらなかった。</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r>
              <a:rPr lang="ja-JP" altLang="en-US" sz="2400" b="1" dirty="0">
                <a:solidFill>
                  <a:schemeClr val="bg1"/>
                </a:solidFill>
                <a:latin typeface="BIZ UDPゴシック" panose="020B0400000000000000" pitchFamily="50" charset="-128"/>
                <a:ea typeface="BIZ UDPゴシック" panose="020B0400000000000000" pitchFamily="50" charset="-128"/>
              </a:rPr>
              <a:t>　</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その後、騒ぎを知った他の教職員も集まったためＡらの暴行をやめさせることができた。</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6BD19B4-D33D-B8AD-3AC4-F060857E41B5}"/>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テキスト ボックス 1">
            <a:extLst>
              <a:ext uri="{FF2B5EF4-FFF2-40B4-BE49-F238E27FC236}">
                <a16:creationId xmlns:a16="http://schemas.microsoft.com/office/drawing/2014/main" id="{1411045B-B043-794F-90E6-7BDEEDA4044E}"/>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6" name="正方形/長方形 5">
            <a:extLst>
              <a:ext uri="{FF2B5EF4-FFF2-40B4-BE49-F238E27FC236}">
                <a16:creationId xmlns:a16="http://schemas.microsoft.com/office/drawing/2014/main" id="{1CB185C9-239A-3C03-85CD-6E8C4D3F2FFD}"/>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②事例研修</a:t>
            </a:r>
          </a:p>
        </p:txBody>
      </p:sp>
      <p:pic>
        <p:nvPicPr>
          <p:cNvPr id="9" name="グラフィックス 8" descr="開いた本 単色塗りつぶし">
            <a:extLst>
              <a:ext uri="{FF2B5EF4-FFF2-40B4-BE49-F238E27FC236}">
                <a16:creationId xmlns:a16="http://schemas.microsoft.com/office/drawing/2014/main" id="{AE70065D-5634-0C6D-BFA3-427E207AE0E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316781" y="87963"/>
            <a:ext cx="658374" cy="658374"/>
          </a:xfrm>
          <a:prstGeom prst="rect">
            <a:avLst/>
          </a:prstGeom>
        </p:spPr>
      </p:pic>
    </p:spTree>
    <p:extLst>
      <p:ext uri="{BB962C8B-B14F-4D97-AF65-F5344CB8AC3E}">
        <p14:creationId xmlns:p14="http://schemas.microsoft.com/office/powerpoint/2010/main" val="66049448"/>
      </p:ext>
    </p:extLst>
  </p:cSld>
  <p:clrMapOvr>
    <a:masterClrMapping/>
  </p:clrMapOvr>
  <mc:AlternateContent xmlns:mc="http://schemas.openxmlformats.org/markup-compatibility/2006" xmlns:p14="http://schemas.microsoft.com/office/powerpoint/2010/main">
    <mc:Choice Requires="p14">
      <p:transition spd="slow" p14:dur="2000" advClick="0" advTm="105000">
        <p:randomBar dir="vert"/>
      </p:transition>
    </mc:Choice>
    <mc:Fallback xmlns="">
      <p:transition spd="slow" advClick="0" advTm="10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14" presetClass="entr" presetSubtype="10"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4000"/>
                                        <p:tgtEl>
                                          <p:spTgt spid="12"/>
                                        </p:tgtEl>
                                      </p:cBhvr>
                                    </p:animEffect>
                                  </p:childTnLst>
                                </p:cTn>
                              </p:par>
                            </p:childTnLst>
                          </p:cTn>
                        </p:par>
                        <p:par>
                          <p:cTn id="12" fill="hold">
                            <p:stCondLst>
                              <p:cond delay="8000"/>
                            </p:stCondLst>
                            <p:childTnLst>
                              <p:par>
                                <p:cTn id="13" presetID="14" presetClass="entr" presetSubtype="10" fill="hold" grpId="0" nodeType="afterEffect">
                                  <p:stCondLst>
                                    <p:cond delay="3000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94321-3F4B-9A10-DAED-875BD0638F3C}"/>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C0CB8C0F-DFF6-DD44-AF99-1DFFCA6BAF4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3" name="角丸四角形 2">
            <a:extLst>
              <a:ext uri="{FF2B5EF4-FFF2-40B4-BE49-F238E27FC236}">
                <a16:creationId xmlns:a16="http://schemas.microsoft.com/office/drawing/2014/main" id="{A4FACA0A-70AD-25AE-757F-6241F82C9F03}"/>
              </a:ext>
            </a:extLst>
          </p:cNvPr>
          <p:cNvSpPr/>
          <p:nvPr/>
        </p:nvSpPr>
        <p:spPr>
          <a:xfrm>
            <a:off x="128854" y="868829"/>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200" b="1" dirty="0">
                <a:ln w="0"/>
                <a:solidFill>
                  <a:srgbClr val="FF0000"/>
                </a:solidFill>
                <a:latin typeface="BIZ UDPゴシック" panose="020B0400000000000000" pitchFamily="50" charset="-128"/>
                <a:ea typeface="BIZ UDPゴシック" panose="020B0400000000000000" pitchFamily="50" charset="-128"/>
              </a:rPr>
              <a:t>事例１への対応のポイント</a:t>
            </a:r>
          </a:p>
        </p:txBody>
      </p:sp>
      <p:sp>
        <p:nvSpPr>
          <p:cNvPr id="4" name="正方形/長方形 3">
            <a:extLst>
              <a:ext uri="{FF2B5EF4-FFF2-40B4-BE49-F238E27FC236}">
                <a16:creationId xmlns:a16="http://schemas.microsoft.com/office/drawing/2014/main" id="{0185341D-CD5A-5993-939A-7997CDE3E3A7}"/>
              </a:ext>
            </a:extLst>
          </p:cNvPr>
          <p:cNvSpPr/>
          <p:nvPr/>
        </p:nvSpPr>
        <p:spPr>
          <a:xfrm>
            <a:off x="743335" y="5768601"/>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警察との連携・いじめ対応</a:t>
            </a:r>
          </a:p>
        </p:txBody>
      </p:sp>
      <p:sp>
        <p:nvSpPr>
          <p:cNvPr id="16" name="テキスト ボックス 15">
            <a:extLst>
              <a:ext uri="{FF2B5EF4-FFF2-40B4-BE49-F238E27FC236}">
                <a16:creationId xmlns:a16="http://schemas.microsoft.com/office/drawing/2014/main" id="{F65A23FA-EC1F-7252-2FFD-B10B02757274}"/>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正方形/長方形 1">
            <a:extLst>
              <a:ext uri="{FF2B5EF4-FFF2-40B4-BE49-F238E27FC236}">
                <a16:creationId xmlns:a16="http://schemas.microsoft.com/office/drawing/2014/main" id="{3331E6B5-234B-935F-77FD-0FD5707FEFF7}"/>
              </a:ext>
            </a:extLst>
          </p:cNvPr>
          <p:cNvSpPr/>
          <p:nvPr/>
        </p:nvSpPr>
        <p:spPr>
          <a:xfrm>
            <a:off x="0" y="1584406"/>
            <a:ext cx="12192000" cy="646331"/>
          </a:xfrm>
          <a:prstGeom prst="rect">
            <a:avLst/>
          </a:prstGeom>
          <a:noFill/>
        </p:spPr>
        <p:txBody>
          <a:bodyPr wrap="square" lIns="91440" tIns="45720" rIns="91440" bIns="45720">
            <a:spAutoFit/>
          </a:bodyPr>
          <a:lstStyle/>
          <a:p>
            <a:pPr algn="dist"/>
            <a:r>
              <a:rPr lang="ja-JP" altLang="en-US" sz="3600" b="1" u="sng" cap="none" spc="0" dirty="0">
                <a:ln w="0"/>
                <a:solidFill>
                  <a:srgbClr val="FFCCCC"/>
                </a:solidFill>
                <a:latin typeface="BIZ UDゴシック" panose="020B0400000000000000" pitchFamily="49" charset="-128"/>
                <a:ea typeface="BIZ UDゴシック" panose="020B0400000000000000" pitchFamily="49" charset="-128"/>
              </a:rPr>
              <a:t>〇</a:t>
            </a:r>
            <a:r>
              <a:rPr lang="ja-JP" altLang="en-US" sz="3600" b="1" u="sng" dirty="0">
                <a:ln w="0"/>
                <a:solidFill>
                  <a:srgbClr val="FFCCCC"/>
                </a:solidFill>
                <a:latin typeface="BIZ UDゴシック" panose="020B0400000000000000" pitchFamily="49" charset="-128"/>
                <a:ea typeface="BIZ UDゴシック" panose="020B0400000000000000" pitchFamily="49" charset="-128"/>
              </a:rPr>
              <a:t>暴力行為への対応といじめへの対応の両方が求められる</a:t>
            </a:r>
            <a:endParaRPr lang="ja-JP" altLang="en-US" sz="3600" b="1" u="sng" cap="none" spc="0" dirty="0">
              <a:ln w="0"/>
              <a:solidFill>
                <a:srgbClr val="FFCCCC"/>
              </a:solidFill>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D92AE499-1723-4AE1-4FAF-4C2F5EBC6AA2}"/>
              </a:ext>
            </a:extLst>
          </p:cNvPr>
          <p:cNvSpPr/>
          <p:nvPr/>
        </p:nvSpPr>
        <p:spPr>
          <a:xfrm>
            <a:off x="-1" y="2164635"/>
            <a:ext cx="12192000" cy="646331"/>
          </a:xfrm>
          <a:prstGeom prst="rect">
            <a:avLst/>
          </a:prstGeom>
          <a:noFill/>
        </p:spPr>
        <p:txBody>
          <a:bodyPr wrap="square" lIns="91440" tIns="45720" rIns="91440" bIns="45720">
            <a:spAutoFit/>
          </a:bodyPr>
          <a:lstStyle/>
          <a:p>
            <a:pPr algn="dist"/>
            <a:r>
              <a:rPr lang="ja-JP" altLang="en-US" sz="3600" b="1" u="sng" cap="none" spc="0" dirty="0">
                <a:ln w="0"/>
                <a:solidFill>
                  <a:srgbClr val="FFCCCC"/>
                </a:solidFill>
                <a:latin typeface="BIZ UDゴシック" panose="020B0400000000000000" pitchFamily="49" charset="-128"/>
                <a:ea typeface="BIZ UDゴシック" panose="020B0400000000000000" pitchFamily="49" charset="-128"/>
              </a:rPr>
              <a:t>〇警察との連携について検討する</a:t>
            </a:r>
          </a:p>
        </p:txBody>
      </p:sp>
      <p:sp>
        <p:nvSpPr>
          <p:cNvPr id="10" name="テキスト ボックス 9">
            <a:extLst>
              <a:ext uri="{FF2B5EF4-FFF2-40B4-BE49-F238E27FC236}">
                <a16:creationId xmlns:a16="http://schemas.microsoft.com/office/drawing/2014/main" id="{BAE84A0F-3870-EC26-F8D9-BB682712700B}"/>
              </a:ext>
            </a:extLst>
          </p:cNvPr>
          <p:cNvSpPr txBox="1"/>
          <p:nvPr/>
        </p:nvSpPr>
        <p:spPr>
          <a:xfrm>
            <a:off x="265612" y="2995467"/>
            <a:ext cx="11656422" cy="2554545"/>
          </a:xfrm>
          <a:prstGeom prst="rect">
            <a:avLst/>
          </a:prstGeom>
          <a:noFill/>
        </p:spPr>
        <p:txBody>
          <a:bodyPr wrap="square">
            <a:spAutoFit/>
          </a:bodyPr>
          <a:lstStyle/>
          <a:p>
            <a:r>
              <a:rPr kumimoji="1" lang="ja-JP" altLang="en-US" sz="3200" b="1" dirty="0">
                <a:solidFill>
                  <a:schemeClr val="bg1"/>
                </a:solidFill>
                <a:latin typeface="BIZ UDPゴシック" panose="020B0400000000000000" pitchFamily="50" charset="-128"/>
                <a:ea typeface="BIZ UDPゴシック" panose="020B0400000000000000" pitchFamily="50" charset="-128"/>
              </a:rPr>
              <a:t>暴力行為が徐々にエスカレートし、金銭の</a:t>
            </a:r>
            <a:endParaRPr kumimoji="1" lang="en-US" altLang="ja-JP" sz="32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3200" b="1" dirty="0">
                <a:solidFill>
                  <a:schemeClr val="bg1"/>
                </a:solidFill>
                <a:latin typeface="BIZ UDPゴシック" panose="020B0400000000000000" pitchFamily="50" charset="-128"/>
                <a:ea typeface="BIZ UDPゴシック" panose="020B0400000000000000" pitchFamily="50" charset="-128"/>
              </a:rPr>
              <a:t>要求から負傷を負わせるまでに至っています。</a:t>
            </a:r>
            <a:endParaRPr kumimoji="1" lang="en-US" altLang="ja-JP" sz="32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3200" b="1" u="sng" dirty="0">
                <a:solidFill>
                  <a:srgbClr val="FFCCCC"/>
                </a:solidFill>
                <a:latin typeface="BIZ UDPゴシック" panose="020B0400000000000000" pitchFamily="50" charset="-128"/>
                <a:ea typeface="BIZ UDPゴシック" panose="020B0400000000000000" pitchFamily="50" charset="-128"/>
              </a:rPr>
              <a:t>暴力行為の程度により警察と連携する</a:t>
            </a:r>
            <a:r>
              <a:rPr kumimoji="1" lang="ja-JP" altLang="en-US" sz="3200" b="1" dirty="0">
                <a:solidFill>
                  <a:schemeClr val="bg1"/>
                </a:solidFill>
                <a:latin typeface="BIZ UDPゴシック" panose="020B0400000000000000" pitchFamily="50" charset="-128"/>
                <a:ea typeface="BIZ UDPゴシック" panose="020B0400000000000000" pitchFamily="50" charset="-128"/>
              </a:rPr>
              <a:t>ことが</a:t>
            </a:r>
            <a:endParaRPr kumimoji="1" lang="en-US" altLang="ja-JP" sz="32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3200" b="1" dirty="0">
                <a:solidFill>
                  <a:schemeClr val="bg1"/>
                </a:solidFill>
                <a:latin typeface="BIZ UDPゴシック" panose="020B0400000000000000" pitchFamily="50" charset="-128"/>
                <a:ea typeface="BIZ UDPゴシック" panose="020B0400000000000000" pitchFamily="50" charset="-128"/>
              </a:rPr>
              <a:t>児童生徒の指導に効果があります。また、</a:t>
            </a:r>
            <a:endParaRPr kumimoji="1" lang="en-US" altLang="ja-JP" sz="32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3200" b="1" u="sng" dirty="0">
                <a:solidFill>
                  <a:srgbClr val="FFCCCC"/>
                </a:solidFill>
                <a:latin typeface="BIZ UDPゴシック" panose="020B0400000000000000" pitchFamily="50" charset="-128"/>
                <a:ea typeface="BIZ UDPゴシック" panose="020B0400000000000000" pitchFamily="50" charset="-128"/>
              </a:rPr>
              <a:t>いじめ事案としての対応も必要</a:t>
            </a:r>
            <a:r>
              <a:rPr kumimoji="1" lang="ja-JP" altLang="en-US" sz="3200" b="1" dirty="0">
                <a:solidFill>
                  <a:schemeClr val="bg1"/>
                </a:solidFill>
                <a:latin typeface="BIZ UDPゴシック" panose="020B0400000000000000" pitchFamily="50" charset="-128"/>
                <a:ea typeface="BIZ UDPゴシック" panose="020B0400000000000000" pitchFamily="50" charset="-128"/>
              </a:rPr>
              <a:t>です。</a:t>
            </a:r>
            <a:endParaRPr kumimoji="1" lang="en-US" altLang="ja-JP" sz="3200" b="1" dirty="0">
              <a:solidFill>
                <a:schemeClr val="bg1"/>
              </a:solidFill>
              <a:latin typeface="BIZ UDPゴシック" panose="020B0400000000000000" pitchFamily="50" charset="-128"/>
              <a:ea typeface="BIZ UDPゴシック" panose="020B0400000000000000" pitchFamily="50" charset="-128"/>
            </a:endParaRPr>
          </a:p>
        </p:txBody>
      </p:sp>
      <p:pic>
        <p:nvPicPr>
          <p:cNvPr id="13" name="グラフィックス 12" descr="アームホルダー 単色塗りつぶし">
            <a:extLst>
              <a:ext uri="{FF2B5EF4-FFF2-40B4-BE49-F238E27FC236}">
                <a16:creationId xmlns:a16="http://schemas.microsoft.com/office/drawing/2014/main" id="{F1A4B717-0838-0826-993D-21299CD84B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183180" y="3391195"/>
            <a:ext cx="1837756" cy="1837756"/>
          </a:xfrm>
          <a:prstGeom prst="rect">
            <a:avLst/>
          </a:prstGeom>
        </p:spPr>
      </p:pic>
      <p:sp>
        <p:nvSpPr>
          <p:cNvPr id="7" name="テキスト ボックス 6">
            <a:extLst>
              <a:ext uri="{FF2B5EF4-FFF2-40B4-BE49-F238E27FC236}">
                <a16:creationId xmlns:a16="http://schemas.microsoft.com/office/drawing/2014/main" id="{10207F1A-2495-FE85-B93B-1A3B77368C90}"/>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11" name="正方形/長方形 10">
            <a:extLst>
              <a:ext uri="{FF2B5EF4-FFF2-40B4-BE49-F238E27FC236}">
                <a16:creationId xmlns:a16="http://schemas.microsoft.com/office/drawing/2014/main" id="{E92B79A7-70B8-4398-B430-7E1D5BEA95F9}"/>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②事例研修</a:t>
            </a:r>
          </a:p>
        </p:txBody>
      </p:sp>
      <p:pic>
        <p:nvPicPr>
          <p:cNvPr id="12" name="グラフィックス 11" descr="開いた本 単色塗りつぶし">
            <a:extLst>
              <a:ext uri="{FF2B5EF4-FFF2-40B4-BE49-F238E27FC236}">
                <a16:creationId xmlns:a16="http://schemas.microsoft.com/office/drawing/2014/main" id="{9DE89CB1-A609-4746-332F-43E6F005A28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316781" y="87963"/>
            <a:ext cx="658374" cy="658374"/>
          </a:xfrm>
          <a:prstGeom prst="rect">
            <a:avLst/>
          </a:prstGeom>
        </p:spPr>
      </p:pic>
    </p:spTree>
    <p:extLst>
      <p:ext uri="{BB962C8B-B14F-4D97-AF65-F5344CB8AC3E}">
        <p14:creationId xmlns:p14="http://schemas.microsoft.com/office/powerpoint/2010/main" val="1008053867"/>
      </p:ext>
    </p:extLst>
  </p:cSld>
  <p:clrMapOvr>
    <a:masterClrMapping/>
  </p:clrMapOvr>
  <mc:AlternateContent xmlns:mc="http://schemas.openxmlformats.org/markup-compatibility/2006" xmlns:p14="http://schemas.microsoft.com/office/powerpoint/2010/main">
    <mc:Choice Requires="p14">
      <p:transition spd="slow" p14:dur="2000" advClick="0" advTm="60000">
        <p:randomBar dir="vert"/>
      </p:transition>
    </mc:Choice>
    <mc:Fallback xmlns="">
      <p:transition spd="slow" advClick="0" advTm="60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5000"/>
                            </p:stCondLst>
                            <p:childTnLst>
                              <p:par>
                                <p:cTn id="9" presetID="16" presetClass="entr" presetSubtype="21"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3000"/>
                                        <p:tgtEl>
                                          <p:spTgt spid="2"/>
                                        </p:tgtEl>
                                      </p:cBhvr>
                                    </p:animEffect>
                                  </p:childTnLst>
                                </p:cTn>
                              </p:par>
                            </p:childTnLst>
                          </p:cTn>
                        </p:par>
                        <p:par>
                          <p:cTn id="12" fill="hold">
                            <p:stCondLst>
                              <p:cond delay="10000"/>
                            </p:stCondLst>
                            <p:childTnLst>
                              <p:par>
                                <p:cTn id="13" presetID="16" presetClass="entr" presetSubtype="21" fill="hold" grpId="0"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3000"/>
                                        <p:tgtEl>
                                          <p:spTgt spid="6"/>
                                        </p:tgtEl>
                                      </p:cBhvr>
                                    </p:animEffect>
                                  </p:childTnLst>
                                </p:cTn>
                              </p:par>
                            </p:childTnLst>
                          </p:cTn>
                        </p:par>
                        <p:par>
                          <p:cTn id="16" fill="hold">
                            <p:stCondLst>
                              <p:cond delay="15000"/>
                            </p:stCondLst>
                            <p:childTnLst>
                              <p:par>
                                <p:cTn id="17" presetID="22" presetClass="entr" presetSubtype="4" fill="hold" grpId="0" nodeType="after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3000"/>
                                        <p:tgtEl>
                                          <p:spTgt spid="10"/>
                                        </p:tgtEl>
                                      </p:cBhvr>
                                    </p:animEffect>
                                  </p:childTnLst>
                                </p:cTn>
                              </p:par>
                              <p:par>
                                <p:cTn id="20" presetID="22" presetClass="entr" presetSubtype="4" fill="hold" nodeType="withEffect">
                                  <p:stCondLst>
                                    <p:cond delay="200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3000"/>
                                        <p:tgtEl>
                                          <p:spTgt spid="13"/>
                                        </p:tgtEl>
                                      </p:cBhvr>
                                    </p:animEffect>
                                  </p:childTnLst>
                                </p:cTn>
                              </p:par>
                            </p:childTnLst>
                          </p:cTn>
                        </p:par>
                        <p:par>
                          <p:cTn id="23" fill="hold">
                            <p:stCondLst>
                              <p:cond delay="20000"/>
                            </p:stCondLst>
                            <p:childTnLst>
                              <p:par>
                                <p:cTn id="24" presetID="16" presetClass="entr" presetSubtype="21" fill="hold" grpId="0" nodeType="afterEffect">
                                  <p:stCondLst>
                                    <p:cond delay="1600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195D6-706F-A58E-90BF-11E8AAAFF678}"/>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3FBA8D86-A737-B2C4-2DA7-914E433849A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3" name="角丸四角形 2">
            <a:extLst>
              <a:ext uri="{FF2B5EF4-FFF2-40B4-BE49-F238E27FC236}">
                <a16:creationId xmlns:a16="http://schemas.microsoft.com/office/drawing/2014/main" id="{D456A4B3-ECB2-CDEC-BC6A-A99185395C23}"/>
              </a:ext>
            </a:extLst>
          </p:cNvPr>
          <p:cNvSpPr/>
          <p:nvPr/>
        </p:nvSpPr>
        <p:spPr>
          <a:xfrm>
            <a:off x="128854" y="868829"/>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200" b="1" dirty="0">
                <a:ln w="0"/>
                <a:solidFill>
                  <a:srgbClr val="FF0000"/>
                </a:solidFill>
                <a:latin typeface="BIZ UDPゴシック" panose="020B0400000000000000" pitchFamily="50" charset="-128"/>
                <a:ea typeface="BIZ UDPゴシック" panose="020B0400000000000000" pitchFamily="50" charset="-128"/>
              </a:rPr>
              <a:t>暴力行為に関する事例と対応のポイント</a:t>
            </a:r>
          </a:p>
        </p:txBody>
      </p:sp>
      <p:sp>
        <p:nvSpPr>
          <p:cNvPr id="4" name="正方形/長方形 3">
            <a:extLst>
              <a:ext uri="{FF2B5EF4-FFF2-40B4-BE49-F238E27FC236}">
                <a16:creationId xmlns:a16="http://schemas.microsoft.com/office/drawing/2014/main" id="{E57D24FB-5442-D1F8-54F1-AE989A8937B8}"/>
              </a:ext>
            </a:extLst>
          </p:cNvPr>
          <p:cNvSpPr/>
          <p:nvPr/>
        </p:nvSpPr>
        <p:spPr>
          <a:xfrm>
            <a:off x="743335" y="5768601"/>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このような事例の対応のポイントは？各自お考えください。</a:t>
            </a:r>
            <a:endParaRPr lang="ja-JP" altLang="en-US" sz="3200" b="1" dirty="0">
              <a:ln w="0"/>
              <a:solidFill>
                <a:srgbClr val="FF0000"/>
              </a:solidFill>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960A6EC9-3495-F258-8658-3CEAEA3E0416}"/>
              </a:ext>
            </a:extLst>
          </p:cNvPr>
          <p:cNvSpPr txBox="1"/>
          <p:nvPr/>
        </p:nvSpPr>
        <p:spPr>
          <a:xfrm>
            <a:off x="269965" y="1662992"/>
            <a:ext cx="11469189" cy="3539430"/>
          </a:xfrm>
          <a:prstGeom prst="rect">
            <a:avLst/>
          </a:prstGeom>
          <a:noFill/>
        </p:spPr>
        <p:txBody>
          <a:bodyPr wrap="square">
            <a:spAutoFit/>
          </a:bodyPr>
          <a:lstStyle/>
          <a:p>
            <a:r>
              <a:rPr lang="ja-JP" altLang="en-US" sz="3200" b="1" dirty="0">
                <a:solidFill>
                  <a:srgbClr val="FFCCCC"/>
                </a:solidFill>
                <a:latin typeface="BIZ UDPゴシック" panose="020B0400000000000000" pitchFamily="50" charset="-128"/>
                <a:ea typeface="BIZ UDPゴシック" panose="020B0400000000000000" pitchFamily="50" charset="-128"/>
              </a:rPr>
              <a:t>事例２　担任の指導に激高し暴行</a:t>
            </a:r>
          </a:p>
          <a:p>
            <a:r>
              <a:rPr kumimoji="1" lang="ja-JP" altLang="en-US" sz="2400" b="1" dirty="0">
                <a:latin typeface="BIZ UDPゴシック" panose="020B0400000000000000" pitchFamily="50" charset="-128"/>
                <a:ea typeface="BIZ UDPゴシック" panose="020B0400000000000000" pitchFamily="50" charset="-128"/>
              </a:rPr>
              <a:t>　</a:t>
            </a:r>
            <a:r>
              <a:rPr lang="ja-JP" altLang="en-US" sz="2400" b="1" dirty="0">
                <a:solidFill>
                  <a:schemeClr val="bg1"/>
                </a:solidFill>
                <a:latin typeface="BIZ UDPゴシック" panose="020B0400000000000000" pitchFamily="50" charset="-128"/>
                <a:ea typeface="BIZ UDPゴシック" panose="020B0400000000000000" pitchFamily="50" charset="-128"/>
              </a:rPr>
              <a:t>Ａは授業を真剣に受けることが少なく、授業中に突然大声でしゃべり始めたりすることもあった。担任はその都度指導するものの、行動に変容がなく苦慮していた。</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r>
              <a:rPr lang="ja-JP" altLang="en-US" sz="2400" b="1" dirty="0">
                <a:solidFill>
                  <a:schemeClr val="bg1"/>
                </a:solidFill>
                <a:latin typeface="BIZ UDPゴシック" panose="020B0400000000000000" pitchFamily="50" charset="-128"/>
                <a:ea typeface="BIZ UDPゴシック" panose="020B0400000000000000" pitchFamily="50" charset="-128"/>
              </a:rPr>
              <a:t>また、Ａに同調する者が増え、授業中に一緒になって騒ぐ等、クラス全体が落ち着か</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r>
              <a:rPr lang="ja-JP" altLang="en-US" sz="2400" b="1" dirty="0">
                <a:solidFill>
                  <a:schemeClr val="bg1"/>
                </a:solidFill>
                <a:latin typeface="BIZ UDPゴシック" panose="020B0400000000000000" pitchFamily="50" charset="-128"/>
                <a:ea typeface="BIZ UDPゴシック" panose="020B0400000000000000" pitchFamily="50" charset="-128"/>
              </a:rPr>
              <a:t>ない雰囲気となっていた。</a:t>
            </a:r>
          </a:p>
          <a:p>
            <a:r>
              <a:rPr lang="ja-JP" altLang="en-US" sz="2400" b="1" dirty="0">
                <a:solidFill>
                  <a:schemeClr val="bg1"/>
                </a:solidFill>
                <a:latin typeface="BIZ UDPゴシック" panose="020B0400000000000000" pitchFamily="50" charset="-128"/>
                <a:ea typeface="BIZ UDPゴシック" panose="020B0400000000000000" pitchFamily="50" charset="-128"/>
              </a:rPr>
              <a:t>　ある日の授業中、担任がＡを注意したところ、担任の指導が気にくわなかったＡは</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r>
              <a:rPr lang="ja-JP" altLang="en-US" sz="2400" b="1" dirty="0">
                <a:solidFill>
                  <a:schemeClr val="bg1"/>
                </a:solidFill>
                <a:latin typeface="BIZ UDPゴシック" panose="020B0400000000000000" pitchFamily="50" charset="-128"/>
                <a:ea typeface="BIZ UDPゴシック" panose="020B0400000000000000" pitchFamily="50" charset="-128"/>
              </a:rPr>
              <a:t>いきなり教室から出て行った。担任はＡの後を追いかけ、教室へ連れ戻そうとしたが、興奮状態のＡは担任の背中を突き飛ばし、担任は壁に頭部を強打し負傷した。</a:t>
            </a:r>
          </a:p>
          <a:p>
            <a:r>
              <a:rPr lang="ja-JP" altLang="en-US" sz="2400" b="1" dirty="0">
                <a:solidFill>
                  <a:schemeClr val="bg1"/>
                </a:solidFill>
                <a:latin typeface="BIZ UDPゴシック" panose="020B0400000000000000" pitchFamily="50" charset="-128"/>
                <a:ea typeface="BIZ UDPゴシック" panose="020B0400000000000000" pitchFamily="50" charset="-128"/>
              </a:rPr>
              <a:t>　この騒動を聞きつけた他の教職員が現場に集まり、Ａの暴力行為が止んだ。</a:t>
            </a:r>
          </a:p>
        </p:txBody>
      </p:sp>
      <p:sp>
        <p:nvSpPr>
          <p:cNvPr id="16" name="テキスト ボックス 15">
            <a:extLst>
              <a:ext uri="{FF2B5EF4-FFF2-40B4-BE49-F238E27FC236}">
                <a16:creationId xmlns:a16="http://schemas.microsoft.com/office/drawing/2014/main" id="{173A5C71-7783-BB34-5030-5278B7860750}"/>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テキスト ボックス 1">
            <a:extLst>
              <a:ext uri="{FF2B5EF4-FFF2-40B4-BE49-F238E27FC236}">
                <a16:creationId xmlns:a16="http://schemas.microsoft.com/office/drawing/2014/main" id="{24F5FC8C-2DC5-5D23-2A35-9B45C144EA18}"/>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6" name="正方形/長方形 5">
            <a:extLst>
              <a:ext uri="{FF2B5EF4-FFF2-40B4-BE49-F238E27FC236}">
                <a16:creationId xmlns:a16="http://schemas.microsoft.com/office/drawing/2014/main" id="{C6C5802D-952F-7807-F01C-3C798373B065}"/>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②事例研修</a:t>
            </a:r>
          </a:p>
        </p:txBody>
      </p:sp>
      <p:pic>
        <p:nvPicPr>
          <p:cNvPr id="7" name="グラフィックス 6" descr="開いた本 単色塗りつぶし">
            <a:extLst>
              <a:ext uri="{FF2B5EF4-FFF2-40B4-BE49-F238E27FC236}">
                <a16:creationId xmlns:a16="http://schemas.microsoft.com/office/drawing/2014/main" id="{E4A675D5-FDF3-72FB-E6B2-3CCD544BAB9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316781" y="87963"/>
            <a:ext cx="658374" cy="658374"/>
          </a:xfrm>
          <a:prstGeom prst="rect">
            <a:avLst/>
          </a:prstGeom>
        </p:spPr>
      </p:pic>
    </p:spTree>
    <p:extLst>
      <p:ext uri="{BB962C8B-B14F-4D97-AF65-F5344CB8AC3E}">
        <p14:creationId xmlns:p14="http://schemas.microsoft.com/office/powerpoint/2010/main" val="672803619"/>
      </p:ext>
    </p:extLst>
  </p:cSld>
  <p:clrMapOvr>
    <a:masterClrMapping/>
  </p:clrMapOvr>
  <mc:AlternateContent xmlns:mc="http://schemas.openxmlformats.org/markup-compatibility/2006" xmlns:p14="http://schemas.microsoft.com/office/powerpoint/2010/main">
    <mc:Choice Requires="p14">
      <p:transition spd="slow" p14:dur="2000" advClick="0" advTm="105000">
        <p:randomBar dir="vert"/>
      </p:transition>
    </mc:Choice>
    <mc:Fallback xmlns="">
      <p:transition spd="slow" advClick="0" advTm="10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14" presetClass="entr" presetSubtype="10"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4000"/>
                                        <p:tgtEl>
                                          <p:spTgt spid="12"/>
                                        </p:tgtEl>
                                      </p:cBhvr>
                                    </p:animEffect>
                                  </p:childTnLst>
                                </p:cTn>
                              </p:par>
                            </p:childTnLst>
                          </p:cTn>
                        </p:par>
                        <p:par>
                          <p:cTn id="12" fill="hold">
                            <p:stCondLst>
                              <p:cond delay="8000"/>
                            </p:stCondLst>
                            <p:childTnLst>
                              <p:par>
                                <p:cTn id="13" presetID="14" presetClass="entr" presetSubtype="10" fill="hold" grpId="0" nodeType="afterEffect">
                                  <p:stCondLst>
                                    <p:cond delay="3000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45418-58F1-264C-9CC7-8A8F06A0558D}"/>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2C8C70E6-8D57-B0FE-A247-1CA6E28B4F5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3" name="角丸四角形 2">
            <a:extLst>
              <a:ext uri="{FF2B5EF4-FFF2-40B4-BE49-F238E27FC236}">
                <a16:creationId xmlns:a16="http://schemas.microsoft.com/office/drawing/2014/main" id="{3B956C4C-431E-7F91-ABDC-8CBEFAB4FFA9}"/>
              </a:ext>
            </a:extLst>
          </p:cNvPr>
          <p:cNvSpPr/>
          <p:nvPr/>
        </p:nvSpPr>
        <p:spPr>
          <a:xfrm>
            <a:off x="128854" y="868829"/>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200" b="1" dirty="0">
                <a:ln w="0"/>
                <a:solidFill>
                  <a:srgbClr val="FF0000"/>
                </a:solidFill>
                <a:latin typeface="BIZ UDPゴシック" panose="020B0400000000000000" pitchFamily="50" charset="-128"/>
                <a:ea typeface="BIZ UDPゴシック" panose="020B0400000000000000" pitchFamily="50" charset="-128"/>
              </a:rPr>
              <a:t>事例２への対応のポイント</a:t>
            </a:r>
          </a:p>
        </p:txBody>
      </p:sp>
      <p:sp>
        <p:nvSpPr>
          <p:cNvPr id="4" name="正方形/長方形 3">
            <a:extLst>
              <a:ext uri="{FF2B5EF4-FFF2-40B4-BE49-F238E27FC236}">
                <a16:creationId xmlns:a16="http://schemas.microsoft.com/office/drawing/2014/main" id="{38BA4C53-04CD-529A-5632-2E207481A567}"/>
              </a:ext>
            </a:extLst>
          </p:cNvPr>
          <p:cNvSpPr/>
          <p:nvPr/>
        </p:nvSpPr>
        <p:spPr>
          <a:xfrm>
            <a:off x="743334" y="5859368"/>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警察との連携・いじめ対応</a:t>
            </a:r>
          </a:p>
        </p:txBody>
      </p:sp>
      <p:sp>
        <p:nvSpPr>
          <p:cNvPr id="16" name="テキスト ボックス 15">
            <a:extLst>
              <a:ext uri="{FF2B5EF4-FFF2-40B4-BE49-F238E27FC236}">
                <a16:creationId xmlns:a16="http://schemas.microsoft.com/office/drawing/2014/main" id="{A8381472-9024-1D46-E843-17F52F1F01B8}"/>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正方形/長方形 1">
            <a:extLst>
              <a:ext uri="{FF2B5EF4-FFF2-40B4-BE49-F238E27FC236}">
                <a16:creationId xmlns:a16="http://schemas.microsoft.com/office/drawing/2014/main" id="{CF1B053F-32C1-88D4-5031-CE4FE64793D5}"/>
              </a:ext>
            </a:extLst>
          </p:cNvPr>
          <p:cNvSpPr/>
          <p:nvPr/>
        </p:nvSpPr>
        <p:spPr>
          <a:xfrm>
            <a:off x="0" y="1584406"/>
            <a:ext cx="12192000" cy="646331"/>
          </a:xfrm>
          <a:prstGeom prst="rect">
            <a:avLst/>
          </a:prstGeom>
          <a:noFill/>
        </p:spPr>
        <p:txBody>
          <a:bodyPr wrap="square" lIns="91440" tIns="45720" rIns="91440" bIns="45720">
            <a:spAutoFit/>
          </a:bodyPr>
          <a:lstStyle/>
          <a:p>
            <a:pPr algn="dist"/>
            <a:r>
              <a:rPr lang="ja-JP" altLang="en-US" sz="3600" b="1" u="sng" dirty="0">
                <a:ln w="0"/>
                <a:solidFill>
                  <a:srgbClr val="FFCCCC"/>
                </a:solidFill>
                <a:latin typeface="BIZ UDゴシック" panose="020B0400000000000000" pitchFamily="49" charset="-128"/>
                <a:ea typeface="BIZ UDゴシック" panose="020B0400000000000000" pitchFamily="49" charset="-128"/>
              </a:rPr>
              <a:t>〇問題行動を繰り返す児童生徒への指導体制を整えておく</a:t>
            </a:r>
          </a:p>
        </p:txBody>
      </p:sp>
      <p:sp>
        <p:nvSpPr>
          <p:cNvPr id="6" name="正方形/長方形 5">
            <a:extLst>
              <a:ext uri="{FF2B5EF4-FFF2-40B4-BE49-F238E27FC236}">
                <a16:creationId xmlns:a16="http://schemas.microsoft.com/office/drawing/2014/main" id="{1C52C744-42FE-6575-72CA-EC27A36EBCE3}"/>
              </a:ext>
            </a:extLst>
          </p:cNvPr>
          <p:cNvSpPr/>
          <p:nvPr/>
        </p:nvSpPr>
        <p:spPr>
          <a:xfrm>
            <a:off x="-1" y="2164635"/>
            <a:ext cx="12192000" cy="646331"/>
          </a:xfrm>
          <a:prstGeom prst="rect">
            <a:avLst/>
          </a:prstGeom>
          <a:noFill/>
        </p:spPr>
        <p:txBody>
          <a:bodyPr wrap="square" lIns="91440" tIns="45720" rIns="91440" bIns="45720">
            <a:spAutoFit/>
          </a:bodyPr>
          <a:lstStyle/>
          <a:p>
            <a:pPr algn="dist"/>
            <a:r>
              <a:rPr lang="ja-JP" altLang="en-US" sz="3600" b="1" u="sng" dirty="0">
                <a:ln w="0"/>
                <a:solidFill>
                  <a:srgbClr val="FFCCCC"/>
                </a:solidFill>
                <a:latin typeface="BIZ UDゴシック" panose="020B0400000000000000" pitchFamily="49" charset="-128"/>
                <a:ea typeface="BIZ UDゴシック" panose="020B0400000000000000" pitchFamily="49" charset="-128"/>
              </a:rPr>
              <a:t>〇暴力行為については毅然とした対応が必要である</a:t>
            </a:r>
          </a:p>
        </p:txBody>
      </p:sp>
      <p:sp>
        <p:nvSpPr>
          <p:cNvPr id="10" name="テキスト ボックス 9">
            <a:extLst>
              <a:ext uri="{FF2B5EF4-FFF2-40B4-BE49-F238E27FC236}">
                <a16:creationId xmlns:a16="http://schemas.microsoft.com/office/drawing/2014/main" id="{3BAB754A-6E4E-5BC4-4203-124B9B214CF3}"/>
              </a:ext>
            </a:extLst>
          </p:cNvPr>
          <p:cNvSpPr txBox="1"/>
          <p:nvPr/>
        </p:nvSpPr>
        <p:spPr>
          <a:xfrm>
            <a:off x="267788" y="2752391"/>
            <a:ext cx="11656422" cy="3108543"/>
          </a:xfrm>
          <a:prstGeom prst="rect">
            <a:avLst/>
          </a:prstGeom>
          <a:noFill/>
        </p:spPr>
        <p:txBody>
          <a:bodyPr wrap="square">
            <a:spAutoFit/>
          </a:bodyPr>
          <a:lstStyle/>
          <a:p>
            <a:r>
              <a:rPr lang="ja-JP" altLang="en-US" sz="2800" b="1" dirty="0">
                <a:solidFill>
                  <a:schemeClr val="bg1"/>
                </a:solidFill>
                <a:latin typeface="BIZ UDPゴシック" panose="020B0400000000000000" pitchFamily="50" charset="-128"/>
                <a:ea typeface="BIZ UDPゴシック" panose="020B0400000000000000" pitchFamily="50" charset="-128"/>
              </a:rPr>
              <a:t>学校生活に課題を持つ児童生徒に対しては、</a:t>
            </a:r>
          </a:p>
          <a:p>
            <a:r>
              <a:rPr lang="ja-JP" altLang="en-US" sz="2800" b="1" dirty="0">
                <a:solidFill>
                  <a:schemeClr val="bg1"/>
                </a:solidFill>
                <a:latin typeface="BIZ UDPゴシック" panose="020B0400000000000000" pitchFamily="50" charset="-128"/>
                <a:ea typeface="BIZ UDPゴシック" panose="020B0400000000000000" pitchFamily="50" charset="-128"/>
              </a:rPr>
              <a:t>その</a:t>
            </a:r>
            <a:r>
              <a:rPr lang="ja-JP" altLang="en-US" sz="2800" b="1" u="sng" dirty="0">
                <a:solidFill>
                  <a:srgbClr val="FFCCCC"/>
                </a:solidFill>
                <a:latin typeface="BIZ UDPゴシック" panose="020B0400000000000000" pitchFamily="50" charset="-128"/>
                <a:ea typeface="BIZ UDPゴシック" panose="020B0400000000000000" pitchFamily="50" charset="-128"/>
              </a:rPr>
              <a:t>背景を適切に見立てる</a:t>
            </a:r>
            <a:r>
              <a:rPr lang="ja-JP" altLang="en-US" sz="2800" b="1" dirty="0">
                <a:solidFill>
                  <a:schemeClr val="bg1"/>
                </a:solidFill>
                <a:latin typeface="BIZ UDPゴシック" panose="020B0400000000000000" pitchFamily="50" charset="-128"/>
                <a:ea typeface="BIZ UDPゴシック" panose="020B0400000000000000" pitchFamily="50" charset="-128"/>
              </a:rPr>
              <a:t>とともに、あらかじめ</a:t>
            </a:r>
          </a:p>
          <a:p>
            <a:r>
              <a:rPr lang="ja-JP" altLang="en-US" sz="2800" b="1" u="sng" dirty="0">
                <a:solidFill>
                  <a:srgbClr val="FFCCCC"/>
                </a:solidFill>
                <a:latin typeface="BIZ UDPゴシック" panose="020B0400000000000000" pitchFamily="50" charset="-128"/>
                <a:ea typeface="BIZ UDPゴシック" panose="020B0400000000000000" pitchFamily="50" charset="-128"/>
              </a:rPr>
              <a:t>指導方針・指導体制を整えておく</a:t>
            </a:r>
            <a:r>
              <a:rPr lang="ja-JP" altLang="en-US" sz="2800" b="1" dirty="0">
                <a:solidFill>
                  <a:schemeClr val="bg1"/>
                </a:solidFill>
                <a:latin typeface="BIZ UDPゴシック" panose="020B0400000000000000" pitchFamily="50" charset="-128"/>
                <a:ea typeface="BIZ UDPゴシック" panose="020B0400000000000000" pitchFamily="50" charset="-128"/>
              </a:rPr>
              <a:t>ことが必要です。</a:t>
            </a:r>
          </a:p>
          <a:p>
            <a:r>
              <a:rPr lang="ja-JP" altLang="en-US" sz="2800" b="1" dirty="0">
                <a:solidFill>
                  <a:schemeClr val="bg1"/>
                </a:solidFill>
                <a:latin typeface="BIZ UDPゴシック" panose="020B0400000000000000" pitchFamily="50" charset="-128"/>
                <a:ea typeface="BIZ UDPゴシック" panose="020B0400000000000000" pitchFamily="50" charset="-128"/>
              </a:rPr>
              <a:t>暴力行為発生時には、その方針・体制に基づき、</a:t>
            </a:r>
          </a:p>
          <a:p>
            <a:r>
              <a:rPr lang="ja-JP" altLang="en-US" sz="2800" b="1" u="sng" dirty="0">
                <a:solidFill>
                  <a:srgbClr val="FFCCCC"/>
                </a:solidFill>
                <a:latin typeface="BIZ UDPゴシック" panose="020B0400000000000000" pitchFamily="50" charset="-128"/>
                <a:ea typeface="BIZ UDPゴシック" panose="020B0400000000000000" pitchFamily="50" charset="-128"/>
              </a:rPr>
              <a:t>役割分担を明確</a:t>
            </a:r>
            <a:r>
              <a:rPr lang="ja-JP" altLang="en-US" sz="2800" b="1" dirty="0">
                <a:solidFill>
                  <a:schemeClr val="bg1"/>
                </a:solidFill>
                <a:latin typeface="BIZ UDPゴシック" panose="020B0400000000000000" pitchFamily="50" charset="-128"/>
                <a:ea typeface="BIZ UDPゴシック" panose="020B0400000000000000" pitchFamily="50" charset="-128"/>
              </a:rPr>
              <a:t>にして対応することが大切です。</a:t>
            </a:r>
          </a:p>
          <a:p>
            <a:r>
              <a:rPr lang="en-US" altLang="ja-JP" sz="2800" b="1" dirty="0">
                <a:solidFill>
                  <a:srgbClr val="FFFF00"/>
                </a:solidFill>
                <a:latin typeface="BIZ UDPゴシック" panose="020B0400000000000000" pitchFamily="50" charset="-128"/>
                <a:ea typeface="BIZ UDPゴシック" panose="020B0400000000000000" pitchFamily="50" charset="-128"/>
              </a:rPr>
              <a:t>※</a:t>
            </a:r>
            <a:r>
              <a:rPr lang="ja-JP" altLang="en-US" sz="2800" b="1" dirty="0">
                <a:solidFill>
                  <a:srgbClr val="FFFF00"/>
                </a:solidFill>
                <a:latin typeface="BIZ UDPゴシック" panose="020B0400000000000000" pitchFamily="50" charset="-128"/>
                <a:ea typeface="BIZ UDPゴシック" panose="020B0400000000000000" pitchFamily="50" charset="-128"/>
              </a:rPr>
              <a:t>「ならぬものはならぬ」の中にも、心が通う先生</a:t>
            </a:r>
          </a:p>
          <a:p>
            <a:r>
              <a:rPr lang="ja-JP" altLang="en-US" sz="2800" b="1" dirty="0">
                <a:solidFill>
                  <a:srgbClr val="FFFF00"/>
                </a:solidFill>
                <a:latin typeface="BIZ UDPゴシック" panose="020B0400000000000000" pitchFamily="50" charset="-128"/>
                <a:ea typeface="BIZ UDPゴシック" panose="020B0400000000000000" pitchFamily="50" charset="-128"/>
              </a:rPr>
              <a:t>　の存在も必要です。</a:t>
            </a:r>
          </a:p>
        </p:txBody>
      </p:sp>
      <p:pic>
        <p:nvPicPr>
          <p:cNvPr id="11" name="グラフィックス 10" descr="役員室 単色塗りつぶし">
            <a:extLst>
              <a:ext uri="{FF2B5EF4-FFF2-40B4-BE49-F238E27FC236}">
                <a16:creationId xmlns:a16="http://schemas.microsoft.com/office/drawing/2014/main" id="{DE62D85A-07F0-62EE-75BD-0F0D49E5DAC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962210" y="3094146"/>
            <a:ext cx="2242457" cy="2242457"/>
          </a:xfrm>
          <a:prstGeom prst="rect">
            <a:avLst/>
          </a:prstGeom>
        </p:spPr>
      </p:pic>
      <p:sp>
        <p:nvSpPr>
          <p:cNvPr id="7" name="テキスト ボックス 6">
            <a:extLst>
              <a:ext uri="{FF2B5EF4-FFF2-40B4-BE49-F238E27FC236}">
                <a16:creationId xmlns:a16="http://schemas.microsoft.com/office/drawing/2014/main" id="{8B483EC4-343D-9266-E581-C14A8989C27F}"/>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12" name="正方形/長方形 11">
            <a:extLst>
              <a:ext uri="{FF2B5EF4-FFF2-40B4-BE49-F238E27FC236}">
                <a16:creationId xmlns:a16="http://schemas.microsoft.com/office/drawing/2014/main" id="{82FDEE0C-52BB-E987-7818-038259FF9EBE}"/>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②事例研修</a:t>
            </a:r>
          </a:p>
        </p:txBody>
      </p:sp>
      <p:pic>
        <p:nvPicPr>
          <p:cNvPr id="13" name="グラフィックス 12" descr="開いた本 単色塗りつぶし">
            <a:extLst>
              <a:ext uri="{FF2B5EF4-FFF2-40B4-BE49-F238E27FC236}">
                <a16:creationId xmlns:a16="http://schemas.microsoft.com/office/drawing/2014/main" id="{469525A2-C5EF-460B-035D-38B4A015AA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316781" y="87963"/>
            <a:ext cx="658374" cy="658374"/>
          </a:xfrm>
          <a:prstGeom prst="rect">
            <a:avLst/>
          </a:prstGeom>
        </p:spPr>
      </p:pic>
    </p:spTree>
    <p:extLst>
      <p:ext uri="{BB962C8B-B14F-4D97-AF65-F5344CB8AC3E}">
        <p14:creationId xmlns:p14="http://schemas.microsoft.com/office/powerpoint/2010/main" val="151638377"/>
      </p:ext>
    </p:extLst>
  </p:cSld>
  <p:clrMapOvr>
    <a:masterClrMapping/>
  </p:clrMapOvr>
  <mc:AlternateContent xmlns:mc="http://schemas.openxmlformats.org/markup-compatibility/2006" xmlns:p14="http://schemas.microsoft.com/office/powerpoint/2010/main">
    <mc:Choice Requires="p14">
      <p:transition spd="slow" p14:dur="2000" advClick="0" advTm="60000">
        <p:randomBar dir="vert"/>
      </p:transition>
    </mc:Choice>
    <mc:Fallback xmlns="">
      <p:transition spd="slow" advClick="0" advTm="60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5000"/>
                            </p:stCondLst>
                            <p:childTnLst>
                              <p:par>
                                <p:cTn id="9" presetID="16" presetClass="entr" presetSubtype="21"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3000"/>
                                        <p:tgtEl>
                                          <p:spTgt spid="2"/>
                                        </p:tgtEl>
                                      </p:cBhvr>
                                    </p:animEffect>
                                  </p:childTnLst>
                                </p:cTn>
                              </p:par>
                            </p:childTnLst>
                          </p:cTn>
                        </p:par>
                        <p:par>
                          <p:cTn id="12" fill="hold">
                            <p:stCondLst>
                              <p:cond delay="10000"/>
                            </p:stCondLst>
                            <p:childTnLst>
                              <p:par>
                                <p:cTn id="13" presetID="16" presetClass="entr" presetSubtype="21" fill="hold" grpId="0"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3000"/>
                                        <p:tgtEl>
                                          <p:spTgt spid="6"/>
                                        </p:tgtEl>
                                      </p:cBhvr>
                                    </p:animEffect>
                                  </p:childTnLst>
                                </p:cTn>
                              </p:par>
                            </p:childTnLst>
                          </p:cTn>
                        </p:par>
                        <p:par>
                          <p:cTn id="16" fill="hold">
                            <p:stCondLst>
                              <p:cond delay="15000"/>
                            </p:stCondLst>
                            <p:childTnLst>
                              <p:par>
                                <p:cTn id="17" presetID="22" presetClass="entr" presetSubtype="4" fill="hold" grpId="0" nodeType="after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3000"/>
                                        <p:tgtEl>
                                          <p:spTgt spid="10"/>
                                        </p:tgtEl>
                                      </p:cBhvr>
                                    </p:animEffect>
                                  </p:childTnLst>
                                </p:cTn>
                              </p:par>
                              <p:par>
                                <p:cTn id="20" presetID="22" presetClass="entr" presetSubtype="4"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3000"/>
                                        <p:tgtEl>
                                          <p:spTgt spid="11"/>
                                        </p:tgtEl>
                                      </p:cBhvr>
                                    </p:animEffect>
                                  </p:childTnLst>
                                </p:cTn>
                              </p:par>
                            </p:childTnLst>
                          </p:cTn>
                        </p:par>
                        <p:par>
                          <p:cTn id="23" fill="hold">
                            <p:stCondLst>
                              <p:cond delay="20000"/>
                            </p:stCondLst>
                            <p:childTnLst>
                              <p:par>
                                <p:cTn id="24" presetID="16" presetClass="entr" presetSubtype="21" fill="hold" grpId="0" nodeType="afterEffect">
                                  <p:stCondLst>
                                    <p:cond delay="1600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F8E1C-E35A-06E0-ACC4-9CB909D50204}"/>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7DF65E10-2116-0587-C0F6-57A555508AD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16" name="テキスト ボックス 15">
            <a:extLst>
              <a:ext uri="{FF2B5EF4-FFF2-40B4-BE49-F238E27FC236}">
                <a16:creationId xmlns:a16="http://schemas.microsoft.com/office/drawing/2014/main" id="{214F8CC2-7F49-257C-4CA5-3E3A00C993F6}"/>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13" name="正方形/長方形 12">
            <a:extLst>
              <a:ext uri="{FF2B5EF4-FFF2-40B4-BE49-F238E27FC236}">
                <a16:creationId xmlns:a16="http://schemas.microsoft.com/office/drawing/2014/main" id="{07DD20A8-7137-1B4D-551F-2C228ECFCAB9}"/>
              </a:ext>
            </a:extLst>
          </p:cNvPr>
          <p:cNvSpPr/>
          <p:nvPr/>
        </p:nvSpPr>
        <p:spPr>
          <a:xfrm>
            <a:off x="136510" y="701559"/>
            <a:ext cx="4852610" cy="523220"/>
          </a:xfrm>
          <a:prstGeom prst="rect">
            <a:avLst/>
          </a:prstGeom>
          <a:noFill/>
        </p:spPr>
        <p:txBody>
          <a:bodyPr wrap="none" lIns="91440" tIns="45720" rIns="91440" bIns="45720">
            <a:spAutoFit/>
          </a:bodyPr>
          <a:lstStyle/>
          <a:p>
            <a:r>
              <a:rPr lang="ja-JP" altLang="en-US" sz="2800" b="1" u="sng" dirty="0">
                <a:ln w="0"/>
                <a:solidFill>
                  <a:srgbClr val="FFCCCC"/>
                </a:solidFill>
                <a:latin typeface="BIZ UDPゴシック" panose="020B0400000000000000" pitchFamily="50" charset="-128"/>
                <a:ea typeface="BIZ UDPゴシック" panose="020B0400000000000000" pitchFamily="50" charset="-128"/>
              </a:rPr>
              <a:t>〇暴力行為における初期対応</a:t>
            </a:r>
            <a:endParaRPr lang="ja-JP" altLang="en-US" sz="2800" b="1" u="sng" cap="none" spc="0" dirty="0">
              <a:ln w="0"/>
              <a:solidFill>
                <a:srgbClr val="FFCCCC"/>
              </a:solidFill>
              <a:latin typeface="BIZ UDPゴシック" panose="020B0400000000000000" pitchFamily="50" charset="-128"/>
              <a:ea typeface="BIZ UDPゴシック" panose="020B0400000000000000" pitchFamily="50" charset="-128"/>
            </a:endParaRPr>
          </a:p>
        </p:txBody>
      </p:sp>
      <p:sp>
        <p:nvSpPr>
          <p:cNvPr id="29" name="フリーフォーム: 図形 28">
            <a:extLst>
              <a:ext uri="{FF2B5EF4-FFF2-40B4-BE49-F238E27FC236}">
                <a16:creationId xmlns:a16="http://schemas.microsoft.com/office/drawing/2014/main" id="{D10DC709-ADF2-7648-E196-636A95FCF74E}"/>
              </a:ext>
            </a:extLst>
          </p:cNvPr>
          <p:cNvSpPr/>
          <p:nvPr/>
        </p:nvSpPr>
        <p:spPr>
          <a:xfrm>
            <a:off x="211119" y="1265248"/>
            <a:ext cx="814254" cy="1038376"/>
          </a:xfrm>
          <a:custGeom>
            <a:avLst/>
            <a:gdLst/>
            <a:ahLst/>
            <a:cxnLst/>
            <a:rect l="l" t="t" r="r" b="b"/>
            <a:pathLst>
              <a:path w="814254" h="1038376">
                <a:moveTo>
                  <a:pt x="174913" y="771567"/>
                </a:moveTo>
                <a:cubicBezTo>
                  <a:pt x="222652" y="792905"/>
                  <a:pt x="274502" y="803955"/>
                  <a:pt x="326965" y="803970"/>
                </a:cubicBezTo>
                <a:lnTo>
                  <a:pt x="434698" y="803970"/>
                </a:lnTo>
                <a:lnTo>
                  <a:pt x="434698" y="852230"/>
                </a:lnTo>
                <a:lnTo>
                  <a:pt x="364395" y="852230"/>
                </a:lnTo>
                <a:cubicBezTo>
                  <a:pt x="352747" y="852230"/>
                  <a:pt x="343304" y="861491"/>
                  <a:pt x="343304" y="872913"/>
                </a:cubicBezTo>
                <a:cubicBezTo>
                  <a:pt x="343304" y="884335"/>
                  <a:pt x="352747" y="893596"/>
                  <a:pt x="364395" y="893596"/>
                </a:cubicBezTo>
                <a:lnTo>
                  <a:pt x="434698" y="893596"/>
                </a:lnTo>
                <a:lnTo>
                  <a:pt x="434698" y="934962"/>
                </a:lnTo>
                <a:lnTo>
                  <a:pt x="364395" y="934962"/>
                </a:lnTo>
                <a:cubicBezTo>
                  <a:pt x="352747" y="934962"/>
                  <a:pt x="343304" y="944222"/>
                  <a:pt x="343304" y="955644"/>
                </a:cubicBezTo>
                <a:cubicBezTo>
                  <a:pt x="343304" y="967067"/>
                  <a:pt x="352747" y="976327"/>
                  <a:pt x="364395" y="976327"/>
                </a:cubicBezTo>
                <a:lnTo>
                  <a:pt x="434698" y="976327"/>
                </a:lnTo>
                <a:lnTo>
                  <a:pt x="434698" y="983222"/>
                </a:lnTo>
                <a:lnTo>
                  <a:pt x="378455" y="1038376"/>
                </a:lnTo>
                <a:lnTo>
                  <a:pt x="235500" y="1038376"/>
                </a:lnTo>
                <a:cubicBezTo>
                  <a:pt x="231854" y="1038376"/>
                  <a:pt x="228213" y="1038143"/>
                  <a:pt x="224598" y="1037681"/>
                </a:cubicBezTo>
                <a:cubicBezTo>
                  <a:pt x="178396" y="1031771"/>
                  <a:pt x="145827" y="990252"/>
                  <a:pt x="151853" y="944944"/>
                </a:cubicBezTo>
                <a:close/>
                <a:moveTo>
                  <a:pt x="735513" y="762480"/>
                </a:moveTo>
                <a:lnTo>
                  <a:pt x="759725" y="944944"/>
                </a:lnTo>
                <a:cubicBezTo>
                  <a:pt x="760196" y="948489"/>
                  <a:pt x="760434" y="952060"/>
                  <a:pt x="760434" y="955636"/>
                </a:cubicBezTo>
                <a:cubicBezTo>
                  <a:pt x="760438" y="1001327"/>
                  <a:pt x="722671" y="1038372"/>
                  <a:pt x="676078" y="1038376"/>
                </a:cubicBezTo>
                <a:lnTo>
                  <a:pt x="533123" y="1038376"/>
                </a:lnTo>
                <a:lnTo>
                  <a:pt x="476880" y="983221"/>
                </a:lnTo>
                <a:lnTo>
                  <a:pt x="476880" y="976327"/>
                </a:lnTo>
                <a:lnTo>
                  <a:pt x="547184" y="976327"/>
                </a:lnTo>
                <a:cubicBezTo>
                  <a:pt x="558831" y="976327"/>
                  <a:pt x="568275" y="967067"/>
                  <a:pt x="568275" y="955644"/>
                </a:cubicBezTo>
                <a:cubicBezTo>
                  <a:pt x="568275" y="944222"/>
                  <a:pt x="558831" y="934961"/>
                  <a:pt x="547184" y="934961"/>
                </a:cubicBezTo>
                <a:lnTo>
                  <a:pt x="476880" y="934961"/>
                </a:lnTo>
                <a:lnTo>
                  <a:pt x="476880" y="893596"/>
                </a:lnTo>
                <a:lnTo>
                  <a:pt x="547184" y="893596"/>
                </a:lnTo>
                <a:cubicBezTo>
                  <a:pt x="558831" y="893596"/>
                  <a:pt x="568275" y="884335"/>
                  <a:pt x="568275" y="872913"/>
                </a:cubicBezTo>
                <a:cubicBezTo>
                  <a:pt x="568275" y="861490"/>
                  <a:pt x="558831" y="852230"/>
                  <a:pt x="547184" y="852230"/>
                </a:cubicBezTo>
                <a:lnTo>
                  <a:pt x="476880" y="852230"/>
                </a:lnTo>
                <a:lnTo>
                  <a:pt x="476880" y="803970"/>
                </a:lnTo>
                <a:lnTo>
                  <a:pt x="587285" y="803970"/>
                </a:lnTo>
                <a:cubicBezTo>
                  <a:pt x="639671" y="803949"/>
                  <a:pt x="691009" y="789579"/>
                  <a:pt x="735513" y="762480"/>
                </a:cubicBezTo>
                <a:close/>
                <a:moveTo>
                  <a:pt x="104187" y="266215"/>
                </a:moveTo>
                <a:lnTo>
                  <a:pt x="297015" y="266215"/>
                </a:lnTo>
                <a:cubicBezTo>
                  <a:pt x="356568" y="266877"/>
                  <a:pt x="404681" y="314059"/>
                  <a:pt x="405356" y="372459"/>
                </a:cubicBezTo>
                <a:cubicBezTo>
                  <a:pt x="406042" y="431808"/>
                  <a:pt x="357535" y="480465"/>
                  <a:pt x="297015" y="481138"/>
                </a:cubicBezTo>
                <a:lnTo>
                  <a:pt x="186808" y="481138"/>
                </a:lnTo>
                <a:cubicBezTo>
                  <a:pt x="171276" y="481138"/>
                  <a:pt x="158686" y="493484"/>
                  <a:pt x="158686" y="508715"/>
                </a:cubicBezTo>
                <a:cubicBezTo>
                  <a:pt x="158686" y="523946"/>
                  <a:pt x="171276" y="536292"/>
                  <a:pt x="186808" y="536292"/>
                </a:cubicBezTo>
                <a:lnTo>
                  <a:pt x="297015" y="536292"/>
                </a:lnTo>
                <a:cubicBezTo>
                  <a:pt x="332700" y="536277"/>
                  <a:pt x="367414" y="524896"/>
                  <a:pt x="395932" y="503862"/>
                </a:cubicBezTo>
                <a:lnTo>
                  <a:pt x="603342" y="503862"/>
                </a:lnTo>
                <a:cubicBezTo>
                  <a:pt x="685925" y="503804"/>
                  <a:pt x="763818" y="466216"/>
                  <a:pt x="814253" y="402088"/>
                </a:cubicBezTo>
                <a:lnTo>
                  <a:pt x="814253" y="526185"/>
                </a:lnTo>
                <a:cubicBezTo>
                  <a:pt x="814253" y="649119"/>
                  <a:pt x="712644" y="748785"/>
                  <a:pt x="587285" y="748816"/>
                </a:cubicBezTo>
                <a:lnTo>
                  <a:pt x="326965" y="748816"/>
                </a:lnTo>
                <a:cubicBezTo>
                  <a:pt x="203305" y="748820"/>
                  <a:pt x="91366" y="677052"/>
                  <a:pt x="41771" y="565965"/>
                </a:cubicBezTo>
                <a:lnTo>
                  <a:pt x="25250" y="528943"/>
                </a:lnTo>
                <a:cubicBezTo>
                  <a:pt x="11494" y="498237"/>
                  <a:pt x="3009" y="465513"/>
                  <a:pt x="138" y="432092"/>
                </a:cubicBezTo>
                <a:lnTo>
                  <a:pt x="138" y="373670"/>
                </a:lnTo>
                <a:cubicBezTo>
                  <a:pt x="-1965" y="333428"/>
                  <a:pt x="19994" y="295662"/>
                  <a:pt x="56380" y="276943"/>
                </a:cubicBezTo>
                <a:cubicBezTo>
                  <a:pt x="71272" y="269838"/>
                  <a:pt x="87626" y="266167"/>
                  <a:pt x="104187" y="266215"/>
                </a:cubicBezTo>
                <a:close/>
                <a:moveTo>
                  <a:pt x="370998" y="107727"/>
                </a:moveTo>
                <a:lnTo>
                  <a:pt x="398215" y="107727"/>
                </a:lnTo>
                <a:lnTo>
                  <a:pt x="398215" y="131498"/>
                </a:lnTo>
                <a:lnTo>
                  <a:pt x="370998" y="131498"/>
                </a:lnTo>
                <a:close/>
                <a:moveTo>
                  <a:pt x="384783" y="57447"/>
                </a:moveTo>
                <a:cubicBezTo>
                  <a:pt x="395446" y="70289"/>
                  <a:pt x="408112" y="81630"/>
                  <a:pt x="422780" y="91468"/>
                </a:cubicBezTo>
                <a:lnTo>
                  <a:pt x="350762" y="91468"/>
                </a:lnTo>
                <a:cubicBezTo>
                  <a:pt x="364959" y="80864"/>
                  <a:pt x="376300" y="69524"/>
                  <a:pt x="384783" y="57447"/>
                </a:cubicBezTo>
                <a:close/>
                <a:moveTo>
                  <a:pt x="430380" y="36062"/>
                </a:moveTo>
                <a:cubicBezTo>
                  <a:pt x="422839" y="44899"/>
                  <a:pt x="415623" y="52380"/>
                  <a:pt x="408730" y="58507"/>
                </a:cubicBezTo>
                <a:cubicBezTo>
                  <a:pt x="403664" y="53028"/>
                  <a:pt x="398715" y="46283"/>
                  <a:pt x="393885" y="38271"/>
                </a:cubicBezTo>
                <a:lnTo>
                  <a:pt x="333177" y="38271"/>
                </a:lnTo>
                <a:lnTo>
                  <a:pt x="333177" y="54884"/>
                </a:lnTo>
                <a:lnTo>
                  <a:pt x="365077" y="54884"/>
                </a:lnTo>
                <a:cubicBezTo>
                  <a:pt x="360187" y="61423"/>
                  <a:pt x="354267" y="67668"/>
                  <a:pt x="347315" y="73618"/>
                </a:cubicBezTo>
                <a:cubicBezTo>
                  <a:pt x="340894" y="67138"/>
                  <a:pt x="333118" y="60716"/>
                  <a:pt x="323987" y="54354"/>
                </a:cubicBezTo>
                <a:lnTo>
                  <a:pt x="311173" y="66990"/>
                </a:lnTo>
                <a:cubicBezTo>
                  <a:pt x="319244" y="72410"/>
                  <a:pt x="326490" y="78184"/>
                  <a:pt x="332912" y="84310"/>
                </a:cubicBezTo>
                <a:cubicBezTo>
                  <a:pt x="321777" y="91203"/>
                  <a:pt x="309818" y="96829"/>
                  <a:pt x="297035" y="101188"/>
                </a:cubicBezTo>
                <a:lnTo>
                  <a:pt x="305871" y="116034"/>
                </a:lnTo>
                <a:cubicBezTo>
                  <a:pt x="316711" y="112087"/>
                  <a:pt x="327315" y="106873"/>
                  <a:pt x="337683" y="100393"/>
                </a:cubicBezTo>
                <a:lnTo>
                  <a:pt x="337683" y="107727"/>
                </a:lnTo>
                <a:lnTo>
                  <a:pt x="351469" y="107727"/>
                </a:lnTo>
                <a:lnTo>
                  <a:pt x="351469" y="131498"/>
                </a:lnTo>
                <a:lnTo>
                  <a:pt x="304104" y="131498"/>
                </a:lnTo>
                <a:lnTo>
                  <a:pt x="304104" y="148553"/>
                </a:lnTo>
                <a:lnTo>
                  <a:pt x="350585" y="148553"/>
                </a:lnTo>
                <a:cubicBezTo>
                  <a:pt x="349878" y="153266"/>
                  <a:pt x="348994" y="157036"/>
                  <a:pt x="347934" y="159864"/>
                </a:cubicBezTo>
                <a:cubicBezTo>
                  <a:pt x="345990" y="165284"/>
                  <a:pt x="342868" y="169879"/>
                  <a:pt x="338567" y="173649"/>
                </a:cubicBezTo>
                <a:cubicBezTo>
                  <a:pt x="330673" y="180424"/>
                  <a:pt x="318390" y="185549"/>
                  <a:pt x="301718" y="189025"/>
                </a:cubicBezTo>
                <a:lnTo>
                  <a:pt x="313117" y="205903"/>
                </a:lnTo>
                <a:cubicBezTo>
                  <a:pt x="331733" y="201072"/>
                  <a:pt x="345813" y="193885"/>
                  <a:pt x="355357" y="184341"/>
                </a:cubicBezTo>
                <a:cubicBezTo>
                  <a:pt x="364017" y="175740"/>
                  <a:pt x="369024" y="163811"/>
                  <a:pt x="370379" y="148553"/>
                </a:cubicBezTo>
                <a:lnTo>
                  <a:pt x="398215" y="148553"/>
                </a:lnTo>
                <a:lnTo>
                  <a:pt x="398215" y="186285"/>
                </a:lnTo>
                <a:cubicBezTo>
                  <a:pt x="398215" y="193944"/>
                  <a:pt x="400807" y="198863"/>
                  <a:pt x="405991" y="201043"/>
                </a:cubicBezTo>
                <a:cubicBezTo>
                  <a:pt x="409172" y="202398"/>
                  <a:pt x="416241" y="203075"/>
                  <a:pt x="427199" y="203075"/>
                </a:cubicBezTo>
                <a:cubicBezTo>
                  <a:pt x="438804" y="203075"/>
                  <a:pt x="447199" y="202722"/>
                  <a:pt x="452383" y="202015"/>
                </a:cubicBezTo>
                <a:cubicBezTo>
                  <a:pt x="457509" y="201308"/>
                  <a:pt x="461279" y="199216"/>
                  <a:pt x="463694" y="195741"/>
                </a:cubicBezTo>
                <a:cubicBezTo>
                  <a:pt x="466463" y="191735"/>
                  <a:pt x="468172" y="181897"/>
                  <a:pt x="468820" y="166226"/>
                </a:cubicBezTo>
                <a:lnTo>
                  <a:pt x="449467" y="160482"/>
                </a:lnTo>
                <a:cubicBezTo>
                  <a:pt x="449408" y="168023"/>
                  <a:pt x="448966" y="173796"/>
                  <a:pt x="448142" y="177802"/>
                </a:cubicBezTo>
                <a:cubicBezTo>
                  <a:pt x="447494" y="181042"/>
                  <a:pt x="446021" y="183016"/>
                  <a:pt x="443723" y="183723"/>
                </a:cubicBezTo>
                <a:cubicBezTo>
                  <a:pt x="441426" y="184489"/>
                  <a:pt x="437155" y="184872"/>
                  <a:pt x="430910" y="184872"/>
                </a:cubicBezTo>
                <a:cubicBezTo>
                  <a:pt x="425196" y="184872"/>
                  <a:pt x="421426" y="184489"/>
                  <a:pt x="419599" y="183723"/>
                </a:cubicBezTo>
                <a:cubicBezTo>
                  <a:pt x="418244" y="183134"/>
                  <a:pt x="417567" y="181278"/>
                  <a:pt x="417567" y="178156"/>
                </a:cubicBezTo>
                <a:lnTo>
                  <a:pt x="417567" y="148553"/>
                </a:lnTo>
                <a:lnTo>
                  <a:pt x="468643" y="148553"/>
                </a:lnTo>
                <a:lnTo>
                  <a:pt x="468643" y="131498"/>
                </a:lnTo>
                <a:lnTo>
                  <a:pt x="417567" y="131498"/>
                </a:lnTo>
                <a:lnTo>
                  <a:pt x="417567" y="107727"/>
                </a:lnTo>
                <a:lnTo>
                  <a:pt x="434003" y="107727"/>
                </a:lnTo>
                <a:lnTo>
                  <a:pt x="434003" y="98537"/>
                </a:lnTo>
                <a:cubicBezTo>
                  <a:pt x="442722" y="103663"/>
                  <a:pt x="452383" y="108287"/>
                  <a:pt x="462987" y="112411"/>
                </a:cubicBezTo>
                <a:lnTo>
                  <a:pt x="472619" y="96858"/>
                </a:lnTo>
                <a:cubicBezTo>
                  <a:pt x="461014" y="92558"/>
                  <a:pt x="451323" y="88375"/>
                  <a:pt x="443547" y="84310"/>
                </a:cubicBezTo>
                <a:cubicBezTo>
                  <a:pt x="452678" y="77418"/>
                  <a:pt x="460425" y="70437"/>
                  <a:pt x="466787" y="63367"/>
                </a:cubicBezTo>
                <a:lnTo>
                  <a:pt x="452295" y="52145"/>
                </a:lnTo>
                <a:cubicBezTo>
                  <a:pt x="444813" y="61217"/>
                  <a:pt x="437096" y="69082"/>
                  <a:pt x="429143" y="75739"/>
                </a:cubicBezTo>
                <a:cubicBezTo>
                  <a:pt x="426610" y="74030"/>
                  <a:pt x="423723" y="71909"/>
                  <a:pt x="420483" y="69376"/>
                </a:cubicBezTo>
                <a:cubicBezTo>
                  <a:pt x="429496" y="62366"/>
                  <a:pt x="437567" y="55002"/>
                  <a:pt x="444695" y="47285"/>
                </a:cubicBezTo>
                <a:close/>
                <a:moveTo>
                  <a:pt x="559219" y="33588"/>
                </a:moveTo>
                <a:lnTo>
                  <a:pt x="559219" y="66018"/>
                </a:lnTo>
                <a:lnTo>
                  <a:pt x="524844" y="66018"/>
                </a:lnTo>
                <a:cubicBezTo>
                  <a:pt x="527495" y="59126"/>
                  <a:pt x="530087" y="50908"/>
                  <a:pt x="532620" y="41364"/>
                </a:cubicBezTo>
                <a:lnTo>
                  <a:pt x="512915" y="37741"/>
                </a:lnTo>
                <a:cubicBezTo>
                  <a:pt x="506670" y="62955"/>
                  <a:pt x="496478" y="83662"/>
                  <a:pt x="482340" y="99863"/>
                </a:cubicBezTo>
                <a:lnTo>
                  <a:pt x="498246" y="113029"/>
                </a:lnTo>
                <a:cubicBezTo>
                  <a:pt x="505374" y="104252"/>
                  <a:pt x="511560" y="94738"/>
                  <a:pt x="516803" y="84487"/>
                </a:cubicBezTo>
                <a:lnTo>
                  <a:pt x="559219" y="84487"/>
                </a:lnTo>
                <a:lnTo>
                  <a:pt x="559219" y="121689"/>
                </a:lnTo>
                <a:lnTo>
                  <a:pt x="497892" y="121689"/>
                </a:lnTo>
                <a:lnTo>
                  <a:pt x="497892" y="139805"/>
                </a:lnTo>
                <a:lnTo>
                  <a:pt x="559219" y="139805"/>
                </a:lnTo>
                <a:lnTo>
                  <a:pt x="559219" y="180718"/>
                </a:lnTo>
                <a:lnTo>
                  <a:pt x="486493" y="180718"/>
                </a:lnTo>
                <a:lnTo>
                  <a:pt x="486493" y="199187"/>
                </a:lnTo>
                <a:lnTo>
                  <a:pt x="649883" y="199187"/>
                </a:lnTo>
                <a:lnTo>
                  <a:pt x="649883" y="180718"/>
                </a:lnTo>
                <a:lnTo>
                  <a:pt x="579455" y="180718"/>
                </a:lnTo>
                <a:lnTo>
                  <a:pt x="579455" y="139805"/>
                </a:lnTo>
                <a:lnTo>
                  <a:pt x="637423" y="139805"/>
                </a:lnTo>
                <a:lnTo>
                  <a:pt x="637423" y="121689"/>
                </a:lnTo>
                <a:lnTo>
                  <a:pt x="579455" y="121689"/>
                </a:lnTo>
                <a:lnTo>
                  <a:pt x="579455" y="84487"/>
                </a:lnTo>
                <a:lnTo>
                  <a:pt x="642902" y="84487"/>
                </a:lnTo>
                <a:lnTo>
                  <a:pt x="642902" y="66018"/>
                </a:lnTo>
                <a:lnTo>
                  <a:pt x="579455" y="66018"/>
                </a:lnTo>
                <a:lnTo>
                  <a:pt x="579455" y="33588"/>
                </a:lnTo>
                <a:close/>
                <a:moveTo>
                  <a:pt x="279947" y="0"/>
                </a:moveTo>
                <a:lnTo>
                  <a:pt x="603343" y="0"/>
                </a:lnTo>
                <a:cubicBezTo>
                  <a:pt x="719826" y="0"/>
                  <a:pt x="814254" y="92600"/>
                  <a:pt x="814254" y="206829"/>
                </a:cubicBezTo>
                <a:lnTo>
                  <a:pt x="814254" y="241879"/>
                </a:lnTo>
                <a:cubicBezTo>
                  <a:pt x="814254" y="356108"/>
                  <a:pt x="719826" y="448708"/>
                  <a:pt x="603343" y="448708"/>
                </a:cubicBezTo>
                <a:lnTo>
                  <a:pt x="443937" y="448708"/>
                </a:lnTo>
                <a:cubicBezTo>
                  <a:pt x="456352" y="425427"/>
                  <a:pt x="462823" y="399540"/>
                  <a:pt x="462794" y="373269"/>
                </a:cubicBezTo>
                <a:cubicBezTo>
                  <a:pt x="462692" y="283584"/>
                  <a:pt x="388471" y="210962"/>
                  <a:pt x="297016" y="211062"/>
                </a:cubicBezTo>
                <a:lnTo>
                  <a:pt x="104188" y="211062"/>
                </a:lnTo>
                <a:cubicBezTo>
                  <a:pt x="92368" y="211077"/>
                  <a:pt x="80584" y="212330"/>
                  <a:pt x="69036" y="214798"/>
                </a:cubicBezTo>
                <a:lnTo>
                  <a:pt x="69036" y="206829"/>
                </a:lnTo>
                <a:cubicBezTo>
                  <a:pt x="69036" y="92600"/>
                  <a:pt x="163464" y="0"/>
                  <a:pt x="279947" y="0"/>
                </a:cubicBezTo>
                <a:close/>
              </a:path>
            </a:pathLst>
          </a:custGeom>
          <a:solidFill>
            <a:schemeClr val="bg2"/>
          </a:solidFill>
          <a:ln w="13990" cap="flat">
            <a:noFill/>
            <a:prstDash val="solid"/>
            <a:miter/>
          </a:ln>
        </p:spPr>
        <p:txBody>
          <a:bodyPr wrap="square">
            <a:noAutofit/>
          </a:bodyPr>
          <a:lstStyle/>
          <a:p>
            <a:endParaRPr lang="ja-JP" altLang="en-US"/>
          </a:p>
        </p:txBody>
      </p:sp>
      <p:sp>
        <p:nvSpPr>
          <p:cNvPr id="30" name="右矢印 1">
            <a:extLst>
              <a:ext uri="{FF2B5EF4-FFF2-40B4-BE49-F238E27FC236}">
                <a16:creationId xmlns:a16="http://schemas.microsoft.com/office/drawing/2014/main" id="{BAC86352-B278-1E66-557B-655A303BD1AB}"/>
              </a:ext>
            </a:extLst>
          </p:cNvPr>
          <p:cNvSpPr/>
          <p:nvPr/>
        </p:nvSpPr>
        <p:spPr>
          <a:xfrm>
            <a:off x="1104124" y="1646778"/>
            <a:ext cx="439671" cy="36967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EC4F63EB-A9DF-E690-3490-3EC3DC39C7B3}"/>
              </a:ext>
            </a:extLst>
          </p:cNvPr>
          <p:cNvSpPr/>
          <p:nvPr/>
        </p:nvSpPr>
        <p:spPr>
          <a:xfrm>
            <a:off x="1622546" y="1188662"/>
            <a:ext cx="2931582" cy="646331"/>
          </a:xfrm>
          <a:prstGeom prst="rect">
            <a:avLst/>
          </a:prstGeom>
          <a:noFill/>
        </p:spPr>
        <p:txBody>
          <a:bodyPr wrap="square" lIns="91440" tIns="45720" rIns="91440" bIns="45720">
            <a:spAutoFit/>
          </a:bodyPr>
          <a:lstStyle/>
          <a:p>
            <a:r>
              <a:rPr lang="ja-JP" altLang="en-US" sz="3600" b="1" cap="none" spc="0" dirty="0">
                <a:ln w="0"/>
                <a:solidFill>
                  <a:srgbClr val="FFFF00"/>
                </a:solidFill>
                <a:latin typeface="BIZ UDPゴシック" panose="020B0400000000000000" pitchFamily="50" charset="-128"/>
                <a:ea typeface="BIZ UDPゴシック" panose="020B0400000000000000" pitchFamily="50" charset="-128"/>
              </a:rPr>
              <a:t>被害の対象者</a:t>
            </a:r>
            <a:endParaRPr lang="ja-JP" altLang="en-US" sz="3600" b="1" u="sng" cap="none" spc="0" dirty="0">
              <a:ln w="0"/>
              <a:solidFill>
                <a:srgbClr val="FFCCCC"/>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5382C33F-9167-1103-BB95-CDDF3670D37E}"/>
              </a:ext>
            </a:extLst>
          </p:cNvPr>
          <p:cNvSpPr/>
          <p:nvPr/>
        </p:nvSpPr>
        <p:spPr>
          <a:xfrm>
            <a:off x="1617118" y="1750025"/>
            <a:ext cx="3405098" cy="646331"/>
          </a:xfrm>
          <a:prstGeom prst="rect">
            <a:avLst/>
          </a:prstGeom>
          <a:noFill/>
        </p:spPr>
        <p:txBody>
          <a:bodyPr wrap="none" lIns="91440" tIns="45720" rIns="91440" bIns="45720">
            <a:spAutoFit/>
          </a:bodyPr>
          <a:lstStyle/>
          <a:p>
            <a:pPr algn="ctr"/>
            <a:r>
              <a:rPr lang="ja-JP" altLang="en-US" sz="3600" b="1" cap="none" spc="0" dirty="0">
                <a:ln w="0"/>
                <a:solidFill>
                  <a:srgbClr val="FFFF00"/>
                </a:solidFill>
                <a:latin typeface="BIZ UDPゴシック" panose="020B0400000000000000" pitchFamily="50" charset="-128"/>
                <a:ea typeface="BIZ UDPゴシック" panose="020B0400000000000000" pitchFamily="50" charset="-128"/>
              </a:rPr>
              <a:t>周囲の児童生徒</a:t>
            </a:r>
          </a:p>
        </p:txBody>
      </p:sp>
      <p:sp>
        <p:nvSpPr>
          <p:cNvPr id="33" name="正方形/長方形 32">
            <a:extLst>
              <a:ext uri="{FF2B5EF4-FFF2-40B4-BE49-F238E27FC236}">
                <a16:creationId xmlns:a16="http://schemas.microsoft.com/office/drawing/2014/main" id="{5A816B98-6A97-6F22-3AF4-A1FBB11DC5DE}"/>
              </a:ext>
            </a:extLst>
          </p:cNvPr>
          <p:cNvSpPr/>
          <p:nvPr/>
        </p:nvSpPr>
        <p:spPr>
          <a:xfrm>
            <a:off x="4896713" y="1397092"/>
            <a:ext cx="2031325" cy="646331"/>
          </a:xfrm>
          <a:prstGeom prst="rect">
            <a:avLst/>
          </a:prstGeom>
          <a:noFill/>
        </p:spPr>
        <p:txBody>
          <a:bodyPr wrap="none" lIns="91440" tIns="45720" rIns="91440" bIns="45720">
            <a:spAutoFit/>
          </a:bodyPr>
          <a:lstStyle/>
          <a:p>
            <a:pPr algn="ctr"/>
            <a:r>
              <a:rPr lang="ja-JP" altLang="en-US" sz="3600" b="1" u="sng" cap="none" spc="0" dirty="0">
                <a:ln w="0"/>
                <a:solidFill>
                  <a:srgbClr val="FFCCCC"/>
                </a:solidFill>
                <a:latin typeface="BIZ UDPゴシック" panose="020B0400000000000000" pitchFamily="50" charset="-128"/>
                <a:ea typeface="BIZ UDPゴシック" panose="020B0400000000000000" pitchFamily="50" charset="-128"/>
              </a:rPr>
              <a:t>安全確保</a:t>
            </a:r>
          </a:p>
        </p:txBody>
      </p:sp>
      <p:sp>
        <p:nvSpPr>
          <p:cNvPr id="34" name="十字形 33">
            <a:extLst>
              <a:ext uri="{FF2B5EF4-FFF2-40B4-BE49-F238E27FC236}">
                <a16:creationId xmlns:a16="http://schemas.microsoft.com/office/drawing/2014/main" id="{984466F1-CD48-E73F-73D2-B4CC8D99E31D}"/>
              </a:ext>
            </a:extLst>
          </p:cNvPr>
          <p:cNvSpPr/>
          <p:nvPr/>
        </p:nvSpPr>
        <p:spPr>
          <a:xfrm>
            <a:off x="7019613" y="1575734"/>
            <a:ext cx="362732" cy="351453"/>
          </a:xfrm>
          <a:prstGeom prst="plus">
            <a:avLst>
              <a:gd name="adj" fmla="val 359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5" name="正方形/長方形 34">
            <a:extLst>
              <a:ext uri="{FF2B5EF4-FFF2-40B4-BE49-F238E27FC236}">
                <a16:creationId xmlns:a16="http://schemas.microsoft.com/office/drawing/2014/main" id="{BA7F7A3C-1B73-9EDF-1BFA-D440E14C1C6C}"/>
              </a:ext>
            </a:extLst>
          </p:cNvPr>
          <p:cNvSpPr/>
          <p:nvPr/>
        </p:nvSpPr>
        <p:spPr>
          <a:xfrm>
            <a:off x="7423056" y="1404014"/>
            <a:ext cx="4273927" cy="584775"/>
          </a:xfrm>
          <a:prstGeom prst="rect">
            <a:avLst/>
          </a:prstGeom>
          <a:noFill/>
        </p:spPr>
        <p:txBody>
          <a:bodyPr wrap="none" lIns="91440" tIns="45720" rIns="91440" bIns="45720">
            <a:spAutoFit/>
          </a:bodyPr>
          <a:lstStyle/>
          <a:p>
            <a:pPr algn="ctr"/>
            <a:r>
              <a:rPr lang="ja-JP" altLang="en-US" sz="3200" b="1" u="sng" cap="none" spc="0" dirty="0">
                <a:ln w="0"/>
                <a:solidFill>
                  <a:schemeClr val="bg1"/>
                </a:solidFill>
                <a:latin typeface="BIZ UDPゴシック" panose="020B0400000000000000" pitchFamily="50" charset="-128"/>
                <a:ea typeface="BIZ UDPゴシック" panose="020B0400000000000000" pitchFamily="50" charset="-128"/>
              </a:rPr>
              <a:t>暴力行為をやめさせる</a:t>
            </a:r>
          </a:p>
        </p:txBody>
      </p:sp>
      <p:sp>
        <p:nvSpPr>
          <p:cNvPr id="36" name="正方形/長方形 35">
            <a:extLst>
              <a:ext uri="{FF2B5EF4-FFF2-40B4-BE49-F238E27FC236}">
                <a16:creationId xmlns:a16="http://schemas.microsoft.com/office/drawing/2014/main" id="{0A1E084F-0BB0-C938-45F1-5AB61379F5A0}"/>
              </a:ext>
            </a:extLst>
          </p:cNvPr>
          <p:cNvSpPr/>
          <p:nvPr/>
        </p:nvSpPr>
        <p:spPr>
          <a:xfrm>
            <a:off x="188729" y="2274962"/>
            <a:ext cx="1391728" cy="584775"/>
          </a:xfrm>
          <a:prstGeom prst="rect">
            <a:avLst/>
          </a:prstGeom>
          <a:noFill/>
        </p:spPr>
        <p:txBody>
          <a:bodyPr wrap="none" lIns="91440" tIns="45720" rIns="91440" bIns="45720">
            <a:spAutoFit/>
          </a:bodyPr>
          <a:lstStyle/>
          <a:p>
            <a:pPr algn="ctr"/>
            <a:r>
              <a:rPr lang="ja-JP" altLang="en-US" sz="3200" b="1" cap="none" spc="0" dirty="0">
                <a:ln w="0"/>
                <a:solidFill>
                  <a:schemeClr val="bg1"/>
                </a:solidFill>
                <a:latin typeface="BIZ UDPゴシック" panose="020B0400000000000000" pitchFamily="50" charset="-128"/>
                <a:ea typeface="BIZ UDPゴシック" panose="020B0400000000000000" pitchFamily="50" charset="-128"/>
              </a:rPr>
              <a:t>その後</a:t>
            </a:r>
          </a:p>
        </p:txBody>
      </p:sp>
      <p:sp>
        <p:nvSpPr>
          <p:cNvPr id="37" name="正方形/長方形 36">
            <a:extLst>
              <a:ext uri="{FF2B5EF4-FFF2-40B4-BE49-F238E27FC236}">
                <a16:creationId xmlns:a16="http://schemas.microsoft.com/office/drawing/2014/main" id="{4C0AD9E8-AD58-7342-A36E-6D968B58563B}"/>
              </a:ext>
            </a:extLst>
          </p:cNvPr>
          <p:cNvSpPr/>
          <p:nvPr/>
        </p:nvSpPr>
        <p:spPr>
          <a:xfrm>
            <a:off x="93516" y="2702166"/>
            <a:ext cx="2943433" cy="646331"/>
          </a:xfrm>
          <a:prstGeom prst="rect">
            <a:avLst/>
          </a:prstGeom>
          <a:noFill/>
        </p:spPr>
        <p:txBody>
          <a:bodyPr wrap="none" lIns="91440" tIns="45720" rIns="91440" bIns="45720">
            <a:spAutoFit/>
          </a:bodyPr>
          <a:lstStyle/>
          <a:p>
            <a:pPr algn="ctr"/>
            <a:r>
              <a:rPr lang="ja-JP" altLang="en-US" sz="3600" b="1" cap="none" spc="0" dirty="0">
                <a:ln w="0"/>
                <a:solidFill>
                  <a:srgbClr val="FFFF00"/>
                </a:solidFill>
                <a:latin typeface="BIZ UDPゴシック" panose="020B0400000000000000" pitchFamily="50" charset="-128"/>
                <a:ea typeface="BIZ UDPゴシック" panose="020B0400000000000000" pitchFamily="50" charset="-128"/>
              </a:rPr>
              <a:t>被害の対象者</a:t>
            </a:r>
          </a:p>
        </p:txBody>
      </p:sp>
      <p:sp>
        <p:nvSpPr>
          <p:cNvPr id="38" name="正方形/長方形 37">
            <a:extLst>
              <a:ext uri="{FF2B5EF4-FFF2-40B4-BE49-F238E27FC236}">
                <a16:creationId xmlns:a16="http://schemas.microsoft.com/office/drawing/2014/main" id="{E97F514C-F082-D902-8CF5-859200E29782}"/>
              </a:ext>
            </a:extLst>
          </p:cNvPr>
          <p:cNvSpPr/>
          <p:nvPr/>
        </p:nvSpPr>
        <p:spPr>
          <a:xfrm>
            <a:off x="93516" y="3204209"/>
            <a:ext cx="2954655" cy="646331"/>
          </a:xfrm>
          <a:prstGeom prst="rect">
            <a:avLst/>
          </a:prstGeom>
          <a:noFill/>
        </p:spPr>
        <p:txBody>
          <a:bodyPr wrap="none" lIns="91440" tIns="45720" rIns="91440" bIns="45720">
            <a:spAutoFit/>
          </a:bodyPr>
          <a:lstStyle/>
          <a:p>
            <a:pPr algn="ctr"/>
            <a:r>
              <a:rPr lang="ja-JP" altLang="en-US" sz="3600" b="1" dirty="0">
                <a:ln w="0"/>
                <a:solidFill>
                  <a:srgbClr val="FFFF00"/>
                </a:solidFill>
                <a:latin typeface="BIZ UDPゴシック" panose="020B0400000000000000" pitchFamily="50" charset="-128"/>
                <a:ea typeface="BIZ UDPゴシック" panose="020B0400000000000000" pitchFamily="50" charset="-128"/>
              </a:rPr>
              <a:t>加害児童生徒</a:t>
            </a:r>
            <a:endParaRPr lang="ja-JP" altLang="en-US" sz="3600" b="1" cap="none" spc="0" dirty="0">
              <a:ln w="0"/>
              <a:solidFill>
                <a:srgbClr val="FFFF00"/>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A5A4E659-144B-789A-1CB9-0BFC13850558}"/>
              </a:ext>
            </a:extLst>
          </p:cNvPr>
          <p:cNvSpPr/>
          <p:nvPr/>
        </p:nvSpPr>
        <p:spPr>
          <a:xfrm>
            <a:off x="3031459" y="2465545"/>
            <a:ext cx="3730508" cy="1384995"/>
          </a:xfrm>
          <a:prstGeom prst="rect">
            <a:avLst/>
          </a:prstGeom>
          <a:noFill/>
        </p:spPr>
        <p:txBody>
          <a:bodyPr wrap="none" lIns="91440" tIns="45720" rIns="91440" bIns="45720">
            <a:spAutoFit/>
          </a:bodyPr>
          <a:lstStyle/>
          <a:p>
            <a:r>
              <a:rPr lang="ja-JP" altLang="en-US" sz="2800" b="1" u="sng" cap="none" spc="0" dirty="0">
                <a:ln w="0"/>
                <a:solidFill>
                  <a:schemeClr val="bg1"/>
                </a:solidFill>
                <a:latin typeface="BIZ UDPゴシック" panose="020B0400000000000000" pitchFamily="50" charset="-128"/>
                <a:ea typeface="BIZ UDPゴシック" panose="020B0400000000000000" pitchFamily="50" charset="-128"/>
              </a:rPr>
              <a:t>双方から話を聞き</a:t>
            </a:r>
            <a:endParaRPr lang="en-US" altLang="ja-JP" sz="2800" b="1" u="sng" cap="none" spc="0" dirty="0">
              <a:ln w="0"/>
              <a:solidFill>
                <a:schemeClr val="bg1"/>
              </a:solidFill>
              <a:latin typeface="BIZ UDPゴシック" panose="020B0400000000000000" pitchFamily="50" charset="-128"/>
              <a:ea typeface="BIZ UDPゴシック" panose="020B0400000000000000" pitchFamily="50" charset="-128"/>
            </a:endParaRPr>
          </a:p>
          <a:p>
            <a:r>
              <a:rPr lang="ja-JP" altLang="en-US" sz="2800" b="1" u="sng" dirty="0">
                <a:ln w="0"/>
                <a:solidFill>
                  <a:srgbClr val="FFCCCC"/>
                </a:solidFill>
                <a:latin typeface="BIZ UDPゴシック" panose="020B0400000000000000" pitchFamily="50" charset="-128"/>
                <a:ea typeface="BIZ UDPゴシック" panose="020B0400000000000000" pitchFamily="50" charset="-128"/>
              </a:rPr>
              <a:t>正確な事実を把握</a:t>
            </a:r>
            <a:r>
              <a:rPr lang="ja-JP" altLang="en-US" sz="2800" b="1" u="sng" dirty="0">
                <a:ln w="0"/>
                <a:solidFill>
                  <a:schemeClr val="bg1"/>
                </a:solidFill>
                <a:latin typeface="BIZ UDPゴシック" panose="020B0400000000000000" pitchFamily="50" charset="-128"/>
                <a:ea typeface="BIZ UDPゴシック" panose="020B0400000000000000" pitchFamily="50" charset="-128"/>
              </a:rPr>
              <a:t>する</a:t>
            </a:r>
            <a:endParaRPr lang="en-US" altLang="ja-JP" sz="2800" b="1" u="sng" dirty="0">
              <a:ln w="0"/>
              <a:solidFill>
                <a:schemeClr val="bg1"/>
              </a:solidFill>
              <a:latin typeface="BIZ UDPゴシック" panose="020B0400000000000000" pitchFamily="50" charset="-128"/>
              <a:ea typeface="BIZ UDPゴシック" panose="020B0400000000000000" pitchFamily="50" charset="-128"/>
            </a:endParaRPr>
          </a:p>
          <a:p>
            <a:r>
              <a:rPr lang="ja-JP" altLang="en-US" sz="2800" b="1" u="sng" cap="none" spc="0" dirty="0">
                <a:ln w="0"/>
                <a:solidFill>
                  <a:schemeClr val="bg1"/>
                </a:solidFill>
                <a:latin typeface="BIZ UDPゴシック" panose="020B0400000000000000" pitchFamily="50" charset="-128"/>
                <a:ea typeface="BIZ UDPゴシック" panose="020B0400000000000000" pitchFamily="50" charset="-128"/>
              </a:rPr>
              <a:t>保護者への連絡</a:t>
            </a:r>
          </a:p>
        </p:txBody>
      </p:sp>
      <p:sp>
        <p:nvSpPr>
          <p:cNvPr id="40" name="右矢印 20">
            <a:extLst>
              <a:ext uri="{FF2B5EF4-FFF2-40B4-BE49-F238E27FC236}">
                <a16:creationId xmlns:a16="http://schemas.microsoft.com/office/drawing/2014/main" id="{B6BDA599-3CE1-0949-276F-AB1FC7EB80A0}"/>
              </a:ext>
            </a:extLst>
          </p:cNvPr>
          <p:cNvSpPr/>
          <p:nvPr/>
        </p:nvSpPr>
        <p:spPr>
          <a:xfrm>
            <a:off x="6866950" y="3113523"/>
            <a:ext cx="439671" cy="36967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9B6E42B8-BACF-6E4A-E4B6-594C9476EFE1}"/>
              </a:ext>
            </a:extLst>
          </p:cNvPr>
          <p:cNvSpPr/>
          <p:nvPr/>
        </p:nvSpPr>
        <p:spPr>
          <a:xfrm>
            <a:off x="7517947" y="2274962"/>
            <a:ext cx="3451586" cy="1569660"/>
          </a:xfrm>
          <a:prstGeom prst="rect">
            <a:avLst/>
          </a:prstGeom>
          <a:noFill/>
        </p:spPr>
        <p:txBody>
          <a:bodyPr wrap="none" lIns="91440" tIns="45720" rIns="91440" bIns="45720">
            <a:spAutoFit/>
          </a:bodyPr>
          <a:lstStyle/>
          <a:p>
            <a:r>
              <a:rPr lang="ja-JP" altLang="en-US" sz="3200" b="1" u="sng" dirty="0">
                <a:ln w="0"/>
                <a:solidFill>
                  <a:schemeClr val="bg1"/>
                </a:solidFill>
                <a:latin typeface="BIZ UDPゴシック" panose="020B0400000000000000" pitchFamily="50" charset="-128"/>
                <a:ea typeface="BIZ UDPゴシック" panose="020B0400000000000000" pitchFamily="50" charset="-128"/>
              </a:rPr>
              <a:t>管理職へ報告</a:t>
            </a:r>
            <a:endParaRPr lang="en-US" altLang="ja-JP" sz="3200" b="1" u="sng" cap="none" spc="0" dirty="0">
              <a:ln w="0"/>
              <a:solidFill>
                <a:schemeClr val="bg1"/>
              </a:solidFill>
              <a:latin typeface="BIZ UDPゴシック" panose="020B0400000000000000" pitchFamily="50" charset="-128"/>
              <a:ea typeface="BIZ UDPゴシック" panose="020B0400000000000000" pitchFamily="50" charset="-128"/>
            </a:endParaRPr>
          </a:p>
          <a:p>
            <a:r>
              <a:rPr lang="ja-JP" altLang="en-US" sz="3200" b="1" u="sng" dirty="0">
                <a:ln w="0"/>
                <a:solidFill>
                  <a:srgbClr val="FFCCCC"/>
                </a:solidFill>
                <a:latin typeface="BIZ UDPゴシック" panose="020B0400000000000000" pitchFamily="50" charset="-128"/>
                <a:ea typeface="BIZ UDPゴシック" panose="020B0400000000000000" pitchFamily="50" charset="-128"/>
              </a:rPr>
              <a:t>組織的対応</a:t>
            </a:r>
            <a:endParaRPr lang="en-US" altLang="ja-JP" sz="3200" b="1" u="sng" dirty="0">
              <a:ln w="0"/>
              <a:solidFill>
                <a:srgbClr val="FFCCCC"/>
              </a:solidFill>
              <a:latin typeface="BIZ UDPゴシック" panose="020B0400000000000000" pitchFamily="50" charset="-128"/>
              <a:ea typeface="BIZ UDPゴシック" panose="020B0400000000000000" pitchFamily="50" charset="-128"/>
            </a:endParaRPr>
          </a:p>
          <a:p>
            <a:r>
              <a:rPr lang="ja-JP" altLang="en-US" sz="3200" b="1" u="sng" cap="none" spc="0" dirty="0">
                <a:ln w="0"/>
                <a:solidFill>
                  <a:schemeClr val="bg1"/>
                </a:solidFill>
                <a:latin typeface="BIZ UDPゴシック" panose="020B0400000000000000" pitchFamily="50" charset="-128"/>
                <a:ea typeface="BIZ UDPゴシック" panose="020B0400000000000000" pitchFamily="50" charset="-128"/>
              </a:rPr>
              <a:t>市町教委との連携</a:t>
            </a:r>
          </a:p>
        </p:txBody>
      </p:sp>
      <p:pic>
        <p:nvPicPr>
          <p:cNvPr id="42" name="グラフィックス 41" descr="役員室 単色塗りつぶし">
            <a:extLst>
              <a:ext uri="{FF2B5EF4-FFF2-40B4-BE49-F238E27FC236}">
                <a16:creationId xmlns:a16="http://schemas.microsoft.com/office/drawing/2014/main" id="{975153A3-443E-54F0-030C-3BCADE66E8A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32931" y="2018836"/>
            <a:ext cx="1097026" cy="1097026"/>
          </a:xfrm>
          <a:prstGeom prst="rect">
            <a:avLst/>
          </a:prstGeom>
        </p:spPr>
      </p:pic>
      <p:pic>
        <p:nvPicPr>
          <p:cNvPr id="44" name="グラフィックス 43" descr="マーケティング 単色塗りつぶし">
            <a:extLst>
              <a:ext uri="{FF2B5EF4-FFF2-40B4-BE49-F238E27FC236}">
                <a16:creationId xmlns:a16="http://schemas.microsoft.com/office/drawing/2014/main" id="{74280EFE-1ACC-0BBD-C0A0-5CF6F4D9FE4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flipH="1">
            <a:off x="10098676" y="2248291"/>
            <a:ext cx="907638" cy="1095321"/>
          </a:xfrm>
          <a:prstGeom prst="rect">
            <a:avLst/>
          </a:prstGeom>
        </p:spPr>
      </p:pic>
      <p:sp>
        <p:nvSpPr>
          <p:cNvPr id="45" name="正方形/長方形 44">
            <a:extLst>
              <a:ext uri="{FF2B5EF4-FFF2-40B4-BE49-F238E27FC236}">
                <a16:creationId xmlns:a16="http://schemas.microsoft.com/office/drawing/2014/main" id="{D81E8D24-8F9A-F973-61E9-0DA58C52B92C}"/>
              </a:ext>
            </a:extLst>
          </p:cNvPr>
          <p:cNvSpPr/>
          <p:nvPr/>
        </p:nvSpPr>
        <p:spPr>
          <a:xfrm>
            <a:off x="821545" y="3837387"/>
            <a:ext cx="10548907" cy="1955812"/>
          </a:xfrm>
          <a:prstGeom prst="rect">
            <a:avLst/>
          </a:prstGeom>
          <a:solidFill>
            <a:schemeClr val="accent4">
              <a:lumMod val="20000"/>
              <a:lumOff val="80000"/>
            </a:schemeClr>
          </a:solidFill>
          <a:ln w="28575">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400" b="1" dirty="0">
                <a:solidFill>
                  <a:srgbClr val="FF0000"/>
                </a:solidFill>
                <a:latin typeface="BIZ UDPゴシック" panose="020B0400000000000000" pitchFamily="50" charset="-128"/>
                <a:ea typeface="BIZ UDPゴシック" panose="020B0400000000000000" pitchFamily="50" charset="-128"/>
              </a:rPr>
              <a:t>対応のポイント</a:t>
            </a:r>
            <a:endParaRPr kumimoji="1" lang="en-US" altLang="ja-JP" sz="2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・暴力行為の制止、沈静化</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・正確かつ迅速な事実把握（暴力行為の内容、原因等）</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・管理職に事実を報告し、組織での対応を確認</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・教育委員会との連携</a:t>
            </a:r>
          </a:p>
        </p:txBody>
      </p:sp>
      <p:sp>
        <p:nvSpPr>
          <p:cNvPr id="46" name="正方形/長方形 45">
            <a:extLst>
              <a:ext uri="{FF2B5EF4-FFF2-40B4-BE49-F238E27FC236}">
                <a16:creationId xmlns:a16="http://schemas.microsoft.com/office/drawing/2014/main" id="{97812650-00DB-89CA-5389-D9FA3FF100FF}"/>
              </a:ext>
            </a:extLst>
          </p:cNvPr>
          <p:cNvSpPr/>
          <p:nvPr/>
        </p:nvSpPr>
        <p:spPr>
          <a:xfrm>
            <a:off x="743334" y="5859368"/>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初期対応が重要</a:t>
            </a:r>
          </a:p>
        </p:txBody>
      </p:sp>
      <p:pic>
        <p:nvPicPr>
          <p:cNvPr id="48" name="グラフィックス 47" descr="会議 単色塗りつぶし">
            <a:extLst>
              <a:ext uri="{FF2B5EF4-FFF2-40B4-BE49-F238E27FC236}">
                <a16:creationId xmlns:a16="http://schemas.microsoft.com/office/drawing/2014/main" id="{6AFF5579-117B-E079-49FD-3DE69521C9A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277036" y="3862853"/>
            <a:ext cx="2025896" cy="2025896"/>
          </a:xfrm>
          <a:prstGeom prst="rect">
            <a:avLst/>
          </a:prstGeom>
        </p:spPr>
      </p:pic>
      <p:sp>
        <p:nvSpPr>
          <p:cNvPr id="2" name="テキスト ボックス 1">
            <a:extLst>
              <a:ext uri="{FF2B5EF4-FFF2-40B4-BE49-F238E27FC236}">
                <a16:creationId xmlns:a16="http://schemas.microsoft.com/office/drawing/2014/main" id="{9202F201-EEDB-9DBB-86EA-1F51288AC380}"/>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4" name="正方形/長方形 3">
            <a:extLst>
              <a:ext uri="{FF2B5EF4-FFF2-40B4-BE49-F238E27FC236}">
                <a16:creationId xmlns:a16="http://schemas.microsoft.com/office/drawing/2014/main" id="{38B7CA71-AEFC-E1C9-5701-6DC3D5223E59}"/>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③発生時の具体的な対応</a:t>
            </a:r>
          </a:p>
        </p:txBody>
      </p:sp>
      <p:pic>
        <p:nvPicPr>
          <p:cNvPr id="7" name="グラフィックス 6" descr="チャット 単色塗りつぶし">
            <a:extLst>
              <a:ext uri="{FF2B5EF4-FFF2-40B4-BE49-F238E27FC236}">
                <a16:creationId xmlns:a16="http://schemas.microsoft.com/office/drawing/2014/main" id="{C645AC5A-ED69-71F3-104A-8A3D76B9F38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5509" y="111677"/>
            <a:ext cx="674475" cy="674475"/>
          </a:xfrm>
          <a:prstGeom prst="rect">
            <a:avLst/>
          </a:prstGeom>
        </p:spPr>
      </p:pic>
    </p:spTree>
    <p:extLst>
      <p:ext uri="{BB962C8B-B14F-4D97-AF65-F5344CB8AC3E}">
        <p14:creationId xmlns:p14="http://schemas.microsoft.com/office/powerpoint/2010/main" val="2767377377"/>
      </p:ext>
    </p:extLst>
  </p:cSld>
  <p:clrMapOvr>
    <a:masterClrMapping/>
  </p:clrMapOvr>
  <mc:AlternateContent xmlns:mc="http://schemas.openxmlformats.org/markup-compatibility/2006" xmlns:p14="http://schemas.microsoft.com/office/powerpoint/2010/main">
    <mc:Choice Requires="p14">
      <p:transition spd="slow" p14:dur="2000" advClick="0" advTm="70000">
        <p:randomBar dir="vert"/>
      </p:transition>
    </mc:Choice>
    <mc:Fallback xmlns="">
      <p:transition spd="slow" advClick="0" advTm="70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00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3000"/>
                                        <p:tgtEl>
                                          <p:spTgt spid="13"/>
                                        </p:tgtEl>
                                      </p:cBhvr>
                                    </p:animEffect>
                                  </p:childTnLst>
                                </p:cTn>
                              </p:par>
                            </p:childTnLst>
                          </p:cTn>
                        </p:par>
                        <p:par>
                          <p:cTn id="8" fill="hold">
                            <p:stCondLst>
                              <p:cond delay="5000"/>
                            </p:stCondLst>
                            <p:childTnLst>
                              <p:par>
                                <p:cTn id="9" presetID="2" presetClass="entr" presetSubtype="4" fill="hold" grpId="0" nodeType="afterEffect">
                                  <p:stCondLst>
                                    <p:cond delay="20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ppt_x"/>
                                          </p:val>
                                        </p:tav>
                                        <p:tav tm="100000">
                                          <p:val>
                                            <p:strVal val="#ppt_x"/>
                                          </p:val>
                                        </p:tav>
                                      </p:tavLst>
                                    </p:anim>
                                    <p:anim calcmode="lin" valueType="num">
                                      <p:cBhvr additive="base">
                                        <p:cTn id="12" dur="750" fill="hold"/>
                                        <p:tgtEl>
                                          <p:spTgt spid="29"/>
                                        </p:tgtEl>
                                        <p:attrNameLst>
                                          <p:attrName>ppt_y</p:attrName>
                                        </p:attrNameLst>
                                      </p:cBhvr>
                                      <p:tavLst>
                                        <p:tav tm="0">
                                          <p:val>
                                            <p:strVal val="1+#ppt_h/2"/>
                                          </p:val>
                                        </p:tav>
                                        <p:tav tm="100000">
                                          <p:val>
                                            <p:strVal val="#ppt_y"/>
                                          </p:val>
                                        </p:tav>
                                      </p:tavLst>
                                    </p:anim>
                                  </p:childTnLst>
                                </p:cTn>
                              </p:par>
                            </p:childTnLst>
                          </p:cTn>
                        </p:par>
                        <p:par>
                          <p:cTn id="13" fill="hold">
                            <p:stCondLst>
                              <p:cond delay="7750"/>
                            </p:stCondLst>
                            <p:childTnLst>
                              <p:par>
                                <p:cTn id="14" presetID="16" presetClass="entr" presetSubtype="21" fill="hold" grpId="0" nodeType="afterEffect">
                                  <p:stCondLst>
                                    <p:cond delay="200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3000"/>
                                        <p:tgtEl>
                                          <p:spTgt spid="30"/>
                                        </p:tgtEl>
                                      </p:cBhvr>
                                    </p:animEffect>
                                  </p:childTnLst>
                                </p:cTn>
                              </p:par>
                            </p:childTnLst>
                          </p:cTn>
                        </p:par>
                        <p:par>
                          <p:cTn id="17" fill="hold">
                            <p:stCondLst>
                              <p:cond delay="12750"/>
                            </p:stCondLst>
                            <p:childTnLst>
                              <p:par>
                                <p:cTn id="18" presetID="14" presetClass="entr" presetSubtype="10" fill="hold" grpId="0" nodeType="afterEffect">
                                  <p:stCondLst>
                                    <p:cond delay="2000"/>
                                  </p:stCondLst>
                                  <p:childTnLst>
                                    <p:set>
                                      <p:cBhvr>
                                        <p:cTn id="19" dur="1" fill="hold">
                                          <p:stCondLst>
                                            <p:cond delay="0"/>
                                          </p:stCondLst>
                                        </p:cTn>
                                        <p:tgtEl>
                                          <p:spTgt spid="31"/>
                                        </p:tgtEl>
                                        <p:attrNameLst>
                                          <p:attrName>style.visibility</p:attrName>
                                        </p:attrNameLst>
                                      </p:cBhvr>
                                      <p:to>
                                        <p:strVal val="visible"/>
                                      </p:to>
                                    </p:set>
                                    <p:animEffect transition="in" filter="randombar(horizontal)">
                                      <p:cBhvr>
                                        <p:cTn id="20" dur="3000"/>
                                        <p:tgtEl>
                                          <p:spTgt spid="31"/>
                                        </p:tgtEl>
                                      </p:cBhvr>
                                    </p:animEffect>
                                  </p:childTnLst>
                                </p:cTn>
                              </p:par>
                              <p:par>
                                <p:cTn id="21" presetID="14" presetClass="entr" presetSubtype="10" fill="hold" grpId="0" nodeType="withEffect">
                                  <p:stCondLst>
                                    <p:cond delay="200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3000"/>
                                        <p:tgtEl>
                                          <p:spTgt spid="32"/>
                                        </p:tgtEl>
                                      </p:cBhvr>
                                    </p:animEffect>
                                  </p:childTnLst>
                                </p:cTn>
                              </p:par>
                              <p:par>
                                <p:cTn id="24" presetID="14" presetClass="entr" presetSubtype="10" fill="hold" grpId="0" nodeType="withEffect">
                                  <p:stCondLst>
                                    <p:cond delay="200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3000"/>
                                        <p:tgtEl>
                                          <p:spTgt spid="33"/>
                                        </p:tgtEl>
                                      </p:cBhvr>
                                    </p:animEffect>
                                  </p:childTnLst>
                                </p:cTn>
                              </p:par>
                            </p:childTnLst>
                          </p:cTn>
                        </p:par>
                        <p:par>
                          <p:cTn id="27" fill="hold">
                            <p:stCondLst>
                              <p:cond delay="17750"/>
                            </p:stCondLst>
                            <p:childTnLst>
                              <p:par>
                                <p:cTn id="28" presetID="16" presetClass="entr" presetSubtype="21" fill="hold" grpId="0" nodeType="afterEffect">
                                  <p:stCondLst>
                                    <p:cond delay="200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3000"/>
                                        <p:tgtEl>
                                          <p:spTgt spid="34"/>
                                        </p:tgtEl>
                                      </p:cBhvr>
                                    </p:animEffect>
                                  </p:childTnLst>
                                </p:cTn>
                              </p:par>
                            </p:childTnLst>
                          </p:cTn>
                        </p:par>
                        <p:par>
                          <p:cTn id="31" fill="hold">
                            <p:stCondLst>
                              <p:cond delay="22750"/>
                            </p:stCondLst>
                            <p:childTnLst>
                              <p:par>
                                <p:cTn id="32" presetID="14" presetClass="entr" presetSubtype="10" fill="hold" grpId="0" nodeType="afterEffect">
                                  <p:stCondLst>
                                    <p:cond delay="2000"/>
                                  </p:stCondLst>
                                  <p:childTnLst>
                                    <p:set>
                                      <p:cBhvr>
                                        <p:cTn id="33" dur="1" fill="hold">
                                          <p:stCondLst>
                                            <p:cond delay="0"/>
                                          </p:stCondLst>
                                        </p:cTn>
                                        <p:tgtEl>
                                          <p:spTgt spid="35"/>
                                        </p:tgtEl>
                                        <p:attrNameLst>
                                          <p:attrName>style.visibility</p:attrName>
                                        </p:attrNameLst>
                                      </p:cBhvr>
                                      <p:to>
                                        <p:strVal val="visible"/>
                                      </p:to>
                                    </p:set>
                                    <p:animEffect transition="in" filter="randombar(horizontal)">
                                      <p:cBhvr>
                                        <p:cTn id="34" dur="3000"/>
                                        <p:tgtEl>
                                          <p:spTgt spid="35"/>
                                        </p:tgtEl>
                                      </p:cBhvr>
                                    </p:animEffect>
                                  </p:childTnLst>
                                </p:cTn>
                              </p:par>
                            </p:childTnLst>
                          </p:cTn>
                        </p:par>
                        <p:par>
                          <p:cTn id="35" fill="hold">
                            <p:stCondLst>
                              <p:cond delay="27750"/>
                            </p:stCondLst>
                            <p:childTnLst>
                              <p:par>
                                <p:cTn id="36" presetID="14" presetClass="entr" presetSubtype="10" fill="hold" grpId="0" nodeType="afterEffect">
                                  <p:stCondLst>
                                    <p:cond delay="2000"/>
                                  </p:stCondLst>
                                  <p:childTnLst>
                                    <p:set>
                                      <p:cBhvr>
                                        <p:cTn id="37" dur="1" fill="hold">
                                          <p:stCondLst>
                                            <p:cond delay="0"/>
                                          </p:stCondLst>
                                        </p:cTn>
                                        <p:tgtEl>
                                          <p:spTgt spid="36"/>
                                        </p:tgtEl>
                                        <p:attrNameLst>
                                          <p:attrName>style.visibility</p:attrName>
                                        </p:attrNameLst>
                                      </p:cBhvr>
                                      <p:to>
                                        <p:strVal val="visible"/>
                                      </p:to>
                                    </p:set>
                                    <p:animEffect transition="in" filter="randombar(horizontal)">
                                      <p:cBhvr>
                                        <p:cTn id="38" dur="3000"/>
                                        <p:tgtEl>
                                          <p:spTgt spid="36"/>
                                        </p:tgtEl>
                                      </p:cBhvr>
                                    </p:animEffect>
                                  </p:childTnLst>
                                </p:cTn>
                              </p:par>
                            </p:childTnLst>
                          </p:cTn>
                        </p:par>
                        <p:par>
                          <p:cTn id="39" fill="hold">
                            <p:stCondLst>
                              <p:cond delay="32750"/>
                            </p:stCondLst>
                            <p:childTnLst>
                              <p:par>
                                <p:cTn id="40" presetID="14" presetClass="entr" presetSubtype="10" fill="hold" grpId="0" nodeType="afterEffect">
                                  <p:stCondLst>
                                    <p:cond delay="2000"/>
                                  </p:stCondLst>
                                  <p:childTnLst>
                                    <p:set>
                                      <p:cBhvr>
                                        <p:cTn id="41" dur="1" fill="hold">
                                          <p:stCondLst>
                                            <p:cond delay="0"/>
                                          </p:stCondLst>
                                        </p:cTn>
                                        <p:tgtEl>
                                          <p:spTgt spid="37"/>
                                        </p:tgtEl>
                                        <p:attrNameLst>
                                          <p:attrName>style.visibility</p:attrName>
                                        </p:attrNameLst>
                                      </p:cBhvr>
                                      <p:to>
                                        <p:strVal val="visible"/>
                                      </p:to>
                                    </p:set>
                                    <p:animEffect transition="in" filter="randombar(horizontal)">
                                      <p:cBhvr>
                                        <p:cTn id="42" dur="3000"/>
                                        <p:tgtEl>
                                          <p:spTgt spid="37"/>
                                        </p:tgtEl>
                                      </p:cBhvr>
                                    </p:animEffect>
                                  </p:childTnLst>
                                </p:cTn>
                              </p:par>
                              <p:par>
                                <p:cTn id="43" presetID="14" presetClass="entr" presetSubtype="10" fill="hold" grpId="0" nodeType="withEffect">
                                  <p:stCondLst>
                                    <p:cond delay="2000"/>
                                  </p:stCondLst>
                                  <p:childTnLst>
                                    <p:set>
                                      <p:cBhvr>
                                        <p:cTn id="44" dur="1" fill="hold">
                                          <p:stCondLst>
                                            <p:cond delay="0"/>
                                          </p:stCondLst>
                                        </p:cTn>
                                        <p:tgtEl>
                                          <p:spTgt spid="38"/>
                                        </p:tgtEl>
                                        <p:attrNameLst>
                                          <p:attrName>style.visibility</p:attrName>
                                        </p:attrNameLst>
                                      </p:cBhvr>
                                      <p:to>
                                        <p:strVal val="visible"/>
                                      </p:to>
                                    </p:set>
                                    <p:animEffect transition="in" filter="randombar(horizontal)">
                                      <p:cBhvr>
                                        <p:cTn id="45" dur="3000"/>
                                        <p:tgtEl>
                                          <p:spTgt spid="38"/>
                                        </p:tgtEl>
                                      </p:cBhvr>
                                    </p:animEffect>
                                  </p:childTnLst>
                                </p:cTn>
                              </p:par>
                              <p:par>
                                <p:cTn id="46" presetID="14" presetClass="entr" presetSubtype="10" fill="hold" grpId="0" nodeType="withEffect">
                                  <p:stCondLst>
                                    <p:cond delay="2000"/>
                                  </p:stCondLst>
                                  <p:childTnLst>
                                    <p:set>
                                      <p:cBhvr>
                                        <p:cTn id="47" dur="1" fill="hold">
                                          <p:stCondLst>
                                            <p:cond delay="0"/>
                                          </p:stCondLst>
                                        </p:cTn>
                                        <p:tgtEl>
                                          <p:spTgt spid="39"/>
                                        </p:tgtEl>
                                        <p:attrNameLst>
                                          <p:attrName>style.visibility</p:attrName>
                                        </p:attrNameLst>
                                      </p:cBhvr>
                                      <p:to>
                                        <p:strVal val="visible"/>
                                      </p:to>
                                    </p:set>
                                    <p:animEffect transition="in" filter="randombar(horizontal)">
                                      <p:cBhvr>
                                        <p:cTn id="48" dur="3000"/>
                                        <p:tgtEl>
                                          <p:spTgt spid="39"/>
                                        </p:tgtEl>
                                      </p:cBhvr>
                                    </p:animEffect>
                                  </p:childTnLst>
                                </p:cTn>
                              </p:par>
                              <p:par>
                                <p:cTn id="49" presetID="22" presetClass="entr" presetSubtype="4" fill="hold" nodeType="withEffect">
                                  <p:stCondLst>
                                    <p:cond delay="200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3000"/>
                                        <p:tgtEl>
                                          <p:spTgt spid="42"/>
                                        </p:tgtEl>
                                      </p:cBhvr>
                                    </p:animEffect>
                                  </p:childTnLst>
                                </p:cTn>
                              </p:par>
                            </p:childTnLst>
                          </p:cTn>
                        </p:par>
                        <p:par>
                          <p:cTn id="52" fill="hold">
                            <p:stCondLst>
                              <p:cond delay="37750"/>
                            </p:stCondLst>
                            <p:childTnLst>
                              <p:par>
                                <p:cTn id="53" presetID="16" presetClass="entr" presetSubtype="21" fill="hold" grpId="0" nodeType="afterEffect">
                                  <p:stCondLst>
                                    <p:cond delay="2000"/>
                                  </p:stCondLst>
                                  <p:childTnLst>
                                    <p:set>
                                      <p:cBhvr>
                                        <p:cTn id="54" dur="1" fill="hold">
                                          <p:stCondLst>
                                            <p:cond delay="0"/>
                                          </p:stCondLst>
                                        </p:cTn>
                                        <p:tgtEl>
                                          <p:spTgt spid="40"/>
                                        </p:tgtEl>
                                        <p:attrNameLst>
                                          <p:attrName>style.visibility</p:attrName>
                                        </p:attrNameLst>
                                      </p:cBhvr>
                                      <p:to>
                                        <p:strVal val="visible"/>
                                      </p:to>
                                    </p:set>
                                    <p:animEffect transition="in" filter="barn(inVertical)">
                                      <p:cBhvr>
                                        <p:cTn id="55" dur="3000"/>
                                        <p:tgtEl>
                                          <p:spTgt spid="40"/>
                                        </p:tgtEl>
                                      </p:cBhvr>
                                    </p:animEffect>
                                  </p:childTnLst>
                                </p:cTn>
                              </p:par>
                              <p:par>
                                <p:cTn id="56" presetID="14" presetClass="entr" presetSubtype="10" fill="hold" grpId="0" nodeType="withEffect">
                                  <p:stCondLst>
                                    <p:cond delay="2000"/>
                                  </p:stCondLst>
                                  <p:childTnLst>
                                    <p:set>
                                      <p:cBhvr>
                                        <p:cTn id="57" dur="1" fill="hold">
                                          <p:stCondLst>
                                            <p:cond delay="0"/>
                                          </p:stCondLst>
                                        </p:cTn>
                                        <p:tgtEl>
                                          <p:spTgt spid="41"/>
                                        </p:tgtEl>
                                        <p:attrNameLst>
                                          <p:attrName>style.visibility</p:attrName>
                                        </p:attrNameLst>
                                      </p:cBhvr>
                                      <p:to>
                                        <p:strVal val="visible"/>
                                      </p:to>
                                    </p:set>
                                    <p:animEffect transition="in" filter="randombar(horizontal)">
                                      <p:cBhvr>
                                        <p:cTn id="58" dur="3000"/>
                                        <p:tgtEl>
                                          <p:spTgt spid="41"/>
                                        </p:tgtEl>
                                      </p:cBhvr>
                                    </p:animEffect>
                                  </p:childTnLst>
                                </p:cTn>
                              </p:par>
                              <p:par>
                                <p:cTn id="59" presetID="42" presetClass="entr" presetSubtype="0" fill="hold" nodeType="withEffect">
                                  <p:stCondLst>
                                    <p:cond delay="200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3000"/>
                                        <p:tgtEl>
                                          <p:spTgt spid="44"/>
                                        </p:tgtEl>
                                      </p:cBhvr>
                                    </p:animEffect>
                                    <p:anim calcmode="lin" valueType="num">
                                      <p:cBhvr>
                                        <p:cTn id="62" dur="3000" fill="hold"/>
                                        <p:tgtEl>
                                          <p:spTgt spid="44"/>
                                        </p:tgtEl>
                                        <p:attrNameLst>
                                          <p:attrName>ppt_x</p:attrName>
                                        </p:attrNameLst>
                                      </p:cBhvr>
                                      <p:tavLst>
                                        <p:tav tm="0">
                                          <p:val>
                                            <p:strVal val="#ppt_x"/>
                                          </p:val>
                                        </p:tav>
                                        <p:tav tm="100000">
                                          <p:val>
                                            <p:strVal val="#ppt_x"/>
                                          </p:val>
                                        </p:tav>
                                      </p:tavLst>
                                    </p:anim>
                                    <p:anim calcmode="lin" valueType="num">
                                      <p:cBhvr>
                                        <p:cTn id="63" dur="3000" fill="hold"/>
                                        <p:tgtEl>
                                          <p:spTgt spid="44"/>
                                        </p:tgtEl>
                                        <p:attrNameLst>
                                          <p:attrName>ppt_y</p:attrName>
                                        </p:attrNameLst>
                                      </p:cBhvr>
                                      <p:tavLst>
                                        <p:tav tm="0">
                                          <p:val>
                                            <p:strVal val="#ppt_y+.1"/>
                                          </p:val>
                                        </p:tav>
                                        <p:tav tm="100000">
                                          <p:val>
                                            <p:strVal val="#ppt_y"/>
                                          </p:val>
                                        </p:tav>
                                      </p:tavLst>
                                    </p:anim>
                                  </p:childTnLst>
                                </p:cTn>
                              </p:par>
                            </p:childTnLst>
                          </p:cTn>
                        </p:par>
                        <p:par>
                          <p:cTn id="64" fill="hold">
                            <p:stCondLst>
                              <p:cond delay="42750"/>
                            </p:stCondLst>
                            <p:childTnLst>
                              <p:par>
                                <p:cTn id="65" presetID="42" presetClass="entr" presetSubtype="0" fill="hold" grpId="0" nodeType="afterEffect">
                                  <p:stCondLst>
                                    <p:cond delay="200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3000"/>
                                        <p:tgtEl>
                                          <p:spTgt spid="45"/>
                                        </p:tgtEl>
                                      </p:cBhvr>
                                    </p:animEffect>
                                    <p:anim calcmode="lin" valueType="num">
                                      <p:cBhvr>
                                        <p:cTn id="68" dur="3000" fill="hold"/>
                                        <p:tgtEl>
                                          <p:spTgt spid="45"/>
                                        </p:tgtEl>
                                        <p:attrNameLst>
                                          <p:attrName>ppt_x</p:attrName>
                                        </p:attrNameLst>
                                      </p:cBhvr>
                                      <p:tavLst>
                                        <p:tav tm="0">
                                          <p:val>
                                            <p:strVal val="#ppt_x"/>
                                          </p:val>
                                        </p:tav>
                                        <p:tav tm="100000">
                                          <p:val>
                                            <p:strVal val="#ppt_x"/>
                                          </p:val>
                                        </p:tav>
                                      </p:tavLst>
                                    </p:anim>
                                    <p:anim calcmode="lin" valueType="num">
                                      <p:cBhvr>
                                        <p:cTn id="69" dur="3000" fill="hold"/>
                                        <p:tgtEl>
                                          <p:spTgt spid="45"/>
                                        </p:tgtEl>
                                        <p:attrNameLst>
                                          <p:attrName>ppt_y</p:attrName>
                                        </p:attrNameLst>
                                      </p:cBhvr>
                                      <p:tavLst>
                                        <p:tav tm="0">
                                          <p:val>
                                            <p:strVal val="#ppt_y+.1"/>
                                          </p:val>
                                        </p:tav>
                                        <p:tav tm="100000">
                                          <p:val>
                                            <p:strVal val="#ppt_y"/>
                                          </p:val>
                                        </p:tav>
                                      </p:tavLst>
                                    </p:anim>
                                  </p:childTnLst>
                                </p:cTn>
                              </p:par>
                              <p:par>
                                <p:cTn id="70" presetID="16" presetClass="entr" presetSubtype="21" fill="hold" nodeType="withEffect">
                                  <p:stCondLst>
                                    <p:cond delay="2000"/>
                                  </p:stCondLst>
                                  <p:childTnLst>
                                    <p:set>
                                      <p:cBhvr>
                                        <p:cTn id="71" dur="1" fill="hold">
                                          <p:stCondLst>
                                            <p:cond delay="0"/>
                                          </p:stCondLst>
                                        </p:cTn>
                                        <p:tgtEl>
                                          <p:spTgt spid="48"/>
                                        </p:tgtEl>
                                        <p:attrNameLst>
                                          <p:attrName>style.visibility</p:attrName>
                                        </p:attrNameLst>
                                      </p:cBhvr>
                                      <p:to>
                                        <p:strVal val="visible"/>
                                      </p:to>
                                    </p:set>
                                    <p:animEffect transition="in" filter="barn(inVertical)">
                                      <p:cBhvr>
                                        <p:cTn id="72" dur="3000"/>
                                        <p:tgtEl>
                                          <p:spTgt spid="48"/>
                                        </p:tgtEl>
                                      </p:cBhvr>
                                    </p:animEffect>
                                  </p:childTnLst>
                                </p:cTn>
                              </p:par>
                            </p:childTnLst>
                          </p:cTn>
                        </p:par>
                        <p:par>
                          <p:cTn id="73" fill="hold">
                            <p:stCondLst>
                              <p:cond delay="47750"/>
                            </p:stCondLst>
                            <p:childTnLst>
                              <p:par>
                                <p:cTn id="74" presetID="16" presetClass="entr" presetSubtype="21" fill="hold" grpId="0" nodeType="afterEffect">
                                  <p:stCondLst>
                                    <p:cond delay="10000"/>
                                  </p:stCondLst>
                                  <p:childTnLst>
                                    <p:set>
                                      <p:cBhvr>
                                        <p:cTn id="75" dur="1" fill="hold">
                                          <p:stCondLst>
                                            <p:cond delay="0"/>
                                          </p:stCondLst>
                                        </p:cTn>
                                        <p:tgtEl>
                                          <p:spTgt spid="46"/>
                                        </p:tgtEl>
                                        <p:attrNameLst>
                                          <p:attrName>style.visibility</p:attrName>
                                        </p:attrNameLst>
                                      </p:cBhvr>
                                      <p:to>
                                        <p:strVal val="visible"/>
                                      </p:to>
                                    </p:set>
                                    <p:animEffect transition="in" filter="barn(inVertical)">
                                      <p:cBhvr>
                                        <p:cTn id="76" dur="3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9" grpId="0" animBg="1"/>
      <p:bldP spid="30" grpId="0" animBg="1"/>
      <p:bldP spid="31" grpId="0"/>
      <p:bldP spid="32" grpId="0"/>
      <p:bldP spid="33" grpId="0"/>
      <p:bldP spid="34" grpId="0" animBg="1"/>
      <p:bldP spid="35" grpId="0"/>
      <p:bldP spid="36" grpId="0"/>
      <p:bldP spid="37" grpId="0"/>
      <p:bldP spid="38" grpId="0"/>
      <p:bldP spid="39" grpId="0"/>
      <p:bldP spid="40" grpId="0" animBg="1"/>
      <p:bldP spid="41" grpId="0"/>
      <p:bldP spid="45"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BE9EA-D639-BC69-BD7A-15273F246FB5}"/>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A6BBD0EA-C6D9-437F-100D-C68174E899F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16" name="テキスト ボックス 15">
            <a:extLst>
              <a:ext uri="{FF2B5EF4-FFF2-40B4-BE49-F238E27FC236}">
                <a16:creationId xmlns:a16="http://schemas.microsoft.com/office/drawing/2014/main" id="{B009AAF0-9EEF-B224-C759-9E491196D0BC}"/>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角丸四角形 2">
            <a:extLst>
              <a:ext uri="{FF2B5EF4-FFF2-40B4-BE49-F238E27FC236}">
                <a16:creationId xmlns:a16="http://schemas.microsoft.com/office/drawing/2014/main" id="{9A869A83-18B9-DAC1-FE5F-F4A81573EDCC}"/>
              </a:ext>
            </a:extLst>
          </p:cNvPr>
          <p:cNvSpPr/>
          <p:nvPr/>
        </p:nvSpPr>
        <p:spPr>
          <a:xfrm>
            <a:off x="128854" y="868829"/>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200" b="1" dirty="0">
                <a:ln w="0"/>
                <a:solidFill>
                  <a:srgbClr val="FF0000"/>
                </a:solidFill>
                <a:latin typeface="BIZ UDPゴシック" panose="020B0400000000000000" pitchFamily="50" charset="-128"/>
                <a:ea typeface="BIZ UDPゴシック" panose="020B0400000000000000" pitchFamily="50" charset="-128"/>
              </a:rPr>
              <a:t>興奮した児童生徒（加害者側）に対する対応</a:t>
            </a:r>
          </a:p>
        </p:txBody>
      </p:sp>
      <p:sp>
        <p:nvSpPr>
          <p:cNvPr id="4" name="テキスト ボックス 3">
            <a:extLst>
              <a:ext uri="{FF2B5EF4-FFF2-40B4-BE49-F238E27FC236}">
                <a16:creationId xmlns:a16="http://schemas.microsoft.com/office/drawing/2014/main" id="{A6440DD7-DBCF-4D73-826A-2B68BF059EB2}"/>
              </a:ext>
            </a:extLst>
          </p:cNvPr>
          <p:cNvSpPr txBox="1"/>
          <p:nvPr/>
        </p:nvSpPr>
        <p:spPr>
          <a:xfrm>
            <a:off x="160220" y="1522033"/>
            <a:ext cx="11871557" cy="461665"/>
          </a:xfrm>
          <a:prstGeom prst="rect">
            <a:avLst/>
          </a:prstGeom>
          <a:noFill/>
        </p:spPr>
        <p:txBody>
          <a:bodyPr wrap="square">
            <a:spAutoFit/>
          </a:bodyPr>
          <a:lstStyle/>
          <a:p>
            <a:r>
              <a:rPr lang="ja-JP" altLang="en-US" sz="1600" b="1" dirty="0">
                <a:ln w="0"/>
                <a:solidFill>
                  <a:schemeClr val="bg1"/>
                </a:solidFill>
                <a:latin typeface="BIZ UDゴシック" panose="020B0400000000000000" pitchFamily="49" charset="-128"/>
                <a:ea typeface="BIZ UDゴシック" panose="020B0400000000000000" pitchFamily="49" charset="-128"/>
              </a:rPr>
              <a:t>興奮した児童生徒の</a:t>
            </a:r>
            <a:r>
              <a:rPr lang="ja-JP" altLang="en-US" sz="2400" b="1" u="sng" dirty="0">
                <a:ln w="0"/>
                <a:solidFill>
                  <a:srgbClr val="FFCCCC"/>
                </a:solidFill>
                <a:latin typeface="BIZ UDゴシック" panose="020B0400000000000000" pitchFamily="49" charset="-128"/>
                <a:ea typeface="BIZ UDゴシック" panose="020B0400000000000000" pitchFamily="49" charset="-128"/>
              </a:rPr>
              <a:t>行為をやめさせ</a:t>
            </a:r>
            <a:r>
              <a:rPr lang="ja-JP" altLang="en-US" b="1" u="sng" dirty="0">
                <a:ln w="0"/>
                <a:solidFill>
                  <a:srgbClr val="FFCCCC"/>
                </a:solidFill>
                <a:latin typeface="BIZ UDゴシック" panose="020B0400000000000000" pitchFamily="49" charset="-128"/>
                <a:ea typeface="BIZ UDゴシック" panose="020B0400000000000000" pitchFamily="49" charset="-128"/>
              </a:rPr>
              <a:t>、</a:t>
            </a:r>
            <a:r>
              <a:rPr lang="ja-JP" altLang="en-US" sz="2400" b="1" u="sng" dirty="0">
                <a:ln w="0"/>
                <a:solidFill>
                  <a:srgbClr val="FFCCCC"/>
                </a:solidFill>
                <a:latin typeface="BIZ UDゴシック" panose="020B0400000000000000" pitchFamily="49" charset="-128"/>
                <a:ea typeface="BIZ UDゴシック" panose="020B0400000000000000" pitchFamily="49" charset="-128"/>
              </a:rPr>
              <a:t>落ち着かせ</a:t>
            </a:r>
            <a:r>
              <a:rPr lang="ja-JP" altLang="en-US" b="1" u="sng" dirty="0">
                <a:ln w="0"/>
                <a:solidFill>
                  <a:srgbClr val="FFCCCC"/>
                </a:solidFill>
                <a:latin typeface="BIZ UDゴシック" panose="020B0400000000000000" pitchFamily="49" charset="-128"/>
                <a:ea typeface="BIZ UDゴシック" panose="020B0400000000000000" pitchFamily="49" charset="-128"/>
              </a:rPr>
              <a:t>、</a:t>
            </a:r>
            <a:r>
              <a:rPr lang="ja-JP" altLang="en-US" sz="2400" b="1" u="sng" dirty="0">
                <a:ln w="0"/>
                <a:solidFill>
                  <a:srgbClr val="FFCCCC"/>
                </a:solidFill>
                <a:latin typeface="BIZ UDゴシック" panose="020B0400000000000000" pitchFamily="49" charset="-128"/>
                <a:ea typeface="BIZ UDゴシック" panose="020B0400000000000000" pitchFamily="49" charset="-128"/>
              </a:rPr>
              <a:t>行為を自覚させ</a:t>
            </a:r>
            <a:r>
              <a:rPr lang="ja-JP" altLang="en-US" b="1" u="sng" dirty="0">
                <a:ln w="0"/>
                <a:solidFill>
                  <a:srgbClr val="FFCCCC"/>
                </a:solidFill>
                <a:latin typeface="BIZ UDゴシック" panose="020B0400000000000000" pitchFamily="49" charset="-128"/>
                <a:ea typeface="BIZ UDゴシック" panose="020B0400000000000000" pitchFamily="49" charset="-128"/>
              </a:rPr>
              <a:t>、</a:t>
            </a:r>
            <a:r>
              <a:rPr lang="ja-JP" altLang="en-US" sz="2400" b="1" u="sng" dirty="0">
                <a:ln w="0"/>
                <a:solidFill>
                  <a:srgbClr val="FFCCCC"/>
                </a:solidFill>
                <a:latin typeface="BIZ UDゴシック" panose="020B0400000000000000" pitchFamily="49" charset="-128"/>
                <a:ea typeface="BIZ UDゴシック" panose="020B0400000000000000" pitchFamily="49" charset="-128"/>
              </a:rPr>
              <a:t>反省させる</a:t>
            </a:r>
            <a:r>
              <a:rPr lang="ja-JP" altLang="en-US" sz="1600" b="1" dirty="0">
                <a:ln w="0"/>
                <a:solidFill>
                  <a:schemeClr val="bg1"/>
                </a:solidFill>
                <a:latin typeface="BIZ UDゴシック" panose="020B0400000000000000" pitchFamily="49" charset="-128"/>
                <a:ea typeface="BIZ UDゴシック" panose="020B0400000000000000" pitchFamily="49" charset="-128"/>
              </a:rPr>
              <a:t>ように指導します。</a:t>
            </a:r>
            <a:endParaRPr lang="en-US" altLang="ja-JP" sz="1600" b="1" dirty="0">
              <a:ln w="0"/>
              <a:solidFill>
                <a:schemeClr val="bg1"/>
              </a:solidFill>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2D099C39-AD24-68C5-6737-13E9764CB7A0}"/>
              </a:ext>
            </a:extLst>
          </p:cNvPr>
          <p:cNvSpPr/>
          <p:nvPr/>
        </p:nvSpPr>
        <p:spPr>
          <a:xfrm>
            <a:off x="87118" y="2006315"/>
            <a:ext cx="11944659" cy="3812135"/>
          </a:xfrm>
          <a:prstGeom prst="rect">
            <a:avLst/>
          </a:prstGeom>
          <a:solidFill>
            <a:schemeClr val="accent4">
              <a:lumMod val="20000"/>
              <a:lumOff val="80000"/>
            </a:schemeClr>
          </a:solidFill>
          <a:ln w="28575">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400" b="1" dirty="0">
                <a:solidFill>
                  <a:srgbClr val="FF0000"/>
                </a:solidFill>
                <a:latin typeface="BIZ UDPゴシック" panose="020B0400000000000000" pitchFamily="50" charset="-128"/>
                <a:ea typeface="BIZ UDPゴシック" panose="020B0400000000000000" pitchFamily="50" charset="-128"/>
              </a:rPr>
              <a:t>対応のポイント</a:t>
            </a:r>
            <a:endParaRPr kumimoji="1" lang="en-US" altLang="ja-JP" sz="2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・一人では対応せず、</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複数の教職員で落ち着いて対応</a:t>
            </a:r>
            <a:r>
              <a:rPr kumimoji="1" lang="ja-JP" altLang="en-US" sz="2400" b="1" dirty="0">
                <a:latin typeface="BIZ UDPゴシック" panose="020B0400000000000000" pitchFamily="50" charset="-128"/>
                <a:ea typeface="BIZ UDPゴシック" panose="020B0400000000000000" pitchFamily="50" charset="-128"/>
              </a:rPr>
              <a:t>する。</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・「座りましょう」等の</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単純で明確な指示を繰り返す</a:t>
            </a:r>
            <a:r>
              <a:rPr kumimoji="1" lang="ja-JP" altLang="en-US" sz="2400" b="1" dirty="0">
                <a:latin typeface="BIZ UDPゴシック" panose="020B0400000000000000" pitchFamily="50" charset="-128"/>
                <a:ea typeface="BIZ UDPゴシック" panose="020B0400000000000000" pitchFamily="50" charset="-128"/>
              </a:rPr>
              <a:t>。</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・必要であれば身体を押さえるなど、</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自己の身体を守り、</a:t>
            </a:r>
            <a:endParaRPr kumimoji="1" lang="en-US" altLang="ja-JP" sz="2400" b="1" u="sng" dirty="0">
              <a:solidFill>
                <a:srgbClr val="FF6600"/>
              </a:solidFill>
              <a:latin typeface="BIZ UDPゴシック" panose="020B0400000000000000" pitchFamily="50" charset="-128"/>
              <a:ea typeface="BIZ UDPゴシック" panose="020B0400000000000000" pitchFamily="50" charset="-128"/>
            </a:endParaRPr>
          </a:p>
          <a:p>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 他者を救うため</a:t>
            </a:r>
            <a:r>
              <a:rPr kumimoji="1" lang="ja-JP" altLang="en-US" sz="2400" b="1" dirty="0">
                <a:latin typeface="BIZ UDPゴシック" panose="020B0400000000000000" pitchFamily="50" charset="-128"/>
                <a:ea typeface="BIZ UDPゴシック" panose="020B0400000000000000" pitchFamily="50" charset="-128"/>
              </a:rPr>
              <a:t>の正当防衛としての行為を行う。</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・児童生徒が心を開いている教職員が別室で話を聴き、</a:t>
            </a:r>
            <a:endParaRPr kumimoji="1" lang="en-US" altLang="ja-JP" sz="2400" b="1" dirty="0">
              <a:latin typeface="BIZ UDPゴシック" panose="020B0400000000000000" pitchFamily="50" charset="-128"/>
              <a:ea typeface="BIZ UDPゴシック" panose="020B0400000000000000" pitchFamily="50" charset="-128"/>
            </a:endParaRPr>
          </a:p>
          <a:p>
            <a:r>
              <a:rPr kumimoji="1" lang="en-US" altLang="ja-JP" sz="2400" b="1" dirty="0">
                <a:latin typeface="BIZ UDPゴシック" panose="020B0400000000000000" pitchFamily="50" charset="-128"/>
                <a:ea typeface="BIZ UDPゴシック" panose="020B0400000000000000" pitchFamily="50" charset="-128"/>
              </a:rPr>
              <a:t> </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思いを引き出し、受け止める</a:t>
            </a:r>
            <a:r>
              <a:rPr kumimoji="1" lang="ja-JP" altLang="en-US" sz="2400" b="1" dirty="0">
                <a:latin typeface="BIZ UDPゴシック" panose="020B0400000000000000" pitchFamily="50" charset="-128"/>
                <a:ea typeface="BIZ UDPゴシック" panose="020B0400000000000000" pitchFamily="50" charset="-128"/>
              </a:rPr>
              <a:t>。</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・叱責・説諭等にとどまらず、</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振り返りの時間を計画的に</a:t>
            </a:r>
            <a:endParaRPr kumimoji="1" lang="en-US" altLang="ja-JP" sz="2400" b="1" u="sng" dirty="0">
              <a:solidFill>
                <a:srgbClr val="FF6600"/>
              </a:solidFill>
              <a:latin typeface="BIZ UDPゴシック" panose="020B0400000000000000" pitchFamily="50" charset="-128"/>
              <a:ea typeface="BIZ UDPゴシック" panose="020B0400000000000000" pitchFamily="50" charset="-128"/>
            </a:endParaRPr>
          </a:p>
          <a:p>
            <a:r>
              <a:rPr kumimoji="1" lang="en-US" altLang="ja-JP" sz="2400" b="1" u="sng" dirty="0">
                <a:solidFill>
                  <a:srgbClr val="FF6600"/>
                </a:solidFill>
                <a:latin typeface="BIZ UDPゴシック" panose="020B0400000000000000" pitchFamily="50" charset="-128"/>
                <a:ea typeface="BIZ UDPゴシック" panose="020B0400000000000000" pitchFamily="50" charset="-128"/>
              </a:rPr>
              <a:t> </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積み重ね、自己の問題点に気づかせ</a:t>
            </a:r>
            <a:r>
              <a:rPr kumimoji="1" lang="ja-JP" altLang="en-US" sz="2400" b="1" dirty="0">
                <a:latin typeface="BIZ UDPゴシック" panose="020B0400000000000000" pitchFamily="50" charset="-128"/>
                <a:ea typeface="BIZ UDPゴシック" panose="020B0400000000000000" pitchFamily="50" charset="-128"/>
              </a:rPr>
              <a:t>、真の反省に至る</a:t>
            </a:r>
            <a:endParaRPr kumimoji="1" lang="en-US" altLang="ja-JP" sz="2400" b="1" dirty="0">
              <a:latin typeface="BIZ UDPゴシック" panose="020B0400000000000000" pitchFamily="50" charset="-128"/>
              <a:ea typeface="BIZ UDPゴシック" panose="020B0400000000000000" pitchFamily="50" charset="-128"/>
            </a:endParaRPr>
          </a:p>
          <a:p>
            <a:r>
              <a:rPr kumimoji="1" lang="en-US" altLang="ja-JP" sz="2400" b="1" dirty="0">
                <a:latin typeface="BIZ UDPゴシック" panose="020B0400000000000000" pitchFamily="50" charset="-128"/>
                <a:ea typeface="BIZ UDPゴシック" panose="020B0400000000000000" pitchFamily="50" charset="-128"/>
              </a:rPr>
              <a:t> </a:t>
            </a:r>
            <a:r>
              <a:rPr kumimoji="1" lang="ja-JP" altLang="en-US" sz="2400" b="1" dirty="0">
                <a:latin typeface="BIZ UDPゴシック" panose="020B0400000000000000" pitchFamily="50" charset="-128"/>
                <a:ea typeface="BIZ UDPゴシック" panose="020B0400000000000000" pitchFamily="50" charset="-128"/>
              </a:rPr>
              <a:t>ように粘り強く指導する。</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AFC9A690-5A61-EA48-A897-5694746061BC}"/>
              </a:ext>
            </a:extLst>
          </p:cNvPr>
          <p:cNvSpPr/>
          <p:nvPr/>
        </p:nvSpPr>
        <p:spPr>
          <a:xfrm>
            <a:off x="743334" y="5859368"/>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複数対応・落ち着いて対応</a:t>
            </a:r>
          </a:p>
        </p:txBody>
      </p:sp>
      <p:pic>
        <p:nvPicPr>
          <p:cNvPr id="11" name="グラフィックス 10" descr="握りこぶし 単色塗りつぶし">
            <a:extLst>
              <a:ext uri="{FF2B5EF4-FFF2-40B4-BE49-F238E27FC236}">
                <a16:creationId xmlns:a16="http://schemas.microsoft.com/office/drawing/2014/main" id="{35ED7105-E169-D936-4663-B4DD4A5DA77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472962" y="3269016"/>
            <a:ext cx="2220655" cy="2220655"/>
          </a:xfrm>
          <a:prstGeom prst="rect">
            <a:avLst/>
          </a:prstGeom>
        </p:spPr>
      </p:pic>
      <p:pic>
        <p:nvPicPr>
          <p:cNvPr id="14" name="グラフィックス 13" descr="怒りマーク 単色塗りつぶし">
            <a:extLst>
              <a:ext uri="{FF2B5EF4-FFF2-40B4-BE49-F238E27FC236}">
                <a16:creationId xmlns:a16="http://schemas.microsoft.com/office/drawing/2014/main" id="{CF145834-2C92-6760-3017-E5D9C0C1575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583289" y="2742396"/>
            <a:ext cx="914400" cy="914400"/>
          </a:xfrm>
          <a:prstGeom prst="rect">
            <a:avLst/>
          </a:prstGeom>
        </p:spPr>
      </p:pic>
      <p:sp>
        <p:nvSpPr>
          <p:cNvPr id="3" name="テキスト ボックス 2">
            <a:extLst>
              <a:ext uri="{FF2B5EF4-FFF2-40B4-BE49-F238E27FC236}">
                <a16:creationId xmlns:a16="http://schemas.microsoft.com/office/drawing/2014/main" id="{09E3EB4F-282C-2FF3-933B-4C7493E95B1C}"/>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12" name="正方形/長方形 11">
            <a:extLst>
              <a:ext uri="{FF2B5EF4-FFF2-40B4-BE49-F238E27FC236}">
                <a16:creationId xmlns:a16="http://schemas.microsoft.com/office/drawing/2014/main" id="{DF5096A5-DC5E-14C5-1FB0-048F93E52FA6}"/>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③発生時の具体的な対応</a:t>
            </a:r>
          </a:p>
        </p:txBody>
      </p:sp>
      <p:pic>
        <p:nvPicPr>
          <p:cNvPr id="13" name="グラフィックス 12" descr="チャット 単色塗りつぶし">
            <a:extLst>
              <a:ext uri="{FF2B5EF4-FFF2-40B4-BE49-F238E27FC236}">
                <a16:creationId xmlns:a16="http://schemas.microsoft.com/office/drawing/2014/main" id="{1DFA48F5-93FE-5A37-898C-6D8C75C8256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615509" y="111677"/>
            <a:ext cx="674475" cy="674475"/>
          </a:xfrm>
          <a:prstGeom prst="rect">
            <a:avLst/>
          </a:prstGeom>
        </p:spPr>
      </p:pic>
    </p:spTree>
    <p:extLst>
      <p:ext uri="{BB962C8B-B14F-4D97-AF65-F5344CB8AC3E}">
        <p14:creationId xmlns:p14="http://schemas.microsoft.com/office/powerpoint/2010/main" val="150525561"/>
      </p:ext>
    </p:extLst>
  </p:cSld>
  <p:clrMapOvr>
    <a:masterClrMapping/>
  </p:clrMapOvr>
  <mc:AlternateContent xmlns:mc="http://schemas.openxmlformats.org/markup-compatibility/2006" xmlns:p14="http://schemas.microsoft.com/office/powerpoint/2010/main">
    <mc:Choice Requires="p14">
      <p:transition spd="slow" p14:dur="2000" advClick="0" advTm="50000">
        <p:randomBar dir="vert"/>
      </p:transition>
    </mc:Choice>
    <mc:Fallback xmlns="">
      <p:transition spd="slow" advClick="0" advTm="50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5000"/>
                            </p:stCondLst>
                            <p:childTnLst>
                              <p:par>
                                <p:cTn id="9" presetID="22" presetClass="entr" presetSubtype="4"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000"/>
                                        <p:tgtEl>
                                          <p:spTgt spid="4"/>
                                        </p:tgtEl>
                                      </p:cBhvr>
                                    </p:animEffect>
                                  </p:childTnLst>
                                </p:cTn>
                              </p:par>
                            </p:childTnLst>
                          </p:cTn>
                        </p:par>
                        <p:par>
                          <p:cTn id="12" fill="hold">
                            <p:stCondLst>
                              <p:cond delay="10000"/>
                            </p:stCondLst>
                            <p:childTnLst>
                              <p:par>
                                <p:cTn id="13" presetID="42" presetClass="entr" presetSubtype="0" fill="hold" grpId="0"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anim calcmode="lin" valueType="num">
                                      <p:cBhvr>
                                        <p:cTn id="16" dur="3000" fill="hold"/>
                                        <p:tgtEl>
                                          <p:spTgt spid="6"/>
                                        </p:tgtEl>
                                        <p:attrNameLst>
                                          <p:attrName>ppt_x</p:attrName>
                                        </p:attrNameLst>
                                      </p:cBhvr>
                                      <p:tavLst>
                                        <p:tav tm="0">
                                          <p:val>
                                            <p:strVal val="#ppt_x"/>
                                          </p:val>
                                        </p:tav>
                                        <p:tav tm="100000">
                                          <p:val>
                                            <p:strVal val="#ppt_x"/>
                                          </p:val>
                                        </p:tav>
                                      </p:tavLst>
                                    </p:anim>
                                    <p:anim calcmode="lin" valueType="num">
                                      <p:cBhvr>
                                        <p:cTn id="17" dur="3000" fill="hold"/>
                                        <p:tgtEl>
                                          <p:spTgt spid="6"/>
                                        </p:tgtEl>
                                        <p:attrNameLst>
                                          <p:attrName>ppt_y</p:attrName>
                                        </p:attrNameLst>
                                      </p:cBhvr>
                                      <p:tavLst>
                                        <p:tav tm="0">
                                          <p:val>
                                            <p:strVal val="#ppt_y+.1"/>
                                          </p:val>
                                        </p:tav>
                                        <p:tav tm="100000">
                                          <p:val>
                                            <p:strVal val="#ppt_y"/>
                                          </p:val>
                                        </p:tav>
                                      </p:tavLst>
                                    </p:anim>
                                  </p:childTnLst>
                                </p:cTn>
                              </p:par>
                              <p:par>
                                <p:cTn id="18" presetID="14" presetClass="entr" presetSubtype="10" fill="hold" nodeType="withEffect">
                                  <p:stCondLst>
                                    <p:cond delay="200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3000"/>
                                        <p:tgtEl>
                                          <p:spTgt spid="14"/>
                                        </p:tgtEl>
                                      </p:cBhvr>
                                    </p:animEffect>
                                  </p:childTnLst>
                                </p:cTn>
                              </p:par>
                              <p:par>
                                <p:cTn id="21" presetID="14" presetClass="entr" presetSubtype="10" fill="hold" nodeType="withEffect">
                                  <p:stCondLst>
                                    <p:cond delay="200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3000"/>
                                        <p:tgtEl>
                                          <p:spTgt spid="11"/>
                                        </p:tgtEl>
                                      </p:cBhvr>
                                    </p:animEffect>
                                  </p:childTnLst>
                                </p:cTn>
                              </p:par>
                            </p:childTnLst>
                          </p:cTn>
                        </p:par>
                        <p:par>
                          <p:cTn id="24" fill="hold">
                            <p:stCondLst>
                              <p:cond delay="15000"/>
                            </p:stCondLst>
                            <p:childTnLst>
                              <p:par>
                                <p:cTn id="25" presetID="16" presetClass="entr" presetSubtype="21" fill="hold" grpId="0" nodeType="afterEffect">
                                  <p:stCondLst>
                                    <p:cond delay="1000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9" grpId="0" animBg="1"/>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 Pゴシック">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E699D1CE-F3E1-4903-8648-8F0B4690FE50}" vid="{958253D0-D172-45CA-9FEB-EBDE5F69CB3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4356</TotalTime>
  <Words>4162</Words>
  <Application>Microsoft Office PowerPoint</Application>
  <PresentationFormat>ワイド画面</PresentationFormat>
  <Paragraphs>288</Paragraphs>
  <Slides>17</Slides>
  <Notes>14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BIZ UDPゴシック</vt:lpstr>
      <vt:lpstr>BIZ UDゴシック</vt:lpstr>
      <vt:lpstr>ＭＳ Ｐゴシック</vt:lpstr>
      <vt:lpstr>游ゴシック</vt:lpstr>
      <vt:lpstr>Arial</vt:lpstr>
      <vt:lpstr>Default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中三川　真弓</dc:creator>
  <cp:lastModifiedBy>加藤 雄大（東部教育事務所）</cp:lastModifiedBy>
  <cp:revision>313</cp:revision>
  <cp:lastPrinted>2025-12-22T01:30:15Z</cp:lastPrinted>
  <dcterms:created xsi:type="dcterms:W3CDTF">2020-02-07T03:00:21Z</dcterms:created>
  <dcterms:modified xsi:type="dcterms:W3CDTF">2026-04-22T05:52:28Z</dcterms:modified>
</cp:coreProperties>
</file>