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-330" y="-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52" indent="0" algn="ctr">
              <a:buNone/>
              <a:defRPr sz="2889"/>
            </a:lvl2pPr>
            <a:lvl3pPr marL="1320703" indent="0" algn="ctr">
              <a:buNone/>
              <a:defRPr sz="2600"/>
            </a:lvl3pPr>
            <a:lvl4pPr marL="1981056" indent="0" algn="ctr">
              <a:buNone/>
              <a:defRPr sz="2311"/>
            </a:lvl4pPr>
            <a:lvl5pPr marL="2641408" indent="0" algn="ctr">
              <a:buNone/>
              <a:defRPr sz="2311"/>
            </a:lvl5pPr>
            <a:lvl6pPr marL="3301759" indent="0" algn="ctr">
              <a:buNone/>
              <a:defRPr sz="2311"/>
            </a:lvl6pPr>
            <a:lvl7pPr marL="3962112" indent="0" algn="ctr">
              <a:buNone/>
              <a:defRPr sz="2311"/>
            </a:lvl7pPr>
            <a:lvl8pPr marL="4622464" indent="0" algn="ctr">
              <a:buNone/>
              <a:defRPr sz="2311"/>
            </a:lvl8pPr>
            <a:lvl9pPr marL="5282816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7" y="6629226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52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0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05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40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11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4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28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52" indent="0">
              <a:buNone/>
              <a:defRPr sz="2889" b="1"/>
            </a:lvl2pPr>
            <a:lvl3pPr marL="1320703" indent="0">
              <a:buNone/>
              <a:defRPr sz="2600" b="1"/>
            </a:lvl3pPr>
            <a:lvl4pPr marL="1981056" indent="0">
              <a:buNone/>
              <a:defRPr sz="2311" b="1"/>
            </a:lvl4pPr>
            <a:lvl5pPr marL="2641408" indent="0">
              <a:buNone/>
              <a:defRPr sz="2311" b="1"/>
            </a:lvl5pPr>
            <a:lvl6pPr marL="3301759" indent="0">
              <a:buNone/>
              <a:defRPr sz="2311" b="1"/>
            </a:lvl6pPr>
            <a:lvl7pPr marL="3962112" indent="0">
              <a:buNone/>
              <a:defRPr sz="2311" b="1"/>
            </a:lvl7pPr>
            <a:lvl8pPr marL="4622464" indent="0">
              <a:buNone/>
              <a:defRPr sz="2311" b="1"/>
            </a:lvl8pPr>
            <a:lvl9pPr marL="5282816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52" indent="0">
              <a:buNone/>
              <a:defRPr sz="2889" b="1"/>
            </a:lvl2pPr>
            <a:lvl3pPr marL="1320703" indent="0">
              <a:buNone/>
              <a:defRPr sz="2600" b="1"/>
            </a:lvl3pPr>
            <a:lvl4pPr marL="1981056" indent="0">
              <a:buNone/>
              <a:defRPr sz="2311" b="1"/>
            </a:lvl4pPr>
            <a:lvl5pPr marL="2641408" indent="0">
              <a:buNone/>
              <a:defRPr sz="2311" b="1"/>
            </a:lvl5pPr>
            <a:lvl6pPr marL="3301759" indent="0">
              <a:buNone/>
              <a:defRPr sz="2311" b="1"/>
            </a:lvl6pPr>
            <a:lvl7pPr marL="3962112" indent="0">
              <a:buNone/>
              <a:defRPr sz="2311" b="1"/>
            </a:lvl7pPr>
            <a:lvl8pPr marL="4622464" indent="0">
              <a:buNone/>
              <a:defRPr sz="2311" b="1"/>
            </a:lvl8pPr>
            <a:lvl9pPr marL="5282816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52" indent="0">
              <a:buNone/>
              <a:defRPr sz="2022"/>
            </a:lvl2pPr>
            <a:lvl3pPr marL="1320703" indent="0">
              <a:buNone/>
              <a:defRPr sz="1733"/>
            </a:lvl3pPr>
            <a:lvl4pPr marL="1981056" indent="0">
              <a:buNone/>
              <a:defRPr sz="1444"/>
            </a:lvl4pPr>
            <a:lvl5pPr marL="2641408" indent="0">
              <a:buNone/>
              <a:defRPr sz="1444"/>
            </a:lvl5pPr>
            <a:lvl6pPr marL="3301759" indent="0">
              <a:buNone/>
              <a:defRPr sz="1444"/>
            </a:lvl6pPr>
            <a:lvl7pPr marL="3962112" indent="0">
              <a:buNone/>
              <a:defRPr sz="1444"/>
            </a:lvl7pPr>
            <a:lvl8pPr marL="4622464" indent="0">
              <a:buNone/>
              <a:defRPr sz="1444"/>
            </a:lvl8pPr>
            <a:lvl9pPr marL="5282816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52" indent="0">
              <a:buNone/>
              <a:defRPr sz="4044"/>
            </a:lvl2pPr>
            <a:lvl3pPr marL="1320703" indent="0">
              <a:buNone/>
              <a:defRPr sz="3467"/>
            </a:lvl3pPr>
            <a:lvl4pPr marL="1981056" indent="0">
              <a:buNone/>
              <a:defRPr sz="2889"/>
            </a:lvl4pPr>
            <a:lvl5pPr marL="2641408" indent="0">
              <a:buNone/>
              <a:defRPr sz="2889"/>
            </a:lvl5pPr>
            <a:lvl6pPr marL="3301759" indent="0">
              <a:buNone/>
              <a:defRPr sz="2889"/>
            </a:lvl6pPr>
            <a:lvl7pPr marL="3962112" indent="0">
              <a:buNone/>
              <a:defRPr sz="2889"/>
            </a:lvl7pPr>
            <a:lvl8pPr marL="4622464" indent="0">
              <a:buNone/>
              <a:defRPr sz="2889"/>
            </a:lvl8pPr>
            <a:lvl9pPr marL="5282816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52" indent="0">
              <a:buNone/>
              <a:defRPr sz="2022"/>
            </a:lvl2pPr>
            <a:lvl3pPr marL="1320703" indent="0">
              <a:buNone/>
              <a:defRPr sz="1733"/>
            </a:lvl3pPr>
            <a:lvl4pPr marL="1981056" indent="0">
              <a:buNone/>
              <a:defRPr sz="1444"/>
            </a:lvl4pPr>
            <a:lvl5pPr marL="2641408" indent="0">
              <a:buNone/>
              <a:defRPr sz="1444"/>
            </a:lvl5pPr>
            <a:lvl6pPr marL="3301759" indent="0">
              <a:buNone/>
              <a:defRPr sz="1444"/>
            </a:lvl6pPr>
            <a:lvl7pPr marL="3962112" indent="0">
              <a:buNone/>
              <a:defRPr sz="1444"/>
            </a:lvl7pPr>
            <a:lvl8pPr marL="4622464" indent="0">
              <a:buNone/>
              <a:defRPr sz="1444"/>
            </a:lvl8pPr>
            <a:lvl9pPr marL="5282816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A7C0-1931-4D42-8C60-025C75F77F8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03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76" indent="-330176" algn="l" defTabSz="132070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28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880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232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584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936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288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641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2992" indent="-330176" algn="l" defTabSz="1320703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52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03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56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08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59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12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64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816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23850" y="4486276"/>
            <a:ext cx="6248400" cy="2605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学校教育活動全体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8015" y="274320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令和〇年度　性に関する指導の全体計画（例）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7140" y="962024"/>
            <a:ext cx="36000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学校教育目標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4573" y="2144130"/>
            <a:ext cx="3240000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学校保健目標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3730" y="3522584"/>
            <a:ext cx="4322176" cy="78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性に関する指導の目標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（低学年）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（中学年）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（高学年）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76562"/>
              </p:ext>
            </p:extLst>
          </p:nvPr>
        </p:nvGraphicFramePr>
        <p:xfrm>
          <a:off x="951938" y="4925688"/>
          <a:ext cx="4962524" cy="379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19">
                  <a:extLst>
                    <a:ext uri="{9D8B030D-6E8A-4147-A177-3AD203B41FA5}">
                      <a16:colId xmlns:a16="http://schemas.microsoft.com/office/drawing/2014/main" val="691184023"/>
                    </a:ext>
                  </a:extLst>
                </a:gridCol>
                <a:gridCol w="376373">
                  <a:extLst>
                    <a:ext uri="{9D8B030D-6E8A-4147-A177-3AD203B41FA5}">
                      <a16:colId xmlns:a16="http://schemas.microsoft.com/office/drawing/2014/main" val="3902476492"/>
                    </a:ext>
                  </a:extLst>
                </a:gridCol>
                <a:gridCol w="1406844">
                  <a:extLst>
                    <a:ext uri="{9D8B030D-6E8A-4147-A177-3AD203B41FA5}">
                      <a16:colId xmlns:a16="http://schemas.microsoft.com/office/drawing/2014/main" val="3697280330"/>
                    </a:ext>
                  </a:extLst>
                </a:gridCol>
                <a:gridCol w="1406844">
                  <a:extLst>
                    <a:ext uri="{9D8B030D-6E8A-4147-A177-3AD203B41FA5}">
                      <a16:colId xmlns:a16="http://schemas.microsoft.com/office/drawing/2014/main" val="2631557920"/>
                    </a:ext>
                  </a:extLst>
                </a:gridCol>
                <a:gridCol w="1406844">
                  <a:extLst>
                    <a:ext uri="{9D8B030D-6E8A-4147-A177-3AD203B41FA5}">
                      <a16:colId xmlns:a16="http://schemas.microsoft.com/office/drawing/2014/main" val="950071937"/>
                    </a:ext>
                  </a:extLst>
                </a:gridCol>
              </a:tblGrid>
              <a:tr h="260252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低学年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中学年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高学年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17280"/>
                  </a:ext>
                </a:extLst>
              </a:tr>
              <a:tr h="82733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保健管理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健康観察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定期健康診断、事後措置、臨時の健康診断</a:t>
                      </a: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健康相談・保健指導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救急処置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443765"/>
                  </a:ext>
                </a:extLst>
              </a:tr>
              <a:tr h="76668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保健教育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教科等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・体育科「保健領域」、保健体育科「保健分野」「科目保健」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・その他関連する教科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生活科、理科、家庭科、技術・家庭科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、特別の教科道徳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・総合的な学習（探求）の時間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96740"/>
                  </a:ext>
                </a:extLst>
              </a:tr>
              <a:tr h="1003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特別活動等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・学級活動（ホームルーム）活動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・児童生徒会活動等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・学校行事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・日常生活における指導及び子供の実態に応じた個別指導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90265"/>
                  </a:ext>
                </a:extLst>
              </a:tr>
              <a:tr h="93550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組織活動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保健部・生徒指導部・進路指導部等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職員会議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学校保健委員会・教育相談委員会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地域学校保健委員会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PTA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保健部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131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18750" y="962024"/>
            <a:ext cx="10823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日本国憲法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教育基本法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学校教育法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学習指導要領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学校保健安全法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23453" y="2597684"/>
            <a:ext cx="1992467" cy="7010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児童生徒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の実態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4150066" y="2597684"/>
            <a:ext cx="1992467" cy="7010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家庭・地域の実態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17345" y="962024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学校健康教育全体計画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学校保健全体計画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学校安全全体計画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食に関する全体計画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保健室経営計画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上矢印吹き出し 1"/>
          <p:cNvSpPr/>
          <p:nvPr/>
        </p:nvSpPr>
        <p:spPr>
          <a:xfrm>
            <a:off x="723900" y="8858712"/>
            <a:ext cx="5457825" cy="780588"/>
          </a:xfrm>
          <a:prstGeom prst="upArrowCallout">
            <a:avLst>
              <a:gd name="adj1" fmla="val 25000"/>
              <a:gd name="adj2" fmla="val 26847"/>
              <a:gd name="adj3" fmla="val 12071"/>
              <a:gd name="adj4" fmla="val 814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＜家庭＞保護者会、個別面談、学校だよりや保健だより等の活用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＜地域＞〇〇市保健所・保健センター、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外部講師との連携　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25456" y="621638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〇〇立◇◇学校</a:t>
            </a:r>
          </a:p>
        </p:txBody>
      </p:sp>
      <p:sp>
        <p:nvSpPr>
          <p:cNvPr id="23" name="右矢印 22"/>
          <p:cNvSpPr/>
          <p:nvPr/>
        </p:nvSpPr>
        <p:spPr>
          <a:xfrm rot="5400000" flipV="1">
            <a:off x="3317602" y="1308174"/>
            <a:ext cx="219075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右矢印 23"/>
          <p:cNvSpPr/>
          <p:nvPr/>
        </p:nvSpPr>
        <p:spPr>
          <a:xfrm rot="5400000" flipV="1">
            <a:off x="2916795" y="2892376"/>
            <a:ext cx="1032818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ストライプ矢印 7"/>
          <p:cNvSpPr/>
          <p:nvPr/>
        </p:nvSpPr>
        <p:spPr>
          <a:xfrm>
            <a:off x="2862985" y="2854110"/>
            <a:ext cx="469809" cy="229026"/>
          </a:xfrm>
          <a:prstGeom prst="stripedRightArrow">
            <a:avLst>
              <a:gd name="adj1" fmla="val 43952"/>
              <a:gd name="adj2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ストライプ矢印 24"/>
          <p:cNvSpPr/>
          <p:nvPr/>
        </p:nvSpPr>
        <p:spPr>
          <a:xfrm flipH="1">
            <a:off x="3512906" y="2864588"/>
            <a:ext cx="469809" cy="229026"/>
          </a:xfrm>
          <a:prstGeom prst="stripedRightArrow">
            <a:avLst>
              <a:gd name="adj1" fmla="val 43952"/>
              <a:gd name="adj2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24723" y="1553027"/>
            <a:ext cx="360000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学校経営方針</a:t>
            </a:r>
          </a:p>
        </p:txBody>
      </p:sp>
      <p:sp>
        <p:nvSpPr>
          <p:cNvPr id="27" name="右矢印 26"/>
          <p:cNvSpPr/>
          <p:nvPr/>
        </p:nvSpPr>
        <p:spPr>
          <a:xfrm rot="5400000" flipV="1">
            <a:off x="3323663" y="1900438"/>
            <a:ext cx="219075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332793" y="3755812"/>
            <a:ext cx="130600" cy="4732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414574" y="3707287"/>
            <a:ext cx="7489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（１年）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（２年）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（３年）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23850" y="4956810"/>
            <a:ext cx="436074" cy="16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学校安全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23850" y="7063662"/>
            <a:ext cx="436074" cy="16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食に関する指導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136176" y="4922935"/>
            <a:ext cx="436074" cy="2081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生命（いのち）の安全教育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145702" y="7167194"/>
            <a:ext cx="436074" cy="1540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キャリア教育</a:t>
            </a:r>
          </a:p>
        </p:txBody>
      </p:sp>
    </p:spTree>
    <p:extLst>
      <p:ext uri="{BB962C8B-B14F-4D97-AF65-F5344CB8AC3E}">
        <p14:creationId xmlns:p14="http://schemas.microsoft.com/office/powerpoint/2010/main" val="248667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592</TotalTime>
  <Words>277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メイリオ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埼玉県</cp:lastModifiedBy>
  <cp:revision>31</cp:revision>
  <cp:lastPrinted>2023-02-10T08:03:34Z</cp:lastPrinted>
  <dcterms:created xsi:type="dcterms:W3CDTF">2023-02-06T08:54:05Z</dcterms:created>
  <dcterms:modified xsi:type="dcterms:W3CDTF">2023-02-22T00:57:33Z</dcterms:modified>
</cp:coreProperties>
</file>