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5" r:id="rId3"/>
    <p:sldId id="264" r:id="rId4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80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>
      <p:cViewPr varScale="1">
        <p:scale>
          <a:sx n="86" d="100"/>
          <a:sy n="86" d="100"/>
        </p:scale>
        <p:origin x="692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C5C2911-369F-942E-8BAA-E07A54D771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3351" tIns="46676" rIns="93351" bIns="46676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1CD44B-E53D-1330-D120-4935BEAEE9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3351" tIns="46676" rIns="93351" bIns="46676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90D6C6E-036D-4F95-9036-41ECA54C4B6E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A8806AF-B55C-AAD8-DEB0-163C521811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51" tIns="46676" rIns="93351" bIns="4667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6E97CD22-F5C3-8061-F19B-E991953EF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3575"/>
          </a:xfrm>
          <a:prstGeom prst="rect">
            <a:avLst/>
          </a:prstGeom>
        </p:spPr>
        <p:txBody>
          <a:bodyPr vert="horz" lIns="93351" tIns="46676" rIns="93351" bIns="4667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DECB49-7952-12C1-C144-3347490376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3351" tIns="46676" rIns="93351" bIns="46676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621FF4-91F5-BF23-D267-F603B98EE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3351" tIns="46676" rIns="93351" bIns="4667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0B1CFE-04FA-4E4F-BCB7-D08D95C1BB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47210080-E5CA-D01A-3911-ECEA494910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0DFCE2C0-8B0A-75CE-41B8-37029FE6E3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27A2BC69-69CC-F882-FC44-1C587C4D7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57238" indent="-2905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6681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33538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0026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574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146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718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290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3BEE5B1-1FF6-4464-AE0E-7903AA228A32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47210080-E5CA-D01A-3911-ECEA494910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0DFCE2C0-8B0A-75CE-41B8-37029FE6E3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27A2BC69-69CC-F882-FC44-1C587C4D7C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57238" indent="-2905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6681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33538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0026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574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146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718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290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C3BEE5B1-1FF6-4464-AE0E-7903AA228A32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888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 イメージ プレースホルダー 1">
            <a:extLst>
              <a:ext uri="{FF2B5EF4-FFF2-40B4-BE49-F238E27FC236}">
                <a16:creationId xmlns:a16="http://schemas.microsoft.com/office/drawing/2014/main" id="{7A144707-C4AB-FFDC-41F8-836FCCDEF7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ノート プレースホルダー 2">
            <a:extLst>
              <a:ext uri="{FF2B5EF4-FFF2-40B4-BE49-F238E27FC236}">
                <a16:creationId xmlns:a16="http://schemas.microsoft.com/office/drawing/2014/main" id="{22DEA951-366E-06AE-4D3D-429BA454EC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ー 3">
            <a:extLst>
              <a:ext uri="{FF2B5EF4-FFF2-40B4-BE49-F238E27FC236}">
                <a16:creationId xmlns:a16="http://schemas.microsoft.com/office/drawing/2014/main" id="{C35C0E2B-CD8B-C645-6F5C-835877AF15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57238" indent="-2905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6681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33538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100263" indent="-23336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574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30146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718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929063" indent="-2333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82D6A58C-3A85-40C2-A7AB-36B3F37B82CC}" type="slidenum">
              <a:rPr lang="ja-JP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F5000AF-784E-2A4C-DBC1-3FFD4F013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A0A7F-9006-4835-879B-EA54808AB20E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B32125F-A240-C1DD-F033-EEF430EE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BADF5CE-A1A3-6877-B3FF-2352B56F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B79F-A3D2-4532-AE2A-40F1084ECD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78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7B66F4E-49FD-D300-1696-31CE245B2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75787-1749-495A-AED9-32E157DC5996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37F9E98-FB37-E542-4E69-1DB02A341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11D8788-39CF-AE8E-F48F-75E0F4EA7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F2CC-8D22-42B0-AB2F-C576D6C6AE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266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879999-0B61-8FF8-313E-8C825C89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280BB-C53D-4697-887D-986A4DC1486F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6B808A85-76CD-82B2-A182-429064007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50708DA-04B2-9621-501E-30AAB1EC8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0CD23-6A85-4B1F-A6D9-4C18AC069A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820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E55E5D3-CF14-29F5-D044-1E269F677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E6311-E663-4A56-B337-7307BA3CBA8D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07D2D04-31E0-1834-572B-E226B9EED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4BC813-0F5B-3F4F-EED8-422581197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7F559-9C20-43AC-961A-1A18F97F31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403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711807F-830D-8B27-5E1F-F83C6DA75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FDE1E-B00B-448A-BE1E-A4184E4A421E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FA60275-A441-0F67-B502-87F75DB50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7F43D8ED-3B84-907E-DFE1-080789235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41C4B-EC67-4F32-8B40-5FB8134DFF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36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976927A-7496-F885-690D-592055C7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9FE16-82C4-4843-AFDC-8C137DC66E10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20D4C94-8B6C-DD45-9F16-F6057BFB3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2C33F63-E317-208F-AB0C-13AFB10D3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9F4F2-E5CC-4B7B-8772-864ABE027DF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300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8E1FF8C8-3F1A-522E-0E5A-472A3476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5DBEF-55EE-41BA-8FFB-4AC233988BF4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FC91A22-6A3F-8B6B-80E6-06A0E1EDF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F90945E3-091D-6063-53B0-77E88300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FCD57-2E90-4C47-9BA9-16422EC6B6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2256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BE97B96-B0BE-E50C-885B-D82E3DF2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EF29-72D3-48D4-8E78-BB3E7B20D2D9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7896B96-60C5-C235-7EE7-8672EB085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A0D2752-5FF5-CFEF-1910-EAED34FC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D7ADC-2F67-4635-915C-12E048049E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0602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8C0E40E-50DF-0360-B59E-9CC68917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D7520-0BED-4FD2-8210-CE642988DE1D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1E165D89-CAB6-6138-B940-A3E23727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AACF08E-7FC9-638C-9C51-E59612D49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2202C-B31E-41DC-A3B0-E192416BD1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856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5C653ABD-45B8-AE2C-8883-53A2F7488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4D9F3-F5D5-487E-9DCB-EB54A4EE7F3E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2357CDF-AC77-0DCD-7066-3CBF43A9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20C580D-0B35-07DF-4215-EE0D9224E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309E6-D115-41A8-8043-27BB4F2C5C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594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54B6528-787F-8B9A-A830-F3FC2D30F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2E71C-197A-4B6F-AA4F-31248E684011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37675A2-7396-FF2A-A346-1869A8D9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7AF3AB3-C2BD-4EB2-A884-2970E544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664A0-6D9F-4308-B455-53DCB26E81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3807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2DDBD1A-179F-FCD8-D6F6-04BD8D507D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0E6ABBE-9DC2-E400-0F6A-01401DA1B71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AB91FE7-C291-A755-9D6A-2CBAD45E6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8754D4-CFA1-4558-8453-C163AB875DD4}" type="datetimeFigureOut">
              <a:rPr lang="ja-JP" altLang="en-US"/>
              <a:pPr>
                <a:defRPr/>
              </a:pPr>
              <a:t>2025/2/18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FFFC4B9-3125-9E26-B87F-60F57D484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9C2200-FD94-6BFF-D1D9-947A8FCFA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74667D-E3ED-4FB0-A88A-5626465F93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42EAF8D-CC11-A4F9-3D5A-1555586EB110}"/>
              </a:ext>
            </a:extLst>
          </p:cNvPr>
          <p:cNvSpPr/>
          <p:nvPr/>
        </p:nvSpPr>
        <p:spPr>
          <a:xfrm>
            <a:off x="6178730" y="4610068"/>
            <a:ext cx="2840037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2839481-E395-F356-5571-9A2FB37DE971}"/>
              </a:ext>
            </a:extLst>
          </p:cNvPr>
          <p:cNvSpPr/>
          <p:nvPr/>
        </p:nvSpPr>
        <p:spPr>
          <a:xfrm>
            <a:off x="3071991" y="4610068"/>
            <a:ext cx="3000016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AutoShape 3">
            <a:extLst>
              <a:ext uri="{FF2B5EF4-FFF2-40B4-BE49-F238E27FC236}">
                <a16:creationId xmlns:a16="http://schemas.microsoft.com/office/drawing/2014/main" id="{617AD7C3-07E8-B62D-46E4-7FD6E2AA0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4450"/>
            <a:ext cx="8999537" cy="360363"/>
          </a:xfrm>
          <a:prstGeom prst="roundRect">
            <a:avLst>
              <a:gd name="adj" fmla="val 21125"/>
            </a:avLst>
          </a:prstGeom>
          <a:gradFill rotWithShape="1">
            <a:gsLst>
              <a:gs pos="0">
                <a:srgbClr val="FF9933"/>
              </a:gs>
              <a:gs pos="50000">
                <a:schemeClr val="bg1"/>
              </a:gs>
              <a:gs pos="100000">
                <a:srgbClr val="FF9933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 lIns="85530" tIns="42765" rIns="85530" bIns="42765"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latin typeface="Arial" charset="0"/>
                <a:ea typeface="ＤＦ特太ゴシック体" pitchFamily="1" charset="-128"/>
              </a:rPr>
              <a:t>目標達成評価シート①</a:t>
            </a:r>
            <a:r>
              <a:rPr lang="ja-JP" altLang="en-US" sz="1200" dirty="0">
                <a:solidFill>
                  <a:prstClr val="black"/>
                </a:solidFill>
                <a:latin typeface="Arial" charset="0"/>
                <a:ea typeface="ＤＦ特太ゴシック体" pitchFamily="1" charset="-128"/>
              </a:rPr>
              <a:t>（１／２）</a:t>
            </a:r>
            <a:endParaRPr lang="ja-JP" altLang="en-US" dirty="0">
              <a:solidFill>
                <a:prstClr val="black"/>
              </a:solidFill>
              <a:latin typeface="Arial" charset="0"/>
              <a:ea typeface="ＤＦ特太ゴシック体" pitchFamily="1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718E27-A961-07C5-57B5-43B1EAD69C5C}"/>
              </a:ext>
            </a:extLst>
          </p:cNvPr>
          <p:cNvSpPr/>
          <p:nvPr/>
        </p:nvSpPr>
        <p:spPr>
          <a:xfrm>
            <a:off x="43962" y="518746"/>
            <a:ext cx="9036538" cy="6277708"/>
          </a:xfrm>
          <a:prstGeom prst="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山形 99">
            <a:extLst>
              <a:ext uri="{FF2B5EF4-FFF2-40B4-BE49-F238E27FC236}">
                <a16:creationId xmlns:a16="http://schemas.microsoft.com/office/drawing/2014/main" id="{8572CFF9-7C3A-99F2-2247-2F1A570D5847}"/>
              </a:ext>
            </a:extLst>
          </p:cNvPr>
          <p:cNvSpPr/>
          <p:nvPr/>
        </p:nvSpPr>
        <p:spPr>
          <a:xfrm>
            <a:off x="104953" y="878538"/>
            <a:ext cx="2893145" cy="231775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○年度の目標設定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事業実施年度</a:t>
            </a:r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山形 90">
            <a:extLst>
              <a:ext uri="{FF2B5EF4-FFF2-40B4-BE49-F238E27FC236}">
                <a16:creationId xmlns:a16="http://schemas.microsoft.com/office/drawing/2014/main" id="{7AA7269F-E6FB-CC8F-7116-9C1E7714C2C8}"/>
              </a:ext>
            </a:extLst>
          </p:cNvPr>
          <p:cNvSpPr/>
          <p:nvPr/>
        </p:nvSpPr>
        <p:spPr>
          <a:xfrm>
            <a:off x="2998097" y="876950"/>
            <a:ext cx="3118719" cy="227013"/>
          </a:xfrm>
          <a:prstGeom prst="chevron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42000">
                <a:schemeClr val="accent5">
                  <a:lumMod val="40000"/>
                  <a:lumOff val="60000"/>
                </a:schemeClr>
              </a:gs>
              <a:gs pos="7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○年度の取組予定、目標設定</a:t>
            </a:r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714AD1-4CEE-1F5F-F9AE-1BB82A03ED7E}"/>
              </a:ext>
            </a:extLst>
          </p:cNvPr>
          <p:cNvSpPr/>
          <p:nvPr/>
        </p:nvSpPr>
        <p:spPr>
          <a:xfrm>
            <a:off x="3071992" y="1190979"/>
            <a:ext cx="3000015" cy="1386184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○取組予定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山形 92">
            <a:extLst>
              <a:ext uri="{FF2B5EF4-FFF2-40B4-BE49-F238E27FC236}">
                <a16:creationId xmlns:a16="http://schemas.microsoft.com/office/drawing/2014/main" id="{F0F1CEFF-199D-AD69-65BB-7C3F877350B8}"/>
              </a:ext>
            </a:extLst>
          </p:cNvPr>
          <p:cNvSpPr/>
          <p:nvPr/>
        </p:nvSpPr>
        <p:spPr>
          <a:xfrm>
            <a:off x="6116817" y="881713"/>
            <a:ext cx="2899495" cy="230187"/>
          </a:xfrm>
          <a:prstGeom prst="chevron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2000">
                <a:schemeClr val="accent3">
                  <a:lumMod val="40000"/>
                  <a:lumOff val="60000"/>
                </a:schemeClr>
              </a:gs>
              <a:gs pos="70000">
                <a:schemeClr val="accent3">
                  <a:lumMod val="60000"/>
                  <a:lumOff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○年度の取組予定、目標設定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AC24EFD-0ED9-32DB-744A-3EA401172238}"/>
              </a:ext>
            </a:extLst>
          </p:cNvPr>
          <p:cNvSpPr/>
          <p:nvPr/>
        </p:nvSpPr>
        <p:spPr>
          <a:xfrm>
            <a:off x="6170432" y="1190979"/>
            <a:ext cx="2848335" cy="1386184"/>
          </a:xfrm>
          <a:prstGeom prst="rect">
            <a:avLst/>
          </a:prstGeom>
          <a:noFill/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○取組予定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05C568C-ACF7-A692-BDE3-E233C6355B76}"/>
              </a:ext>
            </a:extLst>
          </p:cNvPr>
          <p:cNvSpPr/>
          <p:nvPr/>
        </p:nvSpPr>
        <p:spPr>
          <a:xfrm>
            <a:off x="104953" y="2648600"/>
            <a:ext cx="2839269" cy="1888478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事業：（例）イベント参加者数　　　　　　　　　　　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事業：（例）事業実施後相談件数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事業：（例）インキュ入居者数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25D6090-9232-49B7-9EA1-0066FE85326F}"/>
              </a:ext>
            </a:extLst>
          </p:cNvPr>
          <p:cNvSpPr/>
          <p:nvPr/>
        </p:nvSpPr>
        <p:spPr>
          <a:xfrm>
            <a:off x="3071992" y="2649245"/>
            <a:ext cx="3000015" cy="1888479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事業：●●人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事業：●●件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ホームベース 86">
            <a:extLst>
              <a:ext uri="{FF2B5EF4-FFF2-40B4-BE49-F238E27FC236}">
                <a16:creationId xmlns:a16="http://schemas.microsoft.com/office/drawing/2014/main" id="{76AB207C-5A9A-2960-6CB0-F7903D76B805}"/>
              </a:ext>
            </a:extLst>
          </p:cNvPr>
          <p:cNvSpPr/>
          <p:nvPr/>
        </p:nvSpPr>
        <p:spPr>
          <a:xfrm>
            <a:off x="2980636" y="1815163"/>
            <a:ext cx="122238" cy="2706687"/>
          </a:xfrm>
          <a:prstGeom prst="homePlate">
            <a:avLst>
              <a:gd name="adj" fmla="val 6000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36000" rIns="72000" bIns="36000" anchor="ctr"/>
          <a:lstStyle/>
          <a:p>
            <a:pPr algn="ctr">
              <a:defRPr/>
            </a:pPr>
            <a:endParaRPr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96FB320-C47A-2F94-3DB5-5A0F715966B7}"/>
              </a:ext>
            </a:extLst>
          </p:cNvPr>
          <p:cNvSpPr/>
          <p:nvPr/>
        </p:nvSpPr>
        <p:spPr>
          <a:xfrm>
            <a:off x="6178730" y="2649245"/>
            <a:ext cx="2840037" cy="1888479"/>
          </a:xfrm>
          <a:prstGeom prst="rect">
            <a:avLst/>
          </a:prstGeom>
          <a:noFill/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事業：●●人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事業：●●件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Ｎ＋１年度からの継続事業については、　Ｎ＋１年度の目標と同じ目標でも可。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E3F8752-0013-C080-D8F8-5380DA659D53}"/>
              </a:ext>
            </a:extLst>
          </p:cNvPr>
          <p:cNvSpPr/>
          <p:nvPr/>
        </p:nvSpPr>
        <p:spPr>
          <a:xfrm>
            <a:off x="104954" y="4610068"/>
            <a:ext cx="2839268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事業：●人（達成率●％）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事業：●件（達成率●％）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事業：●件（達成率●％）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達成率が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を下回った場合に、考えられる主な要因を記載してください。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達成率が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を下回った場合に、考えられる主な要因を記載してください。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設定した目標の指標以外に、事業実施の成果があれば記載してください。</a:t>
            </a:r>
          </a:p>
          <a:p>
            <a:pPr>
              <a:defRPr/>
            </a:pPr>
            <a:endParaRPr lang="ja-JP" altLang="en-US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86">
            <a:extLst>
              <a:ext uri="{FF2B5EF4-FFF2-40B4-BE49-F238E27FC236}">
                <a16:creationId xmlns:a16="http://schemas.microsoft.com/office/drawing/2014/main" id="{343C62D7-535E-C034-D144-33FCFCC8EB03}"/>
              </a:ext>
            </a:extLst>
          </p:cNvPr>
          <p:cNvSpPr/>
          <p:nvPr/>
        </p:nvSpPr>
        <p:spPr>
          <a:xfrm>
            <a:off x="6107292" y="1815163"/>
            <a:ext cx="122238" cy="2706687"/>
          </a:xfrm>
          <a:prstGeom prst="homePlate">
            <a:avLst>
              <a:gd name="adj" fmla="val 6000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36000" rIns="72000" bIns="36000" anchor="ctr"/>
          <a:lstStyle/>
          <a:p>
            <a:pPr algn="ctr">
              <a:defRPr/>
            </a:pPr>
            <a:endParaRPr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CF8836E-5731-D408-B966-925638DDE1E8}"/>
              </a:ext>
            </a:extLst>
          </p:cNvPr>
          <p:cNvSpPr/>
          <p:nvPr/>
        </p:nvSpPr>
        <p:spPr>
          <a:xfrm>
            <a:off x="106081" y="1176988"/>
            <a:ext cx="2839269" cy="140017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○実施する（した）事業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事業概要書（様式第２号）のうち、今年度実施する事業を簡略化して記載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FF2906A-94A0-9D9D-B6D6-61F7FA309DE6}"/>
              </a:ext>
            </a:extLst>
          </p:cNvPr>
          <p:cNvSpPr/>
          <p:nvPr/>
        </p:nvSpPr>
        <p:spPr>
          <a:xfrm>
            <a:off x="4043542" y="2051700"/>
            <a:ext cx="1966913" cy="3825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en-US" altLang="ja-JP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事業終了後に、事業進捗度等に応じて必要があれば修正。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9FEEC62-9A3D-8D46-B1C8-31873B7EFEB3}"/>
              </a:ext>
            </a:extLst>
          </p:cNvPr>
          <p:cNvSpPr/>
          <p:nvPr/>
        </p:nvSpPr>
        <p:spPr>
          <a:xfrm>
            <a:off x="43961" y="536331"/>
            <a:ext cx="5752001" cy="290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目標設定について（事業実施年度含め６年間の目標及び達成状況）</a:t>
            </a:r>
          </a:p>
        </p:txBody>
      </p:sp>
      <p:sp>
        <p:nvSpPr>
          <p:cNvPr id="3104" name="テキスト ボックス 6">
            <a:extLst>
              <a:ext uri="{FF2B5EF4-FFF2-40B4-BE49-F238E27FC236}">
                <a16:creationId xmlns:a16="http://schemas.microsoft.com/office/drawing/2014/main" id="{3361103D-6BDF-E97E-7251-E57D7A4A4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6376" y="44449"/>
            <a:ext cx="997124" cy="35178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</a:rPr>
              <a:t>様式イ</a:t>
            </a:r>
          </a:p>
        </p:txBody>
      </p:sp>
      <p:sp>
        <p:nvSpPr>
          <p:cNvPr id="3077" name="テキスト ボックス 29">
            <a:extLst>
              <a:ext uri="{FF2B5EF4-FFF2-40B4-BE49-F238E27FC236}">
                <a16:creationId xmlns:a16="http://schemas.microsoft.com/office/drawing/2014/main" id="{823EDB76-588C-E907-5B4A-3B0B23D8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611" y="433652"/>
            <a:ext cx="3179762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・実施計画書、交付申請書に添付してください。</a:t>
            </a:r>
            <a:endParaRPr lang="en-US" altLang="ja-JP" sz="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・事業実施後、実績報告書及び</a:t>
            </a:r>
            <a:r>
              <a:rPr lang="zh-TW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事業実施効果等報告書</a:t>
            </a:r>
            <a:r>
              <a:rPr lang="ja-JP" altLang="en-US" sz="800" dirty="0">
                <a:solidFill>
                  <a:srgbClr val="FF0000"/>
                </a:solidFill>
                <a:latin typeface="Arial" panose="020B0604020202020204" pitchFamily="34" charset="0"/>
              </a:rPr>
              <a:t>に添付して報告してください。</a:t>
            </a:r>
            <a:endParaRPr lang="en-US" altLang="ja-JP" sz="8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742EAF8D-CC11-A4F9-3D5A-1555586EB110}"/>
              </a:ext>
            </a:extLst>
          </p:cNvPr>
          <p:cNvSpPr/>
          <p:nvPr/>
        </p:nvSpPr>
        <p:spPr>
          <a:xfrm>
            <a:off x="6178730" y="4610068"/>
            <a:ext cx="2840037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2839481-E395-F356-5571-9A2FB37DE971}"/>
              </a:ext>
            </a:extLst>
          </p:cNvPr>
          <p:cNvSpPr/>
          <p:nvPr/>
        </p:nvSpPr>
        <p:spPr>
          <a:xfrm>
            <a:off x="3071991" y="4610068"/>
            <a:ext cx="3000016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AutoShape 3">
            <a:extLst>
              <a:ext uri="{FF2B5EF4-FFF2-40B4-BE49-F238E27FC236}">
                <a16:creationId xmlns:a16="http://schemas.microsoft.com/office/drawing/2014/main" id="{617AD7C3-07E8-B62D-46E4-7FD6E2AA0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4450"/>
            <a:ext cx="8999537" cy="360363"/>
          </a:xfrm>
          <a:prstGeom prst="roundRect">
            <a:avLst>
              <a:gd name="adj" fmla="val 21125"/>
            </a:avLst>
          </a:prstGeom>
          <a:gradFill rotWithShape="1">
            <a:gsLst>
              <a:gs pos="0">
                <a:srgbClr val="FF9933"/>
              </a:gs>
              <a:gs pos="50000">
                <a:schemeClr val="bg1"/>
              </a:gs>
              <a:gs pos="100000">
                <a:srgbClr val="FF9933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 lIns="85530" tIns="42765" rIns="85530" bIns="42765"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latin typeface="Arial" charset="0"/>
                <a:ea typeface="ＤＦ特太ゴシック体" pitchFamily="1" charset="-128"/>
              </a:rPr>
              <a:t>目標達成評価シート①</a:t>
            </a:r>
            <a:r>
              <a:rPr lang="ja-JP" altLang="en-US" sz="1200" dirty="0">
                <a:solidFill>
                  <a:prstClr val="black"/>
                </a:solidFill>
                <a:latin typeface="Arial" charset="0"/>
                <a:ea typeface="ＤＦ特太ゴシック体" pitchFamily="1" charset="-128"/>
              </a:rPr>
              <a:t>（２／２）</a:t>
            </a:r>
            <a:endParaRPr lang="ja-JP" altLang="en-US" dirty="0">
              <a:solidFill>
                <a:prstClr val="black"/>
              </a:solidFill>
              <a:latin typeface="Arial" charset="0"/>
              <a:ea typeface="ＤＦ特太ゴシック体" pitchFamily="1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8718E27-A961-07C5-57B5-43B1EAD69C5C}"/>
              </a:ext>
            </a:extLst>
          </p:cNvPr>
          <p:cNvSpPr/>
          <p:nvPr/>
        </p:nvSpPr>
        <p:spPr>
          <a:xfrm>
            <a:off x="43962" y="518746"/>
            <a:ext cx="9036538" cy="6277708"/>
          </a:xfrm>
          <a:prstGeom prst="rect">
            <a:avLst/>
          </a:prstGeom>
          <a:noFill/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山形 99">
            <a:extLst>
              <a:ext uri="{FF2B5EF4-FFF2-40B4-BE49-F238E27FC236}">
                <a16:creationId xmlns:a16="http://schemas.microsoft.com/office/drawing/2014/main" id="{8572CFF9-7C3A-99F2-2247-2F1A570D5847}"/>
              </a:ext>
            </a:extLst>
          </p:cNvPr>
          <p:cNvSpPr/>
          <p:nvPr/>
        </p:nvSpPr>
        <p:spPr>
          <a:xfrm>
            <a:off x="104953" y="878538"/>
            <a:ext cx="2893145" cy="231775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○年度の目標設定　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事業実施年度</a:t>
            </a:r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山形 90">
            <a:extLst>
              <a:ext uri="{FF2B5EF4-FFF2-40B4-BE49-F238E27FC236}">
                <a16:creationId xmlns:a16="http://schemas.microsoft.com/office/drawing/2014/main" id="{7AA7269F-E6FB-CC8F-7116-9C1E7714C2C8}"/>
              </a:ext>
            </a:extLst>
          </p:cNvPr>
          <p:cNvSpPr/>
          <p:nvPr/>
        </p:nvSpPr>
        <p:spPr>
          <a:xfrm>
            <a:off x="2998097" y="876950"/>
            <a:ext cx="3118719" cy="227013"/>
          </a:xfrm>
          <a:prstGeom prst="chevron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42000">
                <a:schemeClr val="accent5">
                  <a:lumMod val="40000"/>
                  <a:lumOff val="60000"/>
                </a:schemeClr>
              </a:gs>
              <a:gs pos="70000">
                <a:schemeClr val="accent5">
                  <a:lumMod val="60000"/>
                  <a:lumOff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○年度の取組予定、目標設定</a:t>
            </a:r>
            <a:endParaRPr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E714AD1-4CEE-1F5F-F9AE-1BB82A03ED7E}"/>
              </a:ext>
            </a:extLst>
          </p:cNvPr>
          <p:cNvSpPr/>
          <p:nvPr/>
        </p:nvSpPr>
        <p:spPr>
          <a:xfrm>
            <a:off x="3071992" y="1190979"/>
            <a:ext cx="3000015" cy="1386184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○取組予定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山形 92">
            <a:extLst>
              <a:ext uri="{FF2B5EF4-FFF2-40B4-BE49-F238E27FC236}">
                <a16:creationId xmlns:a16="http://schemas.microsoft.com/office/drawing/2014/main" id="{F0F1CEFF-199D-AD69-65BB-7C3F877350B8}"/>
              </a:ext>
            </a:extLst>
          </p:cNvPr>
          <p:cNvSpPr/>
          <p:nvPr/>
        </p:nvSpPr>
        <p:spPr>
          <a:xfrm>
            <a:off x="6116817" y="881713"/>
            <a:ext cx="2899495" cy="230187"/>
          </a:xfrm>
          <a:prstGeom prst="chevron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2000">
                <a:schemeClr val="accent3">
                  <a:lumMod val="40000"/>
                  <a:lumOff val="60000"/>
                </a:schemeClr>
              </a:gs>
              <a:gs pos="70000">
                <a:schemeClr val="accent3">
                  <a:lumMod val="60000"/>
                  <a:lumOff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○年度の取組予定、目標設定</a:t>
            </a:r>
            <a:endParaRPr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AC24EFD-0ED9-32DB-744A-3EA401172238}"/>
              </a:ext>
            </a:extLst>
          </p:cNvPr>
          <p:cNvSpPr/>
          <p:nvPr/>
        </p:nvSpPr>
        <p:spPr>
          <a:xfrm>
            <a:off x="6170432" y="1190979"/>
            <a:ext cx="2848335" cy="1386184"/>
          </a:xfrm>
          <a:prstGeom prst="rect">
            <a:avLst/>
          </a:prstGeom>
          <a:noFill/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○取組予定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05C568C-ACF7-A692-BDE3-E233C6355B76}"/>
              </a:ext>
            </a:extLst>
          </p:cNvPr>
          <p:cNvSpPr/>
          <p:nvPr/>
        </p:nvSpPr>
        <p:spPr>
          <a:xfrm>
            <a:off x="104953" y="2648600"/>
            <a:ext cx="2839269" cy="1888478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事業：●●人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事業：●●件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Ｎ＋１年度からの継続事業については、　Ｎ＋１年度の目標と同じ目標でも可。</a:t>
            </a:r>
          </a:p>
          <a:p>
            <a:pPr>
              <a:defRPr/>
            </a:pPr>
            <a:endParaRPr lang="en-US" altLang="ja-JP" sz="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125D6090-9232-49B7-9EA1-0066FE85326F}"/>
              </a:ext>
            </a:extLst>
          </p:cNvPr>
          <p:cNvSpPr/>
          <p:nvPr/>
        </p:nvSpPr>
        <p:spPr>
          <a:xfrm>
            <a:off x="3071992" y="2649245"/>
            <a:ext cx="3000015" cy="1888479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事業：●●人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事業：●●件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ホームベース 86">
            <a:extLst>
              <a:ext uri="{FF2B5EF4-FFF2-40B4-BE49-F238E27FC236}">
                <a16:creationId xmlns:a16="http://schemas.microsoft.com/office/drawing/2014/main" id="{76AB207C-5A9A-2960-6CB0-F7903D76B805}"/>
              </a:ext>
            </a:extLst>
          </p:cNvPr>
          <p:cNvSpPr/>
          <p:nvPr/>
        </p:nvSpPr>
        <p:spPr>
          <a:xfrm>
            <a:off x="2980636" y="1815163"/>
            <a:ext cx="122238" cy="2706687"/>
          </a:xfrm>
          <a:prstGeom prst="homePlate">
            <a:avLst>
              <a:gd name="adj" fmla="val 6000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36000" rIns="72000" bIns="36000" anchor="ctr"/>
          <a:lstStyle/>
          <a:p>
            <a:pPr algn="ctr">
              <a:defRPr/>
            </a:pPr>
            <a:endParaRPr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096FB320-C47A-2F94-3DB5-5A0F715966B7}"/>
              </a:ext>
            </a:extLst>
          </p:cNvPr>
          <p:cNvSpPr/>
          <p:nvPr/>
        </p:nvSpPr>
        <p:spPr>
          <a:xfrm>
            <a:off x="6178730" y="2649245"/>
            <a:ext cx="2840037" cy="1888479"/>
          </a:xfrm>
          <a:prstGeom prst="rect">
            <a:avLst/>
          </a:prstGeom>
          <a:noFill/>
          <a:ln w="2222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○目標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事業：●●人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事業：●●件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事業：●●％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Ｎ＋１年度からの継続事業については、　Ｎ＋１年度の目標と同じ目標でも可。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E3F8752-0013-C080-D8F8-5380DA659D53}"/>
              </a:ext>
            </a:extLst>
          </p:cNvPr>
          <p:cNvSpPr/>
          <p:nvPr/>
        </p:nvSpPr>
        <p:spPr>
          <a:xfrm>
            <a:off x="104954" y="4610068"/>
            <a:ext cx="2839268" cy="2133632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○達成状況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事業：●人（達成率●％）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事業：●件（達成率●％）</a:t>
            </a:r>
          </a:p>
          <a:p>
            <a:pPr>
              <a:defRPr/>
            </a:pP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事業：●件（達成率●％）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目標達成とならなかった主な要因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達成率が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を下回った場合に、考えられる主な要因を記載してください。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目標達成に向けた改善策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達成率が</a:t>
            </a: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100%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を下回った場合に、考えられる主な要因を記載してください。</a:t>
            </a:r>
            <a:endParaRPr lang="en-US" altLang="ja-JP" sz="8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</a:t>
            </a:r>
            <a:r>
              <a:rPr lang="en-US" altLang="ja-JP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en-US" altLang="ja-JP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設定した目標の指標以外に、事業実施の成果があれば記載してください。</a:t>
            </a:r>
          </a:p>
          <a:p>
            <a:pPr>
              <a:defRPr/>
            </a:pPr>
            <a:endParaRPr lang="ja-JP" altLang="en-US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ホームベース 86">
            <a:extLst>
              <a:ext uri="{FF2B5EF4-FFF2-40B4-BE49-F238E27FC236}">
                <a16:creationId xmlns:a16="http://schemas.microsoft.com/office/drawing/2014/main" id="{343C62D7-535E-C034-D144-33FCFCC8EB03}"/>
              </a:ext>
            </a:extLst>
          </p:cNvPr>
          <p:cNvSpPr/>
          <p:nvPr/>
        </p:nvSpPr>
        <p:spPr>
          <a:xfrm>
            <a:off x="6107292" y="1815163"/>
            <a:ext cx="122238" cy="2706687"/>
          </a:xfrm>
          <a:prstGeom prst="homePlate">
            <a:avLst>
              <a:gd name="adj" fmla="val 60009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72000" tIns="36000" rIns="72000" bIns="36000" anchor="ctr"/>
          <a:lstStyle/>
          <a:p>
            <a:pPr algn="ctr">
              <a:defRPr/>
            </a:pPr>
            <a:endParaRPr lang="ja-JP" altLang="en-US" sz="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3CF8836E-5731-D408-B966-925638DDE1E8}"/>
              </a:ext>
            </a:extLst>
          </p:cNvPr>
          <p:cNvSpPr/>
          <p:nvPr/>
        </p:nvSpPr>
        <p:spPr>
          <a:xfrm>
            <a:off x="106081" y="1176988"/>
            <a:ext cx="2839269" cy="140017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ja-JP" altLang="en-US" sz="1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○取組予定</a:t>
            </a:r>
            <a:endParaRPr lang="en-US" altLang="ja-JP" sz="1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900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</a:t>
            </a:r>
            <a:r>
              <a:rPr lang="ja-JP" altLang="en-US" sz="900" dirty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事業：●●●を実施。</a:t>
            </a:r>
            <a:endParaRPr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F9FEEC62-9A3D-8D46-B1C8-31873B7EFEB3}"/>
              </a:ext>
            </a:extLst>
          </p:cNvPr>
          <p:cNvSpPr/>
          <p:nvPr/>
        </p:nvSpPr>
        <p:spPr>
          <a:xfrm>
            <a:off x="43961" y="536331"/>
            <a:ext cx="8972351" cy="290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目標設定について（事業実施年度含め６年間の目標及び達成状況）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FC8A6A-0335-F11E-24FA-1FE27C911E8B}"/>
              </a:ext>
            </a:extLst>
          </p:cNvPr>
          <p:cNvSpPr/>
          <p:nvPr/>
        </p:nvSpPr>
        <p:spPr>
          <a:xfrm>
            <a:off x="915298" y="2110308"/>
            <a:ext cx="1966913" cy="3825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>
              <a:defRPr/>
            </a:pPr>
            <a:r>
              <a:rPr lang="en-US" altLang="ja-JP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事業終了後に、事業進捗度等に応じて必要があれば修正。</a:t>
            </a:r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5603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AutoShape 3">
            <a:extLst>
              <a:ext uri="{FF2B5EF4-FFF2-40B4-BE49-F238E27FC236}">
                <a16:creationId xmlns:a16="http://schemas.microsoft.com/office/drawing/2014/main" id="{CA8545A2-FB06-1339-044F-5ED0DB49AC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4450"/>
            <a:ext cx="8999537" cy="360363"/>
          </a:xfrm>
          <a:prstGeom prst="roundRect">
            <a:avLst>
              <a:gd name="adj" fmla="val 21125"/>
            </a:avLst>
          </a:prstGeom>
          <a:gradFill rotWithShape="1">
            <a:gsLst>
              <a:gs pos="0">
                <a:srgbClr val="FF9933"/>
              </a:gs>
              <a:gs pos="50000">
                <a:schemeClr val="bg1"/>
              </a:gs>
              <a:gs pos="100000">
                <a:srgbClr val="FF9933"/>
              </a:gs>
            </a:gsLst>
            <a:lin ang="5400000" scaled="1"/>
          </a:gradFill>
          <a:ln w="57150" cmpd="thickThin">
            <a:solidFill>
              <a:schemeClr val="tx1"/>
            </a:solidFill>
            <a:round/>
            <a:headEnd/>
            <a:tailEnd/>
          </a:ln>
          <a:effectLst/>
        </p:spPr>
        <p:txBody>
          <a:bodyPr lIns="85530" tIns="42765" rIns="85530" bIns="42765" anchor="ctr"/>
          <a:lstStyle/>
          <a:p>
            <a:pPr algn="ctr">
              <a:defRPr/>
            </a:pPr>
            <a:r>
              <a:rPr lang="ja-JP" altLang="en-US" dirty="0">
                <a:solidFill>
                  <a:prstClr val="black"/>
                </a:solidFill>
                <a:latin typeface="Arial" charset="0"/>
                <a:ea typeface="ＤＦ特太ゴシック体" pitchFamily="1" charset="-128"/>
              </a:rPr>
              <a:t>目標達成評価シート②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B35F9BB-B9EE-6909-76E6-7DA06C31EE36}"/>
              </a:ext>
            </a:extLst>
          </p:cNvPr>
          <p:cNvSpPr/>
          <p:nvPr/>
        </p:nvSpPr>
        <p:spPr>
          <a:xfrm>
            <a:off x="20638" y="628650"/>
            <a:ext cx="9059862" cy="6184900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C550860-9C04-C3B5-47BE-C494F7BFE0E8}"/>
              </a:ext>
            </a:extLst>
          </p:cNvPr>
          <p:cNvSpPr/>
          <p:nvPr/>
        </p:nvSpPr>
        <p:spPr>
          <a:xfrm>
            <a:off x="15875" y="612775"/>
            <a:ext cx="5708650" cy="2587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目標設定について（インキュ卒業者の目標及び達成状況）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D80687B-CD71-9671-1A89-4CBF963CEBC9}"/>
              </a:ext>
            </a:extLst>
          </p:cNvPr>
          <p:cNvGraphicFramePr>
            <a:graphicFrameLocks noGrp="1"/>
          </p:cNvGraphicFramePr>
          <p:nvPr/>
        </p:nvGraphicFramePr>
        <p:xfrm>
          <a:off x="127000" y="942975"/>
          <a:ext cx="8826499" cy="457365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32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8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8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80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80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1454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区分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令和○年度</a:t>
                      </a:r>
                      <a:endParaRPr kumimoji="1" lang="en-US" altLang="ja-JP" sz="11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ja-JP" altLang="en-US" sz="1000" dirty="0"/>
                        <a:t>事業実施後１年目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令和○年度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令和○年度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令和○年度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令和○年度</a:t>
                      </a:r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入居者数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卒業者数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開業者数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うち、県内で開業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うち、市内中心市街地で開業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995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うち、商店街内で開業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目標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○○者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669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実績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実数○○者</a:t>
                      </a:r>
                      <a:endParaRPr kumimoji="1" lang="en-US" altLang="ja-JP" sz="11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kumimoji="1" lang="ja-JP" altLang="en-US" sz="11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（達成率○％）</a:t>
                      </a:r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1446" marR="91446" marT="45712" marB="45712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A08EA0E-27D7-8871-5988-F78A47FF811D}"/>
              </a:ext>
            </a:extLst>
          </p:cNvPr>
          <p:cNvSpPr/>
          <p:nvPr/>
        </p:nvSpPr>
        <p:spPr>
          <a:xfrm>
            <a:off x="127000" y="5849938"/>
            <a:ext cx="8826500" cy="8921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</a:rPr>
              <a:t>目標達成の状況、目標達成に向けて取り組んだこと、目標達成に向けた課題、課題を受けた次年度の取り組み予定等を記載してください。</a:t>
            </a:r>
          </a:p>
        </p:txBody>
      </p:sp>
      <p:sp>
        <p:nvSpPr>
          <p:cNvPr id="7" name="ホームベース 119">
            <a:extLst>
              <a:ext uri="{FF2B5EF4-FFF2-40B4-BE49-F238E27FC236}">
                <a16:creationId xmlns:a16="http://schemas.microsoft.com/office/drawing/2014/main" id="{99722466-B518-D55C-745C-C18C47205FCF}"/>
              </a:ext>
            </a:extLst>
          </p:cNvPr>
          <p:cNvSpPr/>
          <p:nvPr/>
        </p:nvSpPr>
        <p:spPr bwMode="auto">
          <a:xfrm>
            <a:off x="107950" y="5645150"/>
            <a:ext cx="2211388" cy="190500"/>
          </a:xfrm>
          <a:prstGeom prst="homePlate">
            <a:avLst>
              <a:gd name="adj" fmla="val 0"/>
            </a:avLst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80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86599" tIns="43300" rIns="86599" bIns="43300" anchor="ctr"/>
          <a:lstStyle/>
          <a:p>
            <a:pPr algn="ctr">
              <a:defRPr/>
            </a:pPr>
            <a:r>
              <a:rPr lang="ja-JP" altLang="en-US" sz="1400" dirty="0">
                <a:solidFill>
                  <a:prstClr val="black"/>
                </a:solidFill>
                <a:ea typeface="ＤＦ特太ゴシック体" pitchFamily="1" charset="-128"/>
              </a:rPr>
              <a:t>目標達成の状況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1989</TotalTime>
  <Words>1196</Words>
  <Application>Microsoft Office PowerPoint</Application>
  <PresentationFormat>画面に合わせる (4:3)</PresentationFormat>
  <Paragraphs>215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ＤＦ特太ゴシック体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○○事業（○○県○○町○○地区）　○○町</dc:title>
  <dc:creator>905035</dc:creator>
  <cp:lastModifiedBy>山城 洋司（商業・サービス産業支援課）</cp:lastModifiedBy>
  <cp:revision>222</cp:revision>
  <cp:lastPrinted>2021-06-29T06:44:49Z</cp:lastPrinted>
  <dcterms:created xsi:type="dcterms:W3CDTF">2008-11-07T02:55:05Z</dcterms:created>
  <dcterms:modified xsi:type="dcterms:W3CDTF">2025-02-18T04:06:51Z</dcterms:modified>
</cp:coreProperties>
</file>