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2" r:id="rId3"/>
    <p:sldId id="266" r:id="rId4"/>
    <p:sldId id="267" r:id="rId5"/>
    <p:sldId id="263" r:id="rId6"/>
    <p:sldId id="264" r:id="rId7"/>
    <p:sldId id="265" r:id="rId8"/>
  </p:sldIdLst>
  <p:sldSz cx="12192000" cy="6858000"/>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p:cViewPr varScale="1">
        <p:scale>
          <a:sx n="81" d="100"/>
          <a:sy n="81" d="100"/>
        </p:scale>
        <p:origin x="60" y="17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7C20983-AD87-A002-FE63-6F0B734D9331}"/>
              </a:ext>
            </a:extLst>
          </p:cNvPr>
          <p:cNvSpPr>
            <a:spLocks noGrp="1"/>
          </p:cNvSpPr>
          <p:nvPr>
            <p:ph type="hdr" sz="quarter"/>
          </p:nvPr>
        </p:nvSpPr>
        <p:spPr>
          <a:xfrm>
            <a:off x="0" y="0"/>
            <a:ext cx="2949575" cy="496888"/>
          </a:xfrm>
          <a:prstGeom prst="rect">
            <a:avLst/>
          </a:prstGeom>
        </p:spPr>
        <p:txBody>
          <a:bodyPr vert="horz" lIns="93351" tIns="46676" rIns="93351" bIns="46676"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60D32C5F-1565-69CC-9916-F7344D856892}"/>
              </a:ext>
            </a:extLst>
          </p:cNvPr>
          <p:cNvSpPr>
            <a:spLocks noGrp="1"/>
          </p:cNvSpPr>
          <p:nvPr>
            <p:ph type="dt" idx="1"/>
          </p:nvPr>
        </p:nvSpPr>
        <p:spPr>
          <a:xfrm>
            <a:off x="3856038" y="0"/>
            <a:ext cx="2949575" cy="496888"/>
          </a:xfrm>
          <a:prstGeom prst="rect">
            <a:avLst/>
          </a:prstGeom>
        </p:spPr>
        <p:txBody>
          <a:bodyPr vert="horz" lIns="93351" tIns="46676" rIns="93351" bIns="46676" rtlCol="0"/>
          <a:lstStyle>
            <a:lvl1pPr algn="r" eaLnBrk="1" hangingPunct="1">
              <a:defRPr sz="1200">
                <a:latin typeface="Arial" charset="0"/>
                <a:ea typeface="ＭＳ Ｐゴシック" pitchFamily="50" charset="-128"/>
              </a:defRPr>
            </a:lvl1pPr>
          </a:lstStyle>
          <a:p>
            <a:pPr>
              <a:defRPr/>
            </a:pPr>
            <a:fld id="{2C12068E-ECE2-4D42-B0B3-894E0B3EDC38}" type="datetimeFigureOut">
              <a:rPr lang="ja-JP" altLang="en-US"/>
              <a:pPr>
                <a:defRPr/>
              </a:pPr>
              <a:t>2025/3/5</a:t>
            </a:fld>
            <a:endParaRPr lang="ja-JP" altLang="en-US"/>
          </a:p>
        </p:txBody>
      </p:sp>
      <p:sp>
        <p:nvSpPr>
          <p:cNvPr id="4" name="スライド イメージ プレースホルダー 3">
            <a:extLst>
              <a:ext uri="{FF2B5EF4-FFF2-40B4-BE49-F238E27FC236}">
                <a16:creationId xmlns:a16="http://schemas.microsoft.com/office/drawing/2014/main" id="{76CFD580-7C1B-D18A-B424-2618389F524C}"/>
              </a:ext>
            </a:extLst>
          </p:cNvPr>
          <p:cNvSpPr>
            <a:spLocks noGrp="1" noRot="1" noChangeAspect="1"/>
          </p:cNvSpPr>
          <p:nvPr>
            <p:ph type="sldImg" idx="2"/>
          </p:nvPr>
        </p:nvSpPr>
        <p:spPr>
          <a:xfrm>
            <a:off x="88900" y="744538"/>
            <a:ext cx="6629400" cy="3729037"/>
          </a:xfrm>
          <a:prstGeom prst="rect">
            <a:avLst/>
          </a:prstGeom>
          <a:noFill/>
          <a:ln w="12700">
            <a:solidFill>
              <a:prstClr val="black"/>
            </a:solidFill>
          </a:ln>
        </p:spPr>
        <p:txBody>
          <a:bodyPr vert="horz" lIns="93351" tIns="46676" rIns="93351" bIns="46676"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5907943D-DF38-797B-8B44-7EAFED320D08}"/>
              </a:ext>
            </a:extLst>
          </p:cNvPr>
          <p:cNvSpPr>
            <a:spLocks noGrp="1"/>
          </p:cNvSpPr>
          <p:nvPr>
            <p:ph type="body" sz="quarter" idx="3"/>
          </p:nvPr>
        </p:nvSpPr>
        <p:spPr>
          <a:xfrm>
            <a:off x="681038" y="4721225"/>
            <a:ext cx="5445125" cy="4473575"/>
          </a:xfrm>
          <a:prstGeom prst="rect">
            <a:avLst/>
          </a:prstGeom>
        </p:spPr>
        <p:txBody>
          <a:bodyPr vert="horz" lIns="93351" tIns="46676" rIns="93351" bIns="46676"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BC17D961-058E-F460-D79B-B87F6E244D1C}"/>
              </a:ext>
            </a:extLst>
          </p:cNvPr>
          <p:cNvSpPr>
            <a:spLocks noGrp="1"/>
          </p:cNvSpPr>
          <p:nvPr>
            <p:ph type="ftr" sz="quarter" idx="4"/>
          </p:nvPr>
        </p:nvSpPr>
        <p:spPr>
          <a:xfrm>
            <a:off x="0" y="9440863"/>
            <a:ext cx="2949575" cy="496887"/>
          </a:xfrm>
          <a:prstGeom prst="rect">
            <a:avLst/>
          </a:prstGeom>
        </p:spPr>
        <p:txBody>
          <a:bodyPr vert="horz" lIns="93351" tIns="46676" rIns="93351" bIns="46676"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85904601-F1EB-A286-3BEB-39F6450A68F0}"/>
              </a:ext>
            </a:extLst>
          </p:cNvPr>
          <p:cNvSpPr>
            <a:spLocks noGrp="1"/>
          </p:cNvSpPr>
          <p:nvPr>
            <p:ph type="sldNum" sz="quarter" idx="5"/>
          </p:nvPr>
        </p:nvSpPr>
        <p:spPr>
          <a:xfrm>
            <a:off x="3856038" y="9440863"/>
            <a:ext cx="2949575" cy="496887"/>
          </a:xfrm>
          <a:prstGeom prst="rect">
            <a:avLst/>
          </a:prstGeom>
        </p:spPr>
        <p:txBody>
          <a:bodyPr vert="horz" wrap="square" lIns="93351" tIns="46676" rIns="93351" bIns="46676" numCol="1" anchor="b" anchorCtr="0" compatLnSpc="1">
            <a:prstTxWarp prst="textNoShape">
              <a:avLst/>
            </a:prstTxWarp>
          </a:bodyPr>
          <a:lstStyle>
            <a:lvl1pPr algn="r" eaLnBrk="1" hangingPunct="1">
              <a:defRPr sz="1200"/>
            </a:lvl1pPr>
          </a:lstStyle>
          <a:p>
            <a:pPr>
              <a:defRPr/>
            </a:pPr>
            <a:fld id="{A80D6537-2801-4DEE-B3D3-064DCCB7FF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5C9871F9-3628-1A81-0E24-4FA0D6325F79}"/>
              </a:ext>
            </a:extLst>
          </p:cNvPr>
          <p:cNvSpPr>
            <a:spLocks noGrp="1" noRot="1" noChangeAspect="1" noTextEdit="1"/>
          </p:cNvSpPr>
          <p:nvPr>
            <p:ph type="sldImg"/>
          </p:nvPr>
        </p:nvSpPr>
        <p:spPr bwMode="auto">
          <a:xfrm>
            <a:off x="88900" y="744538"/>
            <a:ext cx="6629400" cy="3729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a:extLst>
              <a:ext uri="{FF2B5EF4-FFF2-40B4-BE49-F238E27FC236}">
                <a16:creationId xmlns:a16="http://schemas.microsoft.com/office/drawing/2014/main" id="{7D3B9A89-42C1-CFA5-BA2A-D377D91D9F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a:extLst>
              <a:ext uri="{FF2B5EF4-FFF2-40B4-BE49-F238E27FC236}">
                <a16:creationId xmlns:a16="http://schemas.microsoft.com/office/drawing/2014/main" id="{F2DC461D-D398-27CC-F178-F57ABC81F9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57238" indent="-2905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66813" indent="-23336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33538" indent="-23336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00263" indent="-23336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57463" indent="-23336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14663" indent="-23336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71863" indent="-23336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29063" indent="-23336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CF50B15D-44E9-401B-ACE6-2D4508AC9D96}" type="slidenum">
              <a:rPr lang="ja-JP" altLang="en-US" smtClean="0">
                <a:latin typeface="Arial" panose="020B0604020202020204" pitchFamily="34" charset="0"/>
              </a:rPr>
              <a:pPr>
                <a:spcBef>
                  <a:spcPct val="0"/>
                </a:spcBef>
              </a:pPr>
              <a:t>1</a:t>
            </a:fld>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a:extLst>
              <a:ext uri="{FF2B5EF4-FFF2-40B4-BE49-F238E27FC236}">
                <a16:creationId xmlns:a16="http://schemas.microsoft.com/office/drawing/2014/main" id="{73225AE7-4DCD-2E15-D75E-ECFCC7D045FD}"/>
              </a:ext>
            </a:extLst>
          </p:cNvPr>
          <p:cNvSpPr>
            <a:spLocks noGrp="1" noRot="1" noChangeAspect="1" noTextEdit="1"/>
          </p:cNvSpPr>
          <p:nvPr>
            <p:ph type="sldImg"/>
          </p:nvPr>
        </p:nvSpPr>
        <p:spPr bwMode="auto">
          <a:xfrm>
            <a:off x="88900" y="744538"/>
            <a:ext cx="6629400" cy="3729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a:extLst>
              <a:ext uri="{FF2B5EF4-FFF2-40B4-BE49-F238E27FC236}">
                <a16:creationId xmlns:a16="http://schemas.microsoft.com/office/drawing/2014/main" id="{2661B6A8-CAC8-66F3-5D56-F9BBBBE8F4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6148" name="スライド番号プレースホルダー 3">
            <a:extLst>
              <a:ext uri="{FF2B5EF4-FFF2-40B4-BE49-F238E27FC236}">
                <a16:creationId xmlns:a16="http://schemas.microsoft.com/office/drawing/2014/main" id="{A5B3BE3E-B673-E3AB-99B3-49B0B02A58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7713"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0938"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131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3275"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04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76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48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20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3412A8A0-4314-4B14-97FB-841928E80E75}" type="slidenum">
              <a:rPr lang="ja-JP" altLang="en-US" smtClean="0">
                <a:solidFill>
                  <a:srgbClr val="000000"/>
                </a:solidFill>
                <a:latin typeface="Arial" panose="020B0604020202020204" pitchFamily="34" charset="0"/>
              </a:rPr>
              <a:pPr>
                <a:spcBef>
                  <a:spcPct val="0"/>
                </a:spcBef>
              </a:pPr>
              <a:t>2</a:t>
            </a:fld>
            <a:endParaRPr lang="ja-JP" altLang="en-US">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a:extLst>
              <a:ext uri="{FF2B5EF4-FFF2-40B4-BE49-F238E27FC236}">
                <a16:creationId xmlns:a16="http://schemas.microsoft.com/office/drawing/2014/main" id="{73225AE7-4DCD-2E15-D75E-ECFCC7D045FD}"/>
              </a:ext>
            </a:extLst>
          </p:cNvPr>
          <p:cNvSpPr>
            <a:spLocks noGrp="1" noRot="1" noChangeAspect="1" noTextEdit="1"/>
          </p:cNvSpPr>
          <p:nvPr>
            <p:ph type="sldImg"/>
          </p:nvPr>
        </p:nvSpPr>
        <p:spPr bwMode="auto">
          <a:xfrm>
            <a:off x="88900" y="744538"/>
            <a:ext cx="6629400" cy="3729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a:extLst>
              <a:ext uri="{FF2B5EF4-FFF2-40B4-BE49-F238E27FC236}">
                <a16:creationId xmlns:a16="http://schemas.microsoft.com/office/drawing/2014/main" id="{2661B6A8-CAC8-66F3-5D56-F9BBBBE8F4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6148" name="スライド番号プレースホルダー 3">
            <a:extLst>
              <a:ext uri="{FF2B5EF4-FFF2-40B4-BE49-F238E27FC236}">
                <a16:creationId xmlns:a16="http://schemas.microsoft.com/office/drawing/2014/main" id="{A5B3BE3E-B673-E3AB-99B3-49B0B02A58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7713"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0938"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131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3275"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04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76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48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20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3412A8A0-4314-4B14-97FB-841928E80E75}" type="slidenum">
              <a:rPr lang="ja-JP" altLang="en-US" smtClean="0">
                <a:solidFill>
                  <a:srgbClr val="000000"/>
                </a:solidFill>
                <a:latin typeface="Arial" panose="020B0604020202020204" pitchFamily="34" charset="0"/>
              </a:rPr>
              <a:pPr>
                <a:spcBef>
                  <a:spcPct val="0"/>
                </a:spcBef>
              </a:pPr>
              <a:t>3</a:t>
            </a:fld>
            <a:endParaRPr lang="ja-JP"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1918848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a:extLst>
              <a:ext uri="{FF2B5EF4-FFF2-40B4-BE49-F238E27FC236}">
                <a16:creationId xmlns:a16="http://schemas.microsoft.com/office/drawing/2014/main" id="{73225AE7-4DCD-2E15-D75E-ECFCC7D045FD}"/>
              </a:ext>
            </a:extLst>
          </p:cNvPr>
          <p:cNvSpPr>
            <a:spLocks noGrp="1" noRot="1" noChangeAspect="1" noTextEdit="1"/>
          </p:cNvSpPr>
          <p:nvPr>
            <p:ph type="sldImg"/>
          </p:nvPr>
        </p:nvSpPr>
        <p:spPr bwMode="auto">
          <a:xfrm>
            <a:off x="88900" y="744538"/>
            <a:ext cx="6629400" cy="3729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a:extLst>
              <a:ext uri="{FF2B5EF4-FFF2-40B4-BE49-F238E27FC236}">
                <a16:creationId xmlns:a16="http://schemas.microsoft.com/office/drawing/2014/main" id="{2661B6A8-CAC8-66F3-5D56-F9BBBBE8F4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6148" name="スライド番号プレースホルダー 3">
            <a:extLst>
              <a:ext uri="{FF2B5EF4-FFF2-40B4-BE49-F238E27FC236}">
                <a16:creationId xmlns:a16="http://schemas.microsoft.com/office/drawing/2014/main" id="{A5B3BE3E-B673-E3AB-99B3-49B0B02A58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7713"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0938"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131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3275"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04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76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48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20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3412A8A0-4314-4B14-97FB-841928E80E75}" type="slidenum">
              <a:rPr lang="ja-JP" altLang="en-US" smtClean="0">
                <a:solidFill>
                  <a:srgbClr val="000000"/>
                </a:solidFill>
                <a:latin typeface="Arial" panose="020B0604020202020204" pitchFamily="34" charset="0"/>
              </a:rPr>
              <a:pPr>
                <a:spcBef>
                  <a:spcPct val="0"/>
                </a:spcBef>
              </a:pPr>
              <a:t>4</a:t>
            </a:fld>
            <a:endParaRPr lang="ja-JP"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599321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a:extLst>
              <a:ext uri="{FF2B5EF4-FFF2-40B4-BE49-F238E27FC236}">
                <a16:creationId xmlns:a16="http://schemas.microsoft.com/office/drawing/2014/main" id="{F00B2D90-C9F7-B476-20BD-22B486705013}"/>
              </a:ext>
            </a:extLst>
          </p:cNvPr>
          <p:cNvSpPr>
            <a:spLocks noGrp="1" noRot="1" noChangeAspect="1" noTextEdit="1"/>
          </p:cNvSpPr>
          <p:nvPr>
            <p:ph type="sldImg"/>
          </p:nvPr>
        </p:nvSpPr>
        <p:spPr bwMode="auto">
          <a:xfrm>
            <a:off x="88900" y="744538"/>
            <a:ext cx="6629400" cy="3729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a:extLst>
              <a:ext uri="{FF2B5EF4-FFF2-40B4-BE49-F238E27FC236}">
                <a16:creationId xmlns:a16="http://schemas.microsoft.com/office/drawing/2014/main" id="{149E326B-0D09-E514-5845-62F8B83BF9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8196" name="スライド番号プレースホルダー 3">
            <a:extLst>
              <a:ext uri="{FF2B5EF4-FFF2-40B4-BE49-F238E27FC236}">
                <a16:creationId xmlns:a16="http://schemas.microsoft.com/office/drawing/2014/main" id="{F581BDB7-D5FA-14F1-2135-62DDDA4F0E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7713"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0938"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131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3275"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04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76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48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20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B3FC15D-5225-4399-83D3-A39159F15FE4}" type="slidenum">
              <a:rPr lang="ja-JP" altLang="en-US" smtClean="0">
                <a:solidFill>
                  <a:srgbClr val="000000"/>
                </a:solidFill>
                <a:latin typeface="Arial" panose="020B0604020202020204" pitchFamily="34" charset="0"/>
              </a:rPr>
              <a:pPr>
                <a:spcBef>
                  <a:spcPct val="0"/>
                </a:spcBef>
              </a:pPr>
              <a:t>5</a:t>
            </a:fld>
            <a:endParaRPr lang="ja-JP" altLang="en-US">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a:extLst>
              <a:ext uri="{FF2B5EF4-FFF2-40B4-BE49-F238E27FC236}">
                <a16:creationId xmlns:a16="http://schemas.microsoft.com/office/drawing/2014/main" id="{F00B2D90-C9F7-B476-20BD-22B486705013}"/>
              </a:ext>
            </a:extLst>
          </p:cNvPr>
          <p:cNvSpPr>
            <a:spLocks noGrp="1" noRot="1" noChangeAspect="1" noTextEdit="1"/>
          </p:cNvSpPr>
          <p:nvPr>
            <p:ph type="sldImg"/>
          </p:nvPr>
        </p:nvSpPr>
        <p:spPr bwMode="auto">
          <a:xfrm>
            <a:off x="88900" y="744538"/>
            <a:ext cx="6629400" cy="3729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a:extLst>
              <a:ext uri="{FF2B5EF4-FFF2-40B4-BE49-F238E27FC236}">
                <a16:creationId xmlns:a16="http://schemas.microsoft.com/office/drawing/2014/main" id="{149E326B-0D09-E514-5845-62F8B83BF9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8196" name="スライド番号プレースホルダー 3">
            <a:extLst>
              <a:ext uri="{FF2B5EF4-FFF2-40B4-BE49-F238E27FC236}">
                <a16:creationId xmlns:a16="http://schemas.microsoft.com/office/drawing/2014/main" id="{F581BDB7-D5FA-14F1-2135-62DDDA4F0E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7713"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0938"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131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3275"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04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76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48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20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B3FC15D-5225-4399-83D3-A39159F15FE4}" type="slidenum">
              <a:rPr lang="ja-JP" altLang="en-US" smtClean="0">
                <a:solidFill>
                  <a:srgbClr val="000000"/>
                </a:solidFill>
                <a:latin typeface="Arial" panose="020B0604020202020204" pitchFamily="34" charset="0"/>
              </a:rPr>
              <a:pPr>
                <a:spcBef>
                  <a:spcPct val="0"/>
                </a:spcBef>
              </a:pPr>
              <a:t>6</a:t>
            </a:fld>
            <a:endParaRPr lang="ja-JP"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832096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a:extLst>
              <a:ext uri="{FF2B5EF4-FFF2-40B4-BE49-F238E27FC236}">
                <a16:creationId xmlns:a16="http://schemas.microsoft.com/office/drawing/2014/main" id="{F00B2D90-C9F7-B476-20BD-22B486705013}"/>
              </a:ext>
            </a:extLst>
          </p:cNvPr>
          <p:cNvSpPr>
            <a:spLocks noGrp="1" noRot="1" noChangeAspect="1" noTextEdit="1"/>
          </p:cNvSpPr>
          <p:nvPr>
            <p:ph type="sldImg"/>
          </p:nvPr>
        </p:nvSpPr>
        <p:spPr bwMode="auto">
          <a:xfrm>
            <a:off x="88900" y="744538"/>
            <a:ext cx="6629400" cy="37290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a:extLst>
              <a:ext uri="{FF2B5EF4-FFF2-40B4-BE49-F238E27FC236}">
                <a16:creationId xmlns:a16="http://schemas.microsoft.com/office/drawing/2014/main" id="{149E326B-0D09-E514-5845-62F8B83BF9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8196" name="スライド番号プレースホルダー 3">
            <a:extLst>
              <a:ext uri="{FF2B5EF4-FFF2-40B4-BE49-F238E27FC236}">
                <a16:creationId xmlns:a16="http://schemas.microsoft.com/office/drawing/2014/main" id="{F581BDB7-D5FA-14F1-2135-62DDDA4F0E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7713"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0938"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1313"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3275"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04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76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48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2075"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B3FC15D-5225-4399-83D3-A39159F15FE4}" type="slidenum">
              <a:rPr lang="ja-JP" altLang="en-US" smtClean="0">
                <a:solidFill>
                  <a:srgbClr val="000000"/>
                </a:solidFill>
                <a:latin typeface="Arial" panose="020B0604020202020204" pitchFamily="34" charset="0"/>
              </a:rPr>
              <a:pPr>
                <a:spcBef>
                  <a:spcPct val="0"/>
                </a:spcBef>
              </a:pPr>
              <a:t>7</a:t>
            </a:fld>
            <a:endParaRPr lang="ja-JP"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4111746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93E1E85C-5FF7-BE20-A78A-D28094707BEF}"/>
              </a:ext>
            </a:extLst>
          </p:cNvPr>
          <p:cNvSpPr>
            <a:spLocks noGrp="1"/>
          </p:cNvSpPr>
          <p:nvPr>
            <p:ph type="dt" sz="half" idx="10"/>
          </p:nvPr>
        </p:nvSpPr>
        <p:spPr/>
        <p:txBody>
          <a:bodyPr/>
          <a:lstStyle>
            <a:lvl1pPr>
              <a:defRPr/>
            </a:lvl1pPr>
          </a:lstStyle>
          <a:p>
            <a:pPr>
              <a:defRPr/>
            </a:pPr>
            <a:fld id="{AAE195CB-C019-48DA-A987-ED3D36CA85DA}" type="datetimeFigureOut">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F7E3904E-5911-00EB-FB59-C344BD44E6F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18B8A91-AD16-C19F-D7C3-BDF588CF7A38}"/>
              </a:ext>
            </a:extLst>
          </p:cNvPr>
          <p:cNvSpPr>
            <a:spLocks noGrp="1"/>
          </p:cNvSpPr>
          <p:nvPr>
            <p:ph type="sldNum" sz="quarter" idx="12"/>
          </p:nvPr>
        </p:nvSpPr>
        <p:spPr/>
        <p:txBody>
          <a:bodyPr/>
          <a:lstStyle>
            <a:lvl1pPr>
              <a:defRPr/>
            </a:lvl1pPr>
          </a:lstStyle>
          <a:p>
            <a:pPr>
              <a:defRPr/>
            </a:pPr>
            <a:fld id="{66556A2C-D84B-496E-8B3B-3D73AA920C18}" type="slidenum">
              <a:rPr lang="ja-JP" altLang="en-US"/>
              <a:pPr>
                <a:defRPr/>
              </a:pPr>
              <a:t>‹#›</a:t>
            </a:fld>
            <a:endParaRPr lang="ja-JP" altLang="en-US"/>
          </a:p>
        </p:txBody>
      </p:sp>
    </p:spTree>
    <p:extLst>
      <p:ext uri="{BB962C8B-B14F-4D97-AF65-F5344CB8AC3E}">
        <p14:creationId xmlns:p14="http://schemas.microsoft.com/office/powerpoint/2010/main" val="60494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F6FA78B-892D-0CFD-2B0C-5E0BF5ADC40E}"/>
              </a:ext>
            </a:extLst>
          </p:cNvPr>
          <p:cNvSpPr>
            <a:spLocks noGrp="1"/>
          </p:cNvSpPr>
          <p:nvPr>
            <p:ph type="dt" sz="half" idx="10"/>
          </p:nvPr>
        </p:nvSpPr>
        <p:spPr/>
        <p:txBody>
          <a:bodyPr/>
          <a:lstStyle>
            <a:lvl1pPr>
              <a:defRPr/>
            </a:lvl1pPr>
          </a:lstStyle>
          <a:p>
            <a:pPr>
              <a:defRPr/>
            </a:pPr>
            <a:fld id="{F89FA2D2-3BB4-4845-B2E0-83D43B9EC33E}" type="datetimeFigureOut">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99FE512E-0E6C-1EAB-EDD7-F0B8F1A599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E6BAFBE-5010-56A3-0284-C4F9EB2E3726}"/>
              </a:ext>
            </a:extLst>
          </p:cNvPr>
          <p:cNvSpPr>
            <a:spLocks noGrp="1"/>
          </p:cNvSpPr>
          <p:nvPr>
            <p:ph type="sldNum" sz="quarter" idx="12"/>
          </p:nvPr>
        </p:nvSpPr>
        <p:spPr/>
        <p:txBody>
          <a:bodyPr/>
          <a:lstStyle>
            <a:lvl1pPr>
              <a:defRPr/>
            </a:lvl1pPr>
          </a:lstStyle>
          <a:p>
            <a:pPr>
              <a:defRPr/>
            </a:pPr>
            <a:fld id="{B86A1AE9-64CE-41C9-A328-1A0C465D338E}" type="slidenum">
              <a:rPr lang="ja-JP" altLang="en-US"/>
              <a:pPr>
                <a:defRPr/>
              </a:pPr>
              <a:t>‹#›</a:t>
            </a:fld>
            <a:endParaRPr lang="ja-JP" altLang="en-US"/>
          </a:p>
        </p:txBody>
      </p:sp>
    </p:spTree>
    <p:extLst>
      <p:ext uri="{BB962C8B-B14F-4D97-AF65-F5344CB8AC3E}">
        <p14:creationId xmlns:p14="http://schemas.microsoft.com/office/powerpoint/2010/main" val="174704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1"/>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323AC1E-B08F-7BB6-6C00-74F0F990D859}"/>
              </a:ext>
            </a:extLst>
          </p:cNvPr>
          <p:cNvSpPr>
            <a:spLocks noGrp="1"/>
          </p:cNvSpPr>
          <p:nvPr>
            <p:ph type="dt" sz="half" idx="10"/>
          </p:nvPr>
        </p:nvSpPr>
        <p:spPr/>
        <p:txBody>
          <a:bodyPr/>
          <a:lstStyle>
            <a:lvl1pPr>
              <a:defRPr/>
            </a:lvl1pPr>
          </a:lstStyle>
          <a:p>
            <a:pPr>
              <a:defRPr/>
            </a:pPr>
            <a:fld id="{13296159-3AFC-4B70-96D4-35BC87B776D4}" type="datetimeFigureOut">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20182C85-5363-4F8E-E67E-2BCC3C3654A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1F8CA960-778E-CE15-4A5B-69E162BE3637}"/>
              </a:ext>
            </a:extLst>
          </p:cNvPr>
          <p:cNvSpPr>
            <a:spLocks noGrp="1"/>
          </p:cNvSpPr>
          <p:nvPr>
            <p:ph type="sldNum" sz="quarter" idx="12"/>
          </p:nvPr>
        </p:nvSpPr>
        <p:spPr/>
        <p:txBody>
          <a:bodyPr/>
          <a:lstStyle>
            <a:lvl1pPr>
              <a:defRPr/>
            </a:lvl1pPr>
          </a:lstStyle>
          <a:p>
            <a:pPr>
              <a:defRPr/>
            </a:pPr>
            <a:fld id="{522FFBC7-6D65-466A-B28D-E3306DE24EAB}" type="slidenum">
              <a:rPr lang="ja-JP" altLang="en-US"/>
              <a:pPr>
                <a:defRPr/>
              </a:pPr>
              <a:t>‹#›</a:t>
            </a:fld>
            <a:endParaRPr lang="ja-JP" altLang="en-US"/>
          </a:p>
        </p:txBody>
      </p:sp>
    </p:spTree>
    <p:extLst>
      <p:ext uri="{BB962C8B-B14F-4D97-AF65-F5344CB8AC3E}">
        <p14:creationId xmlns:p14="http://schemas.microsoft.com/office/powerpoint/2010/main" val="271184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4D71799-23BF-1F31-6476-DDA7EB66F5AA}"/>
              </a:ext>
            </a:extLst>
          </p:cNvPr>
          <p:cNvSpPr>
            <a:spLocks noGrp="1"/>
          </p:cNvSpPr>
          <p:nvPr>
            <p:ph type="dt" sz="half" idx="10"/>
          </p:nvPr>
        </p:nvSpPr>
        <p:spPr/>
        <p:txBody>
          <a:bodyPr/>
          <a:lstStyle>
            <a:lvl1pPr>
              <a:defRPr/>
            </a:lvl1pPr>
          </a:lstStyle>
          <a:p>
            <a:pPr>
              <a:defRPr/>
            </a:pPr>
            <a:fld id="{F242A147-D6D4-4552-8F40-1E75AD0FDCCA}" type="datetimeFigureOut">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12E6C180-52BC-8C4C-5CA4-B8333ACF79A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E3B9C7A-E096-F02B-DBBC-ED73B16C1F67}"/>
              </a:ext>
            </a:extLst>
          </p:cNvPr>
          <p:cNvSpPr>
            <a:spLocks noGrp="1"/>
          </p:cNvSpPr>
          <p:nvPr>
            <p:ph type="sldNum" sz="quarter" idx="12"/>
          </p:nvPr>
        </p:nvSpPr>
        <p:spPr/>
        <p:txBody>
          <a:bodyPr/>
          <a:lstStyle>
            <a:lvl1pPr>
              <a:defRPr/>
            </a:lvl1pPr>
          </a:lstStyle>
          <a:p>
            <a:pPr>
              <a:defRPr/>
            </a:pPr>
            <a:fld id="{AB34977C-682A-42B9-A1BC-5290F3B72A95}" type="slidenum">
              <a:rPr lang="ja-JP" altLang="en-US"/>
              <a:pPr>
                <a:defRPr/>
              </a:pPr>
              <a:t>‹#›</a:t>
            </a:fld>
            <a:endParaRPr lang="ja-JP" altLang="en-US"/>
          </a:p>
        </p:txBody>
      </p:sp>
    </p:spTree>
    <p:extLst>
      <p:ext uri="{BB962C8B-B14F-4D97-AF65-F5344CB8AC3E}">
        <p14:creationId xmlns:p14="http://schemas.microsoft.com/office/powerpoint/2010/main" val="207054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3BB2721A-AEAE-9EDC-62A3-BA51A50F73B5}"/>
              </a:ext>
            </a:extLst>
          </p:cNvPr>
          <p:cNvSpPr>
            <a:spLocks noGrp="1"/>
          </p:cNvSpPr>
          <p:nvPr>
            <p:ph type="dt" sz="half" idx="10"/>
          </p:nvPr>
        </p:nvSpPr>
        <p:spPr/>
        <p:txBody>
          <a:bodyPr/>
          <a:lstStyle>
            <a:lvl1pPr>
              <a:defRPr/>
            </a:lvl1pPr>
          </a:lstStyle>
          <a:p>
            <a:pPr>
              <a:defRPr/>
            </a:pPr>
            <a:fld id="{96A7C6EE-D865-40A8-9B34-2253A606F49E}" type="datetimeFigureOut">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B4251847-CAF0-389E-67D1-3A917B84A62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7B5D6876-150C-B653-FC2C-84D795CCD319}"/>
              </a:ext>
            </a:extLst>
          </p:cNvPr>
          <p:cNvSpPr>
            <a:spLocks noGrp="1"/>
          </p:cNvSpPr>
          <p:nvPr>
            <p:ph type="sldNum" sz="quarter" idx="12"/>
          </p:nvPr>
        </p:nvSpPr>
        <p:spPr/>
        <p:txBody>
          <a:bodyPr/>
          <a:lstStyle>
            <a:lvl1pPr>
              <a:defRPr/>
            </a:lvl1pPr>
          </a:lstStyle>
          <a:p>
            <a:pPr>
              <a:defRPr/>
            </a:pPr>
            <a:fld id="{7FCA9665-2AD2-48E7-A030-DCABF571707E}" type="slidenum">
              <a:rPr lang="ja-JP" altLang="en-US"/>
              <a:pPr>
                <a:defRPr/>
              </a:pPr>
              <a:t>‹#›</a:t>
            </a:fld>
            <a:endParaRPr lang="ja-JP" altLang="en-US"/>
          </a:p>
        </p:txBody>
      </p:sp>
    </p:spTree>
    <p:extLst>
      <p:ext uri="{BB962C8B-B14F-4D97-AF65-F5344CB8AC3E}">
        <p14:creationId xmlns:p14="http://schemas.microsoft.com/office/powerpoint/2010/main" val="387355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099B5F8B-4583-2353-860C-A3554ED0D018}"/>
              </a:ext>
            </a:extLst>
          </p:cNvPr>
          <p:cNvSpPr>
            <a:spLocks noGrp="1"/>
          </p:cNvSpPr>
          <p:nvPr>
            <p:ph type="dt" sz="half" idx="10"/>
          </p:nvPr>
        </p:nvSpPr>
        <p:spPr/>
        <p:txBody>
          <a:bodyPr/>
          <a:lstStyle>
            <a:lvl1pPr>
              <a:defRPr/>
            </a:lvl1pPr>
          </a:lstStyle>
          <a:p>
            <a:pPr>
              <a:defRPr/>
            </a:pPr>
            <a:fld id="{4BCAA5A7-266C-4970-BC6C-880479D63003}" type="datetimeFigureOut">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2EFFBC00-222B-83E2-7D83-CC3CC548A3E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16ACF633-0556-0DCB-CF77-338567FC5CDB}"/>
              </a:ext>
            </a:extLst>
          </p:cNvPr>
          <p:cNvSpPr>
            <a:spLocks noGrp="1"/>
          </p:cNvSpPr>
          <p:nvPr>
            <p:ph type="sldNum" sz="quarter" idx="12"/>
          </p:nvPr>
        </p:nvSpPr>
        <p:spPr/>
        <p:txBody>
          <a:bodyPr/>
          <a:lstStyle>
            <a:lvl1pPr>
              <a:defRPr/>
            </a:lvl1pPr>
          </a:lstStyle>
          <a:p>
            <a:pPr>
              <a:defRPr/>
            </a:pPr>
            <a:fld id="{EEE8480A-BBA8-4021-BC7F-DFB10A412A80}" type="slidenum">
              <a:rPr lang="ja-JP" altLang="en-US"/>
              <a:pPr>
                <a:defRPr/>
              </a:pPr>
              <a:t>‹#›</a:t>
            </a:fld>
            <a:endParaRPr lang="ja-JP" altLang="en-US"/>
          </a:p>
        </p:txBody>
      </p:sp>
    </p:spTree>
    <p:extLst>
      <p:ext uri="{BB962C8B-B14F-4D97-AF65-F5344CB8AC3E}">
        <p14:creationId xmlns:p14="http://schemas.microsoft.com/office/powerpoint/2010/main" val="131253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3B75A312-C2F9-1594-F164-48EB1AF7D360}"/>
              </a:ext>
            </a:extLst>
          </p:cNvPr>
          <p:cNvSpPr>
            <a:spLocks noGrp="1"/>
          </p:cNvSpPr>
          <p:nvPr>
            <p:ph type="dt" sz="half" idx="10"/>
          </p:nvPr>
        </p:nvSpPr>
        <p:spPr/>
        <p:txBody>
          <a:bodyPr/>
          <a:lstStyle>
            <a:lvl1pPr>
              <a:defRPr/>
            </a:lvl1pPr>
          </a:lstStyle>
          <a:p>
            <a:pPr>
              <a:defRPr/>
            </a:pPr>
            <a:fld id="{83DBAB18-D4C2-45F5-8585-893F2CED86EE}" type="datetimeFigureOut">
              <a:rPr lang="ja-JP" altLang="en-US"/>
              <a:pPr>
                <a:defRPr/>
              </a:pPr>
              <a:t>2025/3/5</a:t>
            </a:fld>
            <a:endParaRPr lang="ja-JP" altLang="en-US"/>
          </a:p>
        </p:txBody>
      </p:sp>
      <p:sp>
        <p:nvSpPr>
          <p:cNvPr id="8" name="フッター プレースホルダ 4">
            <a:extLst>
              <a:ext uri="{FF2B5EF4-FFF2-40B4-BE49-F238E27FC236}">
                <a16:creationId xmlns:a16="http://schemas.microsoft.com/office/drawing/2014/main" id="{4EDB0DC8-9261-32C0-B26E-55B497EC4CF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45D11C0D-A644-D59F-EC58-AACE46C67F01}"/>
              </a:ext>
            </a:extLst>
          </p:cNvPr>
          <p:cNvSpPr>
            <a:spLocks noGrp="1"/>
          </p:cNvSpPr>
          <p:nvPr>
            <p:ph type="sldNum" sz="quarter" idx="12"/>
          </p:nvPr>
        </p:nvSpPr>
        <p:spPr/>
        <p:txBody>
          <a:bodyPr/>
          <a:lstStyle>
            <a:lvl1pPr>
              <a:defRPr/>
            </a:lvl1pPr>
          </a:lstStyle>
          <a:p>
            <a:pPr>
              <a:defRPr/>
            </a:pPr>
            <a:fld id="{247342AF-0262-4CF0-82E7-0E87E4F1478D}" type="slidenum">
              <a:rPr lang="ja-JP" altLang="en-US"/>
              <a:pPr>
                <a:defRPr/>
              </a:pPr>
              <a:t>‹#›</a:t>
            </a:fld>
            <a:endParaRPr lang="ja-JP" altLang="en-US"/>
          </a:p>
        </p:txBody>
      </p:sp>
    </p:spTree>
    <p:extLst>
      <p:ext uri="{BB962C8B-B14F-4D97-AF65-F5344CB8AC3E}">
        <p14:creationId xmlns:p14="http://schemas.microsoft.com/office/powerpoint/2010/main" val="3217789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7221DE5B-5E06-435A-95DC-831B3A18FA1F}"/>
              </a:ext>
            </a:extLst>
          </p:cNvPr>
          <p:cNvSpPr>
            <a:spLocks noGrp="1"/>
          </p:cNvSpPr>
          <p:nvPr>
            <p:ph type="dt" sz="half" idx="10"/>
          </p:nvPr>
        </p:nvSpPr>
        <p:spPr/>
        <p:txBody>
          <a:bodyPr/>
          <a:lstStyle>
            <a:lvl1pPr>
              <a:defRPr/>
            </a:lvl1pPr>
          </a:lstStyle>
          <a:p>
            <a:pPr>
              <a:defRPr/>
            </a:pPr>
            <a:fld id="{5A85C6AE-EC52-4EB5-A811-6F10AE6651D3}" type="datetimeFigureOut">
              <a:rPr lang="ja-JP" altLang="en-US"/>
              <a:pPr>
                <a:defRPr/>
              </a:pPr>
              <a:t>2025/3/5</a:t>
            </a:fld>
            <a:endParaRPr lang="ja-JP" altLang="en-US"/>
          </a:p>
        </p:txBody>
      </p:sp>
      <p:sp>
        <p:nvSpPr>
          <p:cNvPr id="4" name="フッター プレースホルダ 4">
            <a:extLst>
              <a:ext uri="{FF2B5EF4-FFF2-40B4-BE49-F238E27FC236}">
                <a16:creationId xmlns:a16="http://schemas.microsoft.com/office/drawing/2014/main" id="{7041CF73-DFCD-31D3-2AD3-38438B35603E}"/>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2790F709-4F79-5D5C-035A-B0A914A2574F}"/>
              </a:ext>
            </a:extLst>
          </p:cNvPr>
          <p:cNvSpPr>
            <a:spLocks noGrp="1"/>
          </p:cNvSpPr>
          <p:nvPr>
            <p:ph type="sldNum" sz="quarter" idx="12"/>
          </p:nvPr>
        </p:nvSpPr>
        <p:spPr/>
        <p:txBody>
          <a:bodyPr/>
          <a:lstStyle>
            <a:lvl1pPr>
              <a:defRPr/>
            </a:lvl1pPr>
          </a:lstStyle>
          <a:p>
            <a:pPr>
              <a:defRPr/>
            </a:pPr>
            <a:fld id="{51BEFF66-1549-4315-90C3-D99041272ADA}" type="slidenum">
              <a:rPr lang="ja-JP" altLang="en-US"/>
              <a:pPr>
                <a:defRPr/>
              </a:pPr>
              <a:t>‹#›</a:t>
            </a:fld>
            <a:endParaRPr lang="ja-JP" altLang="en-US"/>
          </a:p>
        </p:txBody>
      </p:sp>
    </p:spTree>
    <p:extLst>
      <p:ext uri="{BB962C8B-B14F-4D97-AF65-F5344CB8AC3E}">
        <p14:creationId xmlns:p14="http://schemas.microsoft.com/office/powerpoint/2010/main" val="21316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BB91E181-1DCE-7B2B-C488-44577A1DDB9F}"/>
              </a:ext>
            </a:extLst>
          </p:cNvPr>
          <p:cNvSpPr>
            <a:spLocks noGrp="1"/>
          </p:cNvSpPr>
          <p:nvPr>
            <p:ph type="dt" sz="half" idx="10"/>
          </p:nvPr>
        </p:nvSpPr>
        <p:spPr/>
        <p:txBody>
          <a:bodyPr/>
          <a:lstStyle>
            <a:lvl1pPr>
              <a:defRPr/>
            </a:lvl1pPr>
          </a:lstStyle>
          <a:p>
            <a:pPr>
              <a:defRPr/>
            </a:pPr>
            <a:fld id="{25AC3143-2AF7-4E0C-BC71-B6A04FCBA434}" type="datetimeFigureOut">
              <a:rPr lang="ja-JP" altLang="en-US"/>
              <a:pPr>
                <a:defRPr/>
              </a:pPr>
              <a:t>2025/3/5</a:t>
            </a:fld>
            <a:endParaRPr lang="ja-JP" altLang="en-US"/>
          </a:p>
        </p:txBody>
      </p:sp>
      <p:sp>
        <p:nvSpPr>
          <p:cNvPr id="3" name="フッター プレースホルダ 4">
            <a:extLst>
              <a:ext uri="{FF2B5EF4-FFF2-40B4-BE49-F238E27FC236}">
                <a16:creationId xmlns:a16="http://schemas.microsoft.com/office/drawing/2014/main" id="{C58D2E4F-5E02-1F4E-15AA-AF4038DA7E6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DBA8086C-C24D-6A36-ADA1-A1662A03E2A5}"/>
              </a:ext>
            </a:extLst>
          </p:cNvPr>
          <p:cNvSpPr>
            <a:spLocks noGrp="1"/>
          </p:cNvSpPr>
          <p:nvPr>
            <p:ph type="sldNum" sz="quarter" idx="12"/>
          </p:nvPr>
        </p:nvSpPr>
        <p:spPr/>
        <p:txBody>
          <a:bodyPr/>
          <a:lstStyle>
            <a:lvl1pPr>
              <a:defRPr/>
            </a:lvl1pPr>
          </a:lstStyle>
          <a:p>
            <a:pPr>
              <a:defRPr/>
            </a:pPr>
            <a:fld id="{6E487FA1-B20A-49ED-A2CF-8F1582CEDC96}" type="slidenum">
              <a:rPr lang="ja-JP" altLang="en-US"/>
              <a:pPr>
                <a:defRPr/>
              </a:pPr>
              <a:t>‹#›</a:t>
            </a:fld>
            <a:endParaRPr lang="ja-JP" altLang="en-US"/>
          </a:p>
        </p:txBody>
      </p:sp>
    </p:spTree>
    <p:extLst>
      <p:ext uri="{BB962C8B-B14F-4D97-AF65-F5344CB8AC3E}">
        <p14:creationId xmlns:p14="http://schemas.microsoft.com/office/powerpoint/2010/main" val="1412910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C5CC4DB5-1D20-E831-2DDB-EF5DBF3E690C}"/>
              </a:ext>
            </a:extLst>
          </p:cNvPr>
          <p:cNvSpPr>
            <a:spLocks noGrp="1"/>
          </p:cNvSpPr>
          <p:nvPr>
            <p:ph type="dt" sz="half" idx="10"/>
          </p:nvPr>
        </p:nvSpPr>
        <p:spPr/>
        <p:txBody>
          <a:bodyPr/>
          <a:lstStyle>
            <a:lvl1pPr>
              <a:defRPr/>
            </a:lvl1pPr>
          </a:lstStyle>
          <a:p>
            <a:pPr>
              <a:defRPr/>
            </a:pPr>
            <a:fld id="{CB427438-350B-4574-AE47-4124BE99B6F3}" type="datetimeFigureOut">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3FEDF3A2-A21D-11F7-C858-C66941BB43C3}"/>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1F20E77E-9136-D611-8442-531FD127D8F5}"/>
              </a:ext>
            </a:extLst>
          </p:cNvPr>
          <p:cNvSpPr>
            <a:spLocks noGrp="1"/>
          </p:cNvSpPr>
          <p:nvPr>
            <p:ph type="sldNum" sz="quarter" idx="12"/>
          </p:nvPr>
        </p:nvSpPr>
        <p:spPr/>
        <p:txBody>
          <a:bodyPr/>
          <a:lstStyle>
            <a:lvl1pPr>
              <a:defRPr/>
            </a:lvl1pPr>
          </a:lstStyle>
          <a:p>
            <a:pPr>
              <a:defRPr/>
            </a:pPr>
            <a:fld id="{9EA79B1A-DABA-4F84-A256-B5C5C615EAFE}" type="slidenum">
              <a:rPr lang="ja-JP" altLang="en-US"/>
              <a:pPr>
                <a:defRPr/>
              </a:pPr>
              <a:t>‹#›</a:t>
            </a:fld>
            <a:endParaRPr lang="ja-JP" altLang="en-US"/>
          </a:p>
        </p:txBody>
      </p:sp>
    </p:spTree>
    <p:extLst>
      <p:ext uri="{BB962C8B-B14F-4D97-AF65-F5344CB8AC3E}">
        <p14:creationId xmlns:p14="http://schemas.microsoft.com/office/powerpoint/2010/main" val="151684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8296982C-87EE-8747-0EC6-E75962BF4A0B}"/>
              </a:ext>
            </a:extLst>
          </p:cNvPr>
          <p:cNvSpPr>
            <a:spLocks noGrp="1"/>
          </p:cNvSpPr>
          <p:nvPr>
            <p:ph type="dt" sz="half" idx="10"/>
          </p:nvPr>
        </p:nvSpPr>
        <p:spPr/>
        <p:txBody>
          <a:bodyPr/>
          <a:lstStyle>
            <a:lvl1pPr>
              <a:defRPr/>
            </a:lvl1pPr>
          </a:lstStyle>
          <a:p>
            <a:pPr>
              <a:defRPr/>
            </a:pPr>
            <a:fld id="{4502D863-6FD0-473A-A74E-3BC503EFD369}" type="datetimeFigureOut">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2B2FF147-486D-4575-618C-824907EBCDE7}"/>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416D2FBD-60AA-8CC6-CD9D-10D493A054AA}"/>
              </a:ext>
            </a:extLst>
          </p:cNvPr>
          <p:cNvSpPr>
            <a:spLocks noGrp="1"/>
          </p:cNvSpPr>
          <p:nvPr>
            <p:ph type="sldNum" sz="quarter" idx="12"/>
          </p:nvPr>
        </p:nvSpPr>
        <p:spPr/>
        <p:txBody>
          <a:bodyPr/>
          <a:lstStyle>
            <a:lvl1pPr>
              <a:defRPr/>
            </a:lvl1pPr>
          </a:lstStyle>
          <a:p>
            <a:pPr>
              <a:defRPr/>
            </a:pPr>
            <a:fld id="{FABB6B40-7325-4B96-846A-269D0427E26A}" type="slidenum">
              <a:rPr lang="ja-JP" altLang="en-US"/>
              <a:pPr>
                <a:defRPr/>
              </a:pPr>
              <a:t>‹#›</a:t>
            </a:fld>
            <a:endParaRPr lang="ja-JP" altLang="en-US"/>
          </a:p>
        </p:txBody>
      </p:sp>
    </p:spTree>
    <p:extLst>
      <p:ext uri="{BB962C8B-B14F-4D97-AF65-F5344CB8AC3E}">
        <p14:creationId xmlns:p14="http://schemas.microsoft.com/office/powerpoint/2010/main" val="425574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D5F6BF16-A171-4FAA-015E-83BED0F10C18}"/>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75BB5486-2792-E4AC-CEB5-FBAA017912A7}"/>
              </a:ext>
            </a:extLst>
          </p:cNvPr>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2C0751E6-71CC-A01F-81D6-3E2A69D40B09}"/>
              </a:ext>
            </a:extLst>
          </p:cNvPr>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B89C658E-032E-41A4-9A09-7DBC7E1C4B00}" type="datetimeFigureOut">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01F7A6EA-C5CA-53E2-9C14-E6AA96801F6E}"/>
              </a:ext>
            </a:extLst>
          </p:cNvPr>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185BB89-F2DB-D6D0-1119-883A684F2835}"/>
              </a:ext>
            </a:extLst>
          </p:cNvPr>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D03C8F39-0D4A-49C2-A313-17B9A480059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1" name="直線コネクタ 120">
            <a:extLst>
              <a:ext uri="{FF2B5EF4-FFF2-40B4-BE49-F238E27FC236}">
                <a16:creationId xmlns:a16="http://schemas.microsoft.com/office/drawing/2014/main" id="{C12182D2-4E5B-CBF0-8568-1312D5803664}"/>
              </a:ext>
            </a:extLst>
          </p:cNvPr>
          <p:cNvCxnSpPr>
            <a:cxnSpLocks/>
          </p:cNvCxnSpPr>
          <p:nvPr/>
        </p:nvCxnSpPr>
        <p:spPr>
          <a:xfrm flipV="1">
            <a:off x="4007768" y="3708400"/>
            <a:ext cx="0" cy="303530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61" name="ホームベース 60">
            <a:extLst>
              <a:ext uri="{FF2B5EF4-FFF2-40B4-BE49-F238E27FC236}">
                <a16:creationId xmlns:a16="http://schemas.microsoft.com/office/drawing/2014/main" id="{4A5256FD-D810-B2AB-DF3D-8D51E7F758EF}"/>
              </a:ext>
            </a:extLst>
          </p:cNvPr>
          <p:cNvSpPr/>
          <p:nvPr/>
        </p:nvSpPr>
        <p:spPr bwMode="auto">
          <a:xfrm>
            <a:off x="4206304" y="5141916"/>
            <a:ext cx="2324667" cy="231775"/>
          </a:xfrm>
          <a:prstGeom prst="homePlate">
            <a:avLst>
              <a:gd name="adj" fmla="val 0"/>
            </a:avLst>
          </a:prstGeom>
          <a:ln>
            <a:solidFill>
              <a:srgbClr val="FFC000"/>
            </a:solidFill>
          </a:ln>
        </p:spPr>
        <p:style>
          <a:lnRef idx="1">
            <a:schemeClr val="accent6"/>
          </a:lnRef>
          <a:fillRef idx="2">
            <a:schemeClr val="accent6"/>
          </a:fillRef>
          <a:effectRef idx="1">
            <a:schemeClr val="accent6"/>
          </a:effectRef>
          <a:fontRef idx="minor">
            <a:schemeClr val="dk1"/>
          </a:fontRef>
        </p:style>
        <p:txBody>
          <a:bodyPr lIns="86599" tIns="43300" rIns="86599" bIns="43300" anchor="ctr"/>
          <a:lstStyle/>
          <a:p>
            <a:pPr algn="ctr">
              <a:defRPr/>
            </a:pPr>
            <a:r>
              <a:rPr lang="ja-JP" altLang="en-US" sz="1050" dirty="0">
                <a:solidFill>
                  <a:schemeClr val="tx1"/>
                </a:solidFill>
                <a:latin typeface="+mj-ea"/>
                <a:ea typeface="+mj-ea"/>
              </a:rPr>
              <a:t>新たな担い手との協業内容（概要）</a:t>
            </a:r>
          </a:p>
        </p:txBody>
      </p:sp>
      <p:sp>
        <p:nvSpPr>
          <p:cNvPr id="4" name="角丸四角形 3">
            <a:extLst>
              <a:ext uri="{FF2B5EF4-FFF2-40B4-BE49-F238E27FC236}">
                <a16:creationId xmlns:a16="http://schemas.microsoft.com/office/drawing/2014/main" id="{8CB9F837-C06A-4592-CBBC-E312FFCB35A4}"/>
              </a:ext>
            </a:extLst>
          </p:cNvPr>
          <p:cNvSpPr/>
          <p:nvPr/>
        </p:nvSpPr>
        <p:spPr>
          <a:xfrm>
            <a:off x="47328" y="549275"/>
            <a:ext cx="12097344" cy="3317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altLang="ja-JP" sz="1100" dirty="0">
              <a:solidFill>
                <a:schemeClr val="tx1"/>
              </a:solidFill>
              <a:latin typeface="+mj-ea"/>
              <a:ea typeface="+mj-ea"/>
            </a:endParaRPr>
          </a:p>
        </p:txBody>
      </p:sp>
      <p:sp>
        <p:nvSpPr>
          <p:cNvPr id="82" name="正方形/長方形 81">
            <a:extLst>
              <a:ext uri="{FF2B5EF4-FFF2-40B4-BE49-F238E27FC236}">
                <a16:creationId xmlns:a16="http://schemas.microsoft.com/office/drawing/2014/main" id="{6A44090B-3C05-730A-05DD-50FE611C8650}"/>
              </a:ext>
            </a:extLst>
          </p:cNvPr>
          <p:cNvSpPr/>
          <p:nvPr/>
        </p:nvSpPr>
        <p:spPr>
          <a:xfrm>
            <a:off x="133499" y="549275"/>
            <a:ext cx="10407501" cy="331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a:solidFill>
                  <a:schemeClr val="tx1"/>
                </a:solidFill>
                <a:latin typeface="+mj-ea"/>
                <a:ea typeface="+mj-ea"/>
              </a:rPr>
              <a:t>事業実施主体名：○○商店街振興組合／○○実行委員会　事業区分：ソフト事業・ハード事業</a:t>
            </a:r>
          </a:p>
        </p:txBody>
      </p:sp>
      <p:sp>
        <p:nvSpPr>
          <p:cNvPr id="73" name="AutoShape 3">
            <a:extLst>
              <a:ext uri="{FF2B5EF4-FFF2-40B4-BE49-F238E27FC236}">
                <a16:creationId xmlns:a16="http://schemas.microsoft.com/office/drawing/2014/main" id="{AEC17EFA-FCCE-5159-904D-E2D7D9614D10}"/>
              </a:ext>
            </a:extLst>
          </p:cNvPr>
          <p:cNvSpPr>
            <a:spLocks noChangeArrowheads="1"/>
          </p:cNvSpPr>
          <p:nvPr/>
        </p:nvSpPr>
        <p:spPr bwMode="auto">
          <a:xfrm>
            <a:off x="47328" y="44450"/>
            <a:ext cx="12097344" cy="431800"/>
          </a:xfrm>
          <a:prstGeom prst="roundRect">
            <a:avLst>
              <a:gd name="adj" fmla="val 21125"/>
            </a:avLst>
          </a:prstGeom>
          <a:gradFill rotWithShape="1">
            <a:gsLst>
              <a:gs pos="0">
                <a:srgbClr val="00B0F0"/>
              </a:gs>
              <a:gs pos="50000">
                <a:schemeClr val="bg1"/>
              </a:gs>
              <a:gs pos="100000">
                <a:srgbClr val="00B0F0"/>
              </a:gs>
            </a:gsLst>
            <a:lin ang="5400000" scaled="1"/>
          </a:gradFill>
          <a:ln w="57150" cmpd="thickThin">
            <a:solidFill>
              <a:schemeClr val="tx1"/>
            </a:solidFill>
            <a:round/>
            <a:headEnd/>
            <a:tailEnd/>
          </a:ln>
          <a:effectLst/>
        </p:spPr>
        <p:txBody>
          <a:bodyPr lIns="85530" tIns="42765" rIns="85530" bIns="42765" anchor="ctr"/>
          <a:lstStyle/>
          <a:p>
            <a:pPr>
              <a:defRPr/>
            </a:pPr>
            <a:r>
              <a:rPr lang="en-US" altLang="ja-JP" b="1" dirty="0">
                <a:solidFill>
                  <a:prstClr val="black"/>
                </a:solidFill>
                <a:latin typeface="+mj-ea"/>
                <a:ea typeface="+mj-ea"/>
              </a:rPr>
              <a:t>『</a:t>
            </a:r>
            <a:r>
              <a:rPr lang="ja-JP" altLang="en-US" b="1" dirty="0">
                <a:solidFill>
                  <a:prstClr val="black"/>
                </a:solidFill>
                <a:latin typeface="+mj-ea"/>
                <a:ea typeface="+mj-ea"/>
              </a:rPr>
              <a:t>新たな担い手</a:t>
            </a:r>
            <a:r>
              <a:rPr lang="en-US" altLang="ja-JP" b="1" dirty="0">
                <a:solidFill>
                  <a:prstClr val="black"/>
                </a:solidFill>
                <a:latin typeface="+mj-ea"/>
                <a:ea typeface="+mj-ea"/>
              </a:rPr>
              <a:t>』</a:t>
            </a:r>
            <a:r>
              <a:rPr lang="ja-JP" altLang="en-US" b="1" dirty="0">
                <a:solidFill>
                  <a:prstClr val="black"/>
                </a:solidFill>
                <a:latin typeface="+mj-ea"/>
                <a:ea typeface="+mj-ea"/>
              </a:rPr>
              <a:t>による商店街賑わい創出事業　プレゼンテーションシート</a:t>
            </a:r>
          </a:p>
        </p:txBody>
      </p:sp>
      <p:sp>
        <p:nvSpPr>
          <p:cNvPr id="5" name="テキスト ボックス 4">
            <a:extLst>
              <a:ext uri="{FF2B5EF4-FFF2-40B4-BE49-F238E27FC236}">
                <a16:creationId xmlns:a16="http://schemas.microsoft.com/office/drawing/2014/main" id="{D8C56188-4E50-671A-1874-A8C442C217ED}"/>
              </a:ext>
            </a:extLst>
          </p:cNvPr>
          <p:cNvSpPr txBox="1"/>
          <p:nvPr/>
        </p:nvSpPr>
        <p:spPr>
          <a:xfrm>
            <a:off x="47329" y="1484313"/>
            <a:ext cx="6262988" cy="1877437"/>
          </a:xfrm>
          <a:prstGeom prst="rect">
            <a:avLst/>
          </a:prstGeom>
          <a:solidFill>
            <a:srgbClr val="FFFFCC"/>
          </a:solidFill>
          <a:ln w="25400">
            <a:solidFill>
              <a:schemeClr val="bg2">
                <a:lumMod val="25000"/>
              </a:schemeClr>
            </a:solidFill>
            <a:prstDash val="solid"/>
          </a:ln>
        </p:spPr>
        <p:txBody>
          <a:bodyPr wrap="square" rIns="0">
            <a:spAutoFit/>
          </a:bodyPr>
          <a:lstStyle/>
          <a:p>
            <a:pPr>
              <a:defRPr/>
            </a:pPr>
            <a:endParaRPr lang="en-US" altLang="ja-JP" sz="800" dirty="0">
              <a:latin typeface="+mj-ea"/>
              <a:ea typeface="+mj-ea"/>
            </a:endParaRPr>
          </a:p>
          <a:p>
            <a:pPr>
              <a:defRPr/>
            </a:pPr>
            <a:endParaRPr lang="en-US" altLang="ja-JP" sz="1200" dirty="0">
              <a:latin typeface="+mj-ea"/>
              <a:ea typeface="+mj-ea"/>
            </a:endParaRPr>
          </a:p>
          <a:p>
            <a:pPr>
              <a:defRPr/>
            </a:pPr>
            <a:r>
              <a:rPr lang="ja-JP" altLang="en-US" sz="1200" dirty="0">
                <a:latin typeface="+mj-ea"/>
                <a:ea typeface="+mj-ea"/>
              </a:rPr>
              <a:t>・商店街の名称：</a:t>
            </a:r>
            <a:endParaRPr lang="en-US" altLang="ja-JP" sz="1200" dirty="0">
              <a:latin typeface="+mj-ea"/>
              <a:ea typeface="+mj-ea"/>
            </a:endParaRPr>
          </a:p>
          <a:p>
            <a:pPr>
              <a:defRPr/>
            </a:pPr>
            <a:r>
              <a:rPr lang="ja-JP" altLang="en-US" sz="1200" dirty="0">
                <a:latin typeface="+mj-ea"/>
                <a:ea typeface="+mj-ea"/>
              </a:rPr>
              <a:t>・会員数：○○店舗（商店街全体の店舗数：○○店舗）</a:t>
            </a:r>
            <a:endParaRPr lang="en-US" altLang="ja-JP" sz="1200" dirty="0">
              <a:latin typeface="+mj-ea"/>
              <a:ea typeface="+mj-ea"/>
            </a:endParaRPr>
          </a:p>
          <a:p>
            <a:pPr>
              <a:defRPr/>
            </a:pPr>
            <a:r>
              <a:rPr lang="ja-JP" altLang="en-US" sz="1200" dirty="0">
                <a:latin typeface="+mj-ea"/>
                <a:ea typeface="+mj-ea"/>
              </a:rPr>
              <a:t>・役員の平均年齢：</a:t>
            </a:r>
            <a:endParaRPr lang="en-US" altLang="ja-JP" sz="1200" dirty="0">
              <a:latin typeface="+mj-ea"/>
              <a:ea typeface="+mj-ea"/>
            </a:endParaRPr>
          </a:p>
          <a:p>
            <a:pPr>
              <a:defRPr/>
            </a:pPr>
            <a:r>
              <a:rPr lang="ja-JP" altLang="en-US" sz="1200" dirty="0">
                <a:latin typeface="+mj-ea"/>
                <a:ea typeface="+mj-ea"/>
              </a:rPr>
              <a:t>・商店街の特徴</a:t>
            </a:r>
            <a:endParaRPr lang="en-US" altLang="ja-JP" sz="1200" dirty="0">
              <a:latin typeface="+mj-ea"/>
              <a:ea typeface="+mj-ea"/>
            </a:endParaRPr>
          </a:p>
          <a:p>
            <a:pPr>
              <a:defRPr/>
            </a:pPr>
            <a:r>
              <a:rPr lang="ja-JP" altLang="en-US" sz="1200" dirty="0">
                <a:latin typeface="+mj-ea"/>
                <a:ea typeface="+mj-ea"/>
              </a:rPr>
              <a:t>・年間の主な事業：</a:t>
            </a:r>
            <a:endParaRPr lang="en-US" altLang="ja-JP" sz="1200" dirty="0">
              <a:latin typeface="+mj-ea"/>
              <a:ea typeface="+mj-ea"/>
            </a:endParaRPr>
          </a:p>
          <a:p>
            <a:pPr>
              <a:defRPr/>
            </a:pPr>
            <a:endParaRPr lang="en-US" altLang="ja-JP" sz="1200" dirty="0">
              <a:latin typeface="+mj-ea"/>
              <a:ea typeface="+mj-ea"/>
            </a:endParaRPr>
          </a:p>
          <a:p>
            <a:pPr>
              <a:defRPr/>
            </a:pPr>
            <a:endParaRPr lang="en-US" altLang="ja-JP" sz="1200" dirty="0">
              <a:latin typeface="+mj-ea"/>
              <a:ea typeface="+mj-ea"/>
            </a:endParaRPr>
          </a:p>
          <a:p>
            <a:pPr>
              <a:defRPr/>
            </a:pPr>
            <a:endParaRPr lang="en-US" altLang="ja-JP" sz="1200" dirty="0">
              <a:latin typeface="+mj-ea"/>
              <a:ea typeface="+mj-ea"/>
            </a:endParaRPr>
          </a:p>
        </p:txBody>
      </p:sp>
      <p:sp>
        <p:nvSpPr>
          <p:cNvPr id="119" name="角丸四角形 118">
            <a:extLst>
              <a:ext uri="{FF2B5EF4-FFF2-40B4-BE49-F238E27FC236}">
                <a16:creationId xmlns:a16="http://schemas.microsoft.com/office/drawing/2014/main" id="{A6F6B822-AE8F-3DAB-6581-F8286A3F5716}"/>
              </a:ext>
            </a:extLst>
          </p:cNvPr>
          <p:cNvSpPr/>
          <p:nvPr/>
        </p:nvSpPr>
        <p:spPr>
          <a:xfrm>
            <a:off x="47328" y="3632203"/>
            <a:ext cx="12097338" cy="3178175"/>
          </a:xfrm>
          <a:prstGeom prst="roundRect">
            <a:avLst>
              <a:gd name="adj" fmla="val 2235"/>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altLang="ja-JP" sz="1100" dirty="0">
              <a:solidFill>
                <a:schemeClr val="tx1"/>
              </a:solidFill>
              <a:latin typeface="+mj-ea"/>
              <a:ea typeface="+mj-ea"/>
            </a:endParaRPr>
          </a:p>
        </p:txBody>
      </p:sp>
      <p:sp>
        <p:nvSpPr>
          <p:cNvPr id="120" name="ホームベース 119">
            <a:extLst>
              <a:ext uri="{FF2B5EF4-FFF2-40B4-BE49-F238E27FC236}">
                <a16:creationId xmlns:a16="http://schemas.microsoft.com/office/drawing/2014/main" id="{7850E2AF-6EAB-A360-1BE3-1C06858A58D0}"/>
              </a:ext>
            </a:extLst>
          </p:cNvPr>
          <p:cNvSpPr/>
          <p:nvPr/>
        </p:nvSpPr>
        <p:spPr bwMode="auto">
          <a:xfrm>
            <a:off x="335273" y="3494087"/>
            <a:ext cx="3384550" cy="276225"/>
          </a:xfrm>
          <a:prstGeom prst="homePlate">
            <a:avLst>
              <a:gd name="adj" fmla="val 0"/>
            </a:avLst>
          </a:prstGeom>
          <a:ln/>
        </p:spPr>
        <p:style>
          <a:lnRef idx="1">
            <a:schemeClr val="accent5"/>
          </a:lnRef>
          <a:fillRef idx="2">
            <a:schemeClr val="accent5"/>
          </a:fillRef>
          <a:effectRef idx="1">
            <a:schemeClr val="accent5"/>
          </a:effectRef>
          <a:fontRef idx="minor">
            <a:schemeClr val="dk1"/>
          </a:fontRef>
        </p:style>
        <p:txBody>
          <a:bodyPr lIns="86599" tIns="43300" rIns="86599" bIns="43300" anchor="ctr"/>
          <a:lstStyle/>
          <a:p>
            <a:pPr algn="ctr">
              <a:defRPr/>
            </a:pPr>
            <a:r>
              <a:rPr lang="ja-JP" altLang="en-US" sz="1400" dirty="0">
                <a:solidFill>
                  <a:prstClr val="black"/>
                </a:solidFill>
                <a:latin typeface="+mj-ea"/>
                <a:ea typeface="+mj-ea"/>
              </a:rPr>
              <a:t>取組内容</a:t>
            </a:r>
          </a:p>
        </p:txBody>
      </p:sp>
      <p:cxnSp>
        <p:nvCxnSpPr>
          <p:cNvPr id="122" name="直線コネクタ 121">
            <a:extLst>
              <a:ext uri="{FF2B5EF4-FFF2-40B4-BE49-F238E27FC236}">
                <a16:creationId xmlns:a16="http://schemas.microsoft.com/office/drawing/2014/main" id="{248C8C1D-ADD2-FF0C-0A07-6E6DF6AEED7E}"/>
              </a:ext>
            </a:extLst>
          </p:cNvPr>
          <p:cNvCxnSpPr/>
          <p:nvPr/>
        </p:nvCxnSpPr>
        <p:spPr>
          <a:xfrm flipV="1">
            <a:off x="7608168" y="3632200"/>
            <a:ext cx="0" cy="3024188"/>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106" name="ホームベース 105">
            <a:extLst>
              <a:ext uri="{FF2B5EF4-FFF2-40B4-BE49-F238E27FC236}">
                <a16:creationId xmlns:a16="http://schemas.microsoft.com/office/drawing/2014/main" id="{A33A019F-0B3B-5C01-FDE5-330EEC2D544F}"/>
              </a:ext>
            </a:extLst>
          </p:cNvPr>
          <p:cNvSpPr/>
          <p:nvPr/>
        </p:nvSpPr>
        <p:spPr bwMode="auto">
          <a:xfrm>
            <a:off x="263352" y="1341441"/>
            <a:ext cx="3528392" cy="325437"/>
          </a:xfrm>
          <a:prstGeom prst="homePlate">
            <a:avLst>
              <a:gd name="adj" fmla="val 0"/>
            </a:avLst>
          </a:prstGeom>
          <a:ln/>
        </p:spPr>
        <p:style>
          <a:lnRef idx="1">
            <a:schemeClr val="accent5"/>
          </a:lnRef>
          <a:fillRef idx="2">
            <a:schemeClr val="accent5"/>
          </a:fillRef>
          <a:effectRef idx="1">
            <a:schemeClr val="accent5"/>
          </a:effectRef>
          <a:fontRef idx="minor">
            <a:schemeClr val="dk1"/>
          </a:fontRef>
        </p:style>
        <p:txBody>
          <a:bodyPr lIns="86599" tIns="43300" rIns="86599" bIns="43300" anchor="ctr"/>
          <a:lstStyle/>
          <a:p>
            <a:pPr algn="ctr">
              <a:defRPr/>
            </a:pPr>
            <a:r>
              <a:rPr lang="ja-JP" altLang="en-US" sz="1400" dirty="0">
                <a:solidFill>
                  <a:prstClr val="black"/>
                </a:solidFill>
                <a:latin typeface="+mj-ea"/>
                <a:ea typeface="+mj-ea"/>
              </a:rPr>
              <a:t>事業の舞台となる商店街</a:t>
            </a:r>
          </a:p>
        </p:txBody>
      </p:sp>
      <p:sp>
        <p:nvSpPr>
          <p:cNvPr id="49" name="角丸四角形 48">
            <a:extLst>
              <a:ext uri="{FF2B5EF4-FFF2-40B4-BE49-F238E27FC236}">
                <a16:creationId xmlns:a16="http://schemas.microsoft.com/office/drawing/2014/main" id="{0E4359A7-1B16-370C-1A82-F60255C82328}"/>
              </a:ext>
            </a:extLst>
          </p:cNvPr>
          <p:cNvSpPr/>
          <p:nvPr/>
        </p:nvSpPr>
        <p:spPr>
          <a:xfrm>
            <a:off x="7933162" y="5062541"/>
            <a:ext cx="1641475" cy="22542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j-ea"/>
                <a:ea typeface="+mj-ea"/>
                <a:cs typeface="メイリオ" pitchFamily="50" charset="-128"/>
              </a:rPr>
              <a:t>写真①の説明</a:t>
            </a:r>
            <a:endParaRPr lang="en-US" altLang="ja-JP" sz="800" dirty="0">
              <a:solidFill>
                <a:schemeClr val="tx1"/>
              </a:solidFill>
              <a:latin typeface="+mj-ea"/>
              <a:ea typeface="+mj-ea"/>
              <a:cs typeface="メイリオ" pitchFamily="50" charset="-128"/>
            </a:endParaRPr>
          </a:p>
        </p:txBody>
      </p:sp>
      <p:sp>
        <p:nvSpPr>
          <p:cNvPr id="48" name="角丸四角形 47">
            <a:extLst>
              <a:ext uri="{FF2B5EF4-FFF2-40B4-BE49-F238E27FC236}">
                <a16:creationId xmlns:a16="http://schemas.microsoft.com/office/drawing/2014/main" id="{1765E1F1-0622-018E-C98B-95745C278B93}"/>
              </a:ext>
            </a:extLst>
          </p:cNvPr>
          <p:cNvSpPr/>
          <p:nvPr/>
        </p:nvSpPr>
        <p:spPr>
          <a:xfrm>
            <a:off x="6389687" y="1460503"/>
            <a:ext cx="5754979" cy="2081213"/>
          </a:xfrm>
          <a:prstGeom prst="roundRect">
            <a:avLst>
              <a:gd name="adj" fmla="val 3437"/>
            </a:avLst>
          </a:prstGeom>
          <a:noFill/>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ja-JP" altLang="en-US" sz="1100" dirty="0">
              <a:solidFill>
                <a:schemeClr val="tx1"/>
              </a:solidFill>
              <a:latin typeface="+mj-ea"/>
              <a:ea typeface="+mj-ea"/>
            </a:endParaRPr>
          </a:p>
        </p:txBody>
      </p:sp>
      <p:grpSp>
        <p:nvGrpSpPr>
          <p:cNvPr id="3086" name="グループ化 52">
            <a:extLst>
              <a:ext uri="{FF2B5EF4-FFF2-40B4-BE49-F238E27FC236}">
                <a16:creationId xmlns:a16="http://schemas.microsoft.com/office/drawing/2014/main" id="{5475FDFB-CACD-97A4-017A-A04E300B0DC8}"/>
              </a:ext>
            </a:extLst>
          </p:cNvPr>
          <p:cNvGrpSpPr>
            <a:grpSpLocks/>
          </p:cNvGrpSpPr>
          <p:nvPr/>
        </p:nvGrpSpPr>
        <p:grpSpPr bwMode="auto">
          <a:xfrm>
            <a:off x="6530975" y="1700808"/>
            <a:ext cx="3503670" cy="1174229"/>
            <a:chOff x="191200" y="4495541"/>
            <a:chExt cx="5306237" cy="1594441"/>
          </a:xfrm>
        </p:grpSpPr>
        <p:sp>
          <p:nvSpPr>
            <p:cNvPr id="51" name="正方形/長方形 50">
              <a:extLst>
                <a:ext uri="{FF2B5EF4-FFF2-40B4-BE49-F238E27FC236}">
                  <a16:creationId xmlns:a16="http://schemas.microsoft.com/office/drawing/2014/main" id="{DA48F2CB-C41C-B8EB-F1AE-F95DAC88B907}"/>
                </a:ext>
              </a:extLst>
            </p:cNvPr>
            <p:cNvSpPr/>
            <p:nvPr/>
          </p:nvSpPr>
          <p:spPr>
            <a:xfrm>
              <a:off x="191200" y="4725484"/>
              <a:ext cx="5306237" cy="1364498"/>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ea"/>
                <a:ea typeface="+mj-ea"/>
              </a:endParaRPr>
            </a:p>
          </p:txBody>
        </p:sp>
        <p:sp>
          <p:nvSpPr>
            <p:cNvPr id="52" name="角丸四角形 51">
              <a:extLst>
                <a:ext uri="{FF2B5EF4-FFF2-40B4-BE49-F238E27FC236}">
                  <a16:creationId xmlns:a16="http://schemas.microsoft.com/office/drawing/2014/main" id="{72C22E09-A524-728A-35AE-F96B725123C8}"/>
                </a:ext>
              </a:extLst>
            </p:cNvPr>
            <p:cNvSpPr/>
            <p:nvPr/>
          </p:nvSpPr>
          <p:spPr>
            <a:xfrm>
              <a:off x="732040" y="4983887"/>
              <a:ext cx="3964299" cy="28238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dirty="0">
                <a:solidFill>
                  <a:schemeClr val="tx1"/>
                </a:solidFill>
                <a:latin typeface="+mj-ea"/>
                <a:ea typeface="+mj-ea"/>
                <a:cs typeface="メイリオ" pitchFamily="50" charset="-128"/>
              </a:endParaRPr>
            </a:p>
          </p:txBody>
        </p:sp>
        <p:sp>
          <p:nvSpPr>
            <p:cNvPr id="53" name="角丸四角形 52">
              <a:extLst>
                <a:ext uri="{FF2B5EF4-FFF2-40B4-BE49-F238E27FC236}">
                  <a16:creationId xmlns:a16="http://schemas.microsoft.com/office/drawing/2014/main" id="{F7FBE823-9F65-7DD1-476F-6CCC03187894}"/>
                </a:ext>
              </a:extLst>
            </p:cNvPr>
            <p:cNvSpPr/>
            <p:nvPr/>
          </p:nvSpPr>
          <p:spPr>
            <a:xfrm>
              <a:off x="741656" y="5350340"/>
              <a:ext cx="3946620" cy="24142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dirty="0">
                <a:solidFill>
                  <a:schemeClr val="tx1"/>
                </a:solidFill>
                <a:latin typeface="+mj-ea"/>
                <a:ea typeface="+mj-ea"/>
                <a:cs typeface="メイリオ" pitchFamily="50" charset="-128"/>
              </a:endParaRPr>
            </a:p>
          </p:txBody>
        </p:sp>
        <p:sp>
          <p:nvSpPr>
            <p:cNvPr id="56" name="角丸四角形 55">
              <a:extLst>
                <a:ext uri="{FF2B5EF4-FFF2-40B4-BE49-F238E27FC236}">
                  <a16:creationId xmlns:a16="http://schemas.microsoft.com/office/drawing/2014/main" id="{BA952953-A6A0-B974-2F16-52A4C8775627}"/>
                </a:ext>
              </a:extLst>
            </p:cNvPr>
            <p:cNvSpPr/>
            <p:nvPr/>
          </p:nvSpPr>
          <p:spPr>
            <a:xfrm>
              <a:off x="748869" y="5690925"/>
              <a:ext cx="3933361" cy="28454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mj-ea"/>
                  <a:ea typeface="+mj-ea"/>
                </a:rPr>
                <a:t>　</a:t>
              </a:r>
              <a:endParaRPr lang="ja-JP" altLang="en-US" sz="800" dirty="0">
                <a:solidFill>
                  <a:schemeClr val="tx1"/>
                </a:solidFill>
                <a:latin typeface="+mj-ea"/>
                <a:ea typeface="+mj-ea"/>
              </a:endParaRPr>
            </a:p>
          </p:txBody>
        </p:sp>
        <p:sp>
          <p:nvSpPr>
            <p:cNvPr id="60" name="正方形/長方形 59">
              <a:extLst>
                <a:ext uri="{FF2B5EF4-FFF2-40B4-BE49-F238E27FC236}">
                  <a16:creationId xmlns:a16="http://schemas.microsoft.com/office/drawing/2014/main" id="{1D43F622-4E34-F4C8-82DE-8E2CBA7AC20F}"/>
                </a:ext>
              </a:extLst>
            </p:cNvPr>
            <p:cNvSpPr/>
            <p:nvPr/>
          </p:nvSpPr>
          <p:spPr>
            <a:xfrm>
              <a:off x="234479" y="4495541"/>
              <a:ext cx="3608755" cy="3233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latin typeface="+mj-ea"/>
                  <a:ea typeface="+mj-ea"/>
                </a:rPr>
                <a:t>事業実施主体：○○</a:t>
              </a:r>
            </a:p>
          </p:txBody>
        </p:sp>
      </p:grpSp>
      <p:sp>
        <p:nvSpPr>
          <p:cNvPr id="67" name="二等辺三角形 66">
            <a:extLst>
              <a:ext uri="{FF2B5EF4-FFF2-40B4-BE49-F238E27FC236}">
                <a16:creationId xmlns:a16="http://schemas.microsoft.com/office/drawing/2014/main" id="{A9A8E278-F129-7C3F-BD0E-22493CD42D4B}"/>
              </a:ext>
            </a:extLst>
          </p:cNvPr>
          <p:cNvSpPr/>
          <p:nvPr/>
        </p:nvSpPr>
        <p:spPr>
          <a:xfrm rot="10800000">
            <a:off x="8038310" y="2960765"/>
            <a:ext cx="1739900" cy="145183"/>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ea"/>
              <a:ea typeface="+mj-ea"/>
            </a:endParaRPr>
          </a:p>
        </p:txBody>
      </p:sp>
      <p:sp>
        <p:nvSpPr>
          <p:cNvPr id="68" name="角丸四角形 67">
            <a:extLst>
              <a:ext uri="{FF2B5EF4-FFF2-40B4-BE49-F238E27FC236}">
                <a16:creationId xmlns:a16="http://schemas.microsoft.com/office/drawing/2014/main" id="{06845A59-C8F1-339A-7ED8-D857DB08A94D}"/>
              </a:ext>
            </a:extLst>
          </p:cNvPr>
          <p:cNvSpPr/>
          <p:nvPr/>
        </p:nvSpPr>
        <p:spPr>
          <a:xfrm>
            <a:off x="6559553" y="3144841"/>
            <a:ext cx="5297087" cy="249237"/>
          </a:xfrm>
          <a:prstGeom prst="roundRect">
            <a:avLst/>
          </a:prstGeom>
          <a:ln/>
        </p:spPr>
        <p:style>
          <a:lnRef idx="1">
            <a:schemeClr val="accent2"/>
          </a:lnRef>
          <a:fillRef idx="2">
            <a:schemeClr val="accent2"/>
          </a:fillRef>
          <a:effectRef idx="1">
            <a:schemeClr val="accent2"/>
          </a:effectRef>
          <a:fontRef idx="minor">
            <a:schemeClr val="dk1"/>
          </a:fontRef>
        </p:style>
        <p:txBody>
          <a:bodyPr anchor="ctr"/>
          <a:lstStyle/>
          <a:p>
            <a:pPr>
              <a:defRPr/>
            </a:pPr>
            <a:r>
              <a:rPr lang="ja-JP" altLang="en-US" sz="800" dirty="0">
                <a:solidFill>
                  <a:schemeClr val="tx1"/>
                </a:solidFill>
                <a:latin typeface="+mj-ea"/>
                <a:ea typeface="+mj-ea"/>
              </a:rPr>
              <a:t>ターゲット（新たな担い手）：</a:t>
            </a:r>
          </a:p>
        </p:txBody>
      </p:sp>
      <p:sp>
        <p:nvSpPr>
          <p:cNvPr id="69" name="二等辺三角形 68">
            <a:extLst>
              <a:ext uri="{FF2B5EF4-FFF2-40B4-BE49-F238E27FC236}">
                <a16:creationId xmlns:a16="http://schemas.microsoft.com/office/drawing/2014/main" id="{14876F92-0525-B02E-02AE-0741B9DBE861}"/>
              </a:ext>
            </a:extLst>
          </p:cNvPr>
          <p:cNvSpPr/>
          <p:nvPr/>
        </p:nvSpPr>
        <p:spPr>
          <a:xfrm rot="16200000">
            <a:off x="10052894" y="2199484"/>
            <a:ext cx="468312" cy="250825"/>
          </a:xfrm>
          <a:prstGeom prst="triangl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ea"/>
              <a:ea typeface="+mj-ea"/>
            </a:endParaRPr>
          </a:p>
        </p:txBody>
      </p:sp>
      <p:grpSp>
        <p:nvGrpSpPr>
          <p:cNvPr id="3090" name="グループ化 2056">
            <a:extLst>
              <a:ext uri="{FF2B5EF4-FFF2-40B4-BE49-F238E27FC236}">
                <a16:creationId xmlns:a16="http://schemas.microsoft.com/office/drawing/2014/main" id="{2C775B75-3E7E-0D7E-14BC-422C7D55F602}"/>
              </a:ext>
            </a:extLst>
          </p:cNvPr>
          <p:cNvGrpSpPr>
            <a:grpSpLocks/>
          </p:cNvGrpSpPr>
          <p:nvPr/>
        </p:nvGrpSpPr>
        <p:grpSpPr bwMode="auto">
          <a:xfrm>
            <a:off x="10436274" y="1798638"/>
            <a:ext cx="1276350" cy="1104900"/>
            <a:chOff x="5133696" y="7364093"/>
            <a:chExt cx="1277045" cy="1105126"/>
          </a:xfrm>
        </p:grpSpPr>
        <p:sp>
          <p:nvSpPr>
            <p:cNvPr id="71" name="角丸四角形 70">
              <a:extLst>
                <a:ext uri="{FF2B5EF4-FFF2-40B4-BE49-F238E27FC236}">
                  <a16:creationId xmlns:a16="http://schemas.microsoft.com/office/drawing/2014/main" id="{E8E79287-A37B-15F6-F58A-714472CF99A6}"/>
                </a:ext>
              </a:extLst>
            </p:cNvPr>
            <p:cNvSpPr/>
            <p:nvPr/>
          </p:nvSpPr>
          <p:spPr>
            <a:xfrm>
              <a:off x="5133696" y="7748347"/>
              <a:ext cx="1277045" cy="346146"/>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800" dirty="0">
                <a:solidFill>
                  <a:schemeClr val="tx1"/>
                </a:solidFill>
                <a:latin typeface="+mj-ea"/>
                <a:ea typeface="+mj-ea"/>
                <a:cs typeface="メイリオ" pitchFamily="50" charset="-128"/>
              </a:endParaRPr>
            </a:p>
          </p:txBody>
        </p:sp>
        <p:sp>
          <p:nvSpPr>
            <p:cNvPr id="72" name="角丸四角形 71">
              <a:extLst>
                <a:ext uri="{FF2B5EF4-FFF2-40B4-BE49-F238E27FC236}">
                  <a16:creationId xmlns:a16="http://schemas.microsoft.com/office/drawing/2014/main" id="{8821354E-51E1-1BDD-F595-81CFE0C2CAE5}"/>
                </a:ext>
              </a:extLst>
            </p:cNvPr>
            <p:cNvSpPr/>
            <p:nvPr/>
          </p:nvSpPr>
          <p:spPr>
            <a:xfrm>
              <a:off x="5133696" y="7364093"/>
              <a:ext cx="1277045" cy="344557"/>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800" dirty="0">
                <a:solidFill>
                  <a:schemeClr val="tx1"/>
                </a:solidFill>
                <a:latin typeface="+mj-ea"/>
                <a:ea typeface="+mj-ea"/>
                <a:cs typeface="メイリオ" pitchFamily="50" charset="-128"/>
              </a:endParaRPr>
            </a:p>
          </p:txBody>
        </p:sp>
        <p:sp>
          <p:nvSpPr>
            <p:cNvPr id="74" name="角丸四角形 73">
              <a:extLst>
                <a:ext uri="{FF2B5EF4-FFF2-40B4-BE49-F238E27FC236}">
                  <a16:creationId xmlns:a16="http://schemas.microsoft.com/office/drawing/2014/main" id="{EF5B9B57-4B3E-EEB4-86D8-B4841D355C3A}"/>
                </a:ext>
              </a:extLst>
            </p:cNvPr>
            <p:cNvSpPr/>
            <p:nvPr/>
          </p:nvSpPr>
          <p:spPr>
            <a:xfrm>
              <a:off x="5133696" y="8124661"/>
              <a:ext cx="1277045" cy="344558"/>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800" dirty="0">
                <a:solidFill>
                  <a:schemeClr val="tx1"/>
                </a:solidFill>
                <a:latin typeface="+mj-ea"/>
                <a:ea typeface="+mj-ea"/>
                <a:cs typeface="メイリオ" pitchFamily="50" charset="-128"/>
              </a:endParaRPr>
            </a:p>
          </p:txBody>
        </p:sp>
      </p:grpSp>
      <p:sp>
        <p:nvSpPr>
          <p:cNvPr id="3091" name="テキスト ボックス 56">
            <a:extLst>
              <a:ext uri="{FF2B5EF4-FFF2-40B4-BE49-F238E27FC236}">
                <a16:creationId xmlns:a16="http://schemas.microsoft.com/office/drawing/2014/main" id="{40D5E62B-FF4E-3853-B22D-3C67C9AF7966}"/>
              </a:ext>
            </a:extLst>
          </p:cNvPr>
          <p:cNvSpPr txBox="1">
            <a:spLocks noChangeArrowheads="1"/>
          </p:cNvSpPr>
          <p:nvPr/>
        </p:nvSpPr>
        <p:spPr bwMode="auto">
          <a:xfrm>
            <a:off x="10114015" y="2257425"/>
            <a:ext cx="3905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800">
                <a:latin typeface="+mj-ea"/>
                <a:ea typeface="+mj-ea"/>
              </a:rPr>
              <a:t>協力</a:t>
            </a:r>
            <a:endParaRPr lang="en-US" altLang="ja-JP" sz="800">
              <a:latin typeface="+mj-ea"/>
              <a:ea typeface="+mj-ea"/>
            </a:endParaRPr>
          </a:p>
        </p:txBody>
      </p:sp>
      <p:sp>
        <p:nvSpPr>
          <p:cNvPr id="3092" name="テキスト ボックス 56">
            <a:extLst>
              <a:ext uri="{FF2B5EF4-FFF2-40B4-BE49-F238E27FC236}">
                <a16:creationId xmlns:a16="http://schemas.microsoft.com/office/drawing/2014/main" id="{54E1B602-E7CA-51F0-A5BE-1BE4810ED9E4}"/>
              </a:ext>
            </a:extLst>
          </p:cNvPr>
          <p:cNvSpPr txBox="1">
            <a:spLocks noChangeArrowheads="1"/>
          </p:cNvSpPr>
          <p:nvPr/>
        </p:nvSpPr>
        <p:spPr bwMode="auto">
          <a:xfrm>
            <a:off x="7187406" y="1527969"/>
            <a:ext cx="1177925"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800" dirty="0">
                <a:latin typeface="+mj-ea"/>
                <a:ea typeface="+mj-ea"/>
              </a:rPr>
              <a:t>〈</a:t>
            </a:r>
            <a:r>
              <a:rPr lang="ja-JP" altLang="en-US" sz="800" dirty="0">
                <a:latin typeface="+mj-ea"/>
                <a:ea typeface="+mj-ea"/>
              </a:rPr>
              <a:t>記載ｲﾒｰジ</a:t>
            </a:r>
            <a:r>
              <a:rPr lang="en-US" altLang="ja-JP" sz="800" dirty="0">
                <a:latin typeface="+mj-ea"/>
                <a:ea typeface="+mj-ea"/>
              </a:rPr>
              <a:t>)</a:t>
            </a:r>
          </a:p>
        </p:txBody>
      </p:sp>
      <p:sp>
        <p:nvSpPr>
          <p:cNvPr id="3093" name="テキスト ボックス 56">
            <a:extLst>
              <a:ext uri="{FF2B5EF4-FFF2-40B4-BE49-F238E27FC236}">
                <a16:creationId xmlns:a16="http://schemas.microsoft.com/office/drawing/2014/main" id="{50127BCC-01FC-3C87-BA02-86A3C3BDEE95}"/>
              </a:ext>
            </a:extLst>
          </p:cNvPr>
          <p:cNvSpPr txBox="1">
            <a:spLocks noChangeArrowheads="1"/>
          </p:cNvSpPr>
          <p:nvPr/>
        </p:nvSpPr>
        <p:spPr bwMode="auto">
          <a:xfrm>
            <a:off x="6338891" y="1481141"/>
            <a:ext cx="260349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a:latin typeface="+mj-ea"/>
                <a:ea typeface="+mj-ea"/>
              </a:rPr>
              <a:t>事業実施体制</a:t>
            </a:r>
            <a:endParaRPr lang="en-US" altLang="ja-JP" sz="1100">
              <a:latin typeface="+mj-ea"/>
              <a:ea typeface="+mj-ea"/>
            </a:endParaRPr>
          </a:p>
        </p:txBody>
      </p:sp>
      <p:sp>
        <p:nvSpPr>
          <p:cNvPr id="2" name="正方形/長方形 1">
            <a:extLst>
              <a:ext uri="{FF2B5EF4-FFF2-40B4-BE49-F238E27FC236}">
                <a16:creationId xmlns:a16="http://schemas.microsoft.com/office/drawing/2014/main" id="{FC71A56D-32AF-9821-597D-B356FD9EA25D}"/>
              </a:ext>
            </a:extLst>
          </p:cNvPr>
          <p:cNvSpPr/>
          <p:nvPr/>
        </p:nvSpPr>
        <p:spPr>
          <a:xfrm>
            <a:off x="7752184" y="3835400"/>
            <a:ext cx="1890712" cy="122713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bg1">
                    <a:lumMod val="50000"/>
                  </a:schemeClr>
                </a:solidFill>
                <a:latin typeface="+mj-ea"/>
                <a:ea typeface="+mj-ea"/>
              </a:rPr>
              <a:t>写　真　①</a:t>
            </a:r>
          </a:p>
        </p:txBody>
      </p:sp>
      <p:sp>
        <p:nvSpPr>
          <p:cNvPr id="83" name="正方形/長方形 82">
            <a:extLst>
              <a:ext uri="{FF2B5EF4-FFF2-40B4-BE49-F238E27FC236}">
                <a16:creationId xmlns:a16="http://schemas.microsoft.com/office/drawing/2014/main" id="{BE7FCD2B-A8E5-451E-F787-A21F2F7A7893}"/>
              </a:ext>
            </a:extLst>
          </p:cNvPr>
          <p:cNvSpPr/>
          <p:nvPr/>
        </p:nvSpPr>
        <p:spPr>
          <a:xfrm>
            <a:off x="7763299" y="5340350"/>
            <a:ext cx="1890713" cy="1225550"/>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bg1">
                    <a:lumMod val="50000"/>
                  </a:schemeClr>
                </a:solidFill>
                <a:latin typeface="+mj-ea"/>
                <a:ea typeface="+mj-ea"/>
              </a:rPr>
              <a:t>写　真　②</a:t>
            </a:r>
          </a:p>
        </p:txBody>
      </p:sp>
      <p:sp>
        <p:nvSpPr>
          <p:cNvPr id="84" name="角丸四角形 83">
            <a:extLst>
              <a:ext uri="{FF2B5EF4-FFF2-40B4-BE49-F238E27FC236}">
                <a16:creationId xmlns:a16="http://schemas.microsoft.com/office/drawing/2014/main" id="{7EC0B656-C752-DE15-0049-DE1736520F68}"/>
              </a:ext>
            </a:extLst>
          </p:cNvPr>
          <p:cNvSpPr/>
          <p:nvPr/>
        </p:nvSpPr>
        <p:spPr>
          <a:xfrm>
            <a:off x="7941099" y="6582731"/>
            <a:ext cx="1641475" cy="22542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j-ea"/>
                <a:ea typeface="+mj-ea"/>
                <a:cs typeface="メイリオ" pitchFamily="50" charset="-128"/>
              </a:rPr>
              <a:t>写真②の説明</a:t>
            </a:r>
            <a:endParaRPr lang="en-US" altLang="ja-JP" sz="800" dirty="0">
              <a:solidFill>
                <a:schemeClr val="tx1"/>
              </a:solidFill>
              <a:latin typeface="+mj-ea"/>
              <a:ea typeface="+mj-ea"/>
              <a:cs typeface="メイリオ" pitchFamily="50" charset="-128"/>
            </a:endParaRPr>
          </a:p>
        </p:txBody>
      </p:sp>
      <p:sp>
        <p:nvSpPr>
          <p:cNvPr id="40" name="ホームベース 39">
            <a:extLst>
              <a:ext uri="{FF2B5EF4-FFF2-40B4-BE49-F238E27FC236}">
                <a16:creationId xmlns:a16="http://schemas.microsoft.com/office/drawing/2014/main" id="{DAF2E352-9B06-335C-F6A2-D2AEE663008E}"/>
              </a:ext>
            </a:extLst>
          </p:cNvPr>
          <p:cNvSpPr/>
          <p:nvPr/>
        </p:nvSpPr>
        <p:spPr bwMode="auto">
          <a:xfrm>
            <a:off x="194473" y="3856044"/>
            <a:ext cx="1817687" cy="231775"/>
          </a:xfrm>
          <a:prstGeom prst="homePlate">
            <a:avLst>
              <a:gd name="adj" fmla="val 0"/>
            </a:avLst>
          </a:prstGeom>
          <a:ln>
            <a:solidFill>
              <a:srgbClr val="FFC000"/>
            </a:solidFill>
          </a:ln>
        </p:spPr>
        <p:style>
          <a:lnRef idx="1">
            <a:schemeClr val="accent6"/>
          </a:lnRef>
          <a:fillRef idx="2">
            <a:schemeClr val="accent6"/>
          </a:fillRef>
          <a:effectRef idx="1">
            <a:schemeClr val="accent6"/>
          </a:effectRef>
          <a:fontRef idx="minor">
            <a:schemeClr val="dk1"/>
          </a:fontRef>
        </p:style>
        <p:txBody>
          <a:bodyPr lIns="86599" tIns="43300" rIns="86599" bIns="43300" anchor="ctr"/>
          <a:lstStyle/>
          <a:p>
            <a:pPr algn="ctr">
              <a:defRPr/>
            </a:pPr>
            <a:r>
              <a:rPr lang="ja-JP" altLang="en-US" sz="1050" dirty="0">
                <a:solidFill>
                  <a:prstClr val="black"/>
                </a:solidFill>
                <a:latin typeface="+mj-ea"/>
                <a:ea typeface="+mj-ea"/>
              </a:rPr>
              <a:t>事業テーマ、事業名</a:t>
            </a:r>
          </a:p>
        </p:txBody>
      </p:sp>
      <p:sp>
        <p:nvSpPr>
          <p:cNvPr id="45" name="ホームベース 44">
            <a:extLst>
              <a:ext uri="{FF2B5EF4-FFF2-40B4-BE49-F238E27FC236}">
                <a16:creationId xmlns:a16="http://schemas.microsoft.com/office/drawing/2014/main" id="{4B23B352-DD27-2607-D331-35DCD9DA18B3}"/>
              </a:ext>
            </a:extLst>
          </p:cNvPr>
          <p:cNvSpPr/>
          <p:nvPr/>
        </p:nvSpPr>
        <p:spPr bwMode="auto">
          <a:xfrm>
            <a:off x="4206304" y="3844928"/>
            <a:ext cx="2324667" cy="231775"/>
          </a:xfrm>
          <a:prstGeom prst="homePlate">
            <a:avLst>
              <a:gd name="adj" fmla="val 0"/>
            </a:avLst>
          </a:prstGeom>
          <a:ln>
            <a:solidFill>
              <a:srgbClr val="FFC000"/>
            </a:solidFill>
          </a:ln>
        </p:spPr>
        <p:style>
          <a:lnRef idx="1">
            <a:schemeClr val="accent6"/>
          </a:lnRef>
          <a:fillRef idx="2">
            <a:schemeClr val="accent6"/>
          </a:fillRef>
          <a:effectRef idx="1">
            <a:schemeClr val="accent6"/>
          </a:effectRef>
          <a:fontRef idx="minor">
            <a:schemeClr val="dk1"/>
          </a:fontRef>
        </p:style>
        <p:txBody>
          <a:bodyPr lIns="86599" tIns="43300" rIns="86599" bIns="43300" anchor="ctr"/>
          <a:lstStyle/>
          <a:p>
            <a:pPr algn="ctr">
              <a:defRPr/>
            </a:pPr>
            <a:r>
              <a:rPr lang="ja-JP" altLang="en-US" sz="1050" dirty="0">
                <a:solidFill>
                  <a:prstClr val="black"/>
                </a:solidFill>
                <a:latin typeface="+mj-ea"/>
                <a:ea typeface="+mj-ea"/>
              </a:rPr>
              <a:t>本事業で目指す将来像</a:t>
            </a:r>
          </a:p>
        </p:txBody>
      </p:sp>
      <p:sp>
        <p:nvSpPr>
          <p:cNvPr id="8" name="四角形吹き出し 7">
            <a:extLst>
              <a:ext uri="{FF2B5EF4-FFF2-40B4-BE49-F238E27FC236}">
                <a16:creationId xmlns:a16="http://schemas.microsoft.com/office/drawing/2014/main" id="{5D342EFB-5F7F-65CC-A981-72D31D59E7AF}"/>
              </a:ext>
            </a:extLst>
          </p:cNvPr>
          <p:cNvSpPr/>
          <p:nvPr/>
        </p:nvSpPr>
        <p:spPr>
          <a:xfrm>
            <a:off x="4781212" y="5634459"/>
            <a:ext cx="2365375" cy="1017587"/>
          </a:xfrm>
          <a:prstGeom prst="wedgeRectCallout">
            <a:avLst>
              <a:gd name="adj1" fmla="val 74175"/>
              <a:gd name="adj2" fmla="val -6459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200" dirty="0">
                <a:solidFill>
                  <a:schemeClr val="bg1">
                    <a:lumMod val="50000"/>
                  </a:schemeClr>
                </a:solidFill>
                <a:latin typeface="+mj-ea"/>
                <a:ea typeface="+mj-ea"/>
              </a:rPr>
              <a:t>①当該事業や商店街の状況がわかる写真の添付をお願いします。</a:t>
            </a:r>
            <a:endParaRPr lang="en-US" altLang="ja-JP" sz="1200" dirty="0">
              <a:solidFill>
                <a:schemeClr val="bg1">
                  <a:lumMod val="50000"/>
                </a:schemeClr>
              </a:solidFill>
              <a:latin typeface="+mj-ea"/>
              <a:ea typeface="+mj-ea"/>
            </a:endParaRPr>
          </a:p>
          <a:p>
            <a:pPr>
              <a:defRPr/>
            </a:pPr>
            <a:r>
              <a:rPr lang="ja-JP" altLang="en-US" sz="1200" dirty="0">
                <a:solidFill>
                  <a:schemeClr val="bg1">
                    <a:lumMod val="50000"/>
                  </a:schemeClr>
                </a:solidFill>
                <a:latin typeface="+mj-ea"/>
                <a:ea typeface="+mj-ea"/>
              </a:rPr>
              <a:t>②併せて写真の下に当該写真の簡単な説明（１行程度）の記載をお願いします。</a:t>
            </a:r>
            <a:endParaRPr lang="en-US" altLang="ja-JP" sz="1200" dirty="0">
              <a:solidFill>
                <a:schemeClr val="bg1">
                  <a:lumMod val="50000"/>
                </a:schemeClr>
              </a:solidFill>
              <a:latin typeface="+mj-ea"/>
              <a:ea typeface="+mj-ea"/>
            </a:endParaRPr>
          </a:p>
          <a:p>
            <a:pPr>
              <a:defRPr/>
            </a:pPr>
            <a:endParaRPr lang="ja-JP" altLang="en-US" sz="1200" dirty="0">
              <a:solidFill>
                <a:srgbClr val="000000"/>
              </a:solidFill>
              <a:latin typeface="+mj-ea"/>
              <a:ea typeface="+mj-ea"/>
            </a:endParaRPr>
          </a:p>
        </p:txBody>
      </p:sp>
      <p:sp>
        <p:nvSpPr>
          <p:cNvPr id="50" name="角丸四角形 49">
            <a:extLst>
              <a:ext uri="{FF2B5EF4-FFF2-40B4-BE49-F238E27FC236}">
                <a16:creationId xmlns:a16="http://schemas.microsoft.com/office/drawing/2014/main" id="{3876917B-5948-79D3-6F3B-495714677AE8}"/>
              </a:ext>
            </a:extLst>
          </p:cNvPr>
          <p:cNvSpPr/>
          <p:nvPr/>
        </p:nvSpPr>
        <p:spPr>
          <a:xfrm>
            <a:off x="47328" y="954091"/>
            <a:ext cx="12097344" cy="3317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altLang="ja-JP" sz="1100" dirty="0">
              <a:solidFill>
                <a:schemeClr val="tx1"/>
              </a:solidFill>
              <a:latin typeface="+mj-ea"/>
              <a:ea typeface="+mj-ea"/>
            </a:endParaRPr>
          </a:p>
        </p:txBody>
      </p:sp>
      <p:sp>
        <p:nvSpPr>
          <p:cNvPr id="58" name="正方形/長方形 57">
            <a:extLst>
              <a:ext uri="{FF2B5EF4-FFF2-40B4-BE49-F238E27FC236}">
                <a16:creationId xmlns:a16="http://schemas.microsoft.com/office/drawing/2014/main" id="{A8C0710B-0444-2A85-FC5B-6998C30104E6}"/>
              </a:ext>
            </a:extLst>
          </p:cNvPr>
          <p:cNvSpPr/>
          <p:nvPr/>
        </p:nvSpPr>
        <p:spPr>
          <a:xfrm>
            <a:off x="130324" y="954091"/>
            <a:ext cx="10407501" cy="331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a:solidFill>
                  <a:schemeClr val="tx1"/>
                </a:solidFill>
                <a:latin typeface="+mj-ea"/>
                <a:ea typeface="+mj-ea"/>
              </a:rPr>
              <a:t>事業名又は事業テーマ：○○○○○○○○事業</a:t>
            </a:r>
          </a:p>
        </p:txBody>
      </p:sp>
      <p:sp>
        <p:nvSpPr>
          <p:cNvPr id="9" name="テキスト ボックス 8">
            <a:extLst>
              <a:ext uri="{FF2B5EF4-FFF2-40B4-BE49-F238E27FC236}">
                <a16:creationId xmlns:a16="http://schemas.microsoft.com/office/drawing/2014/main" id="{BCD97E8A-B2CB-C6C5-B24A-5AEBE06CE371}"/>
              </a:ext>
            </a:extLst>
          </p:cNvPr>
          <p:cNvSpPr txBox="1"/>
          <p:nvPr/>
        </p:nvSpPr>
        <p:spPr>
          <a:xfrm>
            <a:off x="194473" y="4087816"/>
            <a:ext cx="3171825" cy="615950"/>
          </a:xfrm>
          <a:prstGeom prst="rect">
            <a:avLst/>
          </a:prstGeom>
          <a:noFill/>
        </p:spPr>
        <p:txBody>
          <a:bodyPr>
            <a:spAutoFit/>
          </a:bodyPr>
          <a:lstStyle/>
          <a:p>
            <a:pPr>
              <a:defRPr/>
            </a:pPr>
            <a:r>
              <a:rPr lang="ja-JP" altLang="en-US" sz="1200" dirty="0">
                <a:solidFill>
                  <a:schemeClr val="bg1">
                    <a:lumMod val="50000"/>
                  </a:schemeClr>
                </a:solidFill>
                <a:latin typeface="+mj-ea"/>
                <a:ea typeface="+mj-ea"/>
              </a:rPr>
              <a:t>事業内容の概要</a:t>
            </a:r>
            <a:endParaRPr lang="en-US" altLang="ja-JP" sz="1200" dirty="0">
              <a:solidFill>
                <a:schemeClr val="bg1">
                  <a:lumMod val="50000"/>
                </a:schemeClr>
              </a:solidFill>
              <a:latin typeface="+mj-ea"/>
              <a:ea typeface="+mj-ea"/>
            </a:endParaRPr>
          </a:p>
          <a:p>
            <a:pPr>
              <a:defRPr/>
            </a:pPr>
            <a:r>
              <a:rPr lang="en-US" altLang="ja-JP" sz="1050" dirty="0">
                <a:solidFill>
                  <a:schemeClr val="bg1">
                    <a:lumMod val="50000"/>
                  </a:schemeClr>
                </a:solidFill>
                <a:latin typeface="+mj-ea"/>
                <a:ea typeface="+mj-ea"/>
              </a:rPr>
              <a:t>※</a:t>
            </a:r>
            <a:r>
              <a:rPr lang="ja-JP" altLang="en-US" sz="1050" dirty="0">
                <a:solidFill>
                  <a:schemeClr val="bg1">
                    <a:lumMod val="50000"/>
                  </a:schemeClr>
                </a:solidFill>
                <a:latin typeface="+mj-ea"/>
                <a:ea typeface="+mj-ea"/>
              </a:rPr>
              <a:t>補助事業及び補助事業終了後の事業展開も含めた事業全体について概要を記載してください。</a:t>
            </a:r>
          </a:p>
        </p:txBody>
      </p:sp>
      <p:sp>
        <p:nvSpPr>
          <p:cNvPr id="3104" name="テキスト ボックス 29">
            <a:extLst>
              <a:ext uri="{FF2B5EF4-FFF2-40B4-BE49-F238E27FC236}">
                <a16:creationId xmlns:a16="http://schemas.microsoft.com/office/drawing/2014/main" id="{9EC57B9C-DDB1-2711-712D-F3263B66804D}"/>
              </a:ext>
            </a:extLst>
          </p:cNvPr>
          <p:cNvSpPr txBox="1">
            <a:spLocks noChangeArrowheads="1"/>
          </p:cNvSpPr>
          <p:nvPr/>
        </p:nvSpPr>
        <p:spPr bwMode="auto">
          <a:xfrm>
            <a:off x="8488363" y="1002186"/>
            <a:ext cx="3517748" cy="230832"/>
          </a:xfrm>
          <a:prstGeom prst="rect">
            <a:avLst/>
          </a:prstGeom>
          <a:solidFill>
            <a:schemeClr val="bg1"/>
          </a:solidFill>
          <a:ln w="9525">
            <a:solidFill>
              <a:schemeClr val="tx1"/>
            </a:solid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dirty="0">
                <a:solidFill>
                  <a:srgbClr val="FF0000"/>
                </a:solidFill>
                <a:latin typeface="+mj-ea"/>
                <a:ea typeface="+mj-ea"/>
              </a:rPr>
              <a:t>本書は、実施計画書及び交付申請書に添付して提出してください。</a:t>
            </a:r>
            <a:endParaRPr lang="en-US" altLang="ja-JP" sz="900" dirty="0">
              <a:solidFill>
                <a:srgbClr val="FF0000"/>
              </a:solidFill>
              <a:latin typeface="+mj-ea"/>
              <a:ea typeface="+mj-ea"/>
            </a:endParaRPr>
          </a:p>
        </p:txBody>
      </p:sp>
      <p:sp>
        <p:nvSpPr>
          <p:cNvPr id="3" name="テキスト ボックス 6">
            <a:extLst>
              <a:ext uri="{FF2B5EF4-FFF2-40B4-BE49-F238E27FC236}">
                <a16:creationId xmlns:a16="http://schemas.microsoft.com/office/drawing/2014/main" id="{3D7BE51C-232C-FAFC-4941-0ADBB3A4B4DB}"/>
              </a:ext>
            </a:extLst>
          </p:cNvPr>
          <p:cNvSpPr txBox="1">
            <a:spLocks noChangeArrowheads="1"/>
          </p:cNvSpPr>
          <p:nvPr/>
        </p:nvSpPr>
        <p:spPr bwMode="auto">
          <a:xfrm>
            <a:off x="11064552" y="86014"/>
            <a:ext cx="997124" cy="351781"/>
          </a:xfrm>
          <a:prstGeom prst="rect">
            <a:avLst/>
          </a:prstGeom>
          <a:solidFill>
            <a:schemeClr val="bg1"/>
          </a:solidFill>
          <a:ln w="9525">
            <a:solidFill>
              <a:schemeClr val="tx1"/>
            </a:solid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600" b="1" dirty="0">
                <a:latin typeface="+mj-ea"/>
                <a:ea typeface="+mj-ea"/>
              </a:rPr>
              <a:t>様式ア</a:t>
            </a:r>
          </a:p>
        </p:txBody>
      </p:sp>
      <p:sp>
        <p:nvSpPr>
          <p:cNvPr id="6" name="角丸四角形 48">
            <a:extLst>
              <a:ext uri="{FF2B5EF4-FFF2-40B4-BE49-F238E27FC236}">
                <a16:creationId xmlns:a16="http://schemas.microsoft.com/office/drawing/2014/main" id="{80641639-6129-D082-F6B0-73DD28B6B8C9}"/>
              </a:ext>
            </a:extLst>
          </p:cNvPr>
          <p:cNvSpPr/>
          <p:nvPr/>
        </p:nvSpPr>
        <p:spPr>
          <a:xfrm>
            <a:off x="10118287" y="5062541"/>
            <a:ext cx="1641475" cy="22542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j-ea"/>
                <a:ea typeface="+mj-ea"/>
                <a:cs typeface="メイリオ" pitchFamily="50" charset="-128"/>
              </a:rPr>
              <a:t>写真③の説明</a:t>
            </a:r>
            <a:endParaRPr lang="en-US" altLang="ja-JP" sz="800" dirty="0">
              <a:solidFill>
                <a:schemeClr val="tx1"/>
              </a:solidFill>
              <a:latin typeface="+mj-ea"/>
              <a:ea typeface="+mj-ea"/>
              <a:cs typeface="メイリオ" pitchFamily="50" charset="-128"/>
            </a:endParaRPr>
          </a:p>
        </p:txBody>
      </p:sp>
      <p:sp>
        <p:nvSpPr>
          <p:cNvPr id="7" name="正方形/長方形 6">
            <a:extLst>
              <a:ext uri="{FF2B5EF4-FFF2-40B4-BE49-F238E27FC236}">
                <a16:creationId xmlns:a16="http://schemas.microsoft.com/office/drawing/2014/main" id="{57F447D1-C5A8-A7F0-BF30-22BC4E6D05E2}"/>
              </a:ext>
            </a:extLst>
          </p:cNvPr>
          <p:cNvSpPr/>
          <p:nvPr/>
        </p:nvSpPr>
        <p:spPr>
          <a:xfrm>
            <a:off x="9937309" y="3835400"/>
            <a:ext cx="1890712" cy="1227138"/>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bg1">
                    <a:lumMod val="50000"/>
                  </a:schemeClr>
                </a:solidFill>
                <a:latin typeface="+mj-ea"/>
                <a:ea typeface="+mj-ea"/>
              </a:rPr>
              <a:t>写　真　③</a:t>
            </a:r>
          </a:p>
        </p:txBody>
      </p:sp>
      <p:sp>
        <p:nvSpPr>
          <p:cNvPr id="10" name="正方形/長方形 9">
            <a:extLst>
              <a:ext uri="{FF2B5EF4-FFF2-40B4-BE49-F238E27FC236}">
                <a16:creationId xmlns:a16="http://schemas.microsoft.com/office/drawing/2014/main" id="{5BA7C260-317A-0825-E0B4-4C38E10DEEFF}"/>
              </a:ext>
            </a:extLst>
          </p:cNvPr>
          <p:cNvSpPr/>
          <p:nvPr/>
        </p:nvSpPr>
        <p:spPr>
          <a:xfrm>
            <a:off x="9948424" y="5340350"/>
            <a:ext cx="1890713" cy="1225550"/>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bg1">
                    <a:lumMod val="50000"/>
                  </a:schemeClr>
                </a:solidFill>
                <a:latin typeface="+mj-ea"/>
                <a:ea typeface="+mj-ea"/>
              </a:rPr>
              <a:t>写　真　④</a:t>
            </a:r>
          </a:p>
        </p:txBody>
      </p:sp>
      <p:sp>
        <p:nvSpPr>
          <p:cNvPr id="11" name="角丸四角形 83">
            <a:extLst>
              <a:ext uri="{FF2B5EF4-FFF2-40B4-BE49-F238E27FC236}">
                <a16:creationId xmlns:a16="http://schemas.microsoft.com/office/drawing/2014/main" id="{9541D8CB-3A2D-EA54-FB21-E210D1B74345}"/>
              </a:ext>
            </a:extLst>
          </p:cNvPr>
          <p:cNvSpPr/>
          <p:nvPr/>
        </p:nvSpPr>
        <p:spPr>
          <a:xfrm>
            <a:off x="10126224" y="6582731"/>
            <a:ext cx="1641475" cy="22542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j-ea"/>
                <a:ea typeface="+mj-ea"/>
                <a:cs typeface="メイリオ" pitchFamily="50" charset="-128"/>
              </a:rPr>
              <a:t>写真④の説明</a:t>
            </a:r>
            <a:endParaRPr lang="en-US" altLang="ja-JP" sz="800" dirty="0">
              <a:solidFill>
                <a:schemeClr val="tx1"/>
              </a:solidFill>
              <a:latin typeface="+mj-ea"/>
              <a:ea typeface="+mj-ea"/>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7">
            <a:extLst>
              <a:ext uri="{FF2B5EF4-FFF2-40B4-BE49-F238E27FC236}">
                <a16:creationId xmlns:a16="http://schemas.microsoft.com/office/drawing/2014/main" id="{50037918-B29C-35B0-ED85-0A0C6FBF4EF1}"/>
              </a:ext>
            </a:extLst>
          </p:cNvPr>
          <p:cNvSpPr txBox="1">
            <a:spLocks noChangeArrowheads="1"/>
          </p:cNvSpPr>
          <p:nvPr/>
        </p:nvSpPr>
        <p:spPr bwMode="auto">
          <a:xfrm>
            <a:off x="119734" y="2704903"/>
            <a:ext cx="11998179" cy="3902271"/>
          </a:xfrm>
          <a:prstGeom prst="rect">
            <a:avLst/>
          </a:prstGeom>
          <a:solidFill>
            <a:srgbClr val="FEF6F0"/>
          </a:solidFill>
          <a:ln w="19050">
            <a:solidFill>
              <a:srgbClr val="FF9933"/>
            </a:solidFill>
            <a:round/>
            <a:headEnd/>
            <a:tailEnd/>
          </a:ln>
          <a:effectLst>
            <a:glow>
              <a:schemeClr val="accent1">
                <a:alpha val="40000"/>
              </a:schemeClr>
            </a:glow>
          </a:effectLst>
        </p:spPr>
        <p:txBody>
          <a:bodyPr lIns="76779" tIns="38390" rIns="76779" bIns="38390">
            <a:norm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defTabSz="829452" eaLnBrk="1" hangingPunct="1">
              <a:lnSpc>
                <a:spcPts val="1451"/>
              </a:lnSpc>
              <a:defRPr/>
            </a:pPr>
            <a:endParaRPr lang="en-US" altLang="ja-JP" sz="907" dirty="0">
              <a:solidFill>
                <a:srgbClr val="FF0000"/>
              </a:solidFill>
              <a:latin typeface="+mj-ea"/>
              <a:ea typeface="+mj-ea"/>
            </a:endParaRPr>
          </a:p>
          <a:p>
            <a:pPr defTabSz="829452" eaLnBrk="1" hangingPunct="1">
              <a:lnSpc>
                <a:spcPts val="1451"/>
              </a:lnSpc>
              <a:defRPr/>
            </a:pPr>
            <a:endParaRPr lang="en-US" altLang="ja-JP" sz="907" dirty="0">
              <a:solidFill>
                <a:srgbClr val="FF0000"/>
              </a:solidFill>
              <a:latin typeface="+mj-ea"/>
              <a:ea typeface="+mj-ea"/>
            </a:endParaRPr>
          </a:p>
        </p:txBody>
      </p:sp>
      <p:sp>
        <p:nvSpPr>
          <p:cNvPr id="40" name="AutoShape 15">
            <a:extLst>
              <a:ext uri="{FF2B5EF4-FFF2-40B4-BE49-F238E27FC236}">
                <a16:creationId xmlns:a16="http://schemas.microsoft.com/office/drawing/2014/main" id="{6CE5D896-EBB9-A8E6-E584-F31A8DE6663C}"/>
              </a:ext>
            </a:extLst>
          </p:cNvPr>
          <p:cNvSpPr>
            <a:spLocks noChangeArrowheads="1"/>
          </p:cNvSpPr>
          <p:nvPr/>
        </p:nvSpPr>
        <p:spPr bwMode="auto">
          <a:xfrm>
            <a:off x="47328" y="250825"/>
            <a:ext cx="12097344" cy="438150"/>
          </a:xfrm>
          <a:prstGeom prst="roundRect">
            <a:avLst>
              <a:gd name="adj" fmla="val 21125"/>
            </a:avLst>
          </a:prstGeom>
          <a:gradFill rotWithShape="1">
            <a:gsLst>
              <a:gs pos="0">
                <a:srgbClr val="FF9933"/>
              </a:gs>
              <a:gs pos="50000">
                <a:schemeClr val="bg1"/>
              </a:gs>
              <a:gs pos="100000">
                <a:srgbClr val="FF9933"/>
              </a:gs>
            </a:gsLst>
            <a:lin ang="5400000" scaled="1"/>
          </a:gradFill>
          <a:ln w="57150" cmpd="thickThin">
            <a:solidFill>
              <a:schemeClr val="tx1"/>
            </a:solidFill>
            <a:round/>
            <a:headEnd/>
            <a:tailEnd/>
          </a:ln>
          <a:effectLst>
            <a:outerShdw dist="107763" dir="2700000" algn="ctr" rotWithShape="0">
              <a:schemeClr val="bg2">
                <a:alpha val="50000"/>
              </a:schemeClr>
            </a:outerShdw>
          </a:effectLst>
        </p:spPr>
        <p:txBody>
          <a:bodyPr lIns="81065" tIns="40532" rIns="81065" bIns="40532" anchor="ctr"/>
          <a:lstStyle/>
          <a:p>
            <a:pPr algn="ctr" defTabSz="829452" eaLnBrk="1" hangingPunct="1">
              <a:defRPr/>
            </a:pPr>
            <a:r>
              <a:rPr lang="ja-JP" altLang="en-US" sz="1814" b="1" dirty="0">
                <a:solidFill>
                  <a:srgbClr val="000000"/>
                </a:solidFill>
                <a:latin typeface="+mj-ea"/>
                <a:ea typeface="+mj-ea"/>
              </a:rPr>
              <a:t>補助事業の内容（令和○年度）　</a:t>
            </a:r>
            <a:r>
              <a:rPr lang="en-US" altLang="ja-JP" sz="1100" b="1" dirty="0">
                <a:solidFill>
                  <a:schemeClr val="bg1">
                    <a:lumMod val="50000"/>
                  </a:schemeClr>
                </a:solidFill>
                <a:latin typeface="+mj-ea"/>
                <a:ea typeface="+mj-ea"/>
              </a:rPr>
              <a:t>※</a:t>
            </a:r>
            <a:r>
              <a:rPr lang="ja-JP" altLang="en-US" sz="1100" b="1" dirty="0">
                <a:solidFill>
                  <a:schemeClr val="bg1">
                    <a:lumMod val="50000"/>
                  </a:schemeClr>
                </a:solidFill>
                <a:latin typeface="+mj-ea"/>
                <a:ea typeface="+mj-ea"/>
              </a:rPr>
              <a:t>補助金を充当する事業について詳細を記載してください。</a:t>
            </a:r>
            <a:endParaRPr lang="ja-JP" altLang="en-US" sz="1814" b="1" dirty="0">
              <a:solidFill>
                <a:schemeClr val="bg1">
                  <a:lumMod val="50000"/>
                </a:schemeClr>
              </a:solidFill>
              <a:latin typeface="+mj-ea"/>
              <a:ea typeface="+mj-ea"/>
            </a:endParaRPr>
          </a:p>
        </p:txBody>
      </p:sp>
      <p:sp>
        <p:nvSpPr>
          <p:cNvPr id="48" name="角丸四角形 47">
            <a:extLst>
              <a:ext uri="{FF2B5EF4-FFF2-40B4-BE49-F238E27FC236}">
                <a16:creationId xmlns:a16="http://schemas.microsoft.com/office/drawing/2014/main" id="{3973314D-C02C-E209-0D0F-537E34A79048}"/>
              </a:ext>
            </a:extLst>
          </p:cNvPr>
          <p:cNvSpPr/>
          <p:nvPr/>
        </p:nvSpPr>
        <p:spPr>
          <a:xfrm>
            <a:off x="260970" y="2549528"/>
            <a:ext cx="2306638" cy="309563"/>
          </a:xfrm>
          <a:prstGeom prst="roundRect">
            <a:avLst/>
          </a:prstGeom>
          <a:solidFill>
            <a:srgbClr val="FF9933"/>
          </a:solidFill>
          <a:ln w="28575">
            <a:solidFill>
              <a:schemeClr val="bg1"/>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76779" tIns="38390" rIns="76779" bIns="38390" anchor="ctr"/>
          <a:lstStyle/>
          <a:p>
            <a:pPr algn="ctr" defTabSz="829452" eaLnBrk="1" hangingPunct="1">
              <a:defRPr/>
            </a:pPr>
            <a:r>
              <a:rPr lang="ja-JP" altLang="en-US" sz="1451" b="1" dirty="0">
                <a:solidFill>
                  <a:srgbClr val="FFFFFF"/>
                </a:solidFill>
                <a:latin typeface="+mj-ea"/>
                <a:ea typeface="+mj-ea"/>
              </a:rPr>
              <a:t>事業内容（令和○年度）</a:t>
            </a:r>
          </a:p>
        </p:txBody>
      </p:sp>
      <p:sp>
        <p:nvSpPr>
          <p:cNvPr id="120" name="正方形/長方形 119">
            <a:extLst>
              <a:ext uri="{FF2B5EF4-FFF2-40B4-BE49-F238E27FC236}">
                <a16:creationId xmlns:a16="http://schemas.microsoft.com/office/drawing/2014/main" id="{FA356D0B-9FD0-714C-9BD4-493FB4390BA7}"/>
              </a:ext>
            </a:extLst>
          </p:cNvPr>
          <p:cNvSpPr/>
          <p:nvPr/>
        </p:nvSpPr>
        <p:spPr>
          <a:xfrm>
            <a:off x="119734" y="922341"/>
            <a:ext cx="3600000" cy="415925"/>
          </a:xfrm>
          <a:prstGeom prst="rect">
            <a:avLst/>
          </a:prstGeom>
          <a:solidFill>
            <a:schemeClr val="accent2">
              <a:lumMod val="75000"/>
            </a:schemeClr>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defRPr/>
            </a:pPr>
            <a:endParaRPr lang="ja-JP" altLang="en-US">
              <a:latin typeface="+mj-ea"/>
              <a:ea typeface="+mj-ea"/>
            </a:endParaRPr>
          </a:p>
        </p:txBody>
      </p:sp>
      <p:sp>
        <p:nvSpPr>
          <p:cNvPr id="121" name="正方形/長方形 120">
            <a:extLst>
              <a:ext uri="{FF2B5EF4-FFF2-40B4-BE49-F238E27FC236}">
                <a16:creationId xmlns:a16="http://schemas.microsoft.com/office/drawing/2014/main" id="{4F516BC2-9AC5-3867-26D9-4AE1F6B0D5A8}"/>
              </a:ext>
            </a:extLst>
          </p:cNvPr>
          <p:cNvSpPr/>
          <p:nvPr/>
        </p:nvSpPr>
        <p:spPr>
          <a:xfrm>
            <a:off x="119736" y="923928"/>
            <a:ext cx="3600000" cy="398463"/>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商店街の現状</a:t>
            </a:r>
          </a:p>
        </p:txBody>
      </p:sp>
      <p:sp>
        <p:nvSpPr>
          <p:cNvPr id="119" name="正方形/長方形 118">
            <a:extLst>
              <a:ext uri="{FF2B5EF4-FFF2-40B4-BE49-F238E27FC236}">
                <a16:creationId xmlns:a16="http://schemas.microsoft.com/office/drawing/2014/main" id="{35766D36-7349-BDB6-08FD-2398E43FF787}"/>
              </a:ext>
            </a:extLst>
          </p:cNvPr>
          <p:cNvSpPr/>
          <p:nvPr/>
        </p:nvSpPr>
        <p:spPr>
          <a:xfrm>
            <a:off x="119734" y="1412878"/>
            <a:ext cx="3600000" cy="1077913"/>
          </a:xfrm>
          <a:prstGeom prst="rect">
            <a:avLst/>
          </a:prstGeom>
          <a:solidFill>
            <a:schemeClr val="accent2">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54322" tIns="54322" rIns="72429" bIns="81483" spcCol="1188" anchor="ctr"/>
          <a:lstStyle/>
          <a:p>
            <a:pPr marL="97004" lvl="1" indent="-97004" defTabSz="452687" eaLnBrk="1" hangingPunct="1">
              <a:spcAft>
                <a:spcPct val="15000"/>
              </a:spcAft>
              <a:buFontTx/>
              <a:buChar char="••"/>
              <a:defRPr/>
            </a:pPr>
            <a:endParaRPr lang="ja-JP" altLang="en-US" sz="998" dirty="0">
              <a:solidFill>
                <a:prstClr val="black">
                  <a:hueOff val="0"/>
                  <a:satOff val="0"/>
                  <a:lumOff val="0"/>
                  <a:alphaOff val="0"/>
                </a:prstClr>
              </a:solidFill>
              <a:latin typeface="+mj-ea"/>
              <a:ea typeface="+mj-ea"/>
            </a:endParaRPr>
          </a:p>
        </p:txBody>
      </p:sp>
      <p:sp>
        <p:nvSpPr>
          <p:cNvPr id="117" name="正方形/長方形 116">
            <a:extLst>
              <a:ext uri="{FF2B5EF4-FFF2-40B4-BE49-F238E27FC236}">
                <a16:creationId xmlns:a16="http://schemas.microsoft.com/office/drawing/2014/main" id="{9AF575D2-C67A-5530-3A7B-33B00781431A}"/>
              </a:ext>
            </a:extLst>
          </p:cNvPr>
          <p:cNvSpPr/>
          <p:nvPr/>
        </p:nvSpPr>
        <p:spPr>
          <a:xfrm>
            <a:off x="4318823" y="923928"/>
            <a:ext cx="3600000" cy="415925"/>
          </a:xfrm>
          <a:prstGeom prst="rect">
            <a:avLst/>
          </a:prstGeom>
          <a:solidFill>
            <a:schemeClr val="accent2">
              <a:lumMod val="75000"/>
            </a:schemeClr>
          </a:solidFill>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課題</a:t>
            </a:r>
          </a:p>
        </p:txBody>
      </p:sp>
      <p:sp>
        <p:nvSpPr>
          <p:cNvPr id="115" name="正方形/長方形 114">
            <a:extLst>
              <a:ext uri="{FF2B5EF4-FFF2-40B4-BE49-F238E27FC236}">
                <a16:creationId xmlns:a16="http://schemas.microsoft.com/office/drawing/2014/main" id="{E88BAEBE-82A4-ED6D-976C-C0057BA20D68}"/>
              </a:ext>
            </a:extLst>
          </p:cNvPr>
          <p:cNvSpPr/>
          <p:nvPr/>
        </p:nvSpPr>
        <p:spPr>
          <a:xfrm>
            <a:off x="4326762" y="1412875"/>
            <a:ext cx="3600000" cy="1087438"/>
          </a:xfrm>
          <a:prstGeom prst="rect">
            <a:avLst/>
          </a:prstGeom>
          <a:solidFill>
            <a:schemeClr val="accent2">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91657" tIns="54322" rIns="61104" bIns="81483" spcCol="1188" anchor="ctr"/>
          <a:lstStyle/>
          <a:p>
            <a:pPr marL="97004" lvl="1" indent="-97004" defTabSz="452687" eaLnBrk="1" hangingPunct="1">
              <a:spcAft>
                <a:spcPct val="15000"/>
              </a:spcAft>
              <a:buFontTx/>
              <a:buChar char="••"/>
              <a:defRPr/>
            </a:pPr>
            <a:endParaRPr lang="ja-JP" altLang="en-US" sz="1179" dirty="0">
              <a:solidFill>
                <a:prstClr val="black">
                  <a:hueOff val="0"/>
                  <a:satOff val="0"/>
                  <a:lumOff val="0"/>
                  <a:alphaOff val="0"/>
                </a:prstClr>
              </a:solidFill>
              <a:latin typeface="+mj-ea"/>
              <a:ea typeface="+mj-ea"/>
            </a:endParaRPr>
          </a:p>
        </p:txBody>
      </p:sp>
      <p:sp>
        <p:nvSpPr>
          <p:cNvPr id="112" name="正方形/長方形 111">
            <a:extLst>
              <a:ext uri="{FF2B5EF4-FFF2-40B4-BE49-F238E27FC236}">
                <a16:creationId xmlns:a16="http://schemas.microsoft.com/office/drawing/2014/main" id="{BC3CB3E2-26D3-608D-1B6D-740F96DB97BA}"/>
              </a:ext>
            </a:extLst>
          </p:cNvPr>
          <p:cNvSpPr/>
          <p:nvPr/>
        </p:nvSpPr>
        <p:spPr>
          <a:xfrm>
            <a:off x="8517913" y="923928"/>
            <a:ext cx="3600000" cy="415925"/>
          </a:xfrm>
          <a:prstGeom prst="rect">
            <a:avLst/>
          </a:prstGeom>
          <a:solidFill>
            <a:schemeClr val="accent2">
              <a:lumMod val="75000"/>
            </a:schemeClr>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defRPr/>
            </a:pPr>
            <a:endParaRPr lang="ja-JP" altLang="en-US">
              <a:latin typeface="+mj-ea"/>
              <a:ea typeface="+mj-ea"/>
            </a:endParaRPr>
          </a:p>
        </p:txBody>
      </p:sp>
      <p:sp>
        <p:nvSpPr>
          <p:cNvPr id="113" name="正方形/長方形 112">
            <a:extLst>
              <a:ext uri="{FF2B5EF4-FFF2-40B4-BE49-F238E27FC236}">
                <a16:creationId xmlns:a16="http://schemas.microsoft.com/office/drawing/2014/main" id="{281B30A8-FF4C-A02D-463D-4806D6E235CF}"/>
              </a:ext>
            </a:extLst>
          </p:cNvPr>
          <p:cNvSpPr/>
          <p:nvPr/>
        </p:nvSpPr>
        <p:spPr>
          <a:xfrm>
            <a:off x="8446475" y="908050"/>
            <a:ext cx="3600000" cy="414338"/>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目指す姿</a:t>
            </a:r>
          </a:p>
        </p:txBody>
      </p:sp>
      <p:sp>
        <p:nvSpPr>
          <p:cNvPr id="111" name="正方形/長方形 110">
            <a:extLst>
              <a:ext uri="{FF2B5EF4-FFF2-40B4-BE49-F238E27FC236}">
                <a16:creationId xmlns:a16="http://schemas.microsoft.com/office/drawing/2014/main" id="{A61822F9-C468-8520-7B6F-1C3593D72884}"/>
              </a:ext>
            </a:extLst>
          </p:cNvPr>
          <p:cNvSpPr/>
          <p:nvPr/>
        </p:nvSpPr>
        <p:spPr>
          <a:xfrm>
            <a:off x="8533790" y="1412875"/>
            <a:ext cx="3600000" cy="1087438"/>
          </a:xfrm>
          <a:prstGeom prst="rect">
            <a:avLst/>
          </a:prstGeom>
          <a:solidFill>
            <a:schemeClr val="accent2">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122208" tIns="54322" rIns="91657" bIns="81483" spcCol="1188" anchor="ctr"/>
          <a:lstStyle/>
          <a:p>
            <a:pPr marL="97004" lvl="1" indent="-97004" defTabSz="452687" eaLnBrk="1" hangingPunct="1">
              <a:spcAft>
                <a:spcPct val="15000"/>
              </a:spcAft>
              <a:buFontTx/>
              <a:buChar char="••"/>
              <a:defRPr/>
            </a:pPr>
            <a:endParaRPr lang="en-US" altLang="ja-JP" sz="1179" dirty="0">
              <a:solidFill>
                <a:prstClr val="black">
                  <a:hueOff val="0"/>
                  <a:satOff val="0"/>
                  <a:lumOff val="0"/>
                  <a:alphaOff val="0"/>
                </a:prstClr>
              </a:solidFill>
              <a:latin typeface="+mj-ea"/>
              <a:ea typeface="+mj-ea"/>
            </a:endParaRPr>
          </a:p>
        </p:txBody>
      </p:sp>
      <p:sp>
        <p:nvSpPr>
          <p:cNvPr id="27" name="山形 26">
            <a:extLst>
              <a:ext uri="{FF2B5EF4-FFF2-40B4-BE49-F238E27FC236}">
                <a16:creationId xmlns:a16="http://schemas.microsoft.com/office/drawing/2014/main" id="{6622CE8E-18AF-EECE-F1E2-F2F63E3A8019}"/>
              </a:ext>
            </a:extLst>
          </p:cNvPr>
          <p:cNvSpPr/>
          <p:nvPr/>
        </p:nvSpPr>
        <p:spPr>
          <a:xfrm>
            <a:off x="3828504" y="1244603"/>
            <a:ext cx="395288" cy="89217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lIns="77602" tIns="38802" rIns="77602" bIns="38802" anchor="ctr"/>
          <a:lstStyle/>
          <a:p>
            <a:pPr algn="ctr" defTabSz="829452" eaLnBrk="1" hangingPunct="1">
              <a:defRPr/>
            </a:pPr>
            <a:endParaRPr lang="ja-JP" altLang="en-US" sz="1633">
              <a:solidFill>
                <a:prstClr val="black"/>
              </a:solidFill>
              <a:latin typeface="+mj-ea"/>
              <a:ea typeface="+mj-ea"/>
            </a:endParaRPr>
          </a:p>
        </p:txBody>
      </p:sp>
      <p:sp>
        <p:nvSpPr>
          <p:cNvPr id="122" name="山形 121">
            <a:extLst>
              <a:ext uri="{FF2B5EF4-FFF2-40B4-BE49-F238E27FC236}">
                <a16:creationId xmlns:a16="http://schemas.microsoft.com/office/drawing/2014/main" id="{697C4089-B0F4-C8CF-6D49-75C2FB5F0AAC}"/>
              </a:ext>
            </a:extLst>
          </p:cNvPr>
          <p:cNvSpPr/>
          <p:nvPr/>
        </p:nvSpPr>
        <p:spPr>
          <a:xfrm>
            <a:off x="8040216" y="1244603"/>
            <a:ext cx="395287" cy="89217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lIns="77602" tIns="38802" rIns="77602" bIns="38802" anchor="ctr"/>
          <a:lstStyle/>
          <a:p>
            <a:pPr algn="ctr" defTabSz="829452" eaLnBrk="1" hangingPunct="1">
              <a:defRPr/>
            </a:pPr>
            <a:endParaRPr lang="ja-JP" altLang="en-US" sz="1633">
              <a:solidFill>
                <a:prstClr val="black"/>
              </a:solidFill>
              <a:latin typeface="+mj-ea"/>
              <a:ea typeface="+mj-ea"/>
            </a:endParaRPr>
          </a:p>
        </p:txBody>
      </p:sp>
      <p:sp>
        <p:nvSpPr>
          <p:cNvPr id="15" name="正方形/長方形 14">
            <a:extLst>
              <a:ext uri="{FF2B5EF4-FFF2-40B4-BE49-F238E27FC236}">
                <a16:creationId xmlns:a16="http://schemas.microsoft.com/office/drawing/2014/main" id="{7FD9E43D-AEAD-D08B-B9FB-DF9A9B31C4CB}"/>
              </a:ext>
            </a:extLst>
          </p:cNvPr>
          <p:cNvSpPr/>
          <p:nvPr/>
        </p:nvSpPr>
        <p:spPr>
          <a:xfrm>
            <a:off x="143049" y="6081047"/>
            <a:ext cx="7560840" cy="51630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lstStyle/>
          <a:p>
            <a:pPr>
              <a:defRPr/>
            </a:pPr>
            <a:r>
              <a:rPr lang="en-US" altLang="ja-JP" sz="1050" dirty="0">
                <a:solidFill>
                  <a:schemeClr val="bg1">
                    <a:lumMod val="50000"/>
                  </a:schemeClr>
                </a:solidFill>
                <a:latin typeface="+mj-ea"/>
                <a:ea typeface="+mj-ea"/>
              </a:rPr>
              <a:t>〈</a:t>
            </a:r>
            <a:r>
              <a:rPr lang="ja-JP" altLang="en-US" sz="1050" dirty="0">
                <a:solidFill>
                  <a:schemeClr val="bg1">
                    <a:lumMod val="50000"/>
                  </a:schemeClr>
                </a:solidFill>
                <a:latin typeface="+mj-ea"/>
                <a:ea typeface="+mj-ea"/>
              </a:rPr>
              <a:t>記入に当たっての注意点</a:t>
            </a:r>
            <a:r>
              <a:rPr lang="en-US" altLang="ja-JP" sz="1050" dirty="0">
                <a:solidFill>
                  <a:schemeClr val="bg1">
                    <a:lumMod val="50000"/>
                  </a:schemeClr>
                </a:solidFill>
                <a:latin typeface="+mj-ea"/>
                <a:ea typeface="+mj-ea"/>
              </a:rPr>
              <a:t>〉</a:t>
            </a:r>
          </a:p>
          <a:p>
            <a:pPr>
              <a:defRPr/>
            </a:pPr>
            <a:r>
              <a:rPr lang="ja-JP" altLang="en-US" sz="1050" dirty="0">
                <a:solidFill>
                  <a:schemeClr val="bg1">
                    <a:lumMod val="50000"/>
                  </a:schemeClr>
                </a:solidFill>
                <a:latin typeface="+mj-ea"/>
                <a:ea typeface="+mj-ea"/>
              </a:rPr>
              <a:t>・事業内容の分かる効果的な写真・図表などを挿入してください。また、説明に必要な任意様式の資料を添付してください。</a:t>
            </a:r>
            <a:endParaRPr lang="en-US" altLang="ja-JP" sz="1050" dirty="0">
              <a:solidFill>
                <a:schemeClr val="bg1">
                  <a:lumMod val="50000"/>
                </a:schemeClr>
              </a:solidFill>
              <a:latin typeface="+mj-ea"/>
              <a:ea typeface="+mj-ea"/>
            </a:endParaRPr>
          </a:p>
          <a:p>
            <a:pPr>
              <a:defRPr/>
            </a:pPr>
            <a:r>
              <a:rPr lang="ja-JP" altLang="en-US" sz="1050" dirty="0">
                <a:solidFill>
                  <a:schemeClr val="bg1">
                    <a:lumMod val="50000"/>
                  </a:schemeClr>
                </a:solidFill>
                <a:latin typeface="+mj-ea"/>
                <a:ea typeface="+mj-ea"/>
              </a:rPr>
              <a:t>・地元市町村の策定する各種計画と連携した取組である場合には、当該計画上の位置づけなどについても記載してください。</a:t>
            </a:r>
            <a:endParaRPr lang="en-US" altLang="ja-JP" sz="1050" dirty="0">
              <a:solidFill>
                <a:schemeClr val="bg1">
                  <a:lumMod val="50000"/>
                </a:schemeClr>
              </a:solidFill>
              <a:latin typeface="+mj-ea"/>
              <a:ea typeface="+mj-ea"/>
            </a:endParaRPr>
          </a:p>
        </p:txBody>
      </p:sp>
      <p:sp>
        <p:nvSpPr>
          <p:cNvPr id="5138" name="テキスト ボックス 2">
            <a:extLst>
              <a:ext uri="{FF2B5EF4-FFF2-40B4-BE49-F238E27FC236}">
                <a16:creationId xmlns:a16="http://schemas.microsoft.com/office/drawing/2014/main" id="{46F2F133-1854-A492-B31F-9A15C2779F33}"/>
              </a:ext>
            </a:extLst>
          </p:cNvPr>
          <p:cNvSpPr txBox="1">
            <a:spLocks noChangeArrowheads="1"/>
          </p:cNvSpPr>
          <p:nvPr/>
        </p:nvSpPr>
        <p:spPr bwMode="auto">
          <a:xfrm>
            <a:off x="47328" y="6597352"/>
            <a:ext cx="86439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dirty="0">
                <a:latin typeface="+mj-ea"/>
                <a:ea typeface="+mj-ea"/>
              </a:rPr>
              <a:t>※</a:t>
            </a:r>
            <a:r>
              <a:rPr lang="ja-JP" altLang="en-US" sz="1100" dirty="0">
                <a:latin typeface="+mj-ea"/>
                <a:ea typeface="+mj-ea"/>
              </a:rPr>
              <a:t>事業内容、事業費の積算、資金調達計画の詳細がわかる資料（任意様式）を添付してください。</a:t>
            </a:r>
            <a:endParaRPr lang="ja-JP" altLang="en-US" sz="1200" dirty="0">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15">
            <a:extLst>
              <a:ext uri="{FF2B5EF4-FFF2-40B4-BE49-F238E27FC236}">
                <a16:creationId xmlns:a16="http://schemas.microsoft.com/office/drawing/2014/main" id="{6CE5D896-EBB9-A8E6-E584-F31A8DE6663C}"/>
              </a:ext>
            </a:extLst>
          </p:cNvPr>
          <p:cNvSpPr>
            <a:spLocks noChangeArrowheads="1"/>
          </p:cNvSpPr>
          <p:nvPr/>
        </p:nvSpPr>
        <p:spPr bwMode="auto">
          <a:xfrm>
            <a:off x="47328" y="250825"/>
            <a:ext cx="12097344" cy="438150"/>
          </a:xfrm>
          <a:prstGeom prst="roundRect">
            <a:avLst>
              <a:gd name="adj" fmla="val 21125"/>
            </a:avLst>
          </a:prstGeom>
          <a:gradFill rotWithShape="1">
            <a:gsLst>
              <a:gs pos="0">
                <a:srgbClr val="FF9933"/>
              </a:gs>
              <a:gs pos="50000">
                <a:schemeClr val="bg1"/>
              </a:gs>
              <a:gs pos="100000">
                <a:srgbClr val="FF9933"/>
              </a:gs>
            </a:gsLst>
            <a:lin ang="5400000" scaled="1"/>
          </a:gradFill>
          <a:ln w="57150" cmpd="thickThin">
            <a:solidFill>
              <a:schemeClr val="tx1"/>
            </a:solidFill>
            <a:round/>
            <a:headEnd/>
            <a:tailEnd/>
          </a:ln>
          <a:effectLst>
            <a:outerShdw dist="107763" dir="2700000" algn="ctr" rotWithShape="0">
              <a:schemeClr val="bg2">
                <a:alpha val="50000"/>
              </a:schemeClr>
            </a:outerShdw>
          </a:effectLst>
        </p:spPr>
        <p:txBody>
          <a:bodyPr lIns="81065" tIns="40532" rIns="81065" bIns="40532" anchor="ctr"/>
          <a:lstStyle/>
          <a:p>
            <a:pPr algn="ctr" defTabSz="829452" eaLnBrk="1" hangingPunct="1">
              <a:defRPr/>
            </a:pPr>
            <a:r>
              <a:rPr lang="ja-JP" altLang="en-US" sz="1814" b="1" dirty="0">
                <a:solidFill>
                  <a:srgbClr val="000000"/>
                </a:solidFill>
                <a:latin typeface="+mj-ea"/>
                <a:ea typeface="+mj-ea"/>
              </a:rPr>
              <a:t>補助事業の内容（令和○年度）　</a:t>
            </a:r>
            <a:r>
              <a:rPr lang="en-US" altLang="ja-JP" sz="1100" b="1" dirty="0">
                <a:solidFill>
                  <a:schemeClr val="bg1">
                    <a:lumMod val="50000"/>
                  </a:schemeClr>
                </a:solidFill>
                <a:latin typeface="+mj-ea"/>
                <a:ea typeface="+mj-ea"/>
              </a:rPr>
              <a:t>※</a:t>
            </a:r>
            <a:r>
              <a:rPr lang="ja-JP" altLang="en-US" sz="1100" b="1" dirty="0">
                <a:solidFill>
                  <a:schemeClr val="bg1">
                    <a:lumMod val="50000"/>
                  </a:schemeClr>
                </a:solidFill>
                <a:latin typeface="+mj-ea"/>
                <a:ea typeface="+mj-ea"/>
              </a:rPr>
              <a:t>補助金を充当する事業について詳細を記載してください。</a:t>
            </a:r>
            <a:endParaRPr lang="ja-JP" altLang="en-US" sz="1814" b="1" dirty="0">
              <a:solidFill>
                <a:schemeClr val="bg1">
                  <a:lumMod val="50000"/>
                </a:schemeClr>
              </a:solidFill>
              <a:latin typeface="+mj-ea"/>
              <a:ea typeface="+mj-ea"/>
            </a:endParaRPr>
          </a:p>
        </p:txBody>
      </p:sp>
      <p:sp>
        <p:nvSpPr>
          <p:cNvPr id="48" name="角丸四角形 47">
            <a:extLst>
              <a:ext uri="{FF2B5EF4-FFF2-40B4-BE49-F238E27FC236}">
                <a16:creationId xmlns:a16="http://schemas.microsoft.com/office/drawing/2014/main" id="{3973314D-C02C-E209-0D0F-537E34A79048}"/>
              </a:ext>
            </a:extLst>
          </p:cNvPr>
          <p:cNvSpPr/>
          <p:nvPr/>
        </p:nvSpPr>
        <p:spPr>
          <a:xfrm>
            <a:off x="47328" y="794592"/>
            <a:ext cx="12097344" cy="309563"/>
          </a:xfrm>
          <a:prstGeom prst="roundRect">
            <a:avLst/>
          </a:prstGeom>
          <a:solidFill>
            <a:srgbClr val="FF9933"/>
          </a:solidFill>
          <a:ln w="28575">
            <a:solidFill>
              <a:schemeClr val="bg1"/>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76779" tIns="38390" rIns="76779" bIns="38390" anchor="ctr"/>
          <a:lstStyle/>
          <a:p>
            <a:pPr algn="ctr" defTabSz="829452" eaLnBrk="1" hangingPunct="1">
              <a:defRPr/>
            </a:pPr>
            <a:r>
              <a:rPr lang="ja-JP" altLang="en-US" sz="1451" b="1" dirty="0">
                <a:solidFill>
                  <a:srgbClr val="FFFFFF"/>
                </a:solidFill>
                <a:latin typeface="+mj-ea"/>
                <a:ea typeface="+mj-ea"/>
              </a:rPr>
              <a:t>商業インキュベーションの運営方針など</a:t>
            </a:r>
          </a:p>
        </p:txBody>
      </p:sp>
      <p:sp>
        <p:nvSpPr>
          <p:cNvPr id="2" name="四角形: 角を丸くする 1">
            <a:extLst>
              <a:ext uri="{FF2B5EF4-FFF2-40B4-BE49-F238E27FC236}">
                <a16:creationId xmlns:a16="http://schemas.microsoft.com/office/drawing/2014/main" id="{05C14488-EE6B-05E0-3980-CBC6083D5377}"/>
              </a:ext>
            </a:extLst>
          </p:cNvPr>
          <p:cNvSpPr/>
          <p:nvPr/>
        </p:nvSpPr>
        <p:spPr>
          <a:xfrm>
            <a:off x="179939" y="270668"/>
            <a:ext cx="1226418" cy="39846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dirty="0">
                <a:solidFill>
                  <a:srgbClr val="92D050"/>
                </a:solidFill>
                <a:latin typeface="+mj-ea"/>
                <a:ea typeface="+mj-ea"/>
              </a:rPr>
              <a:t>ハード事業</a:t>
            </a:r>
          </a:p>
        </p:txBody>
      </p:sp>
      <p:graphicFrame>
        <p:nvGraphicFramePr>
          <p:cNvPr id="18" name="表 17">
            <a:extLst>
              <a:ext uri="{FF2B5EF4-FFF2-40B4-BE49-F238E27FC236}">
                <a16:creationId xmlns:a16="http://schemas.microsoft.com/office/drawing/2014/main" id="{728E8F4C-BC33-37D1-41E5-0E30A890264D}"/>
              </a:ext>
            </a:extLst>
          </p:cNvPr>
          <p:cNvGraphicFramePr>
            <a:graphicFrameLocks noGrp="1"/>
          </p:cNvGraphicFramePr>
          <p:nvPr>
            <p:extLst>
              <p:ext uri="{D42A27DB-BD31-4B8C-83A1-F6EECF244321}">
                <p14:modId xmlns:p14="http://schemas.microsoft.com/office/powerpoint/2010/main" val="2732692529"/>
              </p:ext>
            </p:extLst>
          </p:nvPr>
        </p:nvGraphicFramePr>
        <p:xfrm>
          <a:off x="80064" y="1231975"/>
          <a:ext cx="11920592" cy="5217160"/>
        </p:xfrm>
        <a:graphic>
          <a:graphicData uri="http://schemas.openxmlformats.org/drawingml/2006/table">
            <a:tbl>
              <a:tblPr firstRow="1" bandRow="1">
                <a:tableStyleId>{68D230F3-CF80-4859-8CE7-A43EE81993B5}</a:tableStyleId>
              </a:tblPr>
              <a:tblGrid>
                <a:gridCol w="1767464">
                  <a:extLst>
                    <a:ext uri="{9D8B030D-6E8A-4147-A177-3AD203B41FA5}">
                      <a16:colId xmlns:a16="http://schemas.microsoft.com/office/drawing/2014/main" val="296083062"/>
                    </a:ext>
                  </a:extLst>
                </a:gridCol>
                <a:gridCol w="10153128">
                  <a:extLst>
                    <a:ext uri="{9D8B030D-6E8A-4147-A177-3AD203B41FA5}">
                      <a16:colId xmlns:a16="http://schemas.microsoft.com/office/drawing/2014/main" val="129186027"/>
                    </a:ext>
                  </a:extLst>
                </a:gridCol>
              </a:tblGrid>
              <a:tr h="370840">
                <a:tc>
                  <a:txBody>
                    <a:bodyPr/>
                    <a:lstStyle/>
                    <a:p>
                      <a:pPr algn="ctr"/>
                      <a:r>
                        <a:rPr kumimoji="1" lang="ja-JP" altLang="en-US" sz="1400" b="1" dirty="0">
                          <a:latin typeface="+mj-ea"/>
                          <a:ea typeface="+mj-ea"/>
                        </a:rPr>
                        <a:t>運営方針の項目等</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tcPr>
                </a:tc>
                <a:tc>
                  <a:txBody>
                    <a:bodyPr/>
                    <a:lstStyle/>
                    <a:p>
                      <a:pPr algn="ctr"/>
                      <a:r>
                        <a:rPr kumimoji="1" lang="ja-JP" altLang="en-US" sz="1400" dirty="0">
                          <a:latin typeface="+mj-ea"/>
                          <a:ea typeface="+mj-ea"/>
                        </a:rPr>
                        <a:t>概要</a:t>
                      </a: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214483633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j-ea"/>
                          <a:ea typeface="+mj-ea"/>
                        </a:rPr>
                        <a:t>施設運営の方針</a:t>
                      </a:r>
                    </a:p>
                    <a:p>
                      <a:pPr algn="ctr"/>
                      <a:endParaRPr kumimoji="1" lang="ja-JP" altLang="en-US"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latin typeface="+mj-ea"/>
                          <a:ea typeface="+mj-ea"/>
                        </a:rPr>
                        <a:t>商業インキュベーションを設置する目的や商店街の将来像を踏まえ、どのように施設を運営していく方針かを記入してください。</a:t>
                      </a:r>
                      <a:endParaRPr lang="ja-JP" altLang="en-US" sz="1400" dirty="0">
                        <a:latin typeface="+mj-ea"/>
                        <a:ea typeface="+mj-ea"/>
                      </a:endParaRPr>
                    </a:p>
                    <a:p>
                      <a:endParaRPr kumimoji="1" lang="ja-JP" altLang="en-US" sz="1200"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273863358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j-ea"/>
                          <a:ea typeface="+mj-ea"/>
                        </a:rPr>
                        <a:t>入居の期限等</a:t>
                      </a:r>
                    </a:p>
                    <a:p>
                      <a:pPr algn="ctr"/>
                      <a:endParaRPr kumimoji="1" lang="ja-JP" altLang="en-US"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latin typeface="+mj-ea"/>
                          <a:ea typeface="+mj-ea"/>
                        </a:rPr>
                        <a:t>【</a:t>
                      </a:r>
                      <a:r>
                        <a:rPr lang="ja-JP" altLang="en-US" sz="1200" b="1" dirty="0">
                          <a:latin typeface="+mj-ea"/>
                          <a:ea typeface="+mj-ea"/>
                        </a:rPr>
                        <a:t>入居期限</a:t>
                      </a:r>
                      <a:r>
                        <a:rPr lang="en-US" altLang="ja-JP" sz="1200" b="1" dirty="0">
                          <a:latin typeface="+mj-ea"/>
                          <a:ea typeface="+mj-ea"/>
                        </a:rPr>
                        <a:t>】</a:t>
                      </a:r>
                      <a:r>
                        <a:rPr lang="ja-JP" altLang="en-US" sz="1200" b="1" dirty="0">
                          <a:latin typeface="+mj-ea"/>
                          <a:ea typeface="+mj-ea"/>
                        </a:rPr>
                        <a:t>　○年以内　　　</a:t>
                      </a:r>
                      <a:br>
                        <a:rPr lang="en-US" altLang="ja-JP" sz="1200" b="1" dirty="0">
                          <a:latin typeface="+mj-ea"/>
                          <a:ea typeface="+mj-ea"/>
                        </a:rPr>
                      </a:br>
                      <a:r>
                        <a:rPr lang="en-US" altLang="ja-JP" sz="1200" b="1" dirty="0">
                          <a:latin typeface="+mj-ea"/>
                          <a:ea typeface="+mj-ea"/>
                        </a:rPr>
                        <a:t>【</a:t>
                      </a:r>
                      <a:r>
                        <a:rPr lang="ja-JP" altLang="en-US" sz="1200" b="1" dirty="0">
                          <a:latin typeface="+mj-ea"/>
                          <a:ea typeface="+mj-ea"/>
                        </a:rPr>
                        <a:t>その理由</a:t>
                      </a:r>
                      <a:r>
                        <a:rPr lang="en-US" altLang="ja-JP" sz="1200" b="1" dirty="0">
                          <a:latin typeface="+mj-ea"/>
                          <a:ea typeface="+mj-ea"/>
                        </a:rPr>
                        <a:t>】</a:t>
                      </a:r>
                      <a:r>
                        <a:rPr lang="ja-JP" altLang="en-US" sz="1200" b="1" dirty="0">
                          <a:latin typeface="+mj-ea"/>
                          <a:ea typeface="+mj-ea"/>
                        </a:rPr>
                        <a:t>＠＠＠＠のため、＠年として設定する。ただし、入居者選考の際に、入居希望者から要望があれば３年以内で柔軟に対応する。</a:t>
                      </a:r>
                      <a:endParaRPr lang="en-US" altLang="ja-JP"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2632714891"/>
                  </a:ext>
                </a:extLst>
              </a:tr>
              <a:tr h="370840">
                <a:tc>
                  <a:txBody>
                    <a:bodyPr/>
                    <a:lstStyle/>
                    <a:p>
                      <a:pPr algn="ctr" defTabSz="679031" eaLnBrk="1" hangingPunct="1">
                        <a:lnSpc>
                          <a:spcPct val="90000"/>
                        </a:lnSpc>
                        <a:spcAft>
                          <a:spcPct val="35000"/>
                        </a:spcAft>
                        <a:defRPr/>
                      </a:pPr>
                      <a:r>
                        <a:rPr lang="ja-JP" altLang="en-US" sz="1200" b="1" dirty="0">
                          <a:solidFill>
                            <a:schemeClr val="tx1"/>
                          </a:solidFill>
                          <a:latin typeface="+mj-ea"/>
                          <a:ea typeface="+mj-ea"/>
                        </a:rPr>
                        <a:t>入居者の募集・選定等</a:t>
                      </a:r>
                      <a:endParaRPr lang="en-US" altLang="ja-JP" sz="1200" b="1" dirty="0">
                        <a:solidFill>
                          <a:schemeClr val="tx1"/>
                        </a:solidFill>
                        <a:latin typeface="+mj-ea"/>
                        <a:ea typeface="+mj-ea"/>
                      </a:endParaRPr>
                    </a:p>
                    <a:p>
                      <a:pPr algn="ctr" defTabSz="679031" eaLnBrk="1" hangingPunct="1">
                        <a:lnSpc>
                          <a:spcPct val="90000"/>
                        </a:lnSpc>
                        <a:spcAft>
                          <a:spcPct val="35000"/>
                        </a:spcAft>
                        <a:defRPr/>
                      </a:pPr>
                      <a:r>
                        <a:rPr lang="ja-JP" altLang="en-US" sz="1200" b="1" dirty="0">
                          <a:solidFill>
                            <a:schemeClr val="tx1"/>
                          </a:solidFill>
                          <a:latin typeface="+mj-ea"/>
                          <a:ea typeface="+mj-ea"/>
                        </a:rPr>
                        <a:t>（２号事業）</a:t>
                      </a:r>
                    </a:p>
                    <a:p>
                      <a:pPr algn="ctr"/>
                      <a:endParaRPr kumimoji="1" lang="ja-JP" altLang="en-US"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tc>
                  <a:txBody>
                    <a:bodyPr/>
                    <a:lstStyle/>
                    <a:p>
                      <a:pPr>
                        <a:spcBef>
                          <a:spcPct val="0"/>
                        </a:spcBef>
                        <a:buNone/>
                      </a:pPr>
                      <a:r>
                        <a:rPr lang="en-US" altLang="ja-JP" sz="1200" b="1" dirty="0">
                          <a:latin typeface="+mj-ea"/>
                          <a:ea typeface="+mj-ea"/>
                        </a:rPr>
                        <a:t>【</a:t>
                      </a:r>
                      <a:r>
                        <a:rPr lang="ja-JP" altLang="en-US" sz="1200" b="1" dirty="0">
                          <a:latin typeface="+mj-ea"/>
                          <a:ea typeface="+mj-ea"/>
                        </a:rPr>
                        <a:t>選定方法</a:t>
                      </a:r>
                      <a:r>
                        <a:rPr lang="en-US" altLang="ja-JP" sz="1200" b="1" dirty="0">
                          <a:latin typeface="+mj-ea"/>
                          <a:ea typeface="+mj-ea"/>
                        </a:rPr>
                        <a:t>】</a:t>
                      </a:r>
                      <a:r>
                        <a:rPr lang="ja-JP" altLang="en-US" sz="1200" b="1" dirty="0">
                          <a:latin typeface="+mj-ea"/>
                          <a:ea typeface="+mj-ea"/>
                        </a:rPr>
                        <a:t>原則年○回定期的に募集し、多くの希望者の中から商店街の仲間として活動に意欲的である者を選定する。選定に当たっては、書類選考、面接・プレゼンを実施する。</a:t>
                      </a:r>
                      <a:endParaRPr lang="en-US" altLang="ja-JP" sz="1200" b="1" dirty="0">
                        <a:latin typeface="+mj-ea"/>
                        <a:ea typeface="+mj-ea"/>
                      </a:endParaRPr>
                    </a:p>
                    <a:p>
                      <a:pPr>
                        <a:spcBef>
                          <a:spcPct val="0"/>
                        </a:spcBef>
                        <a:buNone/>
                      </a:pPr>
                      <a:r>
                        <a:rPr lang="en-US" altLang="ja-JP" sz="1200" b="1" dirty="0">
                          <a:latin typeface="+mj-ea"/>
                          <a:ea typeface="+mj-ea"/>
                        </a:rPr>
                        <a:t>【</a:t>
                      </a:r>
                      <a:r>
                        <a:rPr lang="ja-JP" altLang="en-US" sz="1200" b="1" dirty="0">
                          <a:latin typeface="+mj-ea"/>
                          <a:ea typeface="+mj-ea"/>
                        </a:rPr>
                        <a:t>選定委員</a:t>
                      </a:r>
                      <a:r>
                        <a:rPr lang="en-US" altLang="ja-JP" sz="1200" b="1" dirty="0">
                          <a:latin typeface="+mj-ea"/>
                          <a:ea typeface="+mj-ea"/>
                        </a:rPr>
                        <a:t>】</a:t>
                      </a:r>
                      <a:r>
                        <a:rPr lang="ja-JP" altLang="en-US" sz="1200" b="1" dirty="0">
                          <a:latin typeface="+mj-ea"/>
                          <a:ea typeface="+mj-ea"/>
                        </a:rPr>
                        <a:t>施設管理者、商店街代表者等、商工会議所経営指導員等、市商工担当課など</a:t>
                      </a:r>
                      <a:br>
                        <a:rPr lang="en-US" altLang="ja-JP" sz="1200" b="1" dirty="0">
                          <a:latin typeface="+mj-ea"/>
                          <a:ea typeface="+mj-ea"/>
                        </a:rPr>
                      </a:br>
                      <a:r>
                        <a:rPr lang="en-US" altLang="ja-JP" sz="1200" b="1" dirty="0">
                          <a:latin typeface="+mj-ea"/>
                          <a:ea typeface="+mj-ea"/>
                        </a:rPr>
                        <a:t>【</a:t>
                      </a:r>
                      <a:r>
                        <a:rPr lang="ja-JP" altLang="en-US" sz="1200" b="1" dirty="0">
                          <a:latin typeface="+mj-ea"/>
                          <a:ea typeface="+mj-ea"/>
                        </a:rPr>
                        <a:t>募集方法</a:t>
                      </a:r>
                      <a:r>
                        <a:rPr lang="en-US" altLang="ja-JP" sz="1200" b="1" dirty="0">
                          <a:latin typeface="+mj-ea"/>
                          <a:ea typeface="+mj-ea"/>
                        </a:rPr>
                        <a:t>】</a:t>
                      </a:r>
                      <a:r>
                        <a:rPr lang="ja-JP" altLang="en-US" sz="1200" b="1" dirty="0">
                          <a:latin typeface="+mj-ea"/>
                          <a:ea typeface="+mj-ea"/>
                        </a:rPr>
                        <a:t>施設管理者、市役所、商工会議所等のホームページや移住相談窓口等のプラットフォームや事業協力者である民間企業からも募集情報を発信する。 　</a:t>
                      </a:r>
                      <a:endParaRPr lang="en-US" altLang="ja-JP"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3362861804"/>
                  </a:ext>
                </a:extLst>
              </a:tr>
              <a:tr h="370840">
                <a:tc>
                  <a:txBody>
                    <a:bodyPr/>
                    <a:lstStyle/>
                    <a:p>
                      <a:pPr algn="ctr" defTabSz="679031" eaLnBrk="1" hangingPunct="1">
                        <a:lnSpc>
                          <a:spcPct val="90000"/>
                        </a:lnSpc>
                        <a:spcAft>
                          <a:spcPct val="35000"/>
                        </a:spcAft>
                        <a:defRPr/>
                      </a:pPr>
                      <a:r>
                        <a:rPr lang="ja-JP" altLang="en-US" sz="1200" b="1" dirty="0">
                          <a:solidFill>
                            <a:schemeClr val="tx1"/>
                          </a:solidFill>
                          <a:latin typeface="+mj-ea"/>
                          <a:ea typeface="+mj-ea"/>
                        </a:rPr>
                        <a:t>入居者への経営支援策</a:t>
                      </a:r>
                      <a:endParaRPr lang="en-US" altLang="ja-JP" sz="1200" b="1" dirty="0">
                        <a:solidFill>
                          <a:schemeClr val="tx1"/>
                        </a:solidFill>
                        <a:latin typeface="+mj-ea"/>
                        <a:ea typeface="+mj-ea"/>
                      </a:endParaRPr>
                    </a:p>
                    <a:p>
                      <a:pPr algn="ctr" defTabSz="679031" eaLnBrk="1" hangingPunct="1">
                        <a:lnSpc>
                          <a:spcPct val="90000"/>
                        </a:lnSpc>
                        <a:spcAft>
                          <a:spcPct val="35000"/>
                        </a:spcAft>
                        <a:defRPr/>
                      </a:pPr>
                      <a:r>
                        <a:rPr lang="ja-JP" altLang="en-US" sz="1200" b="1" dirty="0">
                          <a:solidFill>
                            <a:schemeClr val="tx1"/>
                          </a:solidFill>
                          <a:latin typeface="+mj-ea"/>
                          <a:ea typeface="+mj-ea"/>
                        </a:rPr>
                        <a:t>（３号事業）</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tc>
                  <a:txBody>
                    <a:bodyPr/>
                    <a:lstStyle/>
                    <a:p>
                      <a:pPr>
                        <a:spcBef>
                          <a:spcPct val="0"/>
                        </a:spcBef>
                        <a:buNone/>
                      </a:pPr>
                      <a:r>
                        <a:rPr lang="en-US" altLang="ja-JP" sz="1200" b="1" dirty="0">
                          <a:latin typeface="+mj-ea"/>
                          <a:ea typeface="+mj-ea"/>
                        </a:rPr>
                        <a:t>【</a:t>
                      </a:r>
                      <a:r>
                        <a:rPr lang="ja-JP" altLang="en-US" sz="1200" b="1" dirty="0">
                          <a:latin typeface="+mj-ea"/>
                          <a:ea typeface="+mj-ea"/>
                        </a:rPr>
                        <a:t>経営支援</a:t>
                      </a:r>
                      <a:r>
                        <a:rPr lang="en-US" altLang="ja-JP" sz="1200" b="1" dirty="0">
                          <a:latin typeface="+mj-ea"/>
                          <a:ea typeface="+mj-ea"/>
                        </a:rPr>
                        <a:t>】</a:t>
                      </a:r>
                      <a:r>
                        <a:rPr lang="ja-JP" altLang="en-US" sz="1200" b="1" dirty="0">
                          <a:latin typeface="+mj-ea"/>
                          <a:ea typeface="+mj-ea"/>
                        </a:rPr>
                        <a:t>商工会議所の指導員が個別に経営指導を実施するほか、県の商店街専門家派遣事業を通じて個店の魅力ブラッシュアップに努めるとともに、商店街全体としての魅力向上を図っていく。さらに、地元金融機関と連携し、本開業時の資金サポートも行う。</a:t>
                      </a:r>
                      <a:endParaRPr lang="en-US" altLang="ja-JP" sz="1200" b="1" dirty="0">
                        <a:latin typeface="+mj-ea"/>
                        <a:ea typeface="+mj-ea"/>
                      </a:endParaRPr>
                    </a:p>
                    <a:p>
                      <a:pPr>
                        <a:spcBef>
                          <a:spcPct val="0"/>
                        </a:spcBef>
                        <a:buNone/>
                      </a:pPr>
                      <a:r>
                        <a:rPr lang="en-US" altLang="ja-JP" sz="1200" b="1" dirty="0">
                          <a:latin typeface="+mj-ea"/>
                          <a:ea typeface="+mj-ea"/>
                        </a:rPr>
                        <a:t>【</a:t>
                      </a:r>
                      <a:r>
                        <a:rPr lang="ja-JP" altLang="en-US" sz="1200" b="1" dirty="0">
                          <a:latin typeface="+mj-ea"/>
                          <a:ea typeface="+mj-ea"/>
                        </a:rPr>
                        <a:t>顧客獲得</a:t>
                      </a:r>
                      <a:r>
                        <a:rPr lang="en-US" altLang="ja-JP" sz="1200" b="1" dirty="0">
                          <a:latin typeface="+mj-ea"/>
                          <a:ea typeface="+mj-ea"/>
                        </a:rPr>
                        <a:t>】</a:t>
                      </a:r>
                      <a:r>
                        <a:rPr lang="ja-JP" altLang="en-US" sz="1200" b="1" dirty="0">
                          <a:latin typeface="+mj-ea"/>
                          <a:ea typeface="+mj-ea"/>
                        </a:rPr>
                        <a:t>定期的に商店街内でマルシェイベントを開催し、新たなショップのＰＲ、店舗の認知度向上を図るとともに、商店街全体への人の流れを生み出すこと。</a:t>
                      </a:r>
                      <a:endParaRPr lang="en-US" altLang="ja-JP" sz="1200" b="1" dirty="0">
                        <a:latin typeface="+mj-ea"/>
                        <a:ea typeface="+mj-ea"/>
                      </a:endParaRPr>
                    </a:p>
                    <a:p>
                      <a:pPr>
                        <a:spcBef>
                          <a:spcPct val="0"/>
                        </a:spcBef>
                        <a:buNone/>
                      </a:pPr>
                      <a:r>
                        <a:rPr lang="en-US" altLang="ja-JP" sz="1200" b="1" dirty="0">
                          <a:latin typeface="+mj-ea"/>
                          <a:ea typeface="+mj-ea"/>
                        </a:rPr>
                        <a:t>【</a:t>
                      </a:r>
                      <a:r>
                        <a:rPr lang="ja-JP" altLang="en-US" sz="1200" b="1" dirty="0">
                          <a:latin typeface="+mj-ea"/>
                          <a:ea typeface="+mj-ea"/>
                        </a:rPr>
                        <a:t>行政との連携</a:t>
                      </a:r>
                      <a:r>
                        <a:rPr lang="en-US" altLang="ja-JP" sz="1200" b="1" dirty="0">
                          <a:latin typeface="+mj-ea"/>
                          <a:ea typeface="+mj-ea"/>
                        </a:rPr>
                        <a:t>】</a:t>
                      </a:r>
                      <a:r>
                        <a:rPr lang="ja-JP" altLang="en-US" sz="1200" b="1" dirty="0">
                          <a:latin typeface="+mj-ea"/>
                          <a:ea typeface="+mj-ea"/>
                        </a:rPr>
                        <a:t>＠＠＠＠＠</a:t>
                      </a:r>
                      <a:endParaRPr lang="en-US" altLang="ja-JP"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2624865559"/>
                  </a:ext>
                </a:extLst>
              </a:tr>
              <a:tr h="370840">
                <a:tc>
                  <a:txBody>
                    <a:bodyPr/>
                    <a:lstStyle/>
                    <a:p>
                      <a:pPr algn="ctr" defTabSz="679031" eaLnBrk="1" hangingPunct="1">
                        <a:lnSpc>
                          <a:spcPct val="90000"/>
                        </a:lnSpc>
                        <a:spcAft>
                          <a:spcPct val="35000"/>
                        </a:spcAft>
                        <a:defRPr/>
                      </a:pPr>
                      <a:r>
                        <a:rPr lang="ja-JP" altLang="en-US" sz="1200" b="1" dirty="0">
                          <a:solidFill>
                            <a:schemeClr val="tx1"/>
                          </a:solidFill>
                          <a:latin typeface="+mj-ea"/>
                          <a:ea typeface="+mj-ea"/>
                        </a:rPr>
                        <a:t>空き店舗で開業支援</a:t>
                      </a:r>
                      <a:endParaRPr lang="en-US" altLang="ja-JP" sz="1200" b="1" dirty="0">
                        <a:solidFill>
                          <a:schemeClr val="tx1"/>
                        </a:solidFill>
                        <a:latin typeface="+mj-ea"/>
                        <a:ea typeface="+mj-ea"/>
                      </a:endParaRPr>
                    </a:p>
                    <a:p>
                      <a:pPr algn="ctr" defTabSz="679031" eaLnBrk="1" hangingPunct="1">
                        <a:lnSpc>
                          <a:spcPct val="90000"/>
                        </a:lnSpc>
                        <a:spcAft>
                          <a:spcPct val="35000"/>
                        </a:spcAft>
                        <a:defRPr/>
                      </a:pPr>
                      <a:r>
                        <a:rPr lang="ja-JP" altLang="en-US" sz="1200" b="1" dirty="0">
                          <a:solidFill>
                            <a:schemeClr val="tx1"/>
                          </a:solidFill>
                          <a:latin typeface="+mj-ea"/>
                          <a:ea typeface="+mj-ea"/>
                        </a:rPr>
                        <a:t>（４号事業）</a:t>
                      </a:r>
                    </a:p>
                    <a:p>
                      <a:pPr algn="ctr"/>
                      <a:endParaRPr kumimoji="1" lang="ja-JP" altLang="en-US"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tc>
                  <a:txBody>
                    <a:bodyPr/>
                    <a:lstStyle/>
                    <a:p>
                      <a:pPr marL="171450" indent="-171450">
                        <a:spcBef>
                          <a:spcPct val="0"/>
                        </a:spcBef>
                        <a:buFont typeface="Wingdings" panose="05000000000000000000" pitchFamily="2" charset="2"/>
                        <a:buChar char="p"/>
                      </a:pPr>
                      <a:r>
                        <a:rPr lang="ja-JP" altLang="en-US" sz="1200" b="1" dirty="0">
                          <a:latin typeface="+mj-ea"/>
                          <a:ea typeface="+mj-ea"/>
                        </a:rPr>
                        <a:t>商店街又は中心市街地にある空き店舗の状況</a:t>
                      </a:r>
                      <a:endParaRPr lang="en-US" altLang="ja-JP" sz="1200" b="1" dirty="0">
                        <a:latin typeface="+mj-ea"/>
                        <a:ea typeface="+mj-ea"/>
                      </a:endParaRPr>
                    </a:p>
                    <a:p>
                      <a:pPr marL="171450" indent="-171450">
                        <a:spcBef>
                          <a:spcPct val="0"/>
                        </a:spcBef>
                        <a:buFont typeface="Wingdings" panose="05000000000000000000" pitchFamily="2" charset="2"/>
                        <a:buChar char="p"/>
                      </a:pPr>
                      <a:r>
                        <a:rPr lang="ja-JP" altLang="en-US" sz="1200" b="1" dirty="0">
                          <a:latin typeface="+mj-ea"/>
                          <a:ea typeface="+mj-ea"/>
                        </a:rPr>
                        <a:t>施設卒業者を空き店舗に誘導し、空き店舗での開業を促す仕組み（施設管理者、商店街、入居者、空き店舗オーナーとの定期的な会合の開催や具体的な物件の貸店舗化への取組など）</a:t>
                      </a:r>
                      <a:endParaRPr lang="en-US" altLang="ja-JP"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3749280333"/>
                  </a:ext>
                </a:extLst>
              </a:tr>
              <a:tr h="370840">
                <a:tc>
                  <a:txBody>
                    <a:bodyPr/>
                    <a:lstStyle/>
                    <a:p>
                      <a:pPr algn="ctr" defTabSz="679031" eaLnBrk="1" hangingPunct="1">
                        <a:lnSpc>
                          <a:spcPct val="90000"/>
                        </a:lnSpc>
                        <a:spcAft>
                          <a:spcPct val="35000"/>
                        </a:spcAft>
                        <a:defRPr/>
                      </a:pPr>
                      <a:r>
                        <a:rPr lang="ja-JP" altLang="en-US" sz="1200" b="1" dirty="0">
                          <a:solidFill>
                            <a:schemeClr val="tx1"/>
                          </a:solidFill>
                          <a:latin typeface="+mj-ea"/>
                          <a:ea typeface="+mj-ea"/>
                        </a:rPr>
                        <a:t>資金調達の取組</a:t>
                      </a:r>
                      <a:endParaRPr lang="en-US" altLang="ja-JP" sz="1200" b="1" dirty="0">
                        <a:solidFill>
                          <a:schemeClr val="tx1"/>
                        </a:solidFill>
                        <a:latin typeface="+mj-ea"/>
                        <a:ea typeface="+mj-ea"/>
                      </a:endParaRPr>
                    </a:p>
                    <a:p>
                      <a:pPr algn="ctr" defTabSz="679031" eaLnBrk="1" hangingPunct="1">
                        <a:lnSpc>
                          <a:spcPct val="90000"/>
                        </a:lnSpc>
                        <a:spcAft>
                          <a:spcPct val="35000"/>
                        </a:spcAft>
                        <a:defRPr/>
                      </a:pPr>
                      <a:r>
                        <a:rPr lang="ja-JP" altLang="en-US" sz="1200" b="1" dirty="0">
                          <a:solidFill>
                            <a:schemeClr val="tx1"/>
                          </a:solidFill>
                          <a:latin typeface="+mj-ea"/>
                          <a:ea typeface="+mj-ea"/>
                        </a:rPr>
                        <a:t>（５号事業）</a:t>
                      </a:r>
                    </a:p>
                    <a:p>
                      <a:pPr algn="ctr"/>
                      <a:endParaRPr kumimoji="1" lang="ja-JP" altLang="en-US" sz="12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tc>
                  <a:txBody>
                    <a:bodyPr/>
                    <a:lstStyle/>
                    <a:p>
                      <a:pPr marL="171450" indent="-171450">
                        <a:spcBef>
                          <a:spcPct val="0"/>
                        </a:spcBef>
                        <a:buFont typeface="Wingdings" panose="05000000000000000000" pitchFamily="2" charset="2"/>
                        <a:buChar char="p"/>
                      </a:pPr>
                      <a:r>
                        <a:rPr lang="ja-JP" altLang="en-US" sz="1200" b="1" dirty="0">
                          <a:latin typeface="+mj-ea"/>
                          <a:ea typeface="+mj-ea"/>
                        </a:rPr>
                        <a:t>＠＠＠＠＠</a:t>
                      </a:r>
                      <a:endParaRPr lang="en-US" altLang="ja-JP" sz="1200" b="1" dirty="0">
                        <a:latin typeface="+mj-ea"/>
                        <a:ea typeface="+mj-ea"/>
                      </a:endParaRPr>
                    </a:p>
                    <a:p>
                      <a:pPr marL="171450" indent="-171450">
                        <a:spcBef>
                          <a:spcPct val="0"/>
                        </a:spcBef>
                        <a:buFont typeface="Wingdings" panose="05000000000000000000" pitchFamily="2" charset="2"/>
                        <a:buChar char="p"/>
                      </a:pPr>
                      <a:r>
                        <a:rPr lang="ja-JP" altLang="en-US" sz="1200" b="1" dirty="0">
                          <a:latin typeface="+mj-ea"/>
                          <a:ea typeface="+mj-ea"/>
                        </a:rPr>
                        <a:t>＠＠＠＠＠</a:t>
                      </a:r>
                      <a:endParaRPr lang="en-US" altLang="ja-JP" sz="1200" b="1" dirty="0">
                        <a:latin typeface="+mj-ea"/>
                        <a:ea typeface="+mj-ea"/>
                      </a:endParaRPr>
                    </a:p>
                    <a:p>
                      <a:pPr marL="171450" indent="-171450">
                        <a:spcBef>
                          <a:spcPct val="0"/>
                        </a:spcBef>
                        <a:buFont typeface="Wingdings" panose="05000000000000000000" pitchFamily="2" charset="2"/>
                        <a:buChar char="p"/>
                      </a:pPr>
                      <a:r>
                        <a:rPr lang="ja-JP" altLang="en-US" sz="1200" b="1" dirty="0">
                          <a:latin typeface="+mj-ea"/>
                          <a:ea typeface="+mj-ea"/>
                        </a:rPr>
                        <a:t>＠＠＠＠＠</a:t>
                      </a:r>
                      <a:endParaRPr lang="ja-JP" altLang="en-US" sz="1400" b="1"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2498954175"/>
                  </a:ext>
                </a:extLst>
              </a:tr>
              <a:tr h="370840">
                <a:tc>
                  <a:txBody>
                    <a:bodyPr/>
                    <a:lstStyle/>
                    <a:p>
                      <a:pPr algn="ctr"/>
                      <a:r>
                        <a:rPr kumimoji="1" lang="ja-JP" altLang="en-US" sz="1200" b="1" dirty="0">
                          <a:latin typeface="+mj-ea"/>
                          <a:ea typeface="+mj-ea"/>
                        </a:rPr>
                        <a:t>その他提案者</a:t>
                      </a:r>
                      <a:endParaRPr kumimoji="1" lang="en-US" altLang="ja-JP" sz="1200" b="1" dirty="0">
                        <a:latin typeface="+mj-ea"/>
                        <a:ea typeface="+mj-ea"/>
                      </a:endParaRPr>
                    </a:p>
                    <a:p>
                      <a:pPr algn="ctr"/>
                      <a:r>
                        <a:rPr kumimoji="1" lang="ja-JP" altLang="en-US" sz="1200" b="1" dirty="0">
                          <a:latin typeface="+mj-ea"/>
                          <a:ea typeface="+mj-ea"/>
                        </a:rPr>
                        <a:t>独自の取組</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tc>
                  <a:txBody>
                    <a:bodyPr/>
                    <a:lstStyle/>
                    <a:p>
                      <a:endParaRPr kumimoji="1" lang="ja-JP" altLang="en-US" sz="1200" dirty="0">
                        <a:latin typeface="+mj-ea"/>
                        <a:ea typeface="+mj-ea"/>
                      </a:endParaRPr>
                    </a:p>
                  </a:txBody>
                  <a:tcPr>
                    <a:lnL w="12700" cap="flat" cmpd="sng" algn="ctr">
                      <a:solidFill>
                        <a:schemeClr val="accent6">
                          <a:lumMod val="60000"/>
                          <a:lumOff val="40000"/>
                        </a:schemeClr>
                      </a:solidFill>
                      <a:prstDash val="solid"/>
                      <a:round/>
                      <a:headEnd type="none" w="med" len="med"/>
                      <a:tailEnd type="none" w="med" len="med"/>
                    </a:lnL>
                  </a:tcPr>
                </a:tc>
                <a:extLst>
                  <a:ext uri="{0D108BD9-81ED-4DB2-BD59-A6C34878D82A}">
                    <a16:rowId xmlns:a16="http://schemas.microsoft.com/office/drawing/2014/main" val="657270373"/>
                  </a:ext>
                </a:extLst>
              </a:tr>
            </a:tbl>
          </a:graphicData>
        </a:graphic>
      </p:graphicFrame>
      <p:sp>
        <p:nvSpPr>
          <p:cNvPr id="19" name="テキスト ボックス 2">
            <a:extLst>
              <a:ext uri="{FF2B5EF4-FFF2-40B4-BE49-F238E27FC236}">
                <a16:creationId xmlns:a16="http://schemas.microsoft.com/office/drawing/2014/main" id="{DC560EDA-B4FC-F6BE-0C1F-CDF5D2BE74D3}"/>
              </a:ext>
            </a:extLst>
          </p:cNvPr>
          <p:cNvSpPr txBox="1">
            <a:spLocks noChangeArrowheads="1"/>
          </p:cNvSpPr>
          <p:nvPr/>
        </p:nvSpPr>
        <p:spPr bwMode="auto">
          <a:xfrm>
            <a:off x="163220" y="6496760"/>
            <a:ext cx="1183743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dirty="0">
                <a:latin typeface="+mj-ea"/>
                <a:ea typeface="+mj-ea"/>
              </a:rPr>
              <a:t>※</a:t>
            </a:r>
            <a:r>
              <a:rPr lang="ja-JP" altLang="en-US" sz="1100" dirty="0">
                <a:latin typeface="+mj-ea"/>
                <a:ea typeface="+mj-ea"/>
              </a:rPr>
              <a:t>各運営方針の項目等及び概要に関する詳細の説明がある場合には、それらを記載した資料（任意様式）を添付してください。</a:t>
            </a:r>
            <a:endParaRPr lang="ja-JP" altLang="en-US" sz="1200" dirty="0">
              <a:latin typeface="+mj-ea"/>
              <a:ea typeface="+mj-ea"/>
            </a:endParaRPr>
          </a:p>
        </p:txBody>
      </p:sp>
    </p:spTree>
    <p:extLst>
      <p:ext uri="{BB962C8B-B14F-4D97-AF65-F5344CB8AC3E}">
        <p14:creationId xmlns:p14="http://schemas.microsoft.com/office/powerpoint/2010/main" val="3897477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15">
            <a:extLst>
              <a:ext uri="{FF2B5EF4-FFF2-40B4-BE49-F238E27FC236}">
                <a16:creationId xmlns:a16="http://schemas.microsoft.com/office/drawing/2014/main" id="{6CE5D896-EBB9-A8E6-E584-F31A8DE6663C}"/>
              </a:ext>
            </a:extLst>
          </p:cNvPr>
          <p:cNvSpPr>
            <a:spLocks noChangeArrowheads="1"/>
          </p:cNvSpPr>
          <p:nvPr/>
        </p:nvSpPr>
        <p:spPr bwMode="auto">
          <a:xfrm>
            <a:off x="47328" y="250825"/>
            <a:ext cx="12097344" cy="438150"/>
          </a:xfrm>
          <a:prstGeom prst="roundRect">
            <a:avLst>
              <a:gd name="adj" fmla="val 21125"/>
            </a:avLst>
          </a:prstGeom>
          <a:gradFill rotWithShape="1">
            <a:gsLst>
              <a:gs pos="0">
                <a:srgbClr val="FF9933"/>
              </a:gs>
              <a:gs pos="50000">
                <a:schemeClr val="bg1"/>
              </a:gs>
              <a:gs pos="100000">
                <a:srgbClr val="FF9933"/>
              </a:gs>
            </a:gsLst>
            <a:lin ang="5400000" scaled="1"/>
          </a:gradFill>
          <a:ln w="57150" cmpd="thickThin">
            <a:solidFill>
              <a:schemeClr val="tx1"/>
            </a:solidFill>
            <a:round/>
            <a:headEnd/>
            <a:tailEnd/>
          </a:ln>
          <a:effectLst>
            <a:outerShdw dist="107763" dir="2700000" algn="ctr" rotWithShape="0">
              <a:schemeClr val="bg2">
                <a:alpha val="50000"/>
              </a:schemeClr>
            </a:outerShdw>
          </a:effectLst>
        </p:spPr>
        <p:txBody>
          <a:bodyPr lIns="81065" tIns="40532" rIns="81065" bIns="40532" anchor="ctr"/>
          <a:lstStyle/>
          <a:p>
            <a:pPr algn="ctr" defTabSz="829452" eaLnBrk="1" hangingPunct="1">
              <a:defRPr/>
            </a:pPr>
            <a:r>
              <a:rPr lang="ja-JP" altLang="en-US" sz="1814" b="1" dirty="0">
                <a:solidFill>
                  <a:srgbClr val="000000"/>
                </a:solidFill>
                <a:latin typeface="+mj-ea"/>
                <a:ea typeface="+mj-ea"/>
              </a:rPr>
              <a:t>補助事業の内容（令和○年度）　</a:t>
            </a:r>
            <a:r>
              <a:rPr lang="en-US" altLang="ja-JP" sz="1100" b="1" dirty="0">
                <a:solidFill>
                  <a:schemeClr val="bg1">
                    <a:lumMod val="50000"/>
                  </a:schemeClr>
                </a:solidFill>
                <a:latin typeface="+mj-ea"/>
                <a:ea typeface="+mj-ea"/>
              </a:rPr>
              <a:t>※</a:t>
            </a:r>
            <a:r>
              <a:rPr lang="ja-JP" altLang="en-US" sz="1100" b="1" dirty="0">
                <a:solidFill>
                  <a:schemeClr val="bg1">
                    <a:lumMod val="50000"/>
                  </a:schemeClr>
                </a:solidFill>
                <a:latin typeface="+mj-ea"/>
                <a:ea typeface="+mj-ea"/>
              </a:rPr>
              <a:t>補助金を充当する事業について詳細を記載してください。</a:t>
            </a:r>
            <a:endParaRPr lang="ja-JP" altLang="en-US" sz="1814" b="1" dirty="0">
              <a:solidFill>
                <a:schemeClr val="bg1">
                  <a:lumMod val="50000"/>
                </a:schemeClr>
              </a:solidFill>
              <a:latin typeface="+mj-ea"/>
              <a:ea typeface="+mj-ea"/>
            </a:endParaRPr>
          </a:p>
        </p:txBody>
      </p:sp>
      <p:sp>
        <p:nvSpPr>
          <p:cNvPr id="48" name="角丸四角形 47">
            <a:extLst>
              <a:ext uri="{FF2B5EF4-FFF2-40B4-BE49-F238E27FC236}">
                <a16:creationId xmlns:a16="http://schemas.microsoft.com/office/drawing/2014/main" id="{3973314D-C02C-E209-0D0F-537E34A79048}"/>
              </a:ext>
            </a:extLst>
          </p:cNvPr>
          <p:cNvSpPr/>
          <p:nvPr/>
        </p:nvSpPr>
        <p:spPr>
          <a:xfrm>
            <a:off x="47328" y="794592"/>
            <a:ext cx="12097344" cy="309563"/>
          </a:xfrm>
          <a:prstGeom prst="roundRect">
            <a:avLst/>
          </a:prstGeom>
          <a:solidFill>
            <a:srgbClr val="FF9933"/>
          </a:solidFill>
          <a:ln w="28575">
            <a:solidFill>
              <a:schemeClr val="bg1"/>
            </a:solidFill>
          </a:ln>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lIns="76779" tIns="38390" rIns="76779" bIns="38390" anchor="ctr"/>
          <a:lstStyle/>
          <a:p>
            <a:pPr algn="ctr" defTabSz="829452" eaLnBrk="1" hangingPunct="1">
              <a:defRPr/>
            </a:pPr>
            <a:r>
              <a:rPr lang="ja-JP" altLang="en-US" sz="1451" b="1" dirty="0">
                <a:solidFill>
                  <a:srgbClr val="FFFFFF"/>
                </a:solidFill>
                <a:latin typeface="+mj-ea"/>
                <a:ea typeface="+mj-ea"/>
              </a:rPr>
              <a:t>商業インキュベーションの位置、施設の図面等</a:t>
            </a:r>
          </a:p>
        </p:txBody>
      </p:sp>
      <p:sp>
        <p:nvSpPr>
          <p:cNvPr id="5138" name="テキスト ボックス 2">
            <a:extLst>
              <a:ext uri="{FF2B5EF4-FFF2-40B4-BE49-F238E27FC236}">
                <a16:creationId xmlns:a16="http://schemas.microsoft.com/office/drawing/2014/main" id="{46F2F133-1854-A492-B31F-9A15C2779F33}"/>
              </a:ext>
            </a:extLst>
          </p:cNvPr>
          <p:cNvSpPr txBox="1">
            <a:spLocks noChangeArrowheads="1"/>
          </p:cNvSpPr>
          <p:nvPr/>
        </p:nvSpPr>
        <p:spPr bwMode="auto">
          <a:xfrm>
            <a:off x="82199" y="1209772"/>
            <a:ext cx="8643938"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71450" indent="-171450">
              <a:spcBef>
                <a:spcPct val="0"/>
              </a:spcBef>
              <a:buFont typeface="Wingdings" panose="05000000000000000000" pitchFamily="2" charset="2"/>
              <a:buChar char="p"/>
            </a:pPr>
            <a:r>
              <a:rPr lang="ja-JP" altLang="en-US" sz="1100" b="1" dirty="0">
                <a:latin typeface="+mj-ea"/>
                <a:ea typeface="+mj-ea"/>
              </a:rPr>
              <a:t>位置図（エリア全体（商店街を含む）、詳細の位置図）</a:t>
            </a:r>
            <a:endParaRPr lang="en-US" altLang="ja-JP" sz="1100" b="1" dirty="0">
              <a:latin typeface="+mj-ea"/>
              <a:ea typeface="+mj-ea"/>
            </a:endParaRPr>
          </a:p>
          <a:p>
            <a:pPr marL="171450" indent="-171450">
              <a:spcBef>
                <a:spcPct val="0"/>
              </a:spcBef>
              <a:buFont typeface="Wingdings" panose="05000000000000000000" pitchFamily="2" charset="2"/>
              <a:buChar char="p"/>
            </a:pPr>
            <a:r>
              <a:rPr lang="ja-JP" altLang="en-US" sz="1100" b="1" dirty="0">
                <a:latin typeface="+mj-ea"/>
                <a:ea typeface="+mj-ea"/>
              </a:rPr>
              <a:t>平面図、立面図等（店舗小間割り等が分かるもの）</a:t>
            </a:r>
            <a:endParaRPr lang="en-US" altLang="ja-JP" sz="1100" b="1" dirty="0">
              <a:latin typeface="+mj-ea"/>
              <a:ea typeface="+mj-ea"/>
            </a:endParaRPr>
          </a:p>
          <a:p>
            <a:pPr marL="171450" indent="-171450">
              <a:spcBef>
                <a:spcPct val="0"/>
              </a:spcBef>
              <a:buFont typeface="Wingdings" panose="05000000000000000000" pitchFamily="2" charset="2"/>
              <a:buChar char="p"/>
            </a:pPr>
            <a:r>
              <a:rPr lang="ja-JP" altLang="en-US" sz="1100" b="1" dirty="0">
                <a:latin typeface="+mj-ea"/>
                <a:ea typeface="+mj-ea"/>
              </a:rPr>
              <a:t>完成予想図（全体の外観や内観が分かる鳥観図など）</a:t>
            </a:r>
            <a:endParaRPr lang="en-US" altLang="ja-JP" sz="1100" b="1" dirty="0">
              <a:latin typeface="+mj-ea"/>
              <a:ea typeface="+mj-ea"/>
            </a:endParaRPr>
          </a:p>
          <a:p>
            <a:pPr marL="171450" indent="-171450">
              <a:spcBef>
                <a:spcPct val="0"/>
              </a:spcBef>
              <a:buFont typeface="Wingdings" panose="05000000000000000000" pitchFamily="2" charset="2"/>
              <a:buChar char="p"/>
            </a:pPr>
            <a:endParaRPr lang="ja-JP" altLang="en-US" sz="1200" dirty="0">
              <a:latin typeface="+mj-ea"/>
              <a:ea typeface="+mj-ea"/>
            </a:endParaRPr>
          </a:p>
        </p:txBody>
      </p:sp>
      <p:sp>
        <p:nvSpPr>
          <p:cNvPr id="2" name="四角形: 角を丸くする 1">
            <a:extLst>
              <a:ext uri="{FF2B5EF4-FFF2-40B4-BE49-F238E27FC236}">
                <a16:creationId xmlns:a16="http://schemas.microsoft.com/office/drawing/2014/main" id="{05C14488-EE6B-05E0-3980-CBC6083D5377}"/>
              </a:ext>
            </a:extLst>
          </p:cNvPr>
          <p:cNvSpPr/>
          <p:nvPr/>
        </p:nvSpPr>
        <p:spPr>
          <a:xfrm>
            <a:off x="179939" y="270668"/>
            <a:ext cx="1226418" cy="39846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dirty="0">
                <a:solidFill>
                  <a:srgbClr val="92D050"/>
                </a:solidFill>
                <a:latin typeface="+mj-ea"/>
                <a:ea typeface="+mj-ea"/>
              </a:rPr>
              <a:t>ハード事業</a:t>
            </a:r>
          </a:p>
        </p:txBody>
      </p:sp>
    </p:spTree>
    <p:extLst>
      <p:ext uri="{BB962C8B-B14F-4D97-AF65-F5344CB8AC3E}">
        <p14:creationId xmlns:p14="http://schemas.microsoft.com/office/powerpoint/2010/main" val="53047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15">
            <a:extLst>
              <a:ext uri="{FF2B5EF4-FFF2-40B4-BE49-F238E27FC236}">
                <a16:creationId xmlns:a16="http://schemas.microsoft.com/office/drawing/2014/main" id="{2217AC1F-5E50-602E-4741-D779CB58EF01}"/>
              </a:ext>
            </a:extLst>
          </p:cNvPr>
          <p:cNvSpPr>
            <a:spLocks noChangeArrowheads="1"/>
          </p:cNvSpPr>
          <p:nvPr/>
        </p:nvSpPr>
        <p:spPr bwMode="auto">
          <a:xfrm>
            <a:off x="119337" y="250828"/>
            <a:ext cx="11953328" cy="657225"/>
          </a:xfrm>
          <a:prstGeom prst="roundRect">
            <a:avLst>
              <a:gd name="adj" fmla="val 21125"/>
            </a:avLst>
          </a:prstGeom>
          <a:gradFill rotWithShape="1">
            <a:gsLst>
              <a:gs pos="0">
                <a:srgbClr val="FFC000"/>
              </a:gs>
              <a:gs pos="50000">
                <a:schemeClr val="bg1"/>
              </a:gs>
              <a:gs pos="100000">
                <a:srgbClr val="FFC000"/>
              </a:gs>
            </a:gsLst>
            <a:lin ang="5400000" scaled="1"/>
          </a:gradFill>
          <a:ln w="57150" cmpd="thickThin">
            <a:solidFill>
              <a:schemeClr val="tx1"/>
            </a:solidFill>
            <a:round/>
            <a:headEnd/>
            <a:tailEnd/>
          </a:ln>
          <a:effectLst>
            <a:outerShdw dist="107763" dir="2700000" algn="ctr" rotWithShape="0">
              <a:schemeClr val="bg2">
                <a:alpha val="50000"/>
              </a:schemeClr>
            </a:outerShdw>
          </a:effectLst>
        </p:spPr>
        <p:txBody>
          <a:bodyPr lIns="81065" tIns="40532" rIns="81065" bIns="40532" anchor="ctr"/>
          <a:lstStyle/>
          <a:p>
            <a:pPr algn="ctr" defTabSz="829452" eaLnBrk="1" hangingPunct="1">
              <a:defRPr/>
            </a:pPr>
            <a:r>
              <a:rPr lang="ja-JP" altLang="en-US" sz="1814" b="1" dirty="0">
                <a:solidFill>
                  <a:srgbClr val="000000"/>
                </a:solidFill>
                <a:latin typeface="+mj-ea"/>
                <a:ea typeface="+mj-ea"/>
              </a:rPr>
              <a:t>補助事業終了後の事業計画（令和○年度～令和○年度）　</a:t>
            </a:r>
            <a:endParaRPr lang="en-US" altLang="ja-JP" sz="1814" b="1" dirty="0">
              <a:solidFill>
                <a:srgbClr val="000000"/>
              </a:solidFill>
              <a:latin typeface="+mj-ea"/>
              <a:ea typeface="+mj-ea"/>
            </a:endParaRPr>
          </a:p>
          <a:p>
            <a:pPr algn="ctr" defTabSz="829452" eaLnBrk="1" hangingPunct="1">
              <a:defRPr/>
            </a:pPr>
            <a:r>
              <a:rPr lang="en-US" altLang="ja-JP" sz="1100" b="1" dirty="0">
                <a:solidFill>
                  <a:schemeClr val="bg1">
                    <a:lumMod val="50000"/>
                  </a:schemeClr>
                </a:solidFill>
                <a:latin typeface="+mj-ea"/>
                <a:ea typeface="+mj-ea"/>
              </a:rPr>
              <a:t>※</a:t>
            </a:r>
            <a:r>
              <a:rPr lang="ja-JP" altLang="en-US" sz="1100" b="1" dirty="0">
                <a:solidFill>
                  <a:schemeClr val="bg1">
                    <a:lumMod val="50000"/>
                  </a:schemeClr>
                </a:solidFill>
                <a:latin typeface="+mj-ea"/>
                <a:ea typeface="+mj-ea"/>
              </a:rPr>
              <a:t>補助事業終了後３年～５年の事業計画について概要を記載してください。</a:t>
            </a:r>
            <a:endParaRPr lang="ja-JP" altLang="en-US" sz="1814" b="1" dirty="0">
              <a:solidFill>
                <a:schemeClr val="bg1">
                  <a:lumMod val="50000"/>
                </a:schemeClr>
              </a:solidFill>
              <a:latin typeface="+mj-ea"/>
              <a:ea typeface="+mj-ea"/>
            </a:endParaRPr>
          </a:p>
        </p:txBody>
      </p:sp>
      <p:sp>
        <p:nvSpPr>
          <p:cNvPr id="121" name="正方形/長方形 120">
            <a:extLst>
              <a:ext uri="{FF2B5EF4-FFF2-40B4-BE49-F238E27FC236}">
                <a16:creationId xmlns:a16="http://schemas.microsoft.com/office/drawing/2014/main" id="{393A5436-5194-291A-BA4F-8AB1A7ADC7E6}"/>
              </a:ext>
            </a:extLst>
          </p:cNvPr>
          <p:cNvSpPr/>
          <p:nvPr/>
        </p:nvSpPr>
        <p:spPr>
          <a:xfrm>
            <a:off x="1749428" y="923928"/>
            <a:ext cx="2189163" cy="398463"/>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商店街の現状</a:t>
            </a:r>
          </a:p>
        </p:txBody>
      </p:sp>
      <p:sp>
        <p:nvSpPr>
          <p:cNvPr id="113" name="正方形/長方形 112">
            <a:extLst>
              <a:ext uri="{FF2B5EF4-FFF2-40B4-BE49-F238E27FC236}">
                <a16:creationId xmlns:a16="http://schemas.microsoft.com/office/drawing/2014/main" id="{4884FD01-0F2C-7B49-4704-B7C25AA941D4}"/>
              </a:ext>
            </a:extLst>
          </p:cNvPr>
          <p:cNvSpPr/>
          <p:nvPr/>
        </p:nvSpPr>
        <p:spPr>
          <a:xfrm>
            <a:off x="7620000" y="908050"/>
            <a:ext cx="2649538" cy="414338"/>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目指す姿</a:t>
            </a:r>
          </a:p>
        </p:txBody>
      </p:sp>
      <p:graphicFrame>
        <p:nvGraphicFramePr>
          <p:cNvPr id="2" name="表 1">
            <a:extLst>
              <a:ext uri="{FF2B5EF4-FFF2-40B4-BE49-F238E27FC236}">
                <a16:creationId xmlns:a16="http://schemas.microsoft.com/office/drawing/2014/main" id="{79334E48-7094-8BAC-E316-38570B1BAE2A}"/>
              </a:ext>
            </a:extLst>
          </p:cNvPr>
          <p:cNvGraphicFramePr>
            <a:graphicFrameLocks noGrp="1"/>
          </p:cNvGraphicFramePr>
          <p:nvPr>
            <p:extLst>
              <p:ext uri="{D42A27DB-BD31-4B8C-83A1-F6EECF244321}">
                <p14:modId xmlns:p14="http://schemas.microsoft.com/office/powerpoint/2010/main" val="2095733883"/>
              </p:ext>
            </p:extLst>
          </p:nvPr>
        </p:nvGraphicFramePr>
        <p:xfrm>
          <a:off x="119336" y="1052513"/>
          <a:ext cx="11881319" cy="5554664"/>
        </p:xfrm>
        <a:graphic>
          <a:graphicData uri="http://schemas.openxmlformats.org/drawingml/2006/table">
            <a:tbl>
              <a:tblPr firstRow="1" bandRow="1">
                <a:tableStyleId>{93296810-A885-4BE3-A3E7-6D5BEEA58F35}</a:tableStyleId>
              </a:tblPr>
              <a:tblGrid>
                <a:gridCol w="1685694">
                  <a:extLst>
                    <a:ext uri="{9D8B030D-6E8A-4147-A177-3AD203B41FA5}">
                      <a16:colId xmlns:a16="http://schemas.microsoft.com/office/drawing/2014/main" val="20000"/>
                    </a:ext>
                  </a:extLst>
                </a:gridCol>
                <a:gridCol w="6307194">
                  <a:extLst>
                    <a:ext uri="{9D8B030D-6E8A-4147-A177-3AD203B41FA5}">
                      <a16:colId xmlns:a16="http://schemas.microsoft.com/office/drawing/2014/main" val="20001"/>
                    </a:ext>
                  </a:extLst>
                </a:gridCol>
                <a:gridCol w="1412774">
                  <a:extLst>
                    <a:ext uri="{9D8B030D-6E8A-4147-A177-3AD203B41FA5}">
                      <a16:colId xmlns:a16="http://schemas.microsoft.com/office/drawing/2014/main" val="20002"/>
                    </a:ext>
                  </a:extLst>
                </a:gridCol>
                <a:gridCol w="2475657">
                  <a:extLst>
                    <a:ext uri="{9D8B030D-6E8A-4147-A177-3AD203B41FA5}">
                      <a16:colId xmlns:a16="http://schemas.microsoft.com/office/drawing/2014/main" val="20003"/>
                    </a:ext>
                  </a:extLst>
                </a:gridCol>
              </a:tblGrid>
              <a:tr h="400884">
                <a:tc>
                  <a:txBody>
                    <a:bodyPr/>
                    <a:lstStyle/>
                    <a:p>
                      <a:endParaRPr kumimoji="1" lang="ja-JP" altLang="en-US" sz="1200" dirty="0">
                        <a:latin typeface="+mn-ea"/>
                        <a:ea typeface="+mn-ea"/>
                      </a:endParaRPr>
                    </a:p>
                  </a:txBody>
                  <a:tcPr marL="91437" marR="91437" marT="45722" marB="45722"/>
                </a:tc>
                <a:tc>
                  <a:txBody>
                    <a:bodyPr/>
                    <a:lstStyle/>
                    <a:p>
                      <a:r>
                        <a:rPr kumimoji="1" lang="ja-JP" altLang="en-US" sz="1200" dirty="0">
                          <a:latin typeface="+mn-ea"/>
                          <a:ea typeface="+mn-ea"/>
                        </a:rPr>
                        <a:t>事業の内容</a:t>
                      </a:r>
                    </a:p>
                  </a:txBody>
                  <a:tcPr marL="91437" marR="91437" marT="45722" marB="45722"/>
                </a:tc>
                <a:tc>
                  <a:txBody>
                    <a:bodyPr/>
                    <a:lstStyle/>
                    <a:p>
                      <a:r>
                        <a:rPr kumimoji="1" lang="ja-JP" altLang="en-US" sz="1200" dirty="0">
                          <a:latin typeface="+mn-ea"/>
                          <a:ea typeface="+mn-ea"/>
                        </a:rPr>
                        <a:t>事業費（円）</a:t>
                      </a:r>
                    </a:p>
                  </a:txBody>
                  <a:tcPr marL="91437" marR="91437" marT="45722" marB="45722"/>
                </a:tc>
                <a:tc>
                  <a:txBody>
                    <a:bodyPr/>
                    <a:lstStyle/>
                    <a:p>
                      <a:r>
                        <a:rPr kumimoji="1" lang="ja-JP" altLang="en-US" sz="1200" dirty="0">
                          <a:latin typeface="+mn-ea"/>
                          <a:ea typeface="+mn-ea"/>
                        </a:rPr>
                        <a:t>収支及び資金調達計画</a:t>
                      </a:r>
                    </a:p>
                  </a:txBody>
                  <a:tcPr marL="91437" marR="91437" marT="45722" marB="45722"/>
                </a:tc>
                <a:extLst>
                  <a:ext uri="{0D108BD9-81ED-4DB2-BD59-A6C34878D82A}">
                    <a16:rowId xmlns:a16="http://schemas.microsoft.com/office/drawing/2014/main" val="10000"/>
                  </a:ext>
                </a:extLst>
              </a:tr>
              <a:tr h="1030756">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１</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1"/>
                  </a:ext>
                </a:extLst>
              </a:tr>
              <a:tr h="1030756">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２</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2"/>
                  </a:ext>
                </a:extLst>
              </a:tr>
              <a:tr h="1030756">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３</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3"/>
                  </a:ext>
                </a:extLst>
              </a:tr>
              <a:tr h="1030756">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４</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4"/>
                  </a:ext>
                </a:extLst>
              </a:tr>
              <a:tr h="1030756">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５</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5"/>
                  </a:ext>
                </a:extLst>
              </a:tr>
            </a:tbl>
          </a:graphicData>
        </a:graphic>
      </p:graphicFrame>
      <p:sp>
        <p:nvSpPr>
          <p:cNvPr id="7210" name="テキスト ボックス 2">
            <a:extLst>
              <a:ext uri="{FF2B5EF4-FFF2-40B4-BE49-F238E27FC236}">
                <a16:creationId xmlns:a16="http://schemas.microsoft.com/office/drawing/2014/main" id="{5DC65B74-6B47-CB0F-FCF4-A1288B9AC7B0}"/>
              </a:ext>
            </a:extLst>
          </p:cNvPr>
          <p:cNvSpPr txBox="1">
            <a:spLocks noChangeArrowheads="1"/>
          </p:cNvSpPr>
          <p:nvPr/>
        </p:nvSpPr>
        <p:spPr bwMode="auto">
          <a:xfrm>
            <a:off x="47328" y="6575087"/>
            <a:ext cx="86439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dirty="0">
                <a:latin typeface="+mj-ea"/>
                <a:ea typeface="+mj-ea"/>
              </a:rPr>
              <a:t>※</a:t>
            </a:r>
            <a:r>
              <a:rPr lang="ja-JP" altLang="en-US" sz="1100" dirty="0">
                <a:latin typeface="+mj-ea"/>
                <a:ea typeface="+mj-ea"/>
              </a:rPr>
              <a:t>事業内容、事業費の積算、収支計画及び資金調達計画の詳細がわかる資料（任意様式）を添付してください。</a:t>
            </a:r>
            <a:endParaRPr lang="ja-JP" altLang="en-US" sz="1200" dirty="0">
              <a:latin typeface="+mj-ea"/>
              <a:ea typeface="+mj-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15">
            <a:extLst>
              <a:ext uri="{FF2B5EF4-FFF2-40B4-BE49-F238E27FC236}">
                <a16:creationId xmlns:a16="http://schemas.microsoft.com/office/drawing/2014/main" id="{2217AC1F-5E50-602E-4741-D779CB58EF01}"/>
              </a:ext>
            </a:extLst>
          </p:cNvPr>
          <p:cNvSpPr>
            <a:spLocks noChangeArrowheads="1"/>
          </p:cNvSpPr>
          <p:nvPr/>
        </p:nvSpPr>
        <p:spPr bwMode="auto">
          <a:xfrm>
            <a:off x="47328" y="250828"/>
            <a:ext cx="12097344" cy="657225"/>
          </a:xfrm>
          <a:prstGeom prst="roundRect">
            <a:avLst>
              <a:gd name="adj" fmla="val 21125"/>
            </a:avLst>
          </a:prstGeom>
          <a:gradFill rotWithShape="1">
            <a:gsLst>
              <a:gs pos="0">
                <a:srgbClr val="FFC000"/>
              </a:gs>
              <a:gs pos="50000">
                <a:schemeClr val="bg1"/>
              </a:gs>
              <a:gs pos="100000">
                <a:srgbClr val="FFC000"/>
              </a:gs>
            </a:gsLst>
            <a:lin ang="5400000" scaled="1"/>
          </a:gradFill>
          <a:ln w="57150" cmpd="thickThin">
            <a:solidFill>
              <a:schemeClr val="tx1"/>
            </a:solidFill>
            <a:round/>
            <a:headEnd/>
            <a:tailEnd/>
          </a:ln>
          <a:effectLst>
            <a:outerShdw dist="107763" dir="2700000" algn="ctr" rotWithShape="0">
              <a:schemeClr val="bg2">
                <a:alpha val="50000"/>
              </a:schemeClr>
            </a:outerShdw>
          </a:effectLst>
        </p:spPr>
        <p:txBody>
          <a:bodyPr lIns="81065" tIns="40532" rIns="81065" bIns="40532" anchor="ctr"/>
          <a:lstStyle/>
          <a:p>
            <a:pPr algn="ctr" defTabSz="829452" eaLnBrk="1" hangingPunct="1">
              <a:defRPr/>
            </a:pPr>
            <a:r>
              <a:rPr lang="ja-JP" altLang="en-US" sz="1814" b="1" dirty="0">
                <a:solidFill>
                  <a:srgbClr val="000000"/>
                </a:solidFill>
                <a:latin typeface="+mj-ea"/>
                <a:ea typeface="+mj-ea"/>
              </a:rPr>
              <a:t>補助事業終了後の事業計画（令和○年度～令和○年度）　</a:t>
            </a:r>
            <a:endParaRPr lang="en-US" altLang="ja-JP" sz="1814" b="1" dirty="0">
              <a:solidFill>
                <a:srgbClr val="000000"/>
              </a:solidFill>
              <a:latin typeface="+mj-ea"/>
              <a:ea typeface="+mj-ea"/>
            </a:endParaRPr>
          </a:p>
          <a:p>
            <a:pPr algn="ctr" defTabSz="829452" eaLnBrk="1" hangingPunct="1">
              <a:defRPr/>
            </a:pPr>
            <a:r>
              <a:rPr lang="en-US" altLang="ja-JP" sz="1100" b="1" dirty="0">
                <a:solidFill>
                  <a:schemeClr val="bg1">
                    <a:lumMod val="50000"/>
                  </a:schemeClr>
                </a:solidFill>
                <a:latin typeface="+mj-ea"/>
                <a:ea typeface="+mj-ea"/>
              </a:rPr>
              <a:t>※</a:t>
            </a:r>
            <a:r>
              <a:rPr lang="ja-JP" altLang="en-US" sz="1100" b="1" dirty="0">
                <a:solidFill>
                  <a:schemeClr val="bg1">
                    <a:lumMod val="50000"/>
                  </a:schemeClr>
                </a:solidFill>
                <a:latin typeface="+mj-ea"/>
                <a:ea typeface="+mj-ea"/>
              </a:rPr>
              <a:t>補助事業終了後３年～５年の事業計画について概要を記載してください。</a:t>
            </a:r>
            <a:endParaRPr lang="ja-JP" altLang="en-US" sz="1814" b="1" dirty="0">
              <a:solidFill>
                <a:schemeClr val="bg1">
                  <a:lumMod val="50000"/>
                </a:schemeClr>
              </a:solidFill>
              <a:latin typeface="+mj-ea"/>
              <a:ea typeface="+mj-ea"/>
            </a:endParaRPr>
          </a:p>
        </p:txBody>
      </p:sp>
      <p:sp>
        <p:nvSpPr>
          <p:cNvPr id="121" name="正方形/長方形 120">
            <a:extLst>
              <a:ext uri="{FF2B5EF4-FFF2-40B4-BE49-F238E27FC236}">
                <a16:creationId xmlns:a16="http://schemas.microsoft.com/office/drawing/2014/main" id="{393A5436-5194-291A-BA4F-8AB1A7ADC7E6}"/>
              </a:ext>
            </a:extLst>
          </p:cNvPr>
          <p:cNvSpPr/>
          <p:nvPr/>
        </p:nvSpPr>
        <p:spPr>
          <a:xfrm>
            <a:off x="1749428" y="923928"/>
            <a:ext cx="2189163" cy="398463"/>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商店街の現状</a:t>
            </a:r>
          </a:p>
        </p:txBody>
      </p:sp>
      <p:sp>
        <p:nvSpPr>
          <p:cNvPr id="113" name="正方形/長方形 112">
            <a:extLst>
              <a:ext uri="{FF2B5EF4-FFF2-40B4-BE49-F238E27FC236}">
                <a16:creationId xmlns:a16="http://schemas.microsoft.com/office/drawing/2014/main" id="{4884FD01-0F2C-7B49-4704-B7C25AA941D4}"/>
              </a:ext>
            </a:extLst>
          </p:cNvPr>
          <p:cNvSpPr/>
          <p:nvPr/>
        </p:nvSpPr>
        <p:spPr>
          <a:xfrm>
            <a:off x="7620000" y="908050"/>
            <a:ext cx="2649538" cy="414338"/>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目指す姿</a:t>
            </a:r>
          </a:p>
        </p:txBody>
      </p:sp>
      <p:graphicFrame>
        <p:nvGraphicFramePr>
          <p:cNvPr id="2" name="表 1">
            <a:extLst>
              <a:ext uri="{FF2B5EF4-FFF2-40B4-BE49-F238E27FC236}">
                <a16:creationId xmlns:a16="http://schemas.microsoft.com/office/drawing/2014/main" id="{79334E48-7094-8BAC-E316-38570B1BAE2A}"/>
              </a:ext>
            </a:extLst>
          </p:cNvPr>
          <p:cNvGraphicFramePr>
            <a:graphicFrameLocks noGrp="1"/>
          </p:cNvGraphicFramePr>
          <p:nvPr>
            <p:extLst>
              <p:ext uri="{D42A27DB-BD31-4B8C-83A1-F6EECF244321}">
                <p14:modId xmlns:p14="http://schemas.microsoft.com/office/powerpoint/2010/main" val="1988634453"/>
              </p:ext>
            </p:extLst>
          </p:nvPr>
        </p:nvGraphicFramePr>
        <p:xfrm>
          <a:off x="47328" y="1052512"/>
          <a:ext cx="12097343" cy="5459827"/>
        </p:xfrm>
        <a:graphic>
          <a:graphicData uri="http://schemas.openxmlformats.org/drawingml/2006/table">
            <a:tbl>
              <a:tblPr firstRow="1" bandRow="1">
                <a:tableStyleId>{93296810-A885-4BE3-A3E7-6D5BEEA58F35}</a:tableStyleId>
              </a:tblPr>
              <a:tblGrid>
                <a:gridCol w="1202059">
                  <a:extLst>
                    <a:ext uri="{9D8B030D-6E8A-4147-A177-3AD203B41FA5}">
                      <a16:colId xmlns:a16="http://schemas.microsoft.com/office/drawing/2014/main" val="20000"/>
                    </a:ext>
                  </a:extLst>
                </a:gridCol>
                <a:gridCol w="7942957">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1872207">
                  <a:extLst>
                    <a:ext uri="{9D8B030D-6E8A-4147-A177-3AD203B41FA5}">
                      <a16:colId xmlns:a16="http://schemas.microsoft.com/office/drawing/2014/main" val="20003"/>
                    </a:ext>
                  </a:extLst>
                </a:gridCol>
              </a:tblGrid>
              <a:tr h="487994">
                <a:tc>
                  <a:txBody>
                    <a:bodyPr/>
                    <a:lstStyle/>
                    <a:p>
                      <a:endParaRPr kumimoji="1" lang="ja-JP" altLang="en-US" sz="1100" dirty="0">
                        <a:solidFill>
                          <a:srgbClr val="FF0000"/>
                        </a:solidFill>
                        <a:latin typeface="+mn-ea"/>
                        <a:ea typeface="+mn-ea"/>
                      </a:endParaRPr>
                    </a:p>
                  </a:txBody>
                  <a:tcPr marL="91437" marR="91437" marT="45722" marB="45722"/>
                </a:tc>
                <a:tc>
                  <a:txBody>
                    <a:bodyPr/>
                    <a:lstStyle/>
                    <a:p>
                      <a:r>
                        <a:rPr kumimoji="1" lang="ja-JP" altLang="en-US" sz="1200" dirty="0">
                          <a:latin typeface="+mn-ea"/>
                          <a:ea typeface="+mn-ea"/>
                        </a:rPr>
                        <a:t>事業の内容</a:t>
                      </a:r>
                    </a:p>
                  </a:txBody>
                  <a:tcPr marL="91437" marR="91437" marT="45722" marB="45722"/>
                </a:tc>
                <a:tc>
                  <a:txBody>
                    <a:bodyPr/>
                    <a:lstStyle/>
                    <a:p>
                      <a:r>
                        <a:rPr kumimoji="1" lang="ja-JP" altLang="en-US" sz="1200" dirty="0">
                          <a:latin typeface="+mn-ea"/>
                          <a:ea typeface="+mn-ea"/>
                        </a:rPr>
                        <a:t>事業費</a:t>
                      </a:r>
                      <a:r>
                        <a:rPr kumimoji="1" lang="ja-JP" altLang="en-US" sz="900" dirty="0">
                          <a:latin typeface="+mn-ea"/>
                          <a:ea typeface="+mn-ea"/>
                        </a:rPr>
                        <a:t>（千円）</a:t>
                      </a:r>
                      <a:endParaRPr kumimoji="1" lang="ja-JP" altLang="en-US" sz="1200" dirty="0">
                        <a:latin typeface="+mn-ea"/>
                        <a:ea typeface="+mn-ea"/>
                      </a:endParaRPr>
                    </a:p>
                  </a:txBody>
                  <a:tcPr marL="91437" marR="91437" marT="45722" marB="45722"/>
                </a:tc>
                <a:tc>
                  <a:txBody>
                    <a:bodyPr/>
                    <a:lstStyle/>
                    <a:p>
                      <a:r>
                        <a:rPr kumimoji="1" lang="ja-JP" altLang="en-US" sz="1200" dirty="0">
                          <a:latin typeface="+mn-ea"/>
                          <a:ea typeface="+mn-ea"/>
                        </a:rPr>
                        <a:t>収支及び資金調達計画</a:t>
                      </a:r>
                    </a:p>
                  </a:txBody>
                  <a:tcPr marL="91437" marR="91437" marT="45722" marB="45722"/>
                </a:tc>
                <a:extLst>
                  <a:ext uri="{0D108BD9-81ED-4DB2-BD59-A6C34878D82A}">
                    <a16:rowId xmlns:a16="http://schemas.microsoft.com/office/drawing/2014/main" val="10000"/>
                  </a:ext>
                </a:extLst>
              </a:tr>
              <a:tr h="1409924">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１</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txBody>
                  <a:tcPr marL="91437" marR="91437" marT="45722" marB="45722"/>
                </a:tc>
                <a:tc>
                  <a:txBody>
                    <a:bodyPr/>
                    <a:lstStyle/>
                    <a:p>
                      <a:r>
                        <a:rPr kumimoji="1" lang="ja-JP" altLang="en-US" sz="1000" u="sng" dirty="0">
                          <a:solidFill>
                            <a:schemeClr val="bg1">
                              <a:lumMod val="50000"/>
                            </a:schemeClr>
                          </a:solidFill>
                          <a:latin typeface="+mn-ea"/>
                          <a:ea typeface="+mn-ea"/>
                        </a:rPr>
                        <a:t>１　イベントの開催</a:t>
                      </a:r>
                      <a:endParaRPr kumimoji="1" lang="en-US" altLang="ja-JP" sz="1000" u="sng" dirty="0">
                        <a:solidFill>
                          <a:schemeClr val="bg1">
                            <a:lumMod val="50000"/>
                          </a:schemeClr>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lumMod val="50000"/>
                            </a:schemeClr>
                          </a:solidFill>
                          <a:latin typeface="+mn-ea"/>
                          <a:ea typeface="+mn-ea"/>
                        </a:rPr>
                        <a:t>　 ・補助事業で実施したイベントの第２回を開催（年１回）</a:t>
                      </a:r>
                      <a:endParaRPr kumimoji="1" lang="en-US" altLang="ja-JP" sz="1000" dirty="0">
                        <a:solidFill>
                          <a:schemeClr val="bg1">
                            <a:lumMod val="50000"/>
                          </a:schemeClr>
                        </a:solidFill>
                        <a:latin typeface="+mn-ea"/>
                        <a:ea typeface="+mn-ea"/>
                      </a:endParaRPr>
                    </a:p>
                    <a:p>
                      <a:r>
                        <a:rPr kumimoji="1" lang="ja-JP" altLang="en-US" sz="1000" u="sng" dirty="0">
                          <a:solidFill>
                            <a:schemeClr val="bg1">
                              <a:lumMod val="50000"/>
                            </a:schemeClr>
                          </a:solidFill>
                          <a:latin typeface="+mn-ea"/>
                          <a:ea typeface="+mn-ea"/>
                        </a:rPr>
                        <a:t>２　セミナーの開催</a:t>
                      </a:r>
                      <a:endParaRPr kumimoji="1" lang="en-US" altLang="ja-JP" sz="1000" u="sng" dirty="0">
                        <a:solidFill>
                          <a:schemeClr val="bg1">
                            <a:lumMod val="50000"/>
                          </a:schemeClr>
                        </a:solidFill>
                        <a:latin typeface="+mn-ea"/>
                        <a:ea typeface="+mn-ea"/>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lumMod val="50000"/>
                            </a:schemeClr>
                          </a:solidFill>
                          <a:latin typeface="+mn-ea"/>
                          <a:ea typeface="+mn-ea"/>
                        </a:rPr>
                        <a:t>　 ・認定</a:t>
                      </a:r>
                      <a:r>
                        <a:rPr kumimoji="1" lang="en-US" altLang="ja-JP" sz="1000" dirty="0">
                          <a:solidFill>
                            <a:schemeClr val="bg1">
                              <a:lumMod val="50000"/>
                            </a:schemeClr>
                          </a:solidFill>
                          <a:latin typeface="+mn-ea"/>
                          <a:ea typeface="+mn-ea"/>
                        </a:rPr>
                        <a:t>NPO</a:t>
                      </a:r>
                      <a:r>
                        <a:rPr kumimoji="1" lang="ja-JP" altLang="en-US" sz="1000" dirty="0">
                          <a:solidFill>
                            <a:schemeClr val="bg1">
                              <a:lumMod val="50000"/>
                            </a:schemeClr>
                          </a:solidFill>
                          <a:latin typeface="+mn-ea"/>
                          <a:ea typeface="+mn-ea"/>
                        </a:rPr>
                        <a:t>法人ふるさと回帰支援センターと連携し、当地域への移住、二拠点居住、創業、ふるさと納税等関心を持たれている方向けの移住・創業セミナーを都内会場で実施（年１回）</a:t>
                      </a:r>
                      <a:endParaRPr kumimoji="1" lang="en-US" altLang="ja-JP" sz="1000" dirty="0">
                        <a:solidFill>
                          <a:schemeClr val="bg1">
                            <a:lumMod val="50000"/>
                          </a:schemeClr>
                        </a:solidFill>
                        <a:latin typeface="+mn-ea"/>
                        <a:ea typeface="+mn-ea"/>
                      </a:endParaRPr>
                    </a:p>
                    <a:p>
                      <a:r>
                        <a:rPr kumimoji="1" lang="ja-JP" altLang="en-US" sz="1000" u="sng" dirty="0">
                          <a:solidFill>
                            <a:schemeClr val="bg1">
                              <a:lumMod val="50000"/>
                            </a:schemeClr>
                          </a:solidFill>
                          <a:latin typeface="+mn-ea"/>
                          <a:ea typeface="+mn-ea"/>
                        </a:rPr>
                        <a:t>３　空き店舗の発掘</a:t>
                      </a:r>
                      <a:endParaRPr kumimoji="1" lang="en-US" altLang="ja-JP" sz="1000" u="sng" dirty="0">
                        <a:solidFill>
                          <a:schemeClr val="bg1">
                            <a:lumMod val="50000"/>
                          </a:schemeClr>
                        </a:solidFill>
                        <a:latin typeface="+mn-ea"/>
                        <a:ea typeface="+mn-ea"/>
                      </a:endParaRPr>
                    </a:p>
                    <a:p>
                      <a:r>
                        <a:rPr kumimoji="1" lang="ja-JP" altLang="en-US" sz="1000" dirty="0">
                          <a:solidFill>
                            <a:schemeClr val="bg1">
                              <a:lumMod val="50000"/>
                            </a:schemeClr>
                          </a:solidFill>
                          <a:latin typeface="+mn-ea"/>
                          <a:ea typeface="+mn-ea"/>
                        </a:rPr>
                        <a:t>　 ・商店街内の空き店舗の把握、所有者の調査（随時）</a:t>
                      </a:r>
                      <a:endParaRPr kumimoji="1" lang="en-US" altLang="ja-JP" sz="10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1"/>
                  </a:ext>
                </a:extLst>
              </a:tr>
              <a:tr h="1595439">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２</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r>
                        <a:rPr kumimoji="1" lang="ja-JP" altLang="en-US" sz="1000" u="sng" dirty="0">
                          <a:solidFill>
                            <a:schemeClr val="bg1">
                              <a:lumMod val="50000"/>
                            </a:schemeClr>
                          </a:solidFill>
                          <a:latin typeface="+mn-ea"/>
                          <a:ea typeface="+mn-ea"/>
                        </a:rPr>
                        <a:t>１　イベントの開催</a:t>
                      </a:r>
                      <a:endParaRPr kumimoji="1" lang="en-US" altLang="ja-JP" sz="1000" u="sng" dirty="0">
                        <a:solidFill>
                          <a:schemeClr val="bg1">
                            <a:lumMod val="50000"/>
                          </a:schemeClr>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lumMod val="50000"/>
                            </a:schemeClr>
                          </a:solidFill>
                          <a:latin typeface="+mn-ea"/>
                          <a:ea typeface="+mn-ea"/>
                        </a:rPr>
                        <a:t>　 ・補助事業で実施したイベントの第３回を開催（年１回）</a:t>
                      </a:r>
                      <a:endParaRPr kumimoji="1" lang="en-US" altLang="ja-JP" sz="1000" dirty="0">
                        <a:solidFill>
                          <a:schemeClr val="bg1">
                            <a:lumMod val="50000"/>
                          </a:schemeClr>
                        </a:solidFill>
                        <a:latin typeface="+mn-ea"/>
                        <a:ea typeface="+mn-ea"/>
                      </a:endParaRPr>
                    </a:p>
                    <a:p>
                      <a:r>
                        <a:rPr kumimoji="1" lang="ja-JP" altLang="en-US" sz="1000" u="sng" dirty="0">
                          <a:solidFill>
                            <a:schemeClr val="bg1">
                              <a:lumMod val="50000"/>
                            </a:schemeClr>
                          </a:solidFill>
                          <a:latin typeface="+mn-ea"/>
                          <a:ea typeface="+mn-ea"/>
                        </a:rPr>
                        <a:t>２　セミナー・相談会の開催</a:t>
                      </a:r>
                      <a:endParaRPr kumimoji="1" lang="en-US" altLang="ja-JP" sz="1000" u="sng" dirty="0">
                        <a:solidFill>
                          <a:schemeClr val="bg1">
                            <a:lumMod val="50000"/>
                          </a:schemeClr>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lumMod val="50000"/>
                            </a:schemeClr>
                          </a:solidFill>
                          <a:latin typeface="+mn-ea"/>
                          <a:ea typeface="+mn-ea"/>
                        </a:rPr>
                        <a:t>　 ・前年度に実施した都内会場でのセミナーを再度実施（年１回）</a:t>
                      </a:r>
                      <a:endParaRPr kumimoji="1" lang="en-US" altLang="ja-JP" sz="1000" dirty="0">
                        <a:solidFill>
                          <a:schemeClr val="bg1">
                            <a:lumMod val="50000"/>
                          </a:schemeClr>
                        </a:solidFill>
                        <a:latin typeface="+mn-ea"/>
                        <a:ea typeface="+mn-ea"/>
                      </a:endParaRPr>
                    </a:p>
                    <a:p>
                      <a:pPr marL="87313" indent="-87313"/>
                      <a:r>
                        <a:rPr kumimoji="1" lang="ja-JP" altLang="en-US" sz="1000" dirty="0">
                          <a:solidFill>
                            <a:schemeClr val="bg1">
                              <a:lumMod val="50000"/>
                            </a:schemeClr>
                          </a:solidFill>
                          <a:latin typeface="+mn-ea"/>
                          <a:ea typeface="+mn-ea"/>
                        </a:rPr>
                        <a:t>　 ・セミナー参加者をはじめとする当地域に関心を持っている方向けに、移住・創業個別相談会をオンラインで実施（年３回程度）</a:t>
                      </a:r>
                      <a:endParaRPr kumimoji="1" lang="en-US" altLang="ja-JP" sz="1000" dirty="0">
                        <a:solidFill>
                          <a:schemeClr val="bg1">
                            <a:lumMod val="50000"/>
                          </a:schemeClr>
                        </a:solidFill>
                        <a:latin typeface="+mn-ea"/>
                        <a:ea typeface="+mn-ea"/>
                      </a:endParaRPr>
                    </a:p>
                    <a:p>
                      <a:r>
                        <a:rPr kumimoji="1" lang="ja-JP" altLang="en-US" sz="1000" u="sng" dirty="0">
                          <a:solidFill>
                            <a:schemeClr val="bg1">
                              <a:lumMod val="50000"/>
                            </a:schemeClr>
                          </a:solidFill>
                          <a:latin typeface="+mn-ea"/>
                          <a:ea typeface="+mn-ea"/>
                        </a:rPr>
                        <a:t>３　空き店舗の発掘</a:t>
                      </a:r>
                      <a:endParaRPr kumimoji="1" lang="en-US" altLang="ja-JP" sz="1000" u="sng" dirty="0">
                        <a:solidFill>
                          <a:schemeClr val="bg1">
                            <a:lumMod val="50000"/>
                          </a:schemeClr>
                        </a:solidFill>
                        <a:latin typeface="+mn-ea"/>
                        <a:ea typeface="+mn-ea"/>
                      </a:endParaRPr>
                    </a:p>
                    <a:p>
                      <a:r>
                        <a:rPr kumimoji="1" lang="ja-JP" altLang="en-US" sz="1000" dirty="0">
                          <a:solidFill>
                            <a:schemeClr val="bg1">
                              <a:lumMod val="50000"/>
                            </a:schemeClr>
                          </a:solidFill>
                          <a:latin typeface="+mn-ea"/>
                          <a:ea typeface="+mn-ea"/>
                        </a:rPr>
                        <a:t>　 ・商店街内の空き店舗の把握、所有者の調査（随時）</a:t>
                      </a:r>
                      <a:endParaRPr kumimoji="1" lang="en-US" altLang="ja-JP" sz="1000" dirty="0">
                        <a:solidFill>
                          <a:schemeClr val="bg1">
                            <a:lumMod val="50000"/>
                          </a:schemeClr>
                        </a:solidFill>
                        <a:latin typeface="+mn-ea"/>
                        <a:ea typeface="+mn-ea"/>
                      </a:endParaRPr>
                    </a:p>
                    <a:p>
                      <a:r>
                        <a:rPr kumimoji="1" lang="ja-JP" altLang="en-US" sz="1000" dirty="0">
                          <a:solidFill>
                            <a:schemeClr val="bg1">
                              <a:lumMod val="50000"/>
                            </a:schemeClr>
                          </a:solidFill>
                          <a:latin typeface="+mn-ea"/>
                          <a:ea typeface="+mn-ea"/>
                        </a:rPr>
                        <a:t>　 ・空き店舗の物件化に向けた所有者との交渉開始（随時）</a:t>
                      </a:r>
                      <a:endParaRPr kumimoji="1" lang="en-US" altLang="ja-JP" sz="1000" dirty="0">
                        <a:solidFill>
                          <a:schemeClr val="bg1">
                            <a:lumMod val="50000"/>
                          </a:schemeClr>
                        </a:solidFill>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2"/>
                  </a:ext>
                </a:extLst>
              </a:tr>
              <a:tr h="1966470">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３</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r>
                        <a:rPr kumimoji="1" lang="ja-JP" altLang="en-US" sz="1000" u="sng" dirty="0">
                          <a:solidFill>
                            <a:schemeClr val="bg1">
                              <a:lumMod val="50000"/>
                            </a:schemeClr>
                          </a:solidFill>
                          <a:latin typeface="+mn-ea"/>
                          <a:ea typeface="+mn-ea"/>
                        </a:rPr>
                        <a:t>１　イベントの開催</a:t>
                      </a:r>
                    </a:p>
                    <a:p>
                      <a:r>
                        <a:rPr kumimoji="1" lang="ja-JP" altLang="en-US" sz="1000" dirty="0">
                          <a:solidFill>
                            <a:schemeClr val="bg1">
                              <a:lumMod val="50000"/>
                            </a:schemeClr>
                          </a:solidFill>
                          <a:latin typeface="+mn-ea"/>
                          <a:ea typeface="+mn-ea"/>
                        </a:rPr>
                        <a:t>　 ・補助事業で実施したイベントの第４回を開催（年１回）</a:t>
                      </a:r>
                    </a:p>
                    <a:p>
                      <a:r>
                        <a:rPr kumimoji="1" lang="ja-JP" altLang="en-US" sz="1000" u="sng" dirty="0">
                          <a:solidFill>
                            <a:schemeClr val="bg1">
                              <a:lumMod val="50000"/>
                            </a:schemeClr>
                          </a:solidFill>
                          <a:latin typeface="+mn-ea"/>
                          <a:ea typeface="+mn-ea"/>
                        </a:rPr>
                        <a:t>２　セミナー・相談会の開催</a:t>
                      </a:r>
                    </a:p>
                    <a:p>
                      <a:r>
                        <a:rPr kumimoji="1" lang="ja-JP" altLang="en-US" sz="1000" dirty="0">
                          <a:solidFill>
                            <a:schemeClr val="bg1">
                              <a:lumMod val="50000"/>
                            </a:schemeClr>
                          </a:solidFill>
                          <a:latin typeface="+mn-ea"/>
                          <a:ea typeface="+mn-ea"/>
                        </a:rPr>
                        <a:t>　 ・前年度に引き続き都内会場でのセミナーを実施（年１回）</a:t>
                      </a:r>
                    </a:p>
                    <a:p>
                      <a:r>
                        <a:rPr kumimoji="1" lang="ja-JP" altLang="en-US" sz="1000" dirty="0">
                          <a:solidFill>
                            <a:schemeClr val="bg1">
                              <a:lumMod val="50000"/>
                            </a:schemeClr>
                          </a:solidFill>
                          <a:latin typeface="+mn-ea"/>
                          <a:ea typeface="+mn-ea"/>
                        </a:rPr>
                        <a:t>　 ・移住・創業個別相談会を引き続きオンラインで実施（年３回程度）</a:t>
                      </a:r>
                      <a:endParaRPr kumimoji="1" lang="en-US" altLang="ja-JP" sz="1000" dirty="0">
                        <a:solidFill>
                          <a:schemeClr val="bg1">
                            <a:lumMod val="50000"/>
                          </a:schemeClr>
                        </a:solidFill>
                        <a:latin typeface="+mn-ea"/>
                        <a:ea typeface="+mn-ea"/>
                      </a:endParaRPr>
                    </a:p>
                    <a:p>
                      <a:r>
                        <a:rPr kumimoji="1" lang="ja-JP" altLang="en-US" sz="1000" u="sng" dirty="0">
                          <a:solidFill>
                            <a:schemeClr val="bg1">
                              <a:lumMod val="50000"/>
                            </a:schemeClr>
                          </a:solidFill>
                          <a:latin typeface="+mn-ea"/>
                          <a:ea typeface="+mn-ea"/>
                        </a:rPr>
                        <a:t>３　空き店舗の発掘を引き続き継続</a:t>
                      </a:r>
                      <a:r>
                        <a:rPr kumimoji="1" lang="ja-JP" altLang="en-US" sz="1000" u="none" dirty="0">
                          <a:solidFill>
                            <a:schemeClr val="bg1">
                              <a:lumMod val="50000"/>
                            </a:schemeClr>
                          </a:solidFill>
                          <a:latin typeface="+mn-ea"/>
                          <a:ea typeface="+mn-ea"/>
                        </a:rPr>
                        <a:t>（随時）　</a:t>
                      </a:r>
                      <a:endParaRPr kumimoji="1" lang="en-US" altLang="ja-JP" sz="1000" u="none" dirty="0">
                        <a:solidFill>
                          <a:schemeClr val="bg1">
                            <a:lumMod val="50000"/>
                          </a:schemeClr>
                        </a:solidFill>
                        <a:latin typeface="+mn-ea"/>
                        <a:ea typeface="+mn-ea"/>
                      </a:endParaRPr>
                    </a:p>
                    <a:p>
                      <a:r>
                        <a:rPr kumimoji="1" lang="ja-JP" altLang="en-US" sz="1000" u="sng" dirty="0">
                          <a:solidFill>
                            <a:schemeClr val="bg1">
                              <a:lumMod val="50000"/>
                            </a:schemeClr>
                          </a:solidFill>
                          <a:latin typeface="+mn-ea"/>
                          <a:ea typeface="+mn-ea"/>
                        </a:rPr>
                        <a:t>４　内覧会ツアーの開催</a:t>
                      </a:r>
                    </a:p>
                    <a:p>
                      <a:r>
                        <a:rPr kumimoji="1" lang="ja-JP" altLang="en-US" sz="1000" dirty="0">
                          <a:solidFill>
                            <a:schemeClr val="bg1">
                              <a:lumMod val="50000"/>
                            </a:schemeClr>
                          </a:solidFill>
                          <a:latin typeface="+mn-ea"/>
                          <a:ea typeface="+mn-ea"/>
                        </a:rPr>
                        <a:t>　 ・移住・空き店舗への開業希望者向けに、発掘した商店街の空き店舗の内覧会ツアーを開催（年４回）</a:t>
                      </a:r>
                      <a:endParaRPr kumimoji="1" lang="en-US" altLang="ja-JP" sz="1000" dirty="0">
                        <a:solidFill>
                          <a:schemeClr val="bg1">
                            <a:lumMod val="50000"/>
                          </a:schemeClr>
                        </a:solidFill>
                        <a:latin typeface="+mn-ea"/>
                        <a:ea typeface="+mn-ea"/>
                      </a:endParaRPr>
                    </a:p>
                    <a:p>
                      <a:r>
                        <a:rPr kumimoji="1" lang="ja-JP" altLang="en-US" sz="1000" u="sng" dirty="0">
                          <a:solidFill>
                            <a:schemeClr val="bg1">
                              <a:lumMod val="50000"/>
                            </a:schemeClr>
                          </a:solidFill>
                          <a:latin typeface="+mn-ea"/>
                          <a:ea typeface="+mn-ea"/>
                        </a:rPr>
                        <a:t>５　移住・空き店舗開業個別相談</a:t>
                      </a:r>
                      <a:endParaRPr kumimoji="1" lang="en-US" altLang="ja-JP" sz="1000" u="sng" dirty="0">
                        <a:solidFill>
                          <a:schemeClr val="bg1">
                            <a:lumMod val="50000"/>
                          </a:schemeClr>
                        </a:solidFill>
                        <a:latin typeface="+mn-ea"/>
                        <a:ea typeface="+mn-ea"/>
                      </a:endParaRPr>
                    </a:p>
                    <a:p>
                      <a:pPr marL="87313" indent="-87313"/>
                      <a:r>
                        <a:rPr kumimoji="1" lang="ja-JP" altLang="en-US" sz="1000" dirty="0">
                          <a:solidFill>
                            <a:schemeClr val="bg1">
                              <a:lumMod val="50000"/>
                            </a:schemeClr>
                          </a:solidFill>
                          <a:latin typeface="+mn-ea"/>
                          <a:ea typeface="+mn-ea"/>
                        </a:rPr>
                        <a:t>　 ・具体的に移住、空き店舗開業の物件を探している方に、空き店舗の紹介や、建築士などからの改装等の助言や提案を実施（随時）</a:t>
                      </a: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3"/>
                  </a:ext>
                </a:extLst>
              </a:tr>
            </a:tbl>
          </a:graphicData>
        </a:graphic>
      </p:graphicFrame>
      <p:sp>
        <p:nvSpPr>
          <p:cNvPr id="7210" name="テキスト ボックス 2">
            <a:extLst>
              <a:ext uri="{FF2B5EF4-FFF2-40B4-BE49-F238E27FC236}">
                <a16:creationId xmlns:a16="http://schemas.microsoft.com/office/drawing/2014/main" id="{5DC65B74-6B47-CB0F-FCF4-A1288B9AC7B0}"/>
              </a:ext>
            </a:extLst>
          </p:cNvPr>
          <p:cNvSpPr txBox="1">
            <a:spLocks noChangeArrowheads="1"/>
          </p:cNvSpPr>
          <p:nvPr/>
        </p:nvSpPr>
        <p:spPr bwMode="auto">
          <a:xfrm>
            <a:off x="-24680" y="6479431"/>
            <a:ext cx="86439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dirty="0">
                <a:latin typeface="+mj-ea"/>
                <a:ea typeface="+mj-ea"/>
              </a:rPr>
              <a:t>※</a:t>
            </a:r>
            <a:r>
              <a:rPr lang="ja-JP" altLang="en-US" sz="1100" dirty="0">
                <a:latin typeface="+mj-ea"/>
                <a:ea typeface="+mj-ea"/>
              </a:rPr>
              <a:t>事業内容、事業費の積算、収支計画及び資金調達計画の詳細がわかる資料（任意様式）を添付してください。</a:t>
            </a:r>
            <a:endParaRPr lang="ja-JP" altLang="en-US" sz="1200" dirty="0">
              <a:latin typeface="+mj-ea"/>
              <a:ea typeface="+mj-ea"/>
            </a:endParaRPr>
          </a:p>
        </p:txBody>
      </p:sp>
      <p:sp>
        <p:nvSpPr>
          <p:cNvPr id="3" name="正方形/長方形 2">
            <a:extLst>
              <a:ext uri="{FF2B5EF4-FFF2-40B4-BE49-F238E27FC236}">
                <a16:creationId xmlns:a16="http://schemas.microsoft.com/office/drawing/2014/main" id="{ED73E5CB-96E6-2D24-A6BC-223FD84C29E4}"/>
              </a:ext>
            </a:extLst>
          </p:cNvPr>
          <p:cNvSpPr/>
          <p:nvPr/>
        </p:nvSpPr>
        <p:spPr>
          <a:xfrm>
            <a:off x="191344" y="332656"/>
            <a:ext cx="1296144" cy="46903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a:solidFill>
                  <a:srgbClr val="FF0000"/>
                </a:solidFill>
                <a:latin typeface="+mj-ea"/>
                <a:ea typeface="+mj-ea"/>
              </a:rPr>
              <a:t>記載</a:t>
            </a:r>
            <a:r>
              <a:rPr kumimoji="1" lang="ja-JP" altLang="en-US" dirty="0">
                <a:solidFill>
                  <a:srgbClr val="FF0000"/>
                </a:solidFill>
                <a:latin typeface="+mj-ea"/>
                <a:ea typeface="+mj-ea"/>
              </a:rPr>
              <a:t>例</a:t>
            </a:r>
          </a:p>
        </p:txBody>
      </p:sp>
      <p:sp>
        <p:nvSpPr>
          <p:cNvPr id="4" name="四角形: 角を丸くする 3">
            <a:extLst>
              <a:ext uri="{FF2B5EF4-FFF2-40B4-BE49-F238E27FC236}">
                <a16:creationId xmlns:a16="http://schemas.microsoft.com/office/drawing/2014/main" id="{7AF7C616-886F-3056-4816-326E7A0F5D28}"/>
              </a:ext>
            </a:extLst>
          </p:cNvPr>
          <p:cNvSpPr/>
          <p:nvPr/>
        </p:nvSpPr>
        <p:spPr>
          <a:xfrm>
            <a:off x="156046" y="1096169"/>
            <a:ext cx="1008402" cy="2880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a:solidFill>
                  <a:srgbClr val="00B0F0"/>
                </a:solidFill>
                <a:latin typeface="+mj-ea"/>
                <a:ea typeface="+mj-ea"/>
              </a:rPr>
              <a:t>ソフト事業</a:t>
            </a:r>
          </a:p>
        </p:txBody>
      </p:sp>
      <p:sp>
        <p:nvSpPr>
          <p:cNvPr id="5" name="四角形: 角を丸くする 4">
            <a:extLst>
              <a:ext uri="{FF2B5EF4-FFF2-40B4-BE49-F238E27FC236}">
                <a16:creationId xmlns:a16="http://schemas.microsoft.com/office/drawing/2014/main" id="{76D7FC74-E082-E76F-979C-FF066AD5CAE4}"/>
              </a:ext>
            </a:extLst>
          </p:cNvPr>
          <p:cNvSpPr/>
          <p:nvPr/>
        </p:nvSpPr>
        <p:spPr>
          <a:xfrm>
            <a:off x="4369222" y="1056957"/>
            <a:ext cx="3453556" cy="36026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000" dirty="0">
                <a:solidFill>
                  <a:schemeClr val="bg1">
                    <a:lumMod val="50000"/>
                  </a:schemeClr>
                </a:solidFill>
                <a:latin typeface="+mj-ea"/>
                <a:ea typeface="+mj-ea"/>
              </a:rPr>
              <a:t>最低３年間の事業計画・事業構想についてご記載ください。</a:t>
            </a:r>
          </a:p>
        </p:txBody>
      </p:sp>
    </p:spTree>
    <p:extLst>
      <p:ext uri="{BB962C8B-B14F-4D97-AF65-F5344CB8AC3E}">
        <p14:creationId xmlns:p14="http://schemas.microsoft.com/office/powerpoint/2010/main" val="1409768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15">
            <a:extLst>
              <a:ext uri="{FF2B5EF4-FFF2-40B4-BE49-F238E27FC236}">
                <a16:creationId xmlns:a16="http://schemas.microsoft.com/office/drawing/2014/main" id="{2217AC1F-5E50-602E-4741-D779CB58EF01}"/>
              </a:ext>
            </a:extLst>
          </p:cNvPr>
          <p:cNvSpPr>
            <a:spLocks noChangeArrowheads="1"/>
          </p:cNvSpPr>
          <p:nvPr/>
        </p:nvSpPr>
        <p:spPr bwMode="auto">
          <a:xfrm>
            <a:off x="47328" y="250828"/>
            <a:ext cx="12097344" cy="657225"/>
          </a:xfrm>
          <a:prstGeom prst="roundRect">
            <a:avLst>
              <a:gd name="adj" fmla="val 21125"/>
            </a:avLst>
          </a:prstGeom>
          <a:gradFill rotWithShape="1">
            <a:gsLst>
              <a:gs pos="0">
                <a:srgbClr val="FFC000"/>
              </a:gs>
              <a:gs pos="50000">
                <a:schemeClr val="bg1"/>
              </a:gs>
              <a:gs pos="100000">
                <a:srgbClr val="FFC000"/>
              </a:gs>
            </a:gsLst>
            <a:lin ang="5400000" scaled="1"/>
          </a:gradFill>
          <a:ln w="57150" cmpd="thickThin">
            <a:solidFill>
              <a:schemeClr val="tx1"/>
            </a:solidFill>
            <a:round/>
            <a:headEnd/>
            <a:tailEnd/>
          </a:ln>
          <a:effectLst>
            <a:outerShdw dist="107763" dir="2700000" algn="ctr" rotWithShape="0">
              <a:schemeClr val="bg2">
                <a:alpha val="50000"/>
              </a:schemeClr>
            </a:outerShdw>
          </a:effectLst>
        </p:spPr>
        <p:txBody>
          <a:bodyPr lIns="81065" tIns="40532" rIns="81065" bIns="40532" anchor="ctr"/>
          <a:lstStyle/>
          <a:p>
            <a:pPr algn="ctr" defTabSz="829452" eaLnBrk="1" hangingPunct="1">
              <a:defRPr/>
            </a:pPr>
            <a:r>
              <a:rPr lang="ja-JP" altLang="en-US" sz="1814" b="1" dirty="0">
                <a:solidFill>
                  <a:srgbClr val="000000"/>
                </a:solidFill>
                <a:latin typeface="+mj-ea"/>
                <a:ea typeface="+mj-ea"/>
              </a:rPr>
              <a:t>補助事業終了後の事業計画（令和○年度～令和○年度）　</a:t>
            </a:r>
            <a:endParaRPr lang="en-US" altLang="ja-JP" sz="1814" b="1" dirty="0">
              <a:solidFill>
                <a:srgbClr val="000000"/>
              </a:solidFill>
              <a:latin typeface="+mj-ea"/>
              <a:ea typeface="+mj-ea"/>
            </a:endParaRPr>
          </a:p>
          <a:p>
            <a:pPr algn="ctr" defTabSz="829452" eaLnBrk="1" hangingPunct="1">
              <a:defRPr/>
            </a:pPr>
            <a:r>
              <a:rPr lang="en-US" altLang="ja-JP" sz="1100" b="1" dirty="0">
                <a:solidFill>
                  <a:schemeClr val="bg1">
                    <a:lumMod val="50000"/>
                  </a:schemeClr>
                </a:solidFill>
                <a:latin typeface="+mj-ea"/>
                <a:ea typeface="+mj-ea"/>
              </a:rPr>
              <a:t>※</a:t>
            </a:r>
            <a:r>
              <a:rPr lang="ja-JP" altLang="en-US" sz="1100" b="1" dirty="0">
                <a:solidFill>
                  <a:schemeClr val="bg1">
                    <a:lumMod val="50000"/>
                  </a:schemeClr>
                </a:solidFill>
                <a:latin typeface="+mj-ea"/>
                <a:ea typeface="+mj-ea"/>
              </a:rPr>
              <a:t>補助事業終了後３年～５年の事業計画について概要を記載してください。</a:t>
            </a:r>
            <a:endParaRPr lang="ja-JP" altLang="en-US" sz="1814" b="1" dirty="0">
              <a:solidFill>
                <a:schemeClr val="bg1">
                  <a:lumMod val="50000"/>
                </a:schemeClr>
              </a:solidFill>
              <a:latin typeface="+mj-ea"/>
              <a:ea typeface="+mj-ea"/>
            </a:endParaRPr>
          </a:p>
        </p:txBody>
      </p:sp>
      <p:sp>
        <p:nvSpPr>
          <p:cNvPr id="121" name="正方形/長方形 120">
            <a:extLst>
              <a:ext uri="{FF2B5EF4-FFF2-40B4-BE49-F238E27FC236}">
                <a16:creationId xmlns:a16="http://schemas.microsoft.com/office/drawing/2014/main" id="{393A5436-5194-291A-BA4F-8AB1A7ADC7E6}"/>
              </a:ext>
            </a:extLst>
          </p:cNvPr>
          <p:cNvSpPr/>
          <p:nvPr/>
        </p:nvSpPr>
        <p:spPr>
          <a:xfrm>
            <a:off x="1749428" y="923928"/>
            <a:ext cx="2189163" cy="398463"/>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商店街の現状</a:t>
            </a:r>
          </a:p>
        </p:txBody>
      </p:sp>
      <p:sp>
        <p:nvSpPr>
          <p:cNvPr id="113" name="正方形/長方形 112">
            <a:extLst>
              <a:ext uri="{FF2B5EF4-FFF2-40B4-BE49-F238E27FC236}">
                <a16:creationId xmlns:a16="http://schemas.microsoft.com/office/drawing/2014/main" id="{4884FD01-0F2C-7B49-4704-B7C25AA941D4}"/>
              </a:ext>
            </a:extLst>
          </p:cNvPr>
          <p:cNvSpPr/>
          <p:nvPr/>
        </p:nvSpPr>
        <p:spPr>
          <a:xfrm>
            <a:off x="7620000" y="908050"/>
            <a:ext cx="2649538" cy="414338"/>
          </a:xfrm>
          <a:prstGeom prst="rect">
            <a:avLst/>
          </a:prstGeom>
        </p:spPr>
        <p:style>
          <a:lnRef idx="0">
            <a:scrgbClr r="0" g="0" b="0"/>
          </a:lnRef>
          <a:fillRef idx="0">
            <a:scrgbClr r="0" g="0" b="0"/>
          </a:fillRef>
          <a:effectRef idx="0">
            <a:scrgbClr r="0" g="0" b="0"/>
          </a:effectRef>
          <a:fontRef idx="minor">
            <a:schemeClr val="lt1"/>
          </a:fontRef>
        </p:style>
        <p:txBody>
          <a:bodyPr lIns="108644" tIns="62082" rIns="108644" bIns="62082" spcCol="1188" anchor="ctr"/>
          <a:lstStyle/>
          <a:p>
            <a:pPr algn="ctr" defTabSz="679031" eaLnBrk="1" hangingPunct="1">
              <a:lnSpc>
                <a:spcPct val="90000"/>
              </a:lnSpc>
              <a:spcAft>
                <a:spcPct val="35000"/>
              </a:spcAft>
              <a:defRPr/>
            </a:pPr>
            <a:r>
              <a:rPr lang="ja-JP" altLang="en-US" sz="1633" dirty="0">
                <a:solidFill>
                  <a:prstClr val="white"/>
                </a:solidFill>
                <a:latin typeface="+mj-ea"/>
                <a:ea typeface="+mj-ea"/>
              </a:rPr>
              <a:t>目指す姿</a:t>
            </a:r>
          </a:p>
        </p:txBody>
      </p:sp>
      <p:graphicFrame>
        <p:nvGraphicFramePr>
          <p:cNvPr id="2" name="表 1">
            <a:extLst>
              <a:ext uri="{FF2B5EF4-FFF2-40B4-BE49-F238E27FC236}">
                <a16:creationId xmlns:a16="http://schemas.microsoft.com/office/drawing/2014/main" id="{79334E48-7094-8BAC-E316-38570B1BAE2A}"/>
              </a:ext>
            </a:extLst>
          </p:cNvPr>
          <p:cNvGraphicFramePr>
            <a:graphicFrameLocks noGrp="1"/>
          </p:cNvGraphicFramePr>
          <p:nvPr>
            <p:extLst>
              <p:ext uri="{D42A27DB-BD31-4B8C-83A1-F6EECF244321}">
                <p14:modId xmlns:p14="http://schemas.microsoft.com/office/powerpoint/2010/main" val="1910287541"/>
              </p:ext>
            </p:extLst>
          </p:nvPr>
        </p:nvGraphicFramePr>
        <p:xfrm>
          <a:off x="47328" y="1052516"/>
          <a:ext cx="12024000" cy="5407597"/>
        </p:xfrm>
        <a:graphic>
          <a:graphicData uri="http://schemas.openxmlformats.org/drawingml/2006/table">
            <a:tbl>
              <a:tblPr firstRow="1" bandRow="1">
                <a:tableStyleId>{93296810-A885-4BE3-A3E7-6D5BEEA58F35}</a:tableStyleId>
              </a:tblPr>
              <a:tblGrid>
                <a:gridCol w="1152000">
                  <a:extLst>
                    <a:ext uri="{9D8B030D-6E8A-4147-A177-3AD203B41FA5}">
                      <a16:colId xmlns:a16="http://schemas.microsoft.com/office/drawing/2014/main" val="20000"/>
                    </a:ext>
                  </a:extLst>
                </a:gridCol>
                <a:gridCol w="8136000">
                  <a:extLst>
                    <a:ext uri="{9D8B030D-6E8A-4147-A177-3AD203B41FA5}">
                      <a16:colId xmlns:a16="http://schemas.microsoft.com/office/drawing/2014/main" val="20001"/>
                    </a:ext>
                  </a:extLst>
                </a:gridCol>
                <a:gridCol w="1008000">
                  <a:extLst>
                    <a:ext uri="{9D8B030D-6E8A-4147-A177-3AD203B41FA5}">
                      <a16:colId xmlns:a16="http://schemas.microsoft.com/office/drawing/2014/main" val="20002"/>
                    </a:ext>
                  </a:extLst>
                </a:gridCol>
                <a:gridCol w="1728000">
                  <a:extLst>
                    <a:ext uri="{9D8B030D-6E8A-4147-A177-3AD203B41FA5}">
                      <a16:colId xmlns:a16="http://schemas.microsoft.com/office/drawing/2014/main" val="20003"/>
                    </a:ext>
                  </a:extLst>
                </a:gridCol>
              </a:tblGrid>
              <a:tr h="408865">
                <a:tc>
                  <a:txBody>
                    <a:bodyPr/>
                    <a:lstStyle/>
                    <a:p>
                      <a:endParaRPr kumimoji="1" lang="ja-JP" altLang="en-US" sz="1200" dirty="0">
                        <a:latin typeface="+mn-ea"/>
                        <a:ea typeface="+mn-ea"/>
                      </a:endParaRPr>
                    </a:p>
                  </a:txBody>
                  <a:tcPr marL="91437" marR="91437" marT="45722" marB="45722"/>
                </a:tc>
                <a:tc>
                  <a:txBody>
                    <a:bodyPr/>
                    <a:lstStyle/>
                    <a:p>
                      <a:r>
                        <a:rPr kumimoji="1" lang="ja-JP" altLang="en-US" sz="1200" dirty="0">
                          <a:latin typeface="+mn-ea"/>
                          <a:ea typeface="+mn-ea"/>
                        </a:rPr>
                        <a:t>事業の内容</a:t>
                      </a:r>
                    </a:p>
                  </a:txBody>
                  <a:tcPr marL="91437" marR="91437" marT="45722" marB="45722"/>
                </a:tc>
                <a:tc>
                  <a:txBody>
                    <a:bodyPr/>
                    <a:lstStyle/>
                    <a:p>
                      <a:r>
                        <a:rPr kumimoji="1" lang="ja-JP" altLang="en-US" sz="1200" dirty="0">
                          <a:latin typeface="+mn-ea"/>
                          <a:ea typeface="+mn-ea"/>
                        </a:rPr>
                        <a:t>事業費</a:t>
                      </a:r>
                      <a:r>
                        <a:rPr kumimoji="1" lang="ja-JP" altLang="en-US" sz="900" dirty="0">
                          <a:latin typeface="+mn-ea"/>
                          <a:ea typeface="+mn-ea"/>
                        </a:rPr>
                        <a:t>（千円）</a:t>
                      </a:r>
                      <a:endParaRPr kumimoji="1" lang="ja-JP" altLang="en-US" sz="1200" dirty="0">
                        <a:latin typeface="+mn-ea"/>
                        <a:ea typeface="+mn-ea"/>
                      </a:endParaRPr>
                    </a:p>
                  </a:txBody>
                  <a:tcPr marL="91437" marR="91437" marT="45722" marB="45722"/>
                </a:tc>
                <a:tc>
                  <a:txBody>
                    <a:bodyPr/>
                    <a:lstStyle/>
                    <a:p>
                      <a:r>
                        <a:rPr kumimoji="1" lang="ja-JP" altLang="en-US" sz="1200" dirty="0">
                          <a:latin typeface="+mn-ea"/>
                          <a:ea typeface="+mn-ea"/>
                        </a:rPr>
                        <a:t>収支及び資金調達計画</a:t>
                      </a:r>
                    </a:p>
                  </a:txBody>
                  <a:tcPr marL="91437" marR="91437" marT="45722" marB="45722"/>
                </a:tc>
                <a:extLst>
                  <a:ext uri="{0D108BD9-81ED-4DB2-BD59-A6C34878D82A}">
                    <a16:rowId xmlns:a16="http://schemas.microsoft.com/office/drawing/2014/main" val="10000"/>
                  </a:ext>
                </a:extLst>
              </a:tr>
              <a:tr h="1661565">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１</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txBody>
                  <a:tcPr marL="91437" marR="91437" marT="45722" marB="45722"/>
                </a:tc>
                <a:tc>
                  <a:txBody>
                    <a:bodyPr/>
                    <a:lstStyle/>
                    <a:p>
                      <a:r>
                        <a:rPr kumimoji="1" lang="ja-JP" altLang="en-US" sz="1000" kern="1200" dirty="0">
                          <a:solidFill>
                            <a:schemeClr val="bg1">
                              <a:lumMod val="50000"/>
                            </a:schemeClr>
                          </a:solidFill>
                          <a:latin typeface="+mn-lt"/>
                          <a:ea typeface="+mn-ea"/>
                          <a:cs typeface="+mn-cs"/>
                        </a:rPr>
                        <a:t>１　入居者募集に向けた取組</a:t>
                      </a:r>
                    </a:p>
                    <a:p>
                      <a:r>
                        <a:rPr kumimoji="1" lang="ja-JP" altLang="en-US" sz="1000" kern="1200" dirty="0">
                          <a:solidFill>
                            <a:schemeClr val="bg1">
                              <a:lumMod val="50000"/>
                            </a:schemeClr>
                          </a:solidFill>
                          <a:latin typeface="+mn-lt"/>
                          <a:ea typeface="+mn-ea"/>
                          <a:cs typeface="+mn-cs"/>
                        </a:rPr>
                        <a:t> 　・入居者募集セミナーの開催</a:t>
                      </a:r>
                    </a:p>
                    <a:p>
                      <a:r>
                        <a:rPr kumimoji="1" lang="ja-JP" altLang="en-US" sz="1000" kern="1200" dirty="0">
                          <a:solidFill>
                            <a:schemeClr val="bg1">
                              <a:lumMod val="50000"/>
                            </a:schemeClr>
                          </a:solidFill>
                          <a:latin typeface="+mn-lt"/>
                          <a:ea typeface="+mn-ea"/>
                          <a:cs typeface="+mn-cs"/>
                        </a:rPr>
                        <a:t> 　・市役所の移住支援セクションとの連携による個別相談会や県移住サポートセンターとの連携により移住＆開業セミナーの開催</a:t>
                      </a:r>
                    </a:p>
                    <a:p>
                      <a:r>
                        <a:rPr kumimoji="1" lang="ja-JP" altLang="en-US" sz="1000" kern="1200" dirty="0">
                          <a:solidFill>
                            <a:schemeClr val="bg1">
                              <a:lumMod val="50000"/>
                            </a:schemeClr>
                          </a:solidFill>
                          <a:latin typeface="+mn-lt"/>
                          <a:ea typeface="+mn-ea"/>
                          <a:cs typeface="+mn-cs"/>
                        </a:rPr>
                        <a:t> 　・ＨＰ＆ＳＮＳによる情報発信。動画による施設紹介など情報発信を強力に推進</a:t>
                      </a:r>
                    </a:p>
                    <a:p>
                      <a:r>
                        <a:rPr kumimoji="1" lang="ja-JP" altLang="en-US" sz="1000" kern="1200" dirty="0">
                          <a:solidFill>
                            <a:schemeClr val="bg1">
                              <a:lumMod val="50000"/>
                            </a:schemeClr>
                          </a:solidFill>
                          <a:latin typeface="+mn-lt"/>
                          <a:ea typeface="+mn-ea"/>
                          <a:cs typeface="+mn-cs"/>
                        </a:rPr>
                        <a:t>２　入居者の選定</a:t>
                      </a:r>
                    </a:p>
                    <a:p>
                      <a:r>
                        <a:rPr kumimoji="1" lang="ja-JP" altLang="en-US" sz="1000" kern="1200" dirty="0">
                          <a:solidFill>
                            <a:schemeClr val="bg1">
                              <a:lumMod val="50000"/>
                            </a:schemeClr>
                          </a:solidFill>
                          <a:latin typeface="+mn-lt"/>
                          <a:ea typeface="+mn-ea"/>
                          <a:cs typeface="+mn-cs"/>
                        </a:rPr>
                        <a:t> 　・入居者選定要項の検討（地元商店街、商工会議所、市役所等とも連携）及び都内某所での入居個別相談会の開催（随時）</a:t>
                      </a:r>
                    </a:p>
                    <a:p>
                      <a:r>
                        <a:rPr kumimoji="1" lang="ja-JP" altLang="en-US" sz="1000" kern="1200" dirty="0">
                          <a:solidFill>
                            <a:schemeClr val="bg1">
                              <a:lumMod val="50000"/>
                            </a:schemeClr>
                          </a:solidFill>
                          <a:latin typeface="+mn-lt"/>
                          <a:ea typeface="+mn-ea"/>
                          <a:cs typeface="+mn-cs"/>
                        </a:rPr>
                        <a:t> 　・面接・プレゼン等の実施による入居者選定の実施</a:t>
                      </a:r>
                      <a:endParaRPr kumimoji="1" lang="en-US" altLang="ja-JP" sz="1000" kern="1200" dirty="0">
                        <a:solidFill>
                          <a:schemeClr val="bg1">
                            <a:lumMod val="50000"/>
                          </a:schemeClr>
                        </a:solidFill>
                        <a:latin typeface="+mn-lt"/>
                        <a:ea typeface="+mn-ea"/>
                        <a:cs typeface="+mn-cs"/>
                      </a:endParaRPr>
                    </a:p>
                    <a:p>
                      <a:r>
                        <a:rPr kumimoji="1" lang="ja-JP" altLang="en-US" sz="1000" kern="1200" dirty="0">
                          <a:solidFill>
                            <a:schemeClr val="bg1">
                              <a:lumMod val="50000"/>
                            </a:schemeClr>
                          </a:solidFill>
                          <a:latin typeface="+mn-lt"/>
                          <a:ea typeface="+mn-ea"/>
                          <a:cs typeface="+mn-cs"/>
                        </a:rPr>
                        <a:t>３　入居者向け支援事業パッケージの実施</a:t>
                      </a:r>
                    </a:p>
                    <a:p>
                      <a:r>
                        <a:rPr kumimoji="1" lang="ja-JP" altLang="en-US" sz="1000" kern="1200" dirty="0">
                          <a:solidFill>
                            <a:schemeClr val="bg1">
                              <a:lumMod val="50000"/>
                            </a:schemeClr>
                          </a:solidFill>
                          <a:latin typeface="+mn-lt"/>
                          <a:ea typeface="+mn-ea"/>
                          <a:cs typeface="+mn-cs"/>
                        </a:rPr>
                        <a:t> 　・入居者向け創業支援制度説明会の開催（県産業振興公社と連携予定）</a:t>
                      </a:r>
                    </a:p>
                    <a:p>
                      <a:r>
                        <a:rPr kumimoji="1" lang="ja-JP" altLang="en-US" sz="1000" kern="1200" dirty="0">
                          <a:solidFill>
                            <a:schemeClr val="bg1">
                              <a:lumMod val="50000"/>
                            </a:schemeClr>
                          </a:solidFill>
                          <a:latin typeface="+mn-lt"/>
                          <a:ea typeface="+mn-ea"/>
                          <a:cs typeface="+mn-cs"/>
                        </a:rPr>
                        <a:t> 　・本格創業に向けた資金確保に関する個別説明会の開催（地元金融機関と連携予定）</a:t>
                      </a:r>
                    </a:p>
                    <a:p>
                      <a:r>
                        <a:rPr kumimoji="1" lang="ja-JP" altLang="en-US" sz="1000" kern="1200" dirty="0">
                          <a:solidFill>
                            <a:schemeClr val="bg1">
                              <a:lumMod val="50000"/>
                            </a:schemeClr>
                          </a:solidFill>
                          <a:latin typeface="+mn-lt"/>
                          <a:ea typeface="+mn-ea"/>
                          <a:cs typeface="+mn-cs"/>
                        </a:rPr>
                        <a:t> 　・経営力アップに向けた経営指導（経営革新計画の策定支援等について商工会・商工会議所と連携予定）</a:t>
                      </a:r>
                    </a:p>
                    <a:p>
                      <a:r>
                        <a:rPr kumimoji="1" lang="ja-JP" altLang="en-US" sz="1000" kern="1200" dirty="0">
                          <a:solidFill>
                            <a:schemeClr val="bg1">
                              <a:lumMod val="50000"/>
                            </a:schemeClr>
                          </a:solidFill>
                          <a:latin typeface="+mn-lt"/>
                          <a:ea typeface="+mn-ea"/>
                          <a:cs typeface="+mn-cs"/>
                        </a:rPr>
                        <a:t> 　・空き店舗を活用したミニマム創業に関する説明会（市役所と連携予定）及び商店街内での創業に向けた個店経営指導</a:t>
                      </a: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1"/>
                  </a:ext>
                </a:extLst>
              </a:tr>
              <a:tr h="1137649">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２</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r>
                        <a:rPr kumimoji="1" lang="ja-JP" altLang="en-US" sz="1000" dirty="0">
                          <a:solidFill>
                            <a:schemeClr val="bg1">
                              <a:lumMod val="50000"/>
                            </a:schemeClr>
                          </a:solidFill>
                          <a:latin typeface="+mn-ea"/>
                          <a:ea typeface="+mn-ea"/>
                        </a:rPr>
                        <a:t>１　入居者募集に向けた取組</a:t>
                      </a:r>
                      <a:endParaRPr kumimoji="1" lang="en-US" altLang="ja-JP" sz="1000" dirty="0">
                        <a:solidFill>
                          <a:schemeClr val="bg1">
                            <a:lumMod val="50000"/>
                          </a:schemeClr>
                        </a:solidFill>
                        <a:latin typeface="+mn-ea"/>
                        <a:ea typeface="+mn-ea"/>
                      </a:endParaRPr>
                    </a:p>
                    <a:p>
                      <a:r>
                        <a:rPr kumimoji="1" lang="ja-JP" altLang="en-US" sz="1000" dirty="0">
                          <a:solidFill>
                            <a:schemeClr val="bg1">
                              <a:lumMod val="50000"/>
                            </a:schemeClr>
                          </a:solidFill>
                          <a:latin typeface="+mn-ea"/>
                          <a:ea typeface="+mn-ea"/>
                        </a:rPr>
                        <a:t>   ・２年目以降は、募集セミナーと併せて、施設見学イベントや先輩入居者・先輩卒業者との座談会を開催</a:t>
                      </a:r>
                    </a:p>
                    <a:p>
                      <a:r>
                        <a:rPr kumimoji="1" lang="ja-JP" altLang="en-US" sz="1000" dirty="0">
                          <a:solidFill>
                            <a:schemeClr val="bg1">
                              <a:lumMod val="50000"/>
                            </a:schemeClr>
                          </a:solidFill>
                          <a:latin typeface="+mn-ea"/>
                          <a:ea typeface="+mn-ea"/>
                        </a:rPr>
                        <a:t>２　入居者の選定を継続実施</a:t>
                      </a:r>
                      <a:endParaRPr kumimoji="1" lang="en-US" altLang="ja-JP" sz="1000" dirty="0">
                        <a:solidFill>
                          <a:schemeClr val="bg1">
                            <a:lumMod val="50000"/>
                          </a:schemeClr>
                        </a:solidFill>
                        <a:latin typeface="+mn-ea"/>
                        <a:ea typeface="+mn-ea"/>
                      </a:endParaRPr>
                    </a:p>
                    <a:p>
                      <a:r>
                        <a:rPr kumimoji="1" lang="ja-JP" altLang="en-US" sz="1000" kern="1200" dirty="0">
                          <a:solidFill>
                            <a:schemeClr val="bg1">
                              <a:lumMod val="50000"/>
                            </a:schemeClr>
                          </a:solidFill>
                          <a:latin typeface="+mn-lt"/>
                          <a:ea typeface="+mn-ea"/>
                          <a:cs typeface="+mn-cs"/>
                        </a:rPr>
                        <a:t>３　入居者向け支援事業パッケージを継続実施</a:t>
                      </a:r>
                      <a:endParaRPr kumimoji="1" lang="en-US" altLang="ja-JP" sz="1000" kern="1200" dirty="0">
                        <a:solidFill>
                          <a:schemeClr val="bg1">
                            <a:lumMod val="50000"/>
                          </a:schemeClr>
                        </a:solidFill>
                        <a:latin typeface="+mn-lt"/>
                        <a:ea typeface="+mn-ea"/>
                        <a:cs typeface="+mn-cs"/>
                      </a:endParaRPr>
                    </a:p>
                    <a:p>
                      <a:r>
                        <a:rPr kumimoji="1" lang="ja-JP" altLang="en-US" sz="1000" kern="1200" dirty="0">
                          <a:solidFill>
                            <a:schemeClr val="bg1">
                              <a:lumMod val="50000"/>
                            </a:schemeClr>
                          </a:solidFill>
                          <a:latin typeface="+mn-lt"/>
                          <a:ea typeface="+mn-ea"/>
                          <a:cs typeface="+mn-cs"/>
                        </a:rPr>
                        <a:t>４　地元商店会員、空き店舗オーナー向け事業説明会及び入居者紹介イベント</a:t>
                      </a:r>
                    </a:p>
                    <a:p>
                      <a:r>
                        <a:rPr kumimoji="1" lang="ja-JP" altLang="en-US" sz="1000" kern="1200" dirty="0">
                          <a:solidFill>
                            <a:schemeClr val="bg1">
                              <a:lumMod val="50000"/>
                            </a:schemeClr>
                          </a:solidFill>
                          <a:latin typeface="+mn-lt"/>
                          <a:ea typeface="+mn-ea"/>
                          <a:cs typeface="+mn-cs"/>
                        </a:rPr>
                        <a:t>　 ・地元商店街の個々の会員にに本取組を十二分にご理解いただくための説明を実施</a:t>
                      </a:r>
                    </a:p>
                    <a:p>
                      <a:pPr marL="87313" indent="-87313"/>
                      <a:r>
                        <a:rPr kumimoji="1" lang="ja-JP" altLang="en-US" sz="1000" kern="1200" dirty="0">
                          <a:solidFill>
                            <a:schemeClr val="bg1">
                              <a:lumMod val="50000"/>
                            </a:schemeClr>
                          </a:solidFill>
                          <a:latin typeface="+mn-lt"/>
                          <a:ea typeface="+mn-ea"/>
                          <a:cs typeface="+mn-cs"/>
                        </a:rPr>
                        <a:t>　 ・入居者が地域にいち早くなじめるよう、また、将来的に空き店舗の賃貸借が円滑に進むように、入居者との関係性を構築する場を提供</a:t>
                      </a:r>
                      <a:endParaRPr kumimoji="1" lang="en-US" altLang="ja-JP" sz="1000" kern="1200" dirty="0">
                        <a:solidFill>
                          <a:schemeClr val="bg1">
                            <a:lumMod val="50000"/>
                          </a:schemeClr>
                        </a:solidFill>
                        <a:latin typeface="+mn-lt"/>
                        <a:ea typeface="+mn-ea"/>
                        <a:cs typeface="+mn-cs"/>
                      </a:endParaRPr>
                    </a:p>
                    <a:p>
                      <a:r>
                        <a:rPr kumimoji="1" lang="ja-JP" altLang="en-US" sz="1000" kern="1200" dirty="0">
                          <a:solidFill>
                            <a:schemeClr val="bg1">
                              <a:lumMod val="50000"/>
                            </a:schemeClr>
                          </a:solidFill>
                          <a:latin typeface="+mn-lt"/>
                          <a:ea typeface="+mn-ea"/>
                          <a:cs typeface="+mn-cs"/>
                        </a:rPr>
                        <a:t>５　地元商店街の空き店舗発掘</a:t>
                      </a:r>
                    </a:p>
                    <a:p>
                      <a:r>
                        <a:rPr kumimoji="1" lang="ja-JP" altLang="en-US" sz="1000" kern="1200" dirty="0">
                          <a:solidFill>
                            <a:schemeClr val="bg1">
                              <a:lumMod val="50000"/>
                            </a:schemeClr>
                          </a:solidFill>
                          <a:latin typeface="+mn-lt"/>
                          <a:ea typeface="+mn-ea"/>
                          <a:cs typeface="+mn-cs"/>
                        </a:rPr>
                        <a:t>　 ・卒業者が入居できる空き店舗を発掘し、オーナーとのマッチングを実施（随時）</a:t>
                      </a: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2"/>
                  </a:ext>
                </a:extLst>
              </a:tr>
              <a:tr h="1137649">
                <a:tc>
                  <a:txBody>
                    <a:bodyPr/>
                    <a:lstStyle/>
                    <a:p>
                      <a:r>
                        <a:rPr kumimoji="1" lang="ja-JP" altLang="en-US" sz="1200" dirty="0">
                          <a:latin typeface="+mn-ea"/>
                          <a:ea typeface="+mn-ea"/>
                        </a:rPr>
                        <a:t>令和○年度</a:t>
                      </a:r>
                      <a:endParaRPr kumimoji="1" lang="en-US" altLang="ja-JP" sz="1200" dirty="0">
                        <a:latin typeface="+mn-ea"/>
                        <a:ea typeface="+mn-ea"/>
                      </a:endParaRPr>
                    </a:p>
                    <a:p>
                      <a:r>
                        <a:rPr kumimoji="1" lang="en-US" altLang="zh-TW" sz="700" dirty="0">
                          <a:solidFill>
                            <a:schemeClr val="bg1">
                              <a:lumMod val="50000"/>
                            </a:schemeClr>
                          </a:solidFill>
                          <a:latin typeface="ＭＳ Ｐゴシック" panose="020B0600070205080204" pitchFamily="50" charset="-128"/>
                          <a:ea typeface="ＭＳ Ｐゴシック" panose="020B0600070205080204" pitchFamily="50" charset="-128"/>
                        </a:rPr>
                        <a:t>※</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補助事業終了後</a:t>
                      </a:r>
                      <a:r>
                        <a:rPr kumimoji="1" lang="ja-JP" altLang="en-US" sz="700" dirty="0">
                          <a:solidFill>
                            <a:schemeClr val="bg1">
                              <a:lumMod val="50000"/>
                            </a:schemeClr>
                          </a:solidFill>
                          <a:latin typeface="ＭＳ Ｐゴシック" panose="020B0600070205080204" pitchFamily="50" charset="-128"/>
                          <a:ea typeface="ＭＳ Ｐゴシック" panose="020B0600070205080204" pitchFamily="50" charset="-128"/>
                        </a:rPr>
                        <a:t>３</a:t>
                      </a:r>
                      <a:r>
                        <a:rPr kumimoji="1" lang="zh-TW" altLang="en-US" sz="700" dirty="0">
                          <a:solidFill>
                            <a:schemeClr val="bg1">
                              <a:lumMod val="50000"/>
                            </a:schemeClr>
                          </a:solidFill>
                          <a:latin typeface="ＭＳ Ｐゴシック" panose="020B0600070205080204" pitchFamily="50" charset="-128"/>
                          <a:ea typeface="ＭＳ Ｐゴシック" panose="020B0600070205080204" pitchFamily="50" charset="-128"/>
                        </a:rPr>
                        <a:t>年目</a:t>
                      </a:r>
                    </a:p>
                    <a:p>
                      <a:endParaRPr kumimoji="1" lang="ja-JP" altLang="en-US" sz="1200" dirty="0">
                        <a:latin typeface="+mn-ea"/>
                        <a:ea typeface="+mn-ea"/>
                      </a:endParaRPr>
                    </a:p>
                  </a:txBody>
                  <a:tcPr marL="91437" marR="91437" marT="45722" marB="45722"/>
                </a:tc>
                <a:tc>
                  <a:txBody>
                    <a:bodyPr/>
                    <a:lstStyle/>
                    <a:p>
                      <a:r>
                        <a:rPr kumimoji="1" lang="ja-JP" altLang="en-US" sz="1000" dirty="0">
                          <a:solidFill>
                            <a:schemeClr val="bg1">
                              <a:lumMod val="50000"/>
                            </a:schemeClr>
                          </a:solidFill>
                          <a:latin typeface="+mn-ea"/>
                          <a:ea typeface="+mn-ea"/>
                        </a:rPr>
                        <a:t>１　入居者募集に向けた取組を、入居者選定は引き続き実施</a:t>
                      </a:r>
                      <a:endParaRPr kumimoji="1" lang="en-US" altLang="ja-JP" sz="1000" dirty="0">
                        <a:solidFill>
                          <a:schemeClr val="bg1">
                            <a:lumMod val="50000"/>
                          </a:schemeClr>
                        </a:solidFill>
                        <a:latin typeface="+mn-ea"/>
                        <a:ea typeface="+mn-ea"/>
                      </a:endParaRPr>
                    </a:p>
                    <a:p>
                      <a:r>
                        <a:rPr kumimoji="1" lang="ja-JP" altLang="en-US" sz="1000" dirty="0">
                          <a:solidFill>
                            <a:schemeClr val="bg1">
                              <a:lumMod val="50000"/>
                            </a:schemeClr>
                          </a:solidFill>
                          <a:latin typeface="+mn-ea"/>
                          <a:ea typeface="+mn-ea"/>
                        </a:rPr>
                        <a:t>２　</a:t>
                      </a:r>
                      <a:r>
                        <a:rPr kumimoji="1" lang="ja-JP" altLang="en-US" sz="1000" kern="1200" dirty="0">
                          <a:solidFill>
                            <a:schemeClr val="bg1">
                              <a:lumMod val="50000"/>
                            </a:schemeClr>
                          </a:solidFill>
                          <a:latin typeface="+mn-lt"/>
                          <a:ea typeface="+mn-ea"/>
                          <a:cs typeface="+mn-cs"/>
                        </a:rPr>
                        <a:t>入居者向け支援事業パッケージの継続実施</a:t>
                      </a:r>
                      <a:endParaRPr kumimoji="1" lang="en-US" altLang="ja-JP" sz="1000" kern="1200" dirty="0">
                        <a:solidFill>
                          <a:schemeClr val="bg1">
                            <a:lumMod val="50000"/>
                          </a:schemeClr>
                        </a:solidFill>
                        <a:latin typeface="+mn-lt"/>
                        <a:ea typeface="+mn-ea"/>
                        <a:cs typeface="+mn-cs"/>
                      </a:endParaRPr>
                    </a:p>
                    <a:p>
                      <a:r>
                        <a:rPr kumimoji="1" lang="ja-JP" altLang="en-US" sz="1000" kern="1200" dirty="0">
                          <a:solidFill>
                            <a:schemeClr val="bg1">
                              <a:lumMod val="50000"/>
                            </a:schemeClr>
                          </a:solidFill>
                          <a:latin typeface="+mn-lt"/>
                          <a:ea typeface="+mn-ea"/>
                          <a:cs typeface="+mn-cs"/>
                        </a:rPr>
                        <a:t>３　地元商店街の空き店舗発掘を継続実施</a:t>
                      </a:r>
                      <a:endParaRPr kumimoji="1" lang="en-US" altLang="ja-JP" sz="1000" kern="1200" dirty="0">
                        <a:solidFill>
                          <a:schemeClr val="bg1">
                            <a:lumMod val="50000"/>
                          </a:schemeClr>
                        </a:solidFill>
                        <a:latin typeface="+mn-lt"/>
                        <a:ea typeface="+mn-ea"/>
                        <a:cs typeface="+mn-cs"/>
                      </a:endParaRPr>
                    </a:p>
                    <a:p>
                      <a:r>
                        <a:rPr kumimoji="1" lang="ja-JP" altLang="en-US" sz="1000" kern="1200" dirty="0">
                          <a:solidFill>
                            <a:schemeClr val="bg1">
                              <a:lumMod val="50000"/>
                            </a:schemeClr>
                          </a:solidFill>
                          <a:latin typeface="+mn-lt"/>
                          <a:ea typeface="+mn-ea"/>
                          <a:cs typeface="+mn-cs"/>
                        </a:rPr>
                        <a:t>４　入居者及び卒業者の企画・立案による商店街活性化イベントの開催</a:t>
                      </a:r>
                    </a:p>
                    <a:p>
                      <a:r>
                        <a:rPr kumimoji="1" lang="ja-JP" altLang="en-US" sz="1000" kern="1200" dirty="0">
                          <a:solidFill>
                            <a:schemeClr val="bg1">
                              <a:lumMod val="50000"/>
                            </a:schemeClr>
                          </a:solidFill>
                          <a:latin typeface="+mn-lt"/>
                          <a:ea typeface="+mn-ea"/>
                          <a:cs typeface="+mn-cs"/>
                        </a:rPr>
                        <a:t>　 ・よそ者目線による地元商店街の魅力イベントを開催</a:t>
                      </a:r>
                      <a:endParaRPr kumimoji="1" lang="en-US" altLang="ja-JP" sz="1000" kern="1200" dirty="0">
                        <a:solidFill>
                          <a:schemeClr val="bg1">
                            <a:lumMod val="50000"/>
                          </a:schemeClr>
                        </a:solidFill>
                        <a:latin typeface="+mn-lt"/>
                        <a:ea typeface="+mn-ea"/>
                        <a:cs typeface="+mn-cs"/>
                      </a:endParaRPr>
                    </a:p>
                    <a:p>
                      <a:r>
                        <a:rPr kumimoji="1" lang="ja-JP" altLang="en-US" sz="1000" kern="1200" dirty="0">
                          <a:solidFill>
                            <a:schemeClr val="bg1">
                              <a:lumMod val="50000"/>
                            </a:schemeClr>
                          </a:solidFill>
                          <a:latin typeface="+mn-lt"/>
                          <a:ea typeface="+mn-ea"/>
                          <a:cs typeface="+mn-cs"/>
                        </a:rPr>
                        <a:t>　 ・事業運営の実践の場としても活用</a:t>
                      </a:r>
                    </a:p>
                    <a:p>
                      <a:r>
                        <a:rPr kumimoji="1" lang="ja-JP" altLang="en-US" sz="1000" dirty="0">
                          <a:solidFill>
                            <a:schemeClr val="bg1">
                              <a:lumMod val="50000"/>
                            </a:schemeClr>
                          </a:solidFill>
                          <a:latin typeface="+mn-ea"/>
                          <a:ea typeface="+mn-ea"/>
                        </a:rPr>
                        <a:t>５　卒業に向けて入居者の周知を目的とした商店街イベントの開催</a:t>
                      </a:r>
                    </a:p>
                    <a:p>
                      <a:r>
                        <a:rPr kumimoji="1" lang="ja-JP" altLang="en-US" sz="1000" dirty="0">
                          <a:solidFill>
                            <a:schemeClr val="bg1">
                              <a:lumMod val="50000"/>
                            </a:schemeClr>
                          </a:solidFill>
                          <a:latin typeface="+mn-ea"/>
                          <a:ea typeface="+mn-ea"/>
                        </a:rPr>
                        <a:t>　 ・入居者自身や事業を、商店会員や近隣住民にお披露目するイベントを実施</a:t>
                      </a:r>
                    </a:p>
                    <a:p>
                      <a:r>
                        <a:rPr kumimoji="1" lang="ja-JP" altLang="en-US" sz="1000" dirty="0">
                          <a:solidFill>
                            <a:schemeClr val="bg1">
                              <a:lumMod val="50000"/>
                            </a:schemeClr>
                          </a:solidFill>
                          <a:latin typeface="+mn-ea"/>
                          <a:ea typeface="+mn-ea"/>
                        </a:rPr>
                        <a:t>６　入居者募集要項の見直し</a:t>
                      </a:r>
                    </a:p>
                    <a:p>
                      <a:r>
                        <a:rPr kumimoji="1" lang="ja-JP" altLang="en-US" sz="1000" dirty="0">
                          <a:solidFill>
                            <a:schemeClr val="bg1">
                              <a:lumMod val="50000"/>
                            </a:schemeClr>
                          </a:solidFill>
                          <a:latin typeface="+mn-ea"/>
                          <a:ea typeface="+mn-ea"/>
                        </a:rPr>
                        <a:t>　 ・より効果的な入居者選定方法について、地元商店街、商工会議所、市役所とともに議論・検討</a:t>
                      </a:r>
                    </a:p>
                  </a:txBody>
                  <a:tcPr marL="91437" marR="91437" marT="45722" marB="45722"/>
                </a:tc>
                <a:tc>
                  <a:txBody>
                    <a:bodyPr/>
                    <a:lstStyle/>
                    <a:p>
                      <a:endParaRPr kumimoji="1" lang="ja-JP" altLang="en-US" sz="1200" dirty="0">
                        <a:latin typeface="+mn-ea"/>
                        <a:ea typeface="+mn-ea"/>
                      </a:endParaRPr>
                    </a:p>
                  </a:txBody>
                  <a:tcPr marL="91437" marR="91437" marT="45722" marB="45722"/>
                </a:tc>
                <a:tc>
                  <a:txBody>
                    <a:bodyPr/>
                    <a:lstStyle/>
                    <a:p>
                      <a:endParaRPr kumimoji="1" lang="ja-JP" altLang="en-US" sz="1200" dirty="0">
                        <a:latin typeface="+mn-ea"/>
                        <a:ea typeface="+mn-ea"/>
                      </a:endParaRPr>
                    </a:p>
                  </a:txBody>
                  <a:tcPr marL="91437" marR="91437" marT="45722" marB="45722"/>
                </a:tc>
                <a:extLst>
                  <a:ext uri="{0D108BD9-81ED-4DB2-BD59-A6C34878D82A}">
                    <a16:rowId xmlns:a16="http://schemas.microsoft.com/office/drawing/2014/main" val="10003"/>
                  </a:ext>
                </a:extLst>
              </a:tr>
            </a:tbl>
          </a:graphicData>
        </a:graphic>
      </p:graphicFrame>
      <p:sp>
        <p:nvSpPr>
          <p:cNvPr id="7210" name="テキスト ボックス 2">
            <a:extLst>
              <a:ext uri="{FF2B5EF4-FFF2-40B4-BE49-F238E27FC236}">
                <a16:creationId xmlns:a16="http://schemas.microsoft.com/office/drawing/2014/main" id="{5DC65B74-6B47-CB0F-FCF4-A1288B9AC7B0}"/>
              </a:ext>
            </a:extLst>
          </p:cNvPr>
          <p:cNvSpPr txBox="1">
            <a:spLocks noChangeArrowheads="1"/>
          </p:cNvSpPr>
          <p:nvPr/>
        </p:nvSpPr>
        <p:spPr bwMode="auto">
          <a:xfrm>
            <a:off x="-24680" y="6453336"/>
            <a:ext cx="86439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dirty="0">
                <a:latin typeface="+mj-ea"/>
                <a:ea typeface="+mj-ea"/>
              </a:rPr>
              <a:t>※</a:t>
            </a:r>
            <a:r>
              <a:rPr lang="ja-JP" altLang="en-US" sz="1100" dirty="0">
                <a:latin typeface="+mj-ea"/>
                <a:ea typeface="+mj-ea"/>
              </a:rPr>
              <a:t>事業内容、事業費の積算、収支計画及び資金調達計画の詳細がわかる資料（任意様式）を添付してください。</a:t>
            </a:r>
            <a:endParaRPr lang="ja-JP" altLang="en-US" sz="1200" dirty="0">
              <a:latin typeface="+mj-ea"/>
              <a:ea typeface="+mj-ea"/>
            </a:endParaRPr>
          </a:p>
        </p:txBody>
      </p:sp>
      <p:sp>
        <p:nvSpPr>
          <p:cNvPr id="3" name="正方形/長方形 2">
            <a:extLst>
              <a:ext uri="{FF2B5EF4-FFF2-40B4-BE49-F238E27FC236}">
                <a16:creationId xmlns:a16="http://schemas.microsoft.com/office/drawing/2014/main" id="{7F5C8485-97B4-482F-7377-30CFC7A79A8C}"/>
              </a:ext>
            </a:extLst>
          </p:cNvPr>
          <p:cNvSpPr/>
          <p:nvPr/>
        </p:nvSpPr>
        <p:spPr>
          <a:xfrm>
            <a:off x="191344" y="367678"/>
            <a:ext cx="1296144" cy="46903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a:solidFill>
                  <a:srgbClr val="FF0000"/>
                </a:solidFill>
                <a:latin typeface="+mj-ea"/>
                <a:ea typeface="+mj-ea"/>
              </a:rPr>
              <a:t>記載</a:t>
            </a:r>
            <a:r>
              <a:rPr kumimoji="1" lang="ja-JP" altLang="en-US" dirty="0">
                <a:solidFill>
                  <a:srgbClr val="FF0000"/>
                </a:solidFill>
                <a:latin typeface="+mj-ea"/>
                <a:ea typeface="+mj-ea"/>
              </a:rPr>
              <a:t>例</a:t>
            </a:r>
          </a:p>
        </p:txBody>
      </p:sp>
      <p:sp>
        <p:nvSpPr>
          <p:cNvPr id="4" name="四角形: 角を丸くする 3">
            <a:extLst>
              <a:ext uri="{FF2B5EF4-FFF2-40B4-BE49-F238E27FC236}">
                <a16:creationId xmlns:a16="http://schemas.microsoft.com/office/drawing/2014/main" id="{2F4834D8-6F75-3FEA-6E12-E6BA4FFF52F4}"/>
              </a:ext>
            </a:extLst>
          </p:cNvPr>
          <p:cNvSpPr/>
          <p:nvPr/>
        </p:nvSpPr>
        <p:spPr>
          <a:xfrm>
            <a:off x="154412" y="1115219"/>
            <a:ext cx="1008000" cy="2880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200" dirty="0">
                <a:solidFill>
                  <a:srgbClr val="92D050"/>
                </a:solidFill>
                <a:latin typeface="+mj-ea"/>
                <a:ea typeface="+mj-ea"/>
              </a:rPr>
              <a:t>ハード事業</a:t>
            </a:r>
          </a:p>
        </p:txBody>
      </p:sp>
      <p:sp>
        <p:nvSpPr>
          <p:cNvPr id="5" name="四角形: 角を丸くする 4">
            <a:extLst>
              <a:ext uri="{FF2B5EF4-FFF2-40B4-BE49-F238E27FC236}">
                <a16:creationId xmlns:a16="http://schemas.microsoft.com/office/drawing/2014/main" id="{D514FAF1-90E8-6B96-23CF-27EB5D7E5FEF}"/>
              </a:ext>
            </a:extLst>
          </p:cNvPr>
          <p:cNvSpPr/>
          <p:nvPr/>
        </p:nvSpPr>
        <p:spPr>
          <a:xfrm>
            <a:off x="3927790" y="1037907"/>
            <a:ext cx="3453556" cy="36026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900" dirty="0">
                <a:solidFill>
                  <a:schemeClr val="bg1">
                    <a:lumMod val="50000"/>
                  </a:schemeClr>
                </a:solidFill>
                <a:latin typeface="+mj-ea"/>
                <a:ea typeface="+mj-ea"/>
              </a:rPr>
              <a:t>１年卒業型は最低３年間、２年卒業型は最低４年間、３年卒業型は最低５年間の事業計画・事業構想についてご記載ください。</a:t>
            </a:r>
          </a:p>
        </p:txBody>
      </p:sp>
    </p:spTree>
    <p:extLst>
      <p:ext uri="{BB962C8B-B14F-4D97-AF65-F5344CB8AC3E}">
        <p14:creationId xmlns:p14="http://schemas.microsoft.com/office/powerpoint/2010/main" val="295434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1748</TotalTime>
  <Words>2147</Words>
  <Application>Microsoft Office PowerPoint</Application>
  <PresentationFormat>ワイド画面</PresentationFormat>
  <Paragraphs>195</Paragraphs>
  <Slides>7</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○○事業（○○県○○町○○地区）　○○町</dc:title>
  <dc:creator>905035</dc:creator>
  <cp:lastModifiedBy>山城 洋司（商業・サービス産業支援課）</cp:lastModifiedBy>
  <cp:revision>193</cp:revision>
  <cp:lastPrinted>2019-12-18T09:28:23Z</cp:lastPrinted>
  <dcterms:created xsi:type="dcterms:W3CDTF">2008-11-07T02:55:05Z</dcterms:created>
  <dcterms:modified xsi:type="dcterms:W3CDTF">2025-03-05T04:19:47Z</dcterms:modified>
</cp:coreProperties>
</file>