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83" r:id="rId3"/>
    <p:sldId id="282" r:id="rId4"/>
    <p:sldId id="284" r:id="rId5"/>
    <p:sldId id="267" r:id="rId6"/>
    <p:sldId id="263" r:id="rId7"/>
    <p:sldId id="272" r:id="rId8"/>
    <p:sldId id="279" r:id="rId9"/>
    <p:sldId id="274" r:id="rId10"/>
    <p:sldId id="280" r:id="rId11"/>
    <p:sldId id="276" r:id="rId12"/>
    <p:sldId id="277" r:id="rId13"/>
  </p:sldIdLst>
  <p:sldSz cx="12192000" cy="6858000"/>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様式ア" id="{51365E86-584A-4AEF-854F-8DA3E1D4DF19}">
          <p14:sldIdLst>
            <p14:sldId id="257"/>
            <p14:sldId id="283"/>
            <p14:sldId id="282"/>
            <p14:sldId id="284"/>
            <p14:sldId id="267"/>
            <p14:sldId id="263"/>
          </p14:sldIdLst>
        </p14:section>
        <p14:section name="記載例" id="{EE8C33DE-3689-4441-98A1-A81EB4E98B30}">
          <p14:sldIdLst>
            <p14:sldId id="272"/>
            <p14:sldId id="279"/>
            <p14:sldId id="274"/>
            <p14:sldId id="280"/>
            <p14:sldId id="276"/>
            <p14:sldId id="27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FA"/>
    <a:srgbClr val="C1FFFF"/>
    <a:srgbClr val="66FFFF"/>
    <a:srgbClr val="D0E3EA"/>
    <a:srgbClr val="4BACC6"/>
    <a:srgbClr val="E6E6E6"/>
    <a:srgbClr val="FFFFFF"/>
    <a:srgbClr val="FDEADA"/>
    <a:srgbClr val="FFFF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63" autoAdjust="0"/>
    <p:restoredTop sz="94660"/>
  </p:normalViewPr>
  <p:slideViewPr>
    <p:cSldViewPr>
      <p:cViewPr varScale="1">
        <p:scale>
          <a:sx n="104" d="100"/>
          <a:sy n="104" d="100"/>
        </p:scale>
        <p:origin x="1428" y="11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7C20983-AD87-A002-FE63-6F0B734D9331}"/>
              </a:ext>
            </a:extLst>
          </p:cNvPr>
          <p:cNvSpPr>
            <a:spLocks noGrp="1"/>
          </p:cNvSpPr>
          <p:nvPr>
            <p:ph type="hdr" sz="quarter"/>
          </p:nvPr>
        </p:nvSpPr>
        <p:spPr>
          <a:xfrm>
            <a:off x="0" y="0"/>
            <a:ext cx="2949575" cy="496888"/>
          </a:xfrm>
          <a:prstGeom prst="rect">
            <a:avLst/>
          </a:prstGeom>
        </p:spPr>
        <p:txBody>
          <a:bodyPr vert="horz" lIns="93351" tIns="46676" rIns="93351" bIns="46676"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ー 2">
            <a:extLst>
              <a:ext uri="{FF2B5EF4-FFF2-40B4-BE49-F238E27FC236}">
                <a16:creationId xmlns:a16="http://schemas.microsoft.com/office/drawing/2014/main" id="{60D32C5F-1565-69CC-9916-F7344D856892}"/>
              </a:ext>
            </a:extLst>
          </p:cNvPr>
          <p:cNvSpPr>
            <a:spLocks noGrp="1"/>
          </p:cNvSpPr>
          <p:nvPr>
            <p:ph type="dt" idx="1"/>
          </p:nvPr>
        </p:nvSpPr>
        <p:spPr>
          <a:xfrm>
            <a:off x="3856038" y="0"/>
            <a:ext cx="2949575" cy="496888"/>
          </a:xfrm>
          <a:prstGeom prst="rect">
            <a:avLst/>
          </a:prstGeom>
        </p:spPr>
        <p:txBody>
          <a:bodyPr vert="horz" lIns="93351" tIns="46676" rIns="93351" bIns="46676" rtlCol="0"/>
          <a:lstStyle>
            <a:lvl1pPr algn="r" eaLnBrk="1" hangingPunct="1">
              <a:defRPr sz="1200">
                <a:latin typeface="Arial" charset="0"/>
                <a:ea typeface="ＭＳ Ｐゴシック" pitchFamily="50" charset="-128"/>
              </a:defRPr>
            </a:lvl1pPr>
          </a:lstStyle>
          <a:p>
            <a:pPr>
              <a:defRPr/>
            </a:pPr>
            <a:fld id="{2C12068E-ECE2-4D42-B0B3-894E0B3EDC38}" type="datetimeFigureOut">
              <a:rPr lang="ja-JP" altLang="en-US"/>
              <a:pPr>
                <a:defRPr/>
              </a:pPr>
              <a:t>2026/3/9</a:t>
            </a:fld>
            <a:endParaRPr lang="ja-JP" altLang="en-US"/>
          </a:p>
        </p:txBody>
      </p:sp>
      <p:sp>
        <p:nvSpPr>
          <p:cNvPr id="4" name="スライド イメージ プレースホルダー 3">
            <a:extLst>
              <a:ext uri="{FF2B5EF4-FFF2-40B4-BE49-F238E27FC236}">
                <a16:creationId xmlns:a16="http://schemas.microsoft.com/office/drawing/2014/main" id="{76CFD580-7C1B-D18A-B424-2618389F524C}"/>
              </a:ext>
            </a:extLst>
          </p:cNvPr>
          <p:cNvSpPr>
            <a:spLocks noGrp="1" noRot="1" noChangeAspect="1"/>
          </p:cNvSpPr>
          <p:nvPr>
            <p:ph type="sldImg" idx="2"/>
          </p:nvPr>
        </p:nvSpPr>
        <p:spPr>
          <a:xfrm>
            <a:off x="88900" y="744538"/>
            <a:ext cx="6629400" cy="3729037"/>
          </a:xfrm>
          <a:prstGeom prst="rect">
            <a:avLst/>
          </a:prstGeom>
          <a:noFill/>
          <a:ln w="12700">
            <a:solidFill>
              <a:prstClr val="black"/>
            </a:solidFill>
          </a:ln>
        </p:spPr>
        <p:txBody>
          <a:bodyPr vert="horz" lIns="93351" tIns="46676" rIns="93351" bIns="46676"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5907943D-DF38-797B-8B44-7EAFED320D08}"/>
              </a:ext>
            </a:extLst>
          </p:cNvPr>
          <p:cNvSpPr>
            <a:spLocks noGrp="1"/>
          </p:cNvSpPr>
          <p:nvPr>
            <p:ph type="body" sz="quarter" idx="3"/>
          </p:nvPr>
        </p:nvSpPr>
        <p:spPr>
          <a:xfrm>
            <a:off x="681038" y="4721225"/>
            <a:ext cx="5445125" cy="4473575"/>
          </a:xfrm>
          <a:prstGeom prst="rect">
            <a:avLst/>
          </a:prstGeom>
        </p:spPr>
        <p:txBody>
          <a:bodyPr vert="horz" lIns="93351" tIns="46676" rIns="93351" bIns="46676"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BC17D961-058E-F460-D79B-B87F6E244D1C}"/>
              </a:ext>
            </a:extLst>
          </p:cNvPr>
          <p:cNvSpPr>
            <a:spLocks noGrp="1"/>
          </p:cNvSpPr>
          <p:nvPr>
            <p:ph type="ftr" sz="quarter" idx="4"/>
          </p:nvPr>
        </p:nvSpPr>
        <p:spPr>
          <a:xfrm>
            <a:off x="0" y="9440863"/>
            <a:ext cx="2949575" cy="496887"/>
          </a:xfrm>
          <a:prstGeom prst="rect">
            <a:avLst/>
          </a:prstGeom>
        </p:spPr>
        <p:txBody>
          <a:bodyPr vert="horz" lIns="93351" tIns="46676" rIns="93351" bIns="46676"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85904601-F1EB-A286-3BEB-39F6450A68F0}"/>
              </a:ext>
            </a:extLst>
          </p:cNvPr>
          <p:cNvSpPr>
            <a:spLocks noGrp="1"/>
          </p:cNvSpPr>
          <p:nvPr>
            <p:ph type="sldNum" sz="quarter" idx="5"/>
          </p:nvPr>
        </p:nvSpPr>
        <p:spPr>
          <a:xfrm>
            <a:off x="3856038" y="9440863"/>
            <a:ext cx="2949575" cy="496887"/>
          </a:xfrm>
          <a:prstGeom prst="rect">
            <a:avLst/>
          </a:prstGeom>
        </p:spPr>
        <p:txBody>
          <a:bodyPr vert="horz" wrap="square" lIns="93351" tIns="46676" rIns="93351" bIns="46676" numCol="1" anchor="b" anchorCtr="0" compatLnSpc="1">
            <a:prstTxWarp prst="textNoShape">
              <a:avLst/>
            </a:prstTxWarp>
          </a:bodyPr>
          <a:lstStyle>
            <a:lvl1pPr algn="r" eaLnBrk="1" hangingPunct="1">
              <a:defRPr sz="1200"/>
            </a:lvl1pPr>
          </a:lstStyle>
          <a:p>
            <a:pPr>
              <a:defRPr/>
            </a:pPr>
            <a:fld id="{A80D6537-2801-4DEE-B3D3-064DCCB7FF7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a:extLst>
              <a:ext uri="{FF2B5EF4-FFF2-40B4-BE49-F238E27FC236}">
                <a16:creationId xmlns:a16="http://schemas.microsoft.com/office/drawing/2014/main" id="{5C9871F9-3628-1A81-0E24-4FA0D6325F79}"/>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a:extLst>
              <a:ext uri="{FF2B5EF4-FFF2-40B4-BE49-F238E27FC236}">
                <a16:creationId xmlns:a16="http://schemas.microsoft.com/office/drawing/2014/main" id="{7D3B9A89-42C1-CFA5-BA2A-D377D91D9F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ー 3">
            <a:extLst>
              <a:ext uri="{FF2B5EF4-FFF2-40B4-BE49-F238E27FC236}">
                <a16:creationId xmlns:a16="http://schemas.microsoft.com/office/drawing/2014/main" id="{F2DC461D-D398-27CC-F178-F57ABC81F9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57238" indent="-290513">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66813"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33538"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100263"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574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30146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718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290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CF50B15D-44E9-401B-ACE6-2D4508AC9D96}" type="slidenum">
              <a:rPr lang="ja-JP" altLang="en-US" smtClean="0">
                <a:latin typeface="Arial" panose="020B0604020202020204" pitchFamily="34" charset="0"/>
              </a:rPr>
              <a:pPr>
                <a:spcBef>
                  <a:spcPct val="0"/>
                </a:spcBef>
              </a:pPr>
              <a:t>1</a:t>
            </a:fld>
            <a:endParaRPr lang="ja-JP"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10</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345066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a:extLst>
              <a:ext uri="{FF2B5EF4-FFF2-40B4-BE49-F238E27FC236}">
                <a16:creationId xmlns:a16="http://schemas.microsoft.com/office/drawing/2014/main" id="{F00B2D90-C9F7-B476-20BD-22B486705013}"/>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a:extLst>
              <a:ext uri="{FF2B5EF4-FFF2-40B4-BE49-F238E27FC236}">
                <a16:creationId xmlns:a16="http://schemas.microsoft.com/office/drawing/2014/main" id="{149E326B-0D09-E514-5845-62F8B83BF9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8196" name="スライド番号プレースホルダー 3">
            <a:extLst>
              <a:ext uri="{FF2B5EF4-FFF2-40B4-BE49-F238E27FC236}">
                <a16:creationId xmlns:a16="http://schemas.microsoft.com/office/drawing/2014/main" id="{F581BDB7-D5FA-14F1-2135-62DDDA4F0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B3FC15D-5225-4399-83D3-A39159F15FE4}" type="slidenum">
              <a:rPr lang="ja-JP" altLang="en-US" smtClean="0">
                <a:solidFill>
                  <a:srgbClr val="000000"/>
                </a:solidFill>
                <a:latin typeface="Arial" panose="020B0604020202020204" pitchFamily="34" charset="0"/>
              </a:rPr>
              <a:pPr>
                <a:spcBef>
                  <a:spcPct val="0"/>
                </a:spcBef>
              </a:pPr>
              <a:t>11</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305331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a:extLst>
              <a:ext uri="{FF2B5EF4-FFF2-40B4-BE49-F238E27FC236}">
                <a16:creationId xmlns:a16="http://schemas.microsoft.com/office/drawing/2014/main" id="{F00B2D90-C9F7-B476-20BD-22B486705013}"/>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a:extLst>
              <a:ext uri="{FF2B5EF4-FFF2-40B4-BE49-F238E27FC236}">
                <a16:creationId xmlns:a16="http://schemas.microsoft.com/office/drawing/2014/main" id="{149E326B-0D09-E514-5845-62F8B83BF9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8196" name="スライド番号プレースホルダー 3">
            <a:extLst>
              <a:ext uri="{FF2B5EF4-FFF2-40B4-BE49-F238E27FC236}">
                <a16:creationId xmlns:a16="http://schemas.microsoft.com/office/drawing/2014/main" id="{F581BDB7-D5FA-14F1-2135-62DDDA4F0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B3FC15D-5225-4399-83D3-A39159F15FE4}" type="slidenum">
              <a:rPr lang="ja-JP" altLang="en-US" smtClean="0">
                <a:solidFill>
                  <a:srgbClr val="000000"/>
                </a:solidFill>
                <a:latin typeface="Arial" panose="020B0604020202020204" pitchFamily="34" charset="0"/>
              </a:rPr>
              <a:pPr>
                <a:spcBef>
                  <a:spcPct val="0"/>
                </a:spcBef>
              </a:pPr>
              <a:t>12</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841822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2</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000387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3</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3138807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4</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7533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5</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599321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a:extLst>
              <a:ext uri="{FF2B5EF4-FFF2-40B4-BE49-F238E27FC236}">
                <a16:creationId xmlns:a16="http://schemas.microsoft.com/office/drawing/2014/main" id="{F00B2D90-C9F7-B476-20BD-22B486705013}"/>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a:extLst>
              <a:ext uri="{FF2B5EF4-FFF2-40B4-BE49-F238E27FC236}">
                <a16:creationId xmlns:a16="http://schemas.microsoft.com/office/drawing/2014/main" id="{149E326B-0D09-E514-5845-62F8B83BF9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8196" name="スライド番号プレースホルダー 3">
            <a:extLst>
              <a:ext uri="{FF2B5EF4-FFF2-40B4-BE49-F238E27FC236}">
                <a16:creationId xmlns:a16="http://schemas.microsoft.com/office/drawing/2014/main" id="{F581BDB7-D5FA-14F1-2135-62DDDA4F0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B3FC15D-5225-4399-83D3-A39159F15FE4}" type="slidenum">
              <a:rPr lang="ja-JP" altLang="en-US" smtClean="0">
                <a:solidFill>
                  <a:srgbClr val="000000"/>
                </a:solidFill>
                <a:latin typeface="Arial" panose="020B0604020202020204" pitchFamily="34" charset="0"/>
              </a:rPr>
              <a:pPr>
                <a:spcBef>
                  <a:spcPct val="0"/>
                </a:spcBef>
              </a:pPr>
              <a:t>6</a:t>
            </a:fld>
            <a:endParaRPr lang="ja-JP" altLang="en-US">
              <a:solidFill>
                <a:srgbClr val="000000"/>
              </a:solidFil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a:extLst>
              <a:ext uri="{FF2B5EF4-FFF2-40B4-BE49-F238E27FC236}">
                <a16:creationId xmlns:a16="http://schemas.microsoft.com/office/drawing/2014/main" id="{5C9871F9-3628-1A81-0E24-4FA0D6325F79}"/>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a:extLst>
              <a:ext uri="{FF2B5EF4-FFF2-40B4-BE49-F238E27FC236}">
                <a16:creationId xmlns:a16="http://schemas.microsoft.com/office/drawing/2014/main" id="{7D3B9A89-42C1-CFA5-BA2A-D377D91D9F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ー 3">
            <a:extLst>
              <a:ext uri="{FF2B5EF4-FFF2-40B4-BE49-F238E27FC236}">
                <a16:creationId xmlns:a16="http://schemas.microsoft.com/office/drawing/2014/main" id="{F2DC461D-D398-27CC-F178-F57ABC81F9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57238" indent="-290513">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66813"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33538"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100263"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574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30146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718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290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CF50B15D-44E9-401B-ACE6-2D4508AC9D96}" type="slidenum">
              <a:rPr lang="ja-JP" altLang="en-US" smtClean="0">
                <a:latin typeface="Arial" panose="020B0604020202020204" pitchFamily="34" charset="0"/>
              </a:rPr>
              <a:pPr>
                <a:spcBef>
                  <a:spcPct val="0"/>
                </a:spcBef>
              </a:pPr>
              <a:t>7</a:t>
            </a:fld>
            <a:endParaRPr lang="ja-JP" altLang="en-US">
              <a:latin typeface="Arial" panose="020B0604020202020204" pitchFamily="34" charset="0"/>
            </a:endParaRPr>
          </a:p>
        </p:txBody>
      </p:sp>
    </p:spTree>
    <p:extLst>
      <p:ext uri="{BB962C8B-B14F-4D97-AF65-F5344CB8AC3E}">
        <p14:creationId xmlns:p14="http://schemas.microsoft.com/office/powerpoint/2010/main" val="1963505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8</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50763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9</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3983161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93E1E85C-5FF7-BE20-A78A-D28094707BEF}"/>
              </a:ext>
            </a:extLst>
          </p:cNvPr>
          <p:cNvSpPr>
            <a:spLocks noGrp="1"/>
          </p:cNvSpPr>
          <p:nvPr>
            <p:ph type="dt" sz="half" idx="10"/>
          </p:nvPr>
        </p:nvSpPr>
        <p:spPr/>
        <p:txBody>
          <a:bodyPr/>
          <a:lstStyle>
            <a:lvl1pPr>
              <a:defRPr/>
            </a:lvl1pPr>
          </a:lstStyle>
          <a:p>
            <a:pPr>
              <a:defRPr/>
            </a:pPr>
            <a:fld id="{AAE195CB-C019-48DA-A987-ED3D36CA85DA}" type="datetimeFigureOut">
              <a:rPr lang="ja-JP" altLang="en-US"/>
              <a:pPr>
                <a:defRPr/>
              </a:pPr>
              <a:t>2026/3/9</a:t>
            </a:fld>
            <a:endParaRPr lang="ja-JP" altLang="en-US"/>
          </a:p>
        </p:txBody>
      </p:sp>
      <p:sp>
        <p:nvSpPr>
          <p:cNvPr id="5" name="フッター プレースホルダ 4">
            <a:extLst>
              <a:ext uri="{FF2B5EF4-FFF2-40B4-BE49-F238E27FC236}">
                <a16:creationId xmlns:a16="http://schemas.microsoft.com/office/drawing/2014/main" id="{F7E3904E-5911-00EB-FB59-C344BD44E6F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18B8A91-AD16-C19F-D7C3-BDF588CF7A38}"/>
              </a:ext>
            </a:extLst>
          </p:cNvPr>
          <p:cNvSpPr>
            <a:spLocks noGrp="1"/>
          </p:cNvSpPr>
          <p:nvPr>
            <p:ph type="sldNum" sz="quarter" idx="12"/>
          </p:nvPr>
        </p:nvSpPr>
        <p:spPr/>
        <p:txBody>
          <a:bodyPr/>
          <a:lstStyle>
            <a:lvl1pPr>
              <a:defRPr/>
            </a:lvl1pPr>
          </a:lstStyle>
          <a:p>
            <a:pPr>
              <a:defRPr/>
            </a:pPr>
            <a:fld id="{66556A2C-D84B-496E-8B3B-3D73AA920C18}" type="slidenum">
              <a:rPr lang="ja-JP" altLang="en-US"/>
              <a:pPr>
                <a:defRPr/>
              </a:pPr>
              <a:t>‹#›</a:t>
            </a:fld>
            <a:endParaRPr lang="ja-JP" altLang="en-US"/>
          </a:p>
        </p:txBody>
      </p:sp>
    </p:spTree>
    <p:extLst>
      <p:ext uri="{BB962C8B-B14F-4D97-AF65-F5344CB8AC3E}">
        <p14:creationId xmlns:p14="http://schemas.microsoft.com/office/powerpoint/2010/main" val="60494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F6FA78B-892D-0CFD-2B0C-5E0BF5ADC40E}"/>
              </a:ext>
            </a:extLst>
          </p:cNvPr>
          <p:cNvSpPr>
            <a:spLocks noGrp="1"/>
          </p:cNvSpPr>
          <p:nvPr>
            <p:ph type="dt" sz="half" idx="10"/>
          </p:nvPr>
        </p:nvSpPr>
        <p:spPr/>
        <p:txBody>
          <a:bodyPr/>
          <a:lstStyle>
            <a:lvl1pPr>
              <a:defRPr/>
            </a:lvl1pPr>
          </a:lstStyle>
          <a:p>
            <a:pPr>
              <a:defRPr/>
            </a:pPr>
            <a:fld id="{F89FA2D2-3BB4-4845-B2E0-83D43B9EC33E}" type="datetimeFigureOut">
              <a:rPr lang="ja-JP" altLang="en-US"/>
              <a:pPr>
                <a:defRPr/>
              </a:pPr>
              <a:t>2026/3/9</a:t>
            </a:fld>
            <a:endParaRPr lang="ja-JP" altLang="en-US"/>
          </a:p>
        </p:txBody>
      </p:sp>
      <p:sp>
        <p:nvSpPr>
          <p:cNvPr id="5" name="フッター プレースホルダ 4">
            <a:extLst>
              <a:ext uri="{FF2B5EF4-FFF2-40B4-BE49-F238E27FC236}">
                <a16:creationId xmlns:a16="http://schemas.microsoft.com/office/drawing/2014/main" id="{99FE512E-0E6C-1EAB-EDD7-F0B8F1A599E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E6BAFBE-5010-56A3-0284-C4F9EB2E3726}"/>
              </a:ext>
            </a:extLst>
          </p:cNvPr>
          <p:cNvSpPr>
            <a:spLocks noGrp="1"/>
          </p:cNvSpPr>
          <p:nvPr>
            <p:ph type="sldNum" sz="quarter" idx="12"/>
          </p:nvPr>
        </p:nvSpPr>
        <p:spPr/>
        <p:txBody>
          <a:bodyPr/>
          <a:lstStyle>
            <a:lvl1pPr>
              <a:defRPr/>
            </a:lvl1pPr>
          </a:lstStyle>
          <a:p>
            <a:pPr>
              <a:defRPr/>
            </a:pPr>
            <a:fld id="{B86A1AE9-64CE-41C9-A328-1A0C465D338E}" type="slidenum">
              <a:rPr lang="ja-JP" altLang="en-US"/>
              <a:pPr>
                <a:defRPr/>
              </a:pPr>
              <a:t>‹#›</a:t>
            </a:fld>
            <a:endParaRPr lang="ja-JP" altLang="en-US"/>
          </a:p>
        </p:txBody>
      </p:sp>
    </p:spTree>
    <p:extLst>
      <p:ext uri="{BB962C8B-B14F-4D97-AF65-F5344CB8AC3E}">
        <p14:creationId xmlns:p14="http://schemas.microsoft.com/office/powerpoint/2010/main" val="1747046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41"/>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323AC1E-B08F-7BB6-6C00-74F0F990D859}"/>
              </a:ext>
            </a:extLst>
          </p:cNvPr>
          <p:cNvSpPr>
            <a:spLocks noGrp="1"/>
          </p:cNvSpPr>
          <p:nvPr>
            <p:ph type="dt" sz="half" idx="10"/>
          </p:nvPr>
        </p:nvSpPr>
        <p:spPr/>
        <p:txBody>
          <a:bodyPr/>
          <a:lstStyle>
            <a:lvl1pPr>
              <a:defRPr/>
            </a:lvl1pPr>
          </a:lstStyle>
          <a:p>
            <a:pPr>
              <a:defRPr/>
            </a:pPr>
            <a:fld id="{13296159-3AFC-4B70-96D4-35BC87B776D4}" type="datetimeFigureOut">
              <a:rPr lang="ja-JP" altLang="en-US"/>
              <a:pPr>
                <a:defRPr/>
              </a:pPr>
              <a:t>2026/3/9</a:t>
            </a:fld>
            <a:endParaRPr lang="ja-JP" altLang="en-US"/>
          </a:p>
        </p:txBody>
      </p:sp>
      <p:sp>
        <p:nvSpPr>
          <p:cNvPr id="5" name="フッター プレースホルダ 4">
            <a:extLst>
              <a:ext uri="{FF2B5EF4-FFF2-40B4-BE49-F238E27FC236}">
                <a16:creationId xmlns:a16="http://schemas.microsoft.com/office/drawing/2014/main" id="{20182C85-5363-4F8E-E67E-2BCC3C3654A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1F8CA960-778E-CE15-4A5B-69E162BE3637}"/>
              </a:ext>
            </a:extLst>
          </p:cNvPr>
          <p:cNvSpPr>
            <a:spLocks noGrp="1"/>
          </p:cNvSpPr>
          <p:nvPr>
            <p:ph type="sldNum" sz="quarter" idx="12"/>
          </p:nvPr>
        </p:nvSpPr>
        <p:spPr/>
        <p:txBody>
          <a:bodyPr/>
          <a:lstStyle>
            <a:lvl1pPr>
              <a:defRPr/>
            </a:lvl1pPr>
          </a:lstStyle>
          <a:p>
            <a:pPr>
              <a:defRPr/>
            </a:pPr>
            <a:fld id="{522FFBC7-6D65-466A-B28D-E3306DE24EAB}" type="slidenum">
              <a:rPr lang="ja-JP" altLang="en-US"/>
              <a:pPr>
                <a:defRPr/>
              </a:pPr>
              <a:t>‹#›</a:t>
            </a:fld>
            <a:endParaRPr lang="ja-JP" altLang="en-US"/>
          </a:p>
        </p:txBody>
      </p:sp>
    </p:spTree>
    <p:extLst>
      <p:ext uri="{BB962C8B-B14F-4D97-AF65-F5344CB8AC3E}">
        <p14:creationId xmlns:p14="http://schemas.microsoft.com/office/powerpoint/2010/main" val="271184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4D71799-23BF-1F31-6476-DDA7EB66F5AA}"/>
              </a:ext>
            </a:extLst>
          </p:cNvPr>
          <p:cNvSpPr>
            <a:spLocks noGrp="1"/>
          </p:cNvSpPr>
          <p:nvPr>
            <p:ph type="dt" sz="half" idx="10"/>
          </p:nvPr>
        </p:nvSpPr>
        <p:spPr/>
        <p:txBody>
          <a:bodyPr/>
          <a:lstStyle>
            <a:lvl1pPr>
              <a:defRPr/>
            </a:lvl1pPr>
          </a:lstStyle>
          <a:p>
            <a:pPr>
              <a:defRPr/>
            </a:pPr>
            <a:fld id="{F242A147-D6D4-4552-8F40-1E75AD0FDCCA}" type="datetimeFigureOut">
              <a:rPr lang="ja-JP" altLang="en-US"/>
              <a:pPr>
                <a:defRPr/>
              </a:pPr>
              <a:t>2026/3/9</a:t>
            </a:fld>
            <a:endParaRPr lang="ja-JP" altLang="en-US"/>
          </a:p>
        </p:txBody>
      </p:sp>
      <p:sp>
        <p:nvSpPr>
          <p:cNvPr id="5" name="フッター プレースホルダ 4">
            <a:extLst>
              <a:ext uri="{FF2B5EF4-FFF2-40B4-BE49-F238E27FC236}">
                <a16:creationId xmlns:a16="http://schemas.microsoft.com/office/drawing/2014/main" id="{12E6C180-52BC-8C4C-5CA4-B8333ACF79A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E3B9C7A-E096-F02B-DBBC-ED73B16C1F67}"/>
              </a:ext>
            </a:extLst>
          </p:cNvPr>
          <p:cNvSpPr>
            <a:spLocks noGrp="1"/>
          </p:cNvSpPr>
          <p:nvPr>
            <p:ph type="sldNum" sz="quarter" idx="12"/>
          </p:nvPr>
        </p:nvSpPr>
        <p:spPr/>
        <p:txBody>
          <a:bodyPr/>
          <a:lstStyle>
            <a:lvl1pPr>
              <a:defRPr/>
            </a:lvl1pPr>
          </a:lstStyle>
          <a:p>
            <a:pPr>
              <a:defRPr/>
            </a:pPr>
            <a:fld id="{AB34977C-682A-42B9-A1BC-5290F3B72A95}" type="slidenum">
              <a:rPr lang="ja-JP" altLang="en-US"/>
              <a:pPr>
                <a:defRPr/>
              </a:pPr>
              <a:t>‹#›</a:t>
            </a:fld>
            <a:endParaRPr lang="ja-JP" altLang="en-US"/>
          </a:p>
        </p:txBody>
      </p:sp>
    </p:spTree>
    <p:extLst>
      <p:ext uri="{BB962C8B-B14F-4D97-AF65-F5344CB8AC3E}">
        <p14:creationId xmlns:p14="http://schemas.microsoft.com/office/powerpoint/2010/main" val="2070540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3BB2721A-AEAE-9EDC-62A3-BA51A50F73B5}"/>
              </a:ext>
            </a:extLst>
          </p:cNvPr>
          <p:cNvSpPr>
            <a:spLocks noGrp="1"/>
          </p:cNvSpPr>
          <p:nvPr>
            <p:ph type="dt" sz="half" idx="10"/>
          </p:nvPr>
        </p:nvSpPr>
        <p:spPr/>
        <p:txBody>
          <a:bodyPr/>
          <a:lstStyle>
            <a:lvl1pPr>
              <a:defRPr/>
            </a:lvl1pPr>
          </a:lstStyle>
          <a:p>
            <a:pPr>
              <a:defRPr/>
            </a:pPr>
            <a:fld id="{96A7C6EE-D865-40A8-9B34-2253A606F49E}" type="datetimeFigureOut">
              <a:rPr lang="ja-JP" altLang="en-US"/>
              <a:pPr>
                <a:defRPr/>
              </a:pPr>
              <a:t>2026/3/9</a:t>
            </a:fld>
            <a:endParaRPr lang="ja-JP" altLang="en-US"/>
          </a:p>
        </p:txBody>
      </p:sp>
      <p:sp>
        <p:nvSpPr>
          <p:cNvPr id="5" name="フッター プレースホルダ 4">
            <a:extLst>
              <a:ext uri="{FF2B5EF4-FFF2-40B4-BE49-F238E27FC236}">
                <a16:creationId xmlns:a16="http://schemas.microsoft.com/office/drawing/2014/main" id="{B4251847-CAF0-389E-67D1-3A917B84A62E}"/>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7B5D6876-150C-B653-FC2C-84D795CCD319}"/>
              </a:ext>
            </a:extLst>
          </p:cNvPr>
          <p:cNvSpPr>
            <a:spLocks noGrp="1"/>
          </p:cNvSpPr>
          <p:nvPr>
            <p:ph type="sldNum" sz="quarter" idx="12"/>
          </p:nvPr>
        </p:nvSpPr>
        <p:spPr/>
        <p:txBody>
          <a:bodyPr/>
          <a:lstStyle>
            <a:lvl1pPr>
              <a:defRPr/>
            </a:lvl1pPr>
          </a:lstStyle>
          <a:p>
            <a:pPr>
              <a:defRPr/>
            </a:pPr>
            <a:fld id="{7FCA9665-2AD2-48E7-A030-DCABF571707E}" type="slidenum">
              <a:rPr lang="ja-JP" altLang="en-US"/>
              <a:pPr>
                <a:defRPr/>
              </a:pPr>
              <a:t>‹#›</a:t>
            </a:fld>
            <a:endParaRPr lang="ja-JP" altLang="en-US"/>
          </a:p>
        </p:txBody>
      </p:sp>
    </p:spTree>
    <p:extLst>
      <p:ext uri="{BB962C8B-B14F-4D97-AF65-F5344CB8AC3E}">
        <p14:creationId xmlns:p14="http://schemas.microsoft.com/office/powerpoint/2010/main" val="387355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099B5F8B-4583-2353-860C-A3554ED0D018}"/>
              </a:ext>
            </a:extLst>
          </p:cNvPr>
          <p:cNvSpPr>
            <a:spLocks noGrp="1"/>
          </p:cNvSpPr>
          <p:nvPr>
            <p:ph type="dt" sz="half" idx="10"/>
          </p:nvPr>
        </p:nvSpPr>
        <p:spPr/>
        <p:txBody>
          <a:bodyPr/>
          <a:lstStyle>
            <a:lvl1pPr>
              <a:defRPr/>
            </a:lvl1pPr>
          </a:lstStyle>
          <a:p>
            <a:pPr>
              <a:defRPr/>
            </a:pPr>
            <a:fld id="{4BCAA5A7-266C-4970-BC6C-880479D63003}" type="datetimeFigureOut">
              <a:rPr lang="ja-JP" altLang="en-US"/>
              <a:pPr>
                <a:defRPr/>
              </a:pPr>
              <a:t>2026/3/9</a:t>
            </a:fld>
            <a:endParaRPr lang="ja-JP" altLang="en-US"/>
          </a:p>
        </p:txBody>
      </p:sp>
      <p:sp>
        <p:nvSpPr>
          <p:cNvPr id="6" name="フッター プレースホルダ 4">
            <a:extLst>
              <a:ext uri="{FF2B5EF4-FFF2-40B4-BE49-F238E27FC236}">
                <a16:creationId xmlns:a16="http://schemas.microsoft.com/office/drawing/2014/main" id="{2EFFBC00-222B-83E2-7D83-CC3CC548A3E6}"/>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16ACF633-0556-0DCB-CF77-338567FC5CDB}"/>
              </a:ext>
            </a:extLst>
          </p:cNvPr>
          <p:cNvSpPr>
            <a:spLocks noGrp="1"/>
          </p:cNvSpPr>
          <p:nvPr>
            <p:ph type="sldNum" sz="quarter" idx="12"/>
          </p:nvPr>
        </p:nvSpPr>
        <p:spPr/>
        <p:txBody>
          <a:bodyPr/>
          <a:lstStyle>
            <a:lvl1pPr>
              <a:defRPr/>
            </a:lvl1pPr>
          </a:lstStyle>
          <a:p>
            <a:pPr>
              <a:defRPr/>
            </a:pPr>
            <a:fld id="{EEE8480A-BBA8-4021-BC7F-DFB10A412A80}" type="slidenum">
              <a:rPr lang="ja-JP" altLang="en-US"/>
              <a:pPr>
                <a:defRPr/>
              </a:pPr>
              <a:t>‹#›</a:t>
            </a:fld>
            <a:endParaRPr lang="ja-JP" altLang="en-US"/>
          </a:p>
        </p:txBody>
      </p:sp>
    </p:spTree>
    <p:extLst>
      <p:ext uri="{BB962C8B-B14F-4D97-AF65-F5344CB8AC3E}">
        <p14:creationId xmlns:p14="http://schemas.microsoft.com/office/powerpoint/2010/main" val="1312533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3B75A312-C2F9-1594-F164-48EB1AF7D360}"/>
              </a:ext>
            </a:extLst>
          </p:cNvPr>
          <p:cNvSpPr>
            <a:spLocks noGrp="1"/>
          </p:cNvSpPr>
          <p:nvPr>
            <p:ph type="dt" sz="half" idx="10"/>
          </p:nvPr>
        </p:nvSpPr>
        <p:spPr/>
        <p:txBody>
          <a:bodyPr/>
          <a:lstStyle>
            <a:lvl1pPr>
              <a:defRPr/>
            </a:lvl1pPr>
          </a:lstStyle>
          <a:p>
            <a:pPr>
              <a:defRPr/>
            </a:pPr>
            <a:fld id="{83DBAB18-D4C2-45F5-8585-893F2CED86EE}" type="datetimeFigureOut">
              <a:rPr lang="ja-JP" altLang="en-US"/>
              <a:pPr>
                <a:defRPr/>
              </a:pPr>
              <a:t>2026/3/9</a:t>
            </a:fld>
            <a:endParaRPr lang="ja-JP" altLang="en-US"/>
          </a:p>
        </p:txBody>
      </p:sp>
      <p:sp>
        <p:nvSpPr>
          <p:cNvPr id="8" name="フッター プレースホルダ 4">
            <a:extLst>
              <a:ext uri="{FF2B5EF4-FFF2-40B4-BE49-F238E27FC236}">
                <a16:creationId xmlns:a16="http://schemas.microsoft.com/office/drawing/2014/main" id="{4EDB0DC8-9261-32C0-B26E-55B497EC4CFD}"/>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45D11C0D-A644-D59F-EC58-AACE46C67F01}"/>
              </a:ext>
            </a:extLst>
          </p:cNvPr>
          <p:cNvSpPr>
            <a:spLocks noGrp="1"/>
          </p:cNvSpPr>
          <p:nvPr>
            <p:ph type="sldNum" sz="quarter" idx="12"/>
          </p:nvPr>
        </p:nvSpPr>
        <p:spPr/>
        <p:txBody>
          <a:bodyPr/>
          <a:lstStyle>
            <a:lvl1pPr>
              <a:defRPr/>
            </a:lvl1pPr>
          </a:lstStyle>
          <a:p>
            <a:pPr>
              <a:defRPr/>
            </a:pPr>
            <a:fld id="{247342AF-0262-4CF0-82E7-0E87E4F1478D}" type="slidenum">
              <a:rPr lang="ja-JP" altLang="en-US"/>
              <a:pPr>
                <a:defRPr/>
              </a:pPr>
              <a:t>‹#›</a:t>
            </a:fld>
            <a:endParaRPr lang="ja-JP" altLang="en-US"/>
          </a:p>
        </p:txBody>
      </p:sp>
    </p:spTree>
    <p:extLst>
      <p:ext uri="{BB962C8B-B14F-4D97-AF65-F5344CB8AC3E}">
        <p14:creationId xmlns:p14="http://schemas.microsoft.com/office/powerpoint/2010/main" val="3217789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7221DE5B-5E06-435A-95DC-831B3A18FA1F}"/>
              </a:ext>
            </a:extLst>
          </p:cNvPr>
          <p:cNvSpPr>
            <a:spLocks noGrp="1"/>
          </p:cNvSpPr>
          <p:nvPr>
            <p:ph type="dt" sz="half" idx="10"/>
          </p:nvPr>
        </p:nvSpPr>
        <p:spPr/>
        <p:txBody>
          <a:bodyPr/>
          <a:lstStyle>
            <a:lvl1pPr>
              <a:defRPr/>
            </a:lvl1pPr>
          </a:lstStyle>
          <a:p>
            <a:pPr>
              <a:defRPr/>
            </a:pPr>
            <a:fld id="{5A85C6AE-EC52-4EB5-A811-6F10AE6651D3}" type="datetimeFigureOut">
              <a:rPr lang="ja-JP" altLang="en-US"/>
              <a:pPr>
                <a:defRPr/>
              </a:pPr>
              <a:t>2026/3/9</a:t>
            </a:fld>
            <a:endParaRPr lang="ja-JP" altLang="en-US"/>
          </a:p>
        </p:txBody>
      </p:sp>
      <p:sp>
        <p:nvSpPr>
          <p:cNvPr id="4" name="フッター プレースホルダ 4">
            <a:extLst>
              <a:ext uri="{FF2B5EF4-FFF2-40B4-BE49-F238E27FC236}">
                <a16:creationId xmlns:a16="http://schemas.microsoft.com/office/drawing/2014/main" id="{7041CF73-DFCD-31D3-2AD3-38438B35603E}"/>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2790F709-4F79-5D5C-035A-B0A914A2574F}"/>
              </a:ext>
            </a:extLst>
          </p:cNvPr>
          <p:cNvSpPr>
            <a:spLocks noGrp="1"/>
          </p:cNvSpPr>
          <p:nvPr>
            <p:ph type="sldNum" sz="quarter" idx="12"/>
          </p:nvPr>
        </p:nvSpPr>
        <p:spPr/>
        <p:txBody>
          <a:bodyPr/>
          <a:lstStyle>
            <a:lvl1pPr>
              <a:defRPr/>
            </a:lvl1pPr>
          </a:lstStyle>
          <a:p>
            <a:pPr>
              <a:defRPr/>
            </a:pPr>
            <a:fld id="{51BEFF66-1549-4315-90C3-D99041272ADA}" type="slidenum">
              <a:rPr lang="ja-JP" altLang="en-US"/>
              <a:pPr>
                <a:defRPr/>
              </a:pPr>
              <a:t>‹#›</a:t>
            </a:fld>
            <a:endParaRPr lang="ja-JP" altLang="en-US"/>
          </a:p>
        </p:txBody>
      </p:sp>
    </p:spTree>
    <p:extLst>
      <p:ext uri="{BB962C8B-B14F-4D97-AF65-F5344CB8AC3E}">
        <p14:creationId xmlns:p14="http://schemas.microsoft.com/office/powerpoint/2010/main" val="21316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BB91E181-1DCE-7B2B-C488-44577A1DDB9F}"/>
              </a:ext>
            </a:extLst>
          </p:cNvPr>
          <p:cNvSpPr>
            <a:spLocks noGrp="1"/>
          </p:cNvSpPr>
          <p:nvPr>
            <p:ph type="dt" sz="half" idx="10"/>
          </p:nvPr>
        </p:nvSpPr>
        <p:spPr/>
        <p:txBody>
          <a:bodyPr/>
          <a:lstStyle>
            <a:lvl1pPr>
              <a:defRPr/>
            </a:lvl1pPr>
          </a:lstStyle>
          <a:p>
            <a:pPr>
              <a:defRPr/>
            </a:pPr>
            <a:fld id="{25AC3143-2AF7-4E0C-BC71-B6A04FCBA434}" type="datetimeFigureOut">
              <a:rPr lang="ja-JP" altLang="en-US"/>
              <a:pPr>
                <a:defRPr/>
              </a:pPr>
              <a:t>2026/3/9</a:t>
            </a:fld>
            <a:endParaRPr lang="ja-JP" altLang="en-US"/>
          </a:p>
        </p:txBody>
      </p:sp>
      <p:sp>
        <p:nvSpPr>
          <p:cNvPr id="3" name="フッター プレースホルダ 4">
            <a:extLst>
              <a:ext uri="{FF2B5EF4-FFF2-40B4-BE49-F238E27FC236}">
                <a16:creationId xmlns:a16="http://schemas.microsoft.com/office/drawing/2014/main" id="{C58D2E4F-5E02-1F4E-15AA-AF4038DA7E6F}"/>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DBA8086C-C24D-6A36-ADA1-A1662A03E2A5}"/>
              </a:ext>
            </a:extLst>
          </p:cNvPr>
          <p:cNvSpPr>
            <a:spLocks noGrp="1"/>
          </p:cNvSpPr>
          <p:nvPr>
            <p:ph type="sldNum" sz="quarter" idx="12"/>
          </p:nvPr>
        </p:nvSpPr>
        <p:spPr/>
        <p:txBody>
          <a:bodyPr/>
          <a:lstStyle>
            <a:lvl1pPr>
              <a:defRPr/>
            </a:lvl1pPr>
          </a:lstStyle>
          <a:p>
            <a:pPr>
              <a:defRPr/>
            </a:pPr>
            <a:fld id="{6E487FA1-B20A-49ED-A2CF-8F1582CEDC96}" type="slidenum">
              <a:rPr lang="ja-JP" altLang="en-US"/>
              <a:pPr>
                <a:defRPr/>
              </a:pPr>
              <a:t>‹#›</a:t>
            </a:fld>
            <a:endParaRPr lang="ja-JP" altLang="en-US"/>
          </a:p>
        </p:txBody>
      </p:sp>
    </p:spTree>
    <p:extLst>
      <p:ext uri="{BB962C8B-B14F-4D97-AF65-F5344CB8AC3E}">
        <p14:creationId xmlns:p14="http://schemas.microsoft.com/office/powerpoint/2010/main" val="1412910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C5CC4DB5-1D20-E831-2DDB-EF5DBF3E690C}"/>
              </a:ext>
            </a:extLst>
          </p:cNvPr>
          <p:cNvSpPr>
            <a:spLocks noGrp="1"/>
          </p:cNvSpPr>
          <p:nvPr>
            <p:ph type="dt" sz="half" idx="10"/>
          </p:nvPr>
        </p:nvSpPr>
        <p:spPr/>
        <p:txBody>
          <a:bodyPr/>
          <a:lstStyle>
            <a:lvl1pPr>
              <a:defRPr/>
            </a:lvl1pPr>
          </a:lstStyle>
          <a:p>
            <a:pPr>
              <a:defRPr/>
            </a:pPr>
            <a:fld id="{CB427438-350B-4574-AE47-4124BE99B6F3}" type="datetimeFigureOut">
              <a:rPr lang="ja-JP" altLang="en-US"/>
              <a:pPr>
                <a:defRPr/>
              </a:pPr>
              <a:t>2026/3/9</a:t>
            </a:fld>
            <a:endParaRPr lang="ja-JP" altLang="en-US"/>
          </a:p>
        </p:txBody>
      </p:sp>
      <p:sp>
        <p:nvSpPr>
          <p:cNvPr id="6" name="フッター プレースホルダ 4">
            <a:extLst>
              <a:ext uri="{FF2B5EF4-FFF2-40B4-BE49-F238E27FC236}">
                <a16:creationId xmlns:a16="http://schemas.microsoft.com/office/drawing/2014/main" id="{3FEDF3A2-A21D-11F7-C858-C66941BB43C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1F20E77E-9136-D611-8442-531FD127D8F5}"/>
              </a:ext>
            </a:extLst>
          </p:cNvPr>
          <p:cNvSpPr>
            <a:spLocks noGrp="1"/>
          </p:cNvSpPr>
          <p:nvPr>
            <p:ph type="sldNum" sz="quarter" idx="12"/>
          </p:nvPr>
        </p:nvSpPr>
        <p:spPr/>
        <p:txBody>
          <a:bodyPr/>
          <a:lstStyle>
            <a:lvl1pPr>
              <a:defRPr/>
            </a:lvl1pPr>
          </a:lstStyle>
          <a:p>
            <a:pPr>
              <a:defRPr/>
            </a:pPr>
            <a:fld id="{9EA79B1A-DABA-4F84-A256-B5C5C615EAFE}" type="slidenum">
              <a:rPr lang="ja-JP" altLang="en-US"/>
              <a:pPr>
                <a:defRPr/>
              </a:pPr>
              <a:t>‹#›</a:t>
            </a:fld>
            <a:endParaRPr lang="ja-JP" altLang="en-US"/>
          </a:p>
        </p:txBody>
      </p:sp>
    </p:spTree>
    <p:extLst>
      <p:ext uri="{BB962C8B-B14F-4D97-AF65-F5344CB8AC3E}">
        <p14:creationId xmlns:p14="http://schemas.microsoft.com/office/powerpoint/2010/main" val="1516841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8296982C-87EE-8747-0EC6-E75962BF4A0B}"/>
              </a:ext>
            </a:extLst>
          </p:cNvPr>
          <p:cNvSpPr>
            <a:spLocks noGrp="1"/>
          </p:cNvSpPr>
          <p:nvPr>
            <p:ph type="dt" sz="half" idx="10"/>
          </p:nvPr>
        </p:nvSpPr>
        <p:spPr/>
        <p:txBody>
          <a:bodyPr/>
          <a:lstStyle>
            <a:lvl1pPr>
              <a:defRPr/>
            </a:lvl1pPr>
          </a:lstStyle>
          <a:p>
            <a:pPr>
              <a:defRPr/>
            </a:pPr>
            <a:fld id="{4502D863-6FD0-473A-A74E-3BC503EFD369}" type="datetimeFigureOut">
              <a:rPr lang="ja-JP" altLang="en-US"/>
              <a:pPr>
                <a:defRPr/>
              </a:pPr>
              <a:t>2026/3/9</a:t>
            </a:fld>
            <a:endParaRPr lang="ja-JP" altLang="en-US"/>
          </a:p>
        </p:txBody>
      </p:sp>
      <p:sp>
        <p:nvSpPr>
          <p:cNvPr id="6" name="フッター プレースホルダ 4">
            <a:extLst>
              <a:ext uri="{FF2B5EF4-FFF2-40B4-BE49-F238E27FC236}">
                <a16:creationId xmlns:a16="http://schemas.microsoft.com/office/drawing/2014/main" id="{2B2FF147-486D-4575-618C-824907EBCDE7}"/>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416D2FBD-60AA-8CC6-CD9D-10D493A054AA}"/>
              </a:ext>
            </a:extLst>
          </p:cNvPr>
          <p:cNvSpPr>
            <a:spLocks noGrp="1"/>
          </p:cNvSpPr>
          <p:nvPr>
            <p:ph type="sldNum" sz="quarter" idx="12"/>
          </p:nvPr>
        </p:nvSpPr>
        <p:spPr/>
        <p:txBody>
          <a:bodyPr/>
          <a:lstStyle>
            <a:lvl1pPr>
              <a:defRPr/>
            </a:lvl1pPr>
          </a:lstStyle>
          <a:p>
            <a:pPr>
              <a:defRPr/>
            </a:pPr>
            <a:fld id="{FABB6B40-7325-4B96-846A-269D0427E26A}" type="slidenum">
              <a:rPr lang="ja-JP" altLang="en-US"/>
              <a:pPr>
                <a:defRPr/>
              </a:pPr>
              <a:t>‹#›</a:t>
            </a:fld>
            <a:endParaRPr lang="ja-JP" altLang="en-US"/>
          </a:p>
        </p:txBody>
      </p:sp>
    </p:spTree>
    <p:extLst>
      <p:ext uri="{BB962C8B-B14F-4D97-AF65-F5344CB8AC3E}">
        <p14:creationId xmlns:p14="http://schemas.microsoft.com/office/powerpoint/2010/main" val="425574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D5F6BF16-A171-4FAA-015E-83BED0F10C1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75BB5486-2792-E4AC-CEB5-FBAA017912A7}"/>
              </a:ext>
            </a:extLst>
          </p:cNvPr>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2C0751E6-71CC-A01F-81D6-3E2A69D40B09}"/>
              </a:ext>
            </a:extLst>
          </p:cNvPr>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B89C658E-032E-41A4-9A09-7DBC7E1C4B00}" type="datetimeFigureOut">
              <a:rPr lang="ja-JP" altLang="en-US"/>
              <a:pPr>
                <a:defRPr/>
              </a:pPr>
              <a:t>2026/3/9</a:t>
            </a:fld>
            <a:endParaRPr lang="ja-JP" altLang="en-US"/>
          </a:p>
        </p:txBody>
      </p:sp>
      <p:sp>
        <p:nvSpPr>
          <p:cNvPr id="5" name="フッター プレースホルダ 4">
            <a:extLst>
              <a:ext uri="{FF2B5EF4-FFF2-40B4-BE49-F238E27FC236}">
                <a16:creationId xmlns:a16="http://schemas.microsoft.com/office/drawing/2014/main" id="{01F7A6EA-C5CA-53E2-9C14-E6AA96801F6E}"/>
              </a:ext>
            </a:extLst>
          </p:cNvPr>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185BB89-F2DB-D6D0-1119-883A684F2835}"/>
              </a:ext>
            </a:extLst>
          </p:cNvPr>
          <p:cNvSpPr>
            <a:spLocks noGrp="1"/>
          </p:cNvSpPr>
          <p:nvPr>
            <p:ph type="sldNum" sz="quarter" idx="4"/>
          </p:nvPr>
        </p:nvSpPr>
        <p:spPr>
          <a:xfrm>
            <a:off x="8737600" y="6356353"/>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03C8F39-0D4A-49C2-A313-17B9A480059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角丸四角形 118">
            <a:extLst>
              <a:ext uri="{FF2B5EF4-FFF2-40B4-BE49-F238E27FC236}">
                <a16:creationId xmlns:a16="http://schemas.microsoft.com/office/drawing/2014/main" id="{A6F6B822-AE8F-3DAB-6581-F8286A3F5716}"/>
              </a:ext>
            </a:extLst>
          </p:cNvPr>
          <p:cNvSpPr/>
          <p:nvPr/>
        </p:nvSpPr>
        <p:spPr>
          <a:xfrm>
            <a:off x="47328" y="3696841"/>
            <a:ext cx="12097338" cy="1242178"/>
          </a:xfrm>
          <a:prstGeom prst="roundRect">
            <a:avLst>
              <a:gd name="adj" fmla="val 0"/>
            </a:avLst>
          </a:prstGeom>
          <a:solidFill>
            <a:srgbClr val="FFFFFA"/>
          </a:solidFill>
          <a:ln w="95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200" dirty="0">
              <a:solidFill>
                <a:srgbClr val="FF0000"/>
              </a:solidFill>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47B78D8E-92A0-940C-E06F-3C86C7B46F02}"/>
              </a:ext>
            </a:extLst>
          </p:cNvPr>
          <p:cNvSpPr txBox="1"/>
          <p:nvPr/>
        </p:nvSpPr>
        <p:spPr>
          <a:xfrm>
            <a:off x="6443143" y="1467441"/>
            <a:ext cx="5701521" cy="2047284"/>
          </a:xfrm>
          <a:prstGeom prst="roundRect">
            <a:avLst>
              <a:gd name="adj" fmla="val 0"/>
            </a:avLst>
          </a:prstGeom>
          <a:solidFill>
            <a:srgbClr val="FFFFFA"/>
          </a:solidFill>
          <a:ln w="9525">
            <a:solidFill>
              <a:schemeClr val="tx1"/>
            </a:solidFill>
            <a:prstDash val="solid"/>
          </a:ln>
        </p:spPr>
        <p:txBody>
          <a:bodyPr wrap="square" rIns="0">
            <a:noAutofit/>
          </a:bodyPr>
          <a:lstStyle/>
          <a:p>
            <a:pPr>
              <a:defRPr/>
            </a:pPr>
            <a:endParaRPr lang="en-US" altLang="ja-JP" sz="8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p:txBody>
      </p:sp>
      <p:sp>
        <p:nvSpPr>
          <p:cNvPr id="4" name="角丸四角形 3">
            <a:extLst>
              <a:ext uri="{FF2B5EF4-FFF2-40B4-BE49-F238E27FC236}">
                <a16:creationId xmlns:a16="http://schemas.microsoft.com/office/drawing/2014/main" id="{8CB9F837-C06A-4592-CBBC-E312FFCB35A4}"/>
              </a:ext>
            </a:extLst>
          </p:cNvPr>
          <p:cNvSpPr/>
          <p:nvPr/>
        </p:nvSpPr>
        <p:spPr>
          <a:xfrm>
            <a:off x="2783631" y="589169"/>
            <a:ext cx="7210619" cy="251768"/>
          </a:xfrm>
          <a:prstGeom prst="roundRect">
            <a:avLst>
              <a:gd name="adj" fmla="val 0"/>
            </a:avLst>
          </a:prstGeom>
          <a:solidFill>
            <a:srgbClr val="FFFFF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ja-JP" altLang="en-US" sz="1400"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73" name="AutoShape 3">
            <a:extLst>
              <a:ext uri="{FF2B5EF4-FFF2-40B4-BE49-F238E27FC236}">
                <a16:creationId xmlns:a16="http://schemas.microsoft.com/office/drawing/2014/main" id="{AEC17EFA-FCCE-5159-904D-E2D7D9614D10}"/>
              </a:ext>
            </a:extLst>
          </p:cNvPr>
          <p:cNvSpPr>
            <a:spLocks noChangeArrowheads="1"/>
          </p:cNvSpPr>
          <p:nvPr/>
        </p:nvSpPr>
        <p:spPr bwMode="auto">
          <a:xfrm>
            <a:off x="47328" y="44450"/>
            <a:ext cx="12097344" cy="43180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p:spPr>
        <p:txBody>
          <a:bodyPr lIns="85530" tIns="42765" rIns="85530" bIns="42765" anchor="ctr"/>
          <a:lstStyle/>
          <a:p>
            <a:pPr>
              <a:defRPr/>
            </a:pPr>
            <a:r>
              <a:rPr lang="en-US" altLang="ja-JP" b="1" dirty="0">
                <a:solidFill>
                  <a:prstClr val="black"/>
                </a:solidFill>
                <a:latin typeface="ＭＳ ゴシック" panose="020B0609070205080204" pitchFamily="49" charset="-128"/>
                <a:ea typeface="ＭＳ ゴシック" panose="020B0609070205080204" pitchFamily="49" charset="-128"/>
              </a:rPr>
              <a:t>『</a:t>
            </a:r>
            <a:r>
              <a:rPr lang="ja-JP" altLang="en-US" b="1" dirty="0">
                <a:solidFill>
                  <a:prstClr val="black"/>
                </a:solidFill>
                <a:latin typeface="ＭＳ ゴシック" panose="020B0609070205080204" pitchFamily="49" charset="-128"/>
                <a:ea typeface="ＭＳ ゴシック" panose="020B0609070205080204" pitchFamily="49" charset="-128"/>
              </a:rPr>
              <a:t>新たな担い手</a:t>
            </a:r>
            <a:r>
              <a:rPr lang="en-US" altLang="ja-JP" b="1" dirty="0">
                <a:solidFill>
                  <a:prstClr val="black"/>
                </a:solidFill>
                <a:latin typeface="ＭＳ ゴシック" panose="020B0609070205080204" pitchFamily="49" charset="-128"/>
                <a:ea typeface="ＭＳ ゴシック" panose="020B0609070205080204" pitchFamily="49" charset="-128"/>
              </a:rPr>
              <a:t>』</a:t>
            </a:r>
            <a:r>
              <a:rPr lang="ja-JP" altLang="en-US" b="1" dirty="0">
                <a:solidFill>
                  <a:prstClr val="black"/>
                </a:solidFill>
                <a:latin typeface="ＭＳ ゴシック" panose="020B0609070205080204" pitchFamily="49" charset="-128"/>
                <a:ea typeface="ＭＳ ゴシック" panose="020B0609070205080204" pitchFamily="49" charset="-128"/>
              </a:rPr>
              <a:t>による商店街賑わい創出事業　プレゼンテーションシート</a:t>
            </a:r>
          </a:p>
        </p:txBody>
      </p:sp>
      <p:sp>
        <p:nvSpPr>
          <p:cNvPr id="5" name="テキスト ボックス 4">
            <a:extLst>
              <a:ext uri="{FF2B5EF4-FFF2-40B4-BE49-F238E27FC236}">
                <a16:creationId xmlns:a16="http://schemas.microsoft.com/office/drawing/2014/main" id="{D8C56188-4E50-671A-1874-A8C442C217ED}"/>
              </a:ext>
            </a:extLst>
          </p:cNvPr>
          <p:cNvSpPr txBox="1"/>
          <p:nvPr/>
        </p:nvSpPr>
        <p:spPr>
          <a:xfrm>
            <a:off x="47329" y="1467441"/>
            <a:ext cx="6262988" cy="2047284"/>
          </a:xfrm>
          <a:prstGeom prst="roundRect">
            <a:avLst>
              <a:gd name="adj" fmla="val 0"/>
            </a:avLst>
          </a:prstGeom>
          <a:solidFill>
            <a:srgbClr val="FFFFFA"/>
          </a:solidFill>
          <a:ln w="9525">
            <a:solidFill>
              <a:schemeClr val="tx1"/>
            </a:solidFill>
            <a:prstDash val="solid"/>
          </a:ln>
        </p:spPr>
        <p:txBody>
          <a:bodyPr wrap="square" rIns="0">
            <a:noAutofit/>
          </a:bodyPr>
          <a:lstStyle/>
          <a:p>
            <a:pPr>
              <a:defRPr/>
            </a:pPr>
            <a:endParaRPr lang="en-US" altLang="ja-JP" sz="800" dirty="0">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商店街の名称</a:t>
            </a:r>
            <a:r>
              <a:rPr lang="en-US" altLang="ja-JP" sz="1200" dirty="0">
                <a:latin typeface="ＭＳ ゴシック" panose="020B0609070205080204" pitchFamily="49" charset="-128"/>
                <a:ea typeface="ＭＳ ゴシック" panose="020B0609070205080204" pitchFamily="49" charset="-128"/>
              </a:rPr>
              <a:t>】</a:t>
            </a: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会　 員 　数</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FF0000"/>
                </a:solidFill>
                <a:latin typeface="ＭＳ ゴシック" panose="020B0609070205080204" pitchFamily="49" charset="-128"/>
                <a:ea typeface="ＭＳ ゴシック" panose="020B0609070205080204" pitchFamily="49" charset="-128"/>
              </a:rPr>
              <a:t>　　　</a:t>
            </a:r>
            <a:r>
              <a:rPr lang="ja-JP" altLang="en-US" sz="1200" dirty="0">
                <a:latin typeface="ＭＳ ゴシック" panose="020B0609070205080204" pitchFamily="49" charset="-128"/>
                <a:ea typeface="ＭＳ ゴシック" panose="020B0609070205080204" pitchFamily="49" charset="-128"/>
              </a:rPr>
              <a:t>（商店街全体の店舗数：</a:t>
            </a:r>
            <a:r>
              <a:rPr lang="ja-JP" altLang="en-US" sz="1200" dirty="0">
                <a:solidFill>
                  <a:srgbClr val="FF0000"/>
                </a:solidFill>
                <a:latin typeface="ＭＳ ゴシック" panose="020B0609070205080204" pitchFamily="49" charset="-128"/>
                <a:ea typeface="ＭＳ ゴシック" panose="020B0609070205080204" pitchFamily="49" charset="-128"/>
              </a:rPr>
              <a:t>　　　</a:t>
            </a:r>
            <a:r>
              <a:rPr lang="ja-JP" altLang="en-US" sz="1200" dirty="0">
                <a:latin typeface="ＭＳ ゴシック" panose="020B0609070205080204" pitchFamily="49" charset="-128"/>
                <a:ea typeface="ＭＳ ゴシック" panose="020B0609070205080204" pitchFamily="49" charset="-128"/>
              </a:rPr>
              <a:t>）</a:t>
            </a:r>
            <a:endParaRPr lang="en-US" altLang="ja-JP" sz="1200" dirty="0">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役員平均年齢</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商店街の特徴</a:t>
            </a:r>
            <a:r>
              <a:rPr lang="en-US" altLang="ja-JP" sz="1200" dirty="0">
                <a:latin typeface="ＭＳ ゴシック" panose="020B0609070205080204" pitchFamily="49" charset="-128"/>
                <a:ea typeface="ＭＳ ゴシック" panose="020B0609070205080204" pitchFamily="49" charset="-128"/>
              </a:rPr>
              <a:t>】</a:t>
            </a: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主な事業など</a:t>
            </a:r>
            <a:r>
              <a:rPr lang="en-US" altLang="ja-JP" sz="1200" dirty="0">
                <a:latin typeface="ＭＳ ゴシック" panose="020B0609070205080204" pitchFamily="49" charset="-128"/>
                <a:ea typeface="ＭＳ ゴシック" panose="020B0609070205080204" pitchFamily="49" charset="-128"/>
              </a:rPr>
              <a:t>】</a:t>
            </a: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p:txBody>
      </p:sp>
      <p:sp>
        <p:nvSpPr>
          <p:cNvPr id="120" name="ホームベース 119">
            <a:extLst>
              <a:ext uri="{FF2B5EF4-FFF2-40B4-BE49-F238E27FC236}">
                <a16:creationId xmlns:a16="http://schemas.microsoft.com/office/drawing/2014/main" id="{7850E2AF-6EAB-A360-1BE3-1C06858A58D0}"/>
              </a:ext>
            </a:extLst>
          </p:cNvPr>
          <p:cNvSpPr/>
          <p:nvPr/>
        </p:nvSpPr>
        <p:spPr bwMode="auto">
          <a:xfrm>
            <a:off x="47328" y="3598862"/>
            <a:ext cx="388843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事業に取り組むことになった背景や課題など</a:t>
            </a:r>
          </a:p>
        </p:txBody>
      </p:sp>
      <p:sp>
        <p:nvSpPr>
          <p:cNvPr id="106" name="ホームベース 105">
            <a:extLst>
              <a:ext uri="{FF2B5EF4-FFF2-40B4-BE49-F238E27FC236}">
                <a16:creationId xmlns:a16="http://schemas.microsoft.com/office/drawing/2014/main" id="{A33A019F-0B3B-5C01-FDE5-330EEC2D544F}"/>
              </a:ext>
            </a:extLst>
          </p:cNvPr>
          <p:cNvSpPr/>
          <p:nvPr/>
        </p:nvSpPr>
        <p:spPr bwMode="auto">
          <a:xfrm>
            <a:off x="47328" y="1341441"/>
            <a:ext cx="280831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dist">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事業の舞台となる商店街の現状</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49" name="角丸四角形 48">
            <a:extLst>
              <a:ext uri="{FF2B5EF4-FFF2-40B4-BE49-F238E27FC236}">
                <a16:creationId xmlns:a16="http://schemas.microsoft.com/office/drawing/2014/main" id="{0E4359A7-1B16-370C-1A82-F60255C82328}"/>
              </a:ext>
            </a:extLst>
          </p:cNvPr>
          <p:cNvSpPr/>
          <p:nvPr/>
        </p:nvSpPr>
        <p:spPr>
          <a:xfrm>
            <a:off x="47328"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写真①の説明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51" name="正方形/長方形 50">
            <a:extLst>
              <a:ext uri="{FF2B5EF4-FFF2-40B4-BE49-F238E27FC236}">
                <a16:creationId xmlns:a16="http://schemas.microsoft.com/office/drawing/2014/main" id="{DA48F2CB-C41C-B8EB-F1AE-F95DAC88B907}"/>
              </a:ext>
            </a:extLst>
          </p:cNvPr>
          <p:cNvSpPr/>
          <p:nvPr/>
        </p:nvSpPr>
        <p:spPr bwMode="auto">
          <a:xfrm>
            <a:off x="6498966" y="1656275"/>
            <a:ext cx="3075671" cy="1243269"/>
          </a:xfrm>
          <a:prstGeom prst="rect">
            <a:avLst/>
          </a:prstGeom>
          <a:solidFill>
            <a:schemeClr val="bg1"/>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defRPr/>
            </a:pP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pP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69" name="二等辺三角形 68">
            <a:extLst>
              <a:ext uri="{FF2B5EF4-FFF2-40B4-BE49-F238E27FC236}">
                <a16:creationId xmlns:a16="http://schemas.microsoft.com/office/drawing/2014/main" id="{14876F92-0525-B02E-02AE-0741B9DBE861}"/>
              </a:ext>
            </a:extLst>
          </p:cNvPr>
          <p:cNvSpPr/>
          <p:nvPr/>
        </p:nvSpPr>
        <p:spPr>
          <a:xfrm rot="16200000">
            <a:off x="9217053" y="2060157"/>
            <a:ext cx="1246729" cy="432046"/>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ＭＳ ゴシック" panose="020B0609070205080204" pitchFamily="49" charset="-128"/>
              <a:ea typeface="ＭＳ ゴシック" panose="020B0609070205080204" pitchFamily="49" charset="-128"/>
            </a:endParaRPr>
          </a:p>
        </p:txBody>
      </p:sp>
      <p:sp>
        <p:nvSpPr>
          <p:cNvPr id="3091" name="テキスト ボックス 56">
            <a:extLst>
              <a:ext uri="{FF2B5EF4-FFF2-40B4-BE49-F238E27FC236}">
                <a16:creationId xmlns:a16="http://schemas.microsoft.com/office/drawing/2014/main" id="{40D5E62B-FF4E-3853-B22D-3C67C9AF7966}"/>
              </a:ext>
            </a:extLst>
          </p:cNvPr>
          <p:cNvSpPr txBox="1">
            <a:spLocks noChangeArrowheads="1"/>
          </p:cNvSpPr>
          <p:nvPr/>
        </p:nvSpPr>
        <p:spPr bwMode="auto">
          <a:xfrm>
            <a:off x="9651492" y="2049914"/>
            <a:ext cx="46679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100" dirty="0">
                <a:latin typeface="ＭＳ ゴシック" panose="020B0609070205080204" pitchFamily="49" charset="-128"/>
                <a:ea typeface="ＭＳ ゴシック" panose="020B0609070205080204" pitchFamily="49" charset="-128"/>
              </a:rPr>
              <a:t>事業</a:t>
            </a:r>
            <a:endParaRPr lang="en-US" altLang="ja-JP" sz="1100" dirty="0">
              <a:latin typeface="ＭＳ ゴシック" panose="020B0609070205080204" pitchFamily="49" charset="-128"/>
              <a:ea typeface="ＭＳ ゴシック" panose="020B0609070205080204" pitchFamily="49" charset="-128"/>
            </a:endParaRPr>
          </a:p>
          <a:p>
            <a:pPr algn="ctr" eaLnBrk="1" hangingPunct="1">
              <a:spcBef>
                <a:spcPct val="0"/>
              </a:spcBef>
              <a:buFontTx/>
              <a:buNone/>
            </a:pPr>
            <a:r>
              <a:rPr lang="ja-JP" altLang="en-US" sz="1100" dirty="0">
                <a:latin typeface="ＭＳ ゴシック" panose="020B0609070205080204" pitchFamily="49" charset="-128"/>
                <a:ea typeface="ＭＳ ゴシック" panose="020B0609070205080204" pitchFamily="49" charset="-128"/>
              </a:rPr>
              <a:t>協力</a:t>
            </a:r>
            <a:endParaRPr lang="en-US" altLang="ja-JP" sz="11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FC71A56D-32AF-9821-597D-B356FD9EA25D}"/>
              </a:ext>
            </a:extLst>
          </p:cNvPr>
          <p:cNvSpPr/>
          <p:nvPr/>
        </p:nvSpPr>
        <p:spPr>
          <a:xfrm>
            <a:off x="48096"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①</a:t>
            </a:r>
          </a:p>
        </p:txBody>
      </p:sp>
      <p:sp>
        <p:nvSpPr>
          <p:cNvPr id="8" name="四角形吹き出し 7">
            <a:extLst>
              <a:ext uri="{FF2B5EF4-FFF2-40B4-BE49-F238E27FC236}">
                <a16:creationId xmlns:a16="http://schemas.microsoft.com/office/drawing/2014/main" id="{5D342EFB-5F7F-65CC-A981-72D31D59E7AF}"/>
              </a:ext>
            </a:extLst>
          </p:cNvPr>
          <p:cNvSpPr/>
          <p:nvPr/>
        </p:nvSpPr>
        <p:spPr>
          <a:xfrm>
            <a:off x="-3096849" y="4966512"/>
            <a:ext cx="2020708" cy="1156886"/>
          </a:xfrm>
          <a:prstGeom prst="wedgeRectCallout">
            <a:avLst>
              <a:gd name="adj1" fmla="val 98431"/>
              <a:gd name="adj2" fmla="val -2979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rPr>
              <a:t>①当該事業や商店街の状況がわかる写真の添付をお願いします。</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endParaRPr>
          </a:p>
          <a:p>
            <a:pP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rPr>
              <a:t>②併せて写真の下に当該写真の簡単な説明（１行程度）の記載をお願いします。</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endParaRPr>
          </a:p>
          <a:p>
            <a:pPr>
              <a:defRPr/>
            </a:pPr>
            <a:endParaRPr lang="ja-JP" altLang="en-US" sz="1000" dirty="0">
              <a:solidFill>
                <a:srgbClr val="000000"/>
              </a:solidFill>
              <a:latin typeface="ＭＳ ゴシック" panose="020B0609070205080204" pitchFamily="49" charset="-128"/>
              <a:ea typeface="ＭＳ ゴシック" panose="020B0609070205080204" pitchFamily="49" charset="-128"/>
            </a:endParaRPr>
          </a:p>
        </p:txBody>
      </p:sp>
      <p:sp>
        <p:nvSpPr>
          <p:cNvPr id="50" name="角丸四角形 49">
            <a:extLst>
              <a:ext uri="{FF2B5EF4-FFF2-40B4-BE49-F238E27FC236}">
                <a16:creationId xmlns:a16="http://schemas.microsoft.com/office/drawing/2014/main" id="{3876917B-5948-79D3-6F3B-495714677AE8}"/>
              </a:ext>
            </a:extLst>
          </p:cNvPr>
          <p:cNvSpPr/>
          <p:nvPr/>
        </p:nvSpPr>
        <p:spPr>
          <a:xfrm>
            <a:off x="2711624" y="963436"/>
            <a:ext cx="7282627" cy="252000"/>
          </a:xfrm>
          <a:prstGeom prst="roundRect">
            <a:avLst>
              <a:gd name="adj" fmla="val 0"/>
            </a:avLst>
          </a:prstGeom>
          <a:solidFill>
            <a:srgbClr val="FFFFF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chemeClr val="tx1"/>
                </a:solidFill>
                <a:latin typeface="ＭＳ ゴシック" panose="020B0609070205080204" pitchFamily="49" charset="-128"/>
                <a:ea typeface="ＭＳ ゴシック" panose="020B0609070205080204" pitchFamily="49" charset="-128"/>
              </a:rPr>
              <a:t>   </a:t>
            </a:r>
            <a:endParaRPr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3104" name="テキスト ボックス 29">
            <a:extLst>
              <a:ext uri="{FF2B5EF4-FFF2-40B4-BE49-F238E27FC236}">
                <a16:creationId xmlns:a16="http://schemas.microsoft.com/office/drawing/2014/main" id="{9EC57B9C-DDB1-2711-712D-F3263B66804D}"/>
              </a:ext>
            </a:extLst>
          </p:cNvPr>
          <p:cNvSpPr txBox="1">
            <a:spLocks noChangeArrowheads="1"/>
          </p:cNvSpPr>
          <p:nvPr/>
        </p:nvSpPr>
        <p:spPr bwMode="auto">
          <a:xfrm>
            <a:off x="-1758748" y="-3112"/>
            <a:ext cx="1723080" cy="507831"/>
          </a:xfrm>
          <a:prstGeom prst="rect">
            <a:avLst/>
          </a:prstGeom>
          <a:solidFill>
            <a:schemeClr val="bg1"/>
          </a:solidFill>
          <a:ln w="9525">
            <a:solidFill>
              <a:schemeClr val="tx1"/>
            </a:solidFill>
            <a:miter lim="800000"/>
            <a:headEnd/>
            <a:tailEnd/>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dirty="0">
                <a:solidFill>
                  <a:srgbClr val="FF0000"/>
                </a:solidFill>
                <a:latin typeface="ＭＳ ゴシック" panose="020B0609070205080204" pitchFamily="49" charset="-128"/>
                <a:ea typeface="ＭＳ ゴシック" panose="020B0609070205080204" pitchFamily="49" charset="-128"/>
              </a:rPr>
              <a:t>本書は、実施計画書及び交付申請書に添付して提出してください。</a:t>
            </a:r>
            <a:endParaRPr lang="en-US" altLang="ja-JP" sz="900" dirty="0">
              <a:solidFill>
                <a:srgbClr val="FF0000"/>
              </a:solidFill>
              <a:latin typeface="ＭＳ ゴシック" panose="020B0609070205080204" pitchFamily="49" charset="-128"/>
              <a:ea typeface="ＭＳ ゴシック" panose="020B0609070205080204" pitchFamily="49" charset="-128"/>
            </a:endParaRPr>
          </a:p>
        </p:txBody>
      </p:sp>
      <p:sp>
        <p:nvSpPr>
          <p:cNvPr id="3" name="テキスト ボックス 6">
            <a:extLst>
              <a:ext uri="{FF2B5EF4-FFF2-40B4-BE49-F238E27FC236}">
                <a16:creationId xmlns:a16="http://schemas.microsoft.com/office/drawing/2014/main" id="{3D7BE51C-232C-FAFC-4941-0ADBB3A4B4DB}"/>
              </a:ext>
            </a:extLst>
          </p:cNvPr>
          <p:cNvSpPr txBox="1">
            <a:spLocks noChangeArrowheads="1"/>
          </p:cNvSpPr>
          <p:nvPr/>
        </p:nvSpPr>
        <p:spPr bwMode="auto">
          <a:xfrm>
            <a:off x="10920536" y="102308"/>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１</a:t>
            </a:r>
          </a:p>
        </p:txBody>
      </p:sp>
      <p:sp>
        <p:nvSpPr>
          <p:cNvPr id="13" name="ホームベース 105">
            <a:extLst>
              <a:ext uri="{FF2B5EF4-FFF2-40B4-BE49-F238E27FC236}">
                <a16:creationId xmlns:a16="http://schemas.microsoft.com/office/drawing/2014/main" id="{782843E6-2A2F-ED8A-DD4E-982C93663743}"/>
              </a:ext>
            </a:extLst>
          </p:cNvPr>
          <p:cNvSpPr/>
          <p:nvPr/>
        </p:nvSpPr>
        <p:spPr bwMode="auto">
          <a:xfrm>
            <a:off x="6443145" y="1341441"/>
            <a:ext cx="348877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事業実施体制、協力事業者、ターゲット</a:t>
            </a:r>
          </a:p>
        </p:txBody>
      </p:sp>
      <p:sp>
        <p:nvSpPr>
          <p:cNvPr id="71" name="角丸四角形 70">
            <a:extLst>
              <a:ext uri="{FF2B5EF4-FFF2-40B4-BE49-F238E27FC236}">
                <a16:creationId xmlns:a16="http://schemas.microsoft.com/office/drawing/2014/main" id="{E8E79287-A37B-15F6-F58A-714472CF99A6}"/>
              </a:ext>
            </a:extLst>
          </p:cNvPr>
          <p:cNvSpPr/>
          <p:nvPr/>
        </p:nvSpPr>
        <p:spPr bwMode="auto">
          <a:xfrm>
            <a:off x="10080250" y="1987940"/>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72" name="角丸四角形 71">
            <a:extLst>
              <a:ext uri="{FF2B5EF4-FFF2-40B4-BE49-F238E27FC236}">
                <a16:creationId xmlns:a16="http://schemas.microsoft.com/office/drawing/2014/main" id="{8821354E-51E1-1BDD-F595-81CFE0C2CAE5}"/>
              </a:ext>
            </a:extLst>
          </p:cNvPr>
          <p:cNvSpPr/>
          <p:nvPr/>
        </p:nvSpPr>
        <p:spPr bwMode="auto">
          <a:xfrm>
            <a:off x="10080250" y="1658138"/>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74" name="角丸四角形 73">
            <a:extLst>
              <a:ext uri="{FF2B5EF4-FFF2-40B4-BE49-F238E27FC236}">
                <a16:creationId xmlns:a16="http://schemas.microsoft.com/office/drawing/2014/main" id="{EF5B9B57-4B3E-EEB4-86D8-B4841D355C3A}"/>
              </a:ext>
            </a:extLst>
          </p:cNvPr>
          <p:cNvSpPr/>
          <p:nvPr/>
        </p:nvSpPr>
        <p:spPr bwMode="auto">
          <a:xfrm>
            <a:off x="10080250" y="2317742"/>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14" name="角丸四角形 70">
            <a:extLst>
              <a:ext uri="{FF2B5EF4-FFF2-40B4-BE49-F238E27FC236}">
                <a16:creationId xmlns:a16="http://schemas.microsoft.com/office/drawing/2014/main" id="{696C49C2-8989-87EB-4C73-153F8FE4A539}"/>
              </a:ext>
            </a:extLst>
          </p:cNvPr>
          <p:cNvSpPr/>
          <p:nvPr/>
        </p:nvSpPr>
        <p:spPr bwMode="auto">
          <a:xfrm>
            <a:off x="10080250" y="2647544"/>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16" name="角丸四角形 67">
            <a:extLst>
              <a:ext uri="{FF2B5EF4-FFF2-40B4-BE49-F238E27FC236}">
                <a16:creationId xmlns:a16="http://schemas.microsoft.com/office/drawing/2014/main" id="{D1B17C64-8753-EA6A-4C93-328497B8180D}"/>
              </a:ext>
            </a:extLst>
          </p:cNvPr>
          <p:cNvSpPr/>
          <p:nvPr/>
        </p:nvSpPr>
        <p:spPr>
          <a:xfrm>
            <a:off x="6498966" y="3204146"/>
            <a:ext cx="5561284" cy="249237"/>
          </a:xfrm>
          <a:prstGeom prst="roundRect">
            <a:avLst/>
          </a:prstGeom>
          <a:ln/>
        </p:spPr>
        <p:style>
          <a:lnRef idx="1">
            <a:schemeClr val="accent2"/>
          </a:lnRef>
          <a:fillRef idx="2">
            <a:schemeClr val="accent2"/>
          </a:fillRef>
          <a:effectRef idx="1">
            <a:schemeClr val="accent2"/>
          </a:effectRef>
          <a:fontRef idx="minor">
            <a:schemeClr val="dk1"/>
          </a:fontRef>
        </p:style>
        <p:txBody>
          <a:bodyPr anchor="ctr"/>
          <a:lstStyle/>
          <a:p>
            <a:pPr>
              <a:defRPr/>
            </a:pPr>
            <a:r>
              <a:rPr lang="ja-JP" altLang="en-US" sz="1000" b="1" dirty="0">
                <a:solidFill>
                  <a:schemeClr val="tx1"/>
                </a:solidFill>
                <a:latin typeface="ＭＳ ゴシック" panose="020B0609070205080204" pitchFamily="49" charset="-128"/>
                <a:ea typeface="ＭＳ ゴシック" panose="020B0609070205080204" pitchFamily="49" charset="-128"/>
              </a:rPr>
              <a:t>ターゲット（新たな担い手）：</a:t>
            </a:r>
            <a:endParaRPr lang="ja-JP" altLang="en-US" sz="1000" b="1" dirty="0">
              <a:solidFill>
                <a:srgbClr val="FF0000"/>
              </a:solidFill>
              <a:latin typeface="ＭＳ ゴシック" panose="020B0609070205080204" pitchFamily="49" charset="-128"/>
              <a:ea typeface="ＭＳ ゴシック" panose="020B0609070205080204" pitchFamily="49" charset="-128"/>
            </a:endParaRPr>
          </a:p>
        </p:txBody>
      </p:sp>
      <p:sp>
        <p:nvSpPr>
          <p:cNvPr id="17" name="二等辺三角形 16">
            <a:extLst>
              <a:ext uri="{FF2B5EF4-FFF2-40B4-BE49-F238E27FC236}">
                <a16:creationId xmlns:a16="http://schemas.microsoft.com/office/drawing/2014/main" id="{FD6FA357-ED40-8D85-C8A7-6E8BD6E4CC2B}"/>
              </a:ext>
            </a:extLst>
          </p:cNvPr>
          <p:cNvSpPr/>
          <p:nvPr/>
        </p:nvSpPr>
        <p:spPr>
          <a:xfrm rot="10800000">
            <a:off x="7460769" y="2916374"/>
            <a:ext cx="938333" cy="249237"/>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ＭＳ ゴシック" panose="020B0609070205080204" pitchFamily="49" charset="-128"/>
              <a:ea typeface="ＭＳ ゴシック" panose="020B0609070205080204" pitchFamily="49" charset="-128"/>
            </a:endParaRPr>
          </a:p>
        </p:txBody>
      </p:sp>
      <p:sp>
        <p:nvSpPr>
          <p:cNvPr id="18" name="角丸四角形 3">
            <a:extLst>
              <a:ext uri="{FF2B5EF4-FFF2-40B4-BE49-F238E27FC236}">
                <a16:creationId xmlns:a16="http://schemas.microsoft.com/office/drawing/2014/main" id="{186BAE26-96D8-A603-B1B5-7A52B6E5A5CF}"/>
              </a:ext>
            </a:extLst>
          </p:cNvPr>
          <p:cNvSpPr/>
          <p:nvPr/>
        </p:nvSpPr>
        <p:spPr>
          <a:xfrm>
            <a:off x="10756541" y="588921"/>
            <a:ext cx="1387364" cy="626515"/>
          </a:xfrm>
          <a:prstGeom prst="roundRect">
            <a:avLst>
              <a:gd name="adj" fmla="val 0"/>
            </a:avLst>
          </a:prstGeom>
          <a:solidFill>
            <a:srgbClr val="FFFFF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25" name="正方形/長方形 24">
            <a:extLst>
              <a:ext uri="{FF2B5EF4-FFF2-40B4-BE49-F238E27FC236}">
                <a16:creationId xmlns:a16="http://schemas.microsoft.com/office/drawing/2014/main" id="{CF56F7A6-DDBD-1361-2874-B6B550CE43CF}"/>
              </a:ext>
            </a:extLst>
          </p:cNvPr>
          <p:cNvSpPr/>
          <p:nvPr/>
        </p:nvSpPr>
        <p:spPr>
          <a:xfrm>
            <a:off x="2519051"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②</a:t>
            </a:r>
          </a:p>
        </p:txBody>
      </p:sp>
      <p:sp>
        <p:nvSpPr>
          <p:cNvPr id="26" name="正方形/長方形 25">
            <a:extLst>
              <a:ext uri="{FF2B5EF4-FFF2-40B4-BE49-F238E27FC236}">
                <a16:creationId xmlns:a16="http://schemas.microsoft.com/office/drawing/2014/main" id="{24B1C7F5-2994-8382-295C-E5212CB37573}"/>
              </a:ext>
            </a:extLst>
          </p:cNvPr>
          <p:cNvSpPr/>
          <p:nvPr/>
        </p:nvSpPr>
        <p:spPr>
          <a:xfrm>
            <a:off x="4990006"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③</a:t>
            </a:r>
          </a:p>
        </p:txBody>
      </p:sp>
      <p:sp>
        <p:nvSpPr>
          <p:cNvPr id="27" name="正方形/長方形 26">
            <a:extLst>
              <a:ext uri="{FF2B5EF4-FFF2-40B4-BE49-F238E27FC236}">
                <a16:creationId xmlns:a16="http://schemas.microsoft.com/office/drawing/2014/main" id="{DD5BDCAD-47FF-4507-96B2-1B1AAFA6396A}"/>
              </a:ext>
            </a:extLst>
          </p:cNvPr>
          <p:cNvSpPr/>
          <p:nvPr/>
        </p:nvSpPr>
        <p:spPr>
          <a:xfrm>
            <a:off x="7460961"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④</a:t>
            </a:r>
          </a:p>
        </p:txBody>
      </p:sp>
      <p:sp>
        <p:nvSpPr>
          <p:cNvPr id="28" name="正方形/長方形 27">
            <a:extLst>
              <a:ext uri="{FF2B5EF4-FFF2-40B4-BE49-F238E27FC236}">
                <a16:creationId xmlns:a16="http://schemas.microsoft.com/office/drawing/2014/main" id="{86028981-4266-21F1-66D9-197D8BB73549}"/>
              </a:ext>
            </a:extLst>
          </p:cNvPr>
          <p:cNvSpPr/>
          <p:nvPr/>
        </p:nvSpPr>
        <p:spPr>
          <a:xfrm>
            <a:off x="9931916"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⑤</a:t>
            </a:r>
          </a:p>
        </p:txBody>
      </p:sp>
      <p:sp>
        <p:nvSpPr>
          <p:cNvPr id="29" name="角丸四角形 48">
            <a:extLst>
              <a:ext uri="{FF2B5EF4-FFF2-40B4-BE49-F238E27FC236}">
                <a16:creationId xmlns:a16="http://schemas.microsoft.com/office/drawing/2014/main" id="{1E049122-6DDF-A914-60D2-71169F0F8B6C}"/>
              </a:ext>
            </a:extLst>
          </p:cNvPr>
          <p:cNvSpPr/>
          <p:nvPr/>
        </p:nvSpPr>
        <p:spPr>
          <a:xfrm>
            <a:off x="2518475"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写真②の説明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0" name="角丸四角形 48">
            <a:extLst>
              <a:ext uri="{FF2B5EF4-FFF2-40B4-BE49-F238E27FC236}">
                <a16:creationId xmlns:a16="http://schemas.microsoft.com/office/drawing/2014/main" id="{925AF91C-E9AF-7BC1-098E-BB5C67134624}"/>
              </a:ext>
            </a:extLst>
          </p:cNvPr>
          <p:cNvSpPr/>
          <p:nvPr/>
        </p:nvSpPr>
        <p:spPr>
          <a:xfrm>
            <a:off x="4989622"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写真③の説明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1" name="角丸四角形 48">
            <a:extLst>
              <a:ext uri="{FF2B5EF4-FFF2-40B4-BE49-F238E27FC236}">
                <a16:creationId xmlns:a16="http://schemas.microsoft.com/office/drawing/2014/main" id="{F323533D-10BA-5F66-7A5D-2D11B9711B2B}"/>
              </a:ext>
            </a:extLst>
          </p:cNvPr>
          <p:cNvSpPr/>
          <p:nvPr/>
        </p:nvSpPr>
        <p:spPr>
          <a:xfrm>
            <a:off x="7460769"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写真④の説明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2" name="角丸四角形 48">
            <a:extLst>
              <a:ext uri="{FF2B5EF4-FFF2-40B4-BE49-F238E27FC236}">
                <a16:creationId xmlns:a16="http://schemas.microsoft.com/office/drawing/2014/main" id="{72B00FCC-75EA-8B73-CDD2-B905200E65C8}"/>
              </a:ext>
            </a:extLst>
          </p:cNvPr>
          <p:cNvSpPr/>
          <p:nvPr/>
        </p:nvSpPr>
        <p:spPr>
          <a:xfrm>
            <a:off x="9931916"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写真⑤の説明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3" name="ホームベース 105">
            <a:extLst>
              <a:ext uri="{FF2B5EF4-FFF2-40B4-BE49-F238E27FC236}">
                <a16:creationId xmlns:a16="http://schemas.microsoft.com/office/drawing/2014/main" id="{D99EC6A3-74A6-09E7-0E3F-1DF3F3C5B29E}"/>
              </a:ext>
            </a:extLst>
          </p:cNvPr>
          <p:cNvSpPr/>
          <p:nvPr/>
        </p:nvSpPr>
        <p:spPr bwMode="auto">
          <a:xfrm>
            <a:off x="47328" y="589169"/>
            <a:ext cx="280831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dist">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事業実施主体の名称</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34" name="ホームベース 105">
            <a:extLst>
              <a:ext uri="{FF2B5EF4-FFF2-40B4-BE49-F238E27FC236}">
                <a16:creationId xmlns:a16="http://schemas.microsoft.com/office/drawing/2014/main" id="{86697235-F099-76B2-F2FC-BBDA48AED3B6}"/>
              </a:ext>
            </a:extLst>
          </p:cNvPr>
          <p:cNvSpPr/>
          <p:nvPr/>
        </p:nvSpPr>
        <p:spPr bwMode="auto">
          <a:xfrm>
            <a:off x="47328" y="963436"/>
            <a:ext cx="280831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dist">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事業の名称</a:t>
            </a:r>
            <a:r>
              <a:rPr lang="ja-JP" altLang="en-US" sz="1000" b="1" dirty="0">
                <a:solidFill>
                  <a:prstClr val="black"/>
                </a:solidFill>
                <a:latin typeface="ＭＳ ゴシック" panose="020B0609070205080204" pitchFamily="49" charset="-128"/>
                <a:ea typeface="ＭＳ ゴシック" panose="020B0609070205080204" pitchFamily="49" charset="-128"/>
              </a:rPr>
              <a:t>又は</a:t>
            </a:r>
            <a:r>
              <a:rPr lang="ja-JP" altLang="en-US" sz="1400" b="1" dirty="0">
                <a:solidFill>
                  <a:prstClr val="black"/>
                </a:solidFill>
                <a:latin typeface="ＭＳ ゴシック" panose="020B0609070205080204" pitchFamily="49" charset="-128"/>
                <a:ea typeface="ＭＳ ゴシック" panose="020B0609070205080204" pitchFamily="49" charset="-128"/>
              </a:rPr>
              <a:t>事業テーマ</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35" name="ホームベース 105">
            <a:extLst>
              <a:ext uri="{FF2B5EF4-FFF2-40B4-BE49-F238E27FC236}">
                <a16:creationId xmlns:a16="http://schemas.microsoft.com/office/drawing/2014/main" id="{33A70D17-78DE-8FA0-C955-F39F36E1688E}"/>
              </a:ext>
            </a:extLst>
          </p:cNvPr>
          <p:cNvSpPr/>
          <p:nvPr/>
        </p:nvSpPr>
        <p:spPr bwMode="auto">
          <a:xfrm>
            <a:off x="10282625" y="584934"/>
            <a:ext cx="637911" cy="644390"/>
          </a:xfrm>
          <a:prstGeom prst="roundRect">
            <a:avLst>
              <a:gd name="adj" fmla="val 14612"/>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ctr">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a:p>
            <a:pPr algn="ctr">
              <a:defRPr/>
            </a:pPr>
            <a:r>
              <a:rPr lang="ja-JP" altLang="en-US" sz="1400" b="1" dirty="0">
                <a:solidFill>
                  <a:prstClr val="black"/>
                </a:solidFill>
                <a:latin typeface="ＭＳ ゴシック" panose="020B0609070205080204" pitchFamily="49" charset="-128"/>
                <a:ea typeface="ＭＳ ゴシック" panose="020B0609070205080204" pitchFamily="49" charset="-128"/>
              </a:rPr>
              <a:t>区分</a:t>
            </a:r>
          </a:p>
        </p:txBody>
      </p:sp>
      <p:sp>
        <p:nvSpPr>
          <p:cNvPr id="36" name="テキスト ボックス 56">
            <a:extLst>
              <a:ext uri="{FF2B5EF4-FFF2-40B4-BE49-F238E27FC236}">
                <a16:creationId xmlns:a16="http://schemas.microsoft.com/office/drawing/2014/main" id="{BDE19249-C9D7-6960-6E6F-CFF7A7B0B189}"/>
              </a:ext>
            </a:extLst>
          </p:cNvPr>
          <p:cNvSpPr txBox="1">
            <a:spLocks noChangeArrowheads="1"/>
          </p:cNvSpPr>
          <p:nvPr/>
        </p:nvSpPr>
        <p:spPr bwMode="auto">
          <a:xfrm>
            <a:off x="7555473" y="2894318"/>
            <a:ext cx="74892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100" dirty="0">
                <a:latin typeface="ＭＳ ゴシック" panose="020B0609070205080204" pitchFamily="49" charset="-128"/>
                <a:ea typeface="ＭＳ ゴシック" panose="020B0609070205080204" pitchFamily="49" charset="-128"/>
              </a:rPr>
              <a:t>呼び込み</a:t>
            </a:r>
            <a:endParaRPr lang="en-US" altLang="ja-JP" sz="11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46520"/>
            <a:ext cx="12097344" cy="43815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補助事業の内容（令和○年度）　</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47328" y="548680"/>
            <a:ext cx="12097344" cy="309563"/>
          </a:xfrm>
          <a:prstGeom prst="roundRect">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商業インキュベーション事業のスケジュール</a:t>
            </a:r>
          </a:p>
        </p:txBody>
      </p:sp>
      <p:sp>
        <p:nvSpPr>
          <p:cNvPr id="3" name="テキスト ボックス 6">
            <a:extLst>
              <a:ext uri="{FF2B5EF4-FFF2-40B4-BE49-F238E27FC236}">
                <a16:creationId xmlns:a16="http://schemas.microsoft.com/office/drawing/2014/main" id="{1C867543-7883-84DA-873B-10E54A32FB9D}"/>
              </a:ext>
            </a:extLst>
          </p:cNvPr>
          <p:cNvSpPr txBox="1">
            <a:spLocks noChangeArrowheads="1"/>
          </p:cNvSpPr>
          <p:nvPr/>
        </p:nvSpPr>
        <p:spPr bwMode="auto">
          <a:xfrm>
            <a:off x="10920536" y="104788"/>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４</a:t>
            </a:r>
          </a:p>
        </p:txBody>
      </p:sp>
      <p:graphicFrame>
        <p:nvGraphicFramePr>
          <p:cNvPr id="14" name="表 13">
            <a:extLst>
              <a:ext uri="{FF2B5EF4-FFF2-40B4-BE49-F238E27FC236}">
                <a16:creationId xmlns:a16="http://schemas.microsoft.com/office/drawing/2014/main" id="{58C9A9FC-964B-C0B2-FD19-AB4587F68C30}"/>
              </a:ext>
            </a:extLst>
          </p:cNvPr>
          <p:cNvGraphicFramePr>
            <a:graphicFrameLocks noGrp="1"/>
          </p:cNvGraphicFramePr>
          <p:nvPr>
            <p:extLst>
              <p:ext uri="{D42A27DB-BD31-4B8C-83A1-F6EECF244321}">
                <p14:modId xmlns:p14="http://schemas.microsoft.com/office/powerpoint/2010/main" val="2283976506"/>
              </p:ext>
            </p:extLst>
          </p:nvPr>
        </p:nvGraphicFramePr>
        <p:xfrm>
          <a:off x="36466" y="922253"/>
          <a:ext cx="12108206" cy="5889224"/>
        </p:xfrm>
        <a:graphic>
          <a:graphicData uri="http://schemas.openxmlformats.org/drawingml/2006/table">
            <a:tbl>
              <a:tblPr firstRow="1" bandRow="1">
                <a:tableStyleId>{5FD0F851-EC5A-4D38-B0AD-8093EC10F338}</a:tableStyleId>
              </a:tblPr>
              <a:tblGrid>
                <a:gridCol w="504061">
                  <a:extLst>
                    <a:ext uri="{9D8B030D-6E8A-4147-A177-3AD203B41FA5}">
                      <a16:colId xmlns:a16="http://schemas.microsoft.com/office/drawing/2014/main" val="3051215220"/>
                    </a:ext>
                  </a:extLst>
                </a:gridCol>
                <a:gridCol w="540000">
                  <a:extLst>
                    <a:ext uri="{9D8B030D-6E8A-4147-A177-3AD203B41FA5}">
                      <a16:colId xmlns:a16="http://schemas.microsoft.com/office/drawing/2014/main" val="1269104205"/>
                    </a:ext>
                  </a:extLst>
                </a:gridCol>
                <a:gridCol w="540000">
                  <a:extLst>
                    <a:ext uri="{9D8B030D-6E8A-4147-A177-3AD203B41FA5}">
                      <a16:colId xmlns:a16="http://schemas.microsoft.com/office/drawing/2014/main" val="2914643478"/>
                    </a:ext>
                  </a:extLst>
                </a:gridCol>
                <a:gridCol w="540000">
                  <a:extLst>
                    <a:ext uri="{9D8B030D-6E8A-4147-A177-3AD203B41FA5}">
                      <a16:colId xmlns:a16="http://schemas.microsoft.com/office/drawing/2014/main" val="1484409789"/>
                    </a:ext>
                  </a:extLst>
                </a:gridCol>
                <a:gridCol w="1172865">
                  <a:extLst>
                    <a:ext uri="{9D8B030D-6E8A-4147-A177-3AD203B41FA5}">
                      <a16:colId xmlns:a16="http://schemas.microsoft.com/office/drawing/2014/main" val="3003037992"/>
                    </a:ext>
                  </a:extLst>
                </a:gridCol>
                <a:gridCol w="1172865">
                  <a:extLst>
                    <a:ext uri="{9D8B030D-6E8A-4147-A177-3AD203B41FA5}">
                      <a16:colId xmlns:a16="http://schemas.microsoft.com/office/drawing/2014/main" val="2194731672"/>
                    </a:ext>
                  </a:extLst>
                </a:gridCol>
                <a:gridCol w="1172865">
                  <a:extLst>
                    <a:ext uri="{9D8B030D-6E8A-4147-A177-3AD203B41FA5}">
                      <a16:colId xmlns:a16="http://schemas.microsoft.com/office/drawing/2014/main" val="1020123451"/>
                    </a:ext>
                  </a:extLst>
                </a:gridCol>
                <a:gridCol w="1172865">
                  <a:extLst>
                    <a:ext uri="{9D8B030D-6E8A-4147-A177-3AD203B41FA5}">
                      <a16:colId xmlns:a16="http://schemas.microsoft.com/office/drawing/2014/main" val="641701419"/>
                    </a:ext>
                  </a:extLst>
                </a:gridCol>
                <a:gridCol w="1172865">
                  <a:extLst>
                    <a:ext uri="{9D8B030D-6E8A-4147-A177-3AD203B41FA5}">
                      <a16:colId xmlns:a16="http://schemas.microsoft.com/office/drawing/2014/main" val="2827698727"/>
                    </a:ext>
                  </a:extLst>
                </a:gridCol>
                <a:gridCol w="1172865">
                  <a:extLst>
                    <a:ext uri="{9D8B030D-6E8A-4147-A177-3AD203B41FA5}">
                      <a16:colId xmlns:a16="http://schemas.microsoft.com/office/drawing/2014/main" val="928763350"/>
                    </a:ext>
                  </a:extLst>
                </a:gridCol>
                <a:gridCol w="1172865">
                  <a:extLst>
                    <a:ext uri="{9D8B030D-6E8A-4147-A177-3AD203B41FA5}">
                      <a16:colId xmlns:a16="http://schemas.microsoft.com/office/drawing/2014/main" val="2044682276"/>
                    </a:ext>
                  </a:extLst>
                </a:gridCol>
                <a:gridCol w="900000">
                  <a:extLst>
                    <a:ext uri="{9D8B030D-6E8A-4147-A177-3AD203B41FA5}">
                      <a16:colId xmlns:a16="http://schemas.microsoft.com/office/drawing/2014/main" val="3786244955"/>
                    </a:ext>
                  </a:extLst>
                </a:gridCol>
                <a:gridCol w="874090">
                  <a:extLst>
                    <a:ext uri="{9D8B030D-6E8A-4147-A177-3AD203B41FA5}">
                      <a16:colId xmlns:a16="http://schemas.microsoft.com/office/drawing/2014/main" val="3654340271"/>
                    </a:ext>
                  </a:extLst>
                </a:gridCol>
              </a:tblGrid>
              <a:tr h="372919">
                <a:tc>
                  <a:txBody>
                    <a:bodyPr/>
                    <a:lstStyle/>
                    <a:p>
                      <a:pPr algn="ctr"/>
                      <a:r>
                        <a:rPr kumimoji="1" lang="ja-JP" altLang="en-US" dirty="0"/>
                        <a:t>月</a:t>
                      </a:r>
                    </a:p>
                  </a:txBody>
                  <a:tcP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４</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５</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６</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７</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８</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９</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１０</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１１</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１２</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１</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２</a:t>
                      </a:r>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r>
                        <a:rPr kumimoji="1" lang="ja-JP" altLang="en-US" dirty="0"/>
                        <a:t>３</a:t>
                      </a:r>
                      <a:endParaRPr kumimoji="1" lang="en-US" altLang="ja-JP"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13678491"/>
                  </a:ext>
                </a:extLst>
              </a:tr>
              <a:tr h="372919">
                <a:tc>
                  <a:txBody>
                    <a:bodyPr/>
                    <a:lstStyle/>
                    <a:p>
                      <a:pPr algn="ctr"/>
                      <a:r>
                        <a:rPr kumimoji="1" lang="ja-JP" altLang="en-US" sz="1200" dirty="0"/>
                        <a:t>全体</a:t>
                      </a:r>
                    </a:p>
                  </a:txBody>
                  <a:tcPr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pPr algn="ctr"/>
                      <a:endParaRPr kumimoji="1" lang="en-US" altLang="ja-JP"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4233970927"/>
                  </a:ext>
                </a:extLst>
              </a:tr>
              <a:tr h="857231">
                <a:tc>
                  <a:txBody>
                    <a:bodyPr/>
                    <a:lstStyle/>
                    <a:p>
                      <a:pPr algn="ctr"/>
                      <a:r>
                        <a:rPr kumimoji="1" lang="en-US" altLang="ja-JP" sz="1400" dirty="0"/>
                        <a:t>1</a:t>
                      </a:r>
                      <a:r>
                        <a:rPr kumimoji="1" lang="ja-JP" altLang="en-US" sz="1400" dirty="0"/>
                        <a:t>号事業</a:t>
                      </a:r>
                    </a:p>
                  </a:txBody>
                  <a:tcPr vert="eaVert"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741288096"/>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2</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3370663275"/>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3</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3896166429"/>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4</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2988030440"/>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5</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2782176791"/>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独自事業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solidFill>
                        <a:srgbClr val="00B0F0"/>
                      </a:solid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rgbClr val="00B0F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00B0F0"/>
                      </a:solidFill>
                      <a:prstDash val="solid"/>
                      <a:round/>
                      <a:headEnd type="none" w="med" len="med"/>
                      <a:tailEnd type="none" w="med" len="med"/>
                    </a:lnT>
                    <a:lnB w="9525" cap="flat" cmpd="sng" algn="ctr">
                      <a:noFill/>
                      <a:prstDash val="solid"/>
                      <a:round/>
                      <a:headEnd type="none" w="med" len="med"/>
                      <a:tailEnd type="none" w="med" len="med"/>
                    </a:lnB>
                  </a:tcPr>
                </a:tc>
                <a:extLst>
                  <a:ext uri="{0D108BD9-81ED-4DB2-BD59-A6C34878D82A}">
                    <a16:rowId xmlns:a16="http://schemas.microsoft.com/office/drawing/2014/main" val="1341429094"/>
                  </a:ext>
                </a:extLst>
              </a:tr>
            </a:tbl>
          </a:graphicData>
        </a:graphic>
      </p:graphicFrame>
      <p:sp>
        <p:nvSpPr>
          <p:cNvPr id="15" name="矢印: 五方向 14">
            <a:extLst>
              <a:ext uri="{FF2B5EF4-FFF2-40B4-BE49-F238E27FC236}">
                <a16:creationId xmlns:a16="http://schemas.microsoft.com/office/drawing/2014/main" id="{0E602AC0-5E23-8257-3B9E-8484E522425C}"/>
              </a:ext>
            </a:extLst>
          </p:cNvPr>
          <p:cNvSpPr/>
          <p:nvPr/>
        </p:nvSpPr>
        <p:spPr>
          <a:xfrm>
            <a:off x="810220" y="1340768"/>
            <a:ext cx="987409" cy="288032"/>
          </a:xfrm>
          <a:prstGeom prst="homePlate">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補助金</a:t>
            </a:r>
            <a:endParaRPr kumimoji="1" lang="en-US" altLang="ja-JP" sz="1100" b="1" dirty="0">
              <a:solidFill>
                <a:srgbClr val="FF0000"/>
              </a:solidFill>
            </a:endParaRPr>
          </a:p>
          <a:p>
            <a:pPr algn="ctr"/>
            <a:r>
              <a:rPr kumimoji="1" lang="ja-JP" altLang="en-US" sz="1100" b="1" dirty="0">
                <a:solidFill>
                  <a:srgbClr val="FF0000"/>
                </a:solidFill>
              </a:rPr>
              <a:t>申請</a:t>
            </a:r>
          </a:p>
        </p:txBody>
      </p:sp>
      <p:sp>
        <p:nvSpPr>
          <p:cNvPr id="16" name="矢印: 五方向 15">
            <a:extLst>
              <a:ext uri="{FF2B5EF4-FFF2-40B4-BE49-F238E27FC236}">
                <a16:creationId xmlns:a16="http://schemas.microsoft.com/office/drawing/2014/main" id="{74403D76-D4AC-6F83-1406-76F27A78EF84}"/>
              </a:ext>
            </a:extLst>
          </p:cNvPr>
          <p:cNvSpPr/>
          <p:nvPr/>
        </p:nvSpPr>
        <p:spPr>
          <a:xfrm>
            <a:off x="2156260" y="1343968"/>
            <a:ext cx="8188211" cy="28803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補助事業の実施</a:t>
            </a:r>
          </a:p>
        </p:txBody>
      </p:sp>
      <p:sp>
        <p:nvSpPr>
          <p:cNvPr id="17" name="矢印: 五方向 16">
            <a:extLst>
              <a:ext uri="{FF2B5EF4-FFF2-40B4-BE49-F238E27FC236}">
                <a16:creationId xmlns:a16="http://schemas.microsoft.com/office/drawing/2014/main" id="{611847DF-3748-9FF1-CCDE-A178067479A9}"/>
              </a:ext>
            </a:extLst>
          </p:cNvPr>
          <p:cNvSpPr/>
          <p:nvPr/>
        </p:nvSpPr>
        <p:spPr>
          <a:xfrm>
            <a:off x="10375076" y="1340768"/>
            <a:ext cx="1152129" cy="28803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実績報告等</a:t>
            </a:r>
          </a:p>
        </p:txBody>
      </p:sp>
      <p:sp>
        <p:nvSpPr>
          <p:cNvPr id="18" name="矢印: 五方向 17">
            <a:extLst>
              <a:ext uri="{FF2B5EF4-FFF2-40B4-BE49-F238E27FC236}">
                <a16:creationId xmlns:a16="http://schemas.microsoft.com/office/drawing/2014/main" id="{FA6F9A0D-53CD-2EE3-357B-628841CE92A1}"/>
              </a:ext>
            </a:extLst>
          </p:cNvPr>
          <p:cNvSpPr/>
          <p:nvPr/>
        </p:nvSpPr>
        <p:spPr>
          <a:xfrm>
            <a:off x="2156260" y="1711272"/>
            <a:ext cx="1203436" cy="206665"/>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設計</a:t>
            </a:r>
            <a:endParaRPr kumimoji="1" lang="ja-JP" altLang="en-US" sz="1100" b="1" dirty="0">
              <a:solidFill>
                <a:srgbClr val="FF0000"/>
              </a:solidFill>
            </a:endParaRPr>
          </a:p>
        </p:txBody>
      </p:sp>
      <p:sp>
        <p:nvSpPr>
          <p:cNvPr id="19" name="矢印: 五方向 18">
            <a:extLst>
              <a:ext uri="{FF2B5EF4-FFF2-40B4-BE49-F238E27FC236}">
                <a16:creationId xmlns:a16="http://schemas.microsoft.com/office/drawing/2014/main" id="{6524FF24-5D3E-AD2D-CD7E-CAFFD94C30FD}"/>
              </a:ext>
            </a:extLst>
          </p:cNvPr>
          <p:cNvSpPr/>
          <p:nvPr/>
        </p:nvSpPr>
        <p:spPr>
          <a:xfrm>
            <a:off x="3359697" y="1711272"/>
            <a:ext cx="4032447" cy="206665"/>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工事</a:t>
            </a:r>
            <a:endParaRPr kumimoji="1" lang="ja-JP" altLang="en-US" sz="1100" b="1" dirty="0">
              <a:solidFill>
                <a:srgbClr val="FF0000"/>
              </a:solidFill>
            </a:endParaRPr>
          </a:p>
        </p:txBody>
      </p:sp>
      <p:sp>
        <p:nvSpPr>
          <p:cNvPr id="20" name="矢印: 五方向 19">
            <a:extLst>
              <a:ext uri="{FF2B5EF4-FFF2-40B4-BE49-F238E27FC236}">
                <a16:creationId xmlns:a16="http://schemas.microsoft.com/office/drawing/2014/main" id="{7DCF92DA-9D6F-6632-24E4-376590474C31}"/>
              </a:ext>
            </a:extLst>
          </p:cNvPr>
          <p:cNvSpPr/>
          <p:nvPr/>
        </p:nvSpPr>
        <p:spPr>
          <a:xfrm>
            <a:off x="8852654" y="1995230"/>
            <a:ext cx="864097" cy="206665"/>
          </a:xfrm>
          <a:prstGeom prst="homePlate">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オープン</a:t>
            </a:r>
            <a:endParaRPr kumimoji="1" lang="ja-JP" altLang="en-US" sz="1100" b="1" dirty="0">
              <a:solidFill>
                <a:srgbClr val="FF0000"/>
              </a:solidFill>
            </a:endParaRPr>
          </a:p>
        </p:txBody>
      </p:sp>
      <p:sp>
        <p:nvSpPr>
          <p:cNvPr id="21" name="正方形/長方形 20">
            <a:extLst>
              <a:ext uri="{FF2B5EF4-FFF2-40B4-BE49-F238E27FC236}">
                <a16:creationId xmlns:a16="http://schemas.microsoft.com/office/drawing/2014/main" id="{08ABE05B-D0AA-589B-2DAE-C8E9BC962829}"/>
              </a:ext>
            </a:extLst>
          </p:cNvPr>
          <p:cNvSpPr/>
          <p:nvPr/>
        </p:nvSpPr>
        <p:spPr>
          <a:xfrm>
            <a:off x="4780124" y="2934487"/>
            <a:ext cx="1099852" cy="326505"/>
          </a:xfrm>
          <a:prstGeom prst="rect">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募集イベント</a:t>
            </a:r>
            <a:endParaRPr kumimoji="1" lang="en-US" altLang="ja-JP" sz="1100" b="1" dirty="0">
              <a:solidFill>
                <a:srgbClr val="FF0000"/>
              </a:solidFill>
            </a:endParaRPr>
          </a:p>
          <a:p>
            <a:pPr algn="ctr"/>
            <a:r>
              <a:rPr kumimoji="1" lang="ja-JP" altLang="en-US" sz="1100" b="1" dirty="0">
                <a:solidFill>
                  <a:srgbClr val="FF0000"/>
                </a:solidFill>
              </a:rPr>
              <a:t>開催</a:t>
            </a:r>
          </a:p>
        </p:txBody>
      </p:sp>
      <p:sp>
        <p:nvSpPr>
          <p:cNvPr id="24" name="正方形/長方形 23">
            <a:extLst>
              <a:ext uri="{FF2B5EF4-FFF2-40B4-BE49-F238E27FC236}">
                <a16:creationId xmlns:a16="http://schemas.microsoft.com/office/drawing/2014/main" id="{59B5951F-2C00-683A-B7FF-799166384071}"/>
              </a:ext>
            </a:extLst>
          </p:cNvPr>
          <p:cNvSpPr/>
          <p:nvPr/>
        </p:nvSpPr>
        <p:spPr>
          <a:xfrm>
            <a:off x="5726580" y="2798513"/>
            <a:ext cx="3240948" cy="326504"/>
          </a:xfrm>
          <a:prstGeom prst="rect">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入居者説明会の開催（計〇回）</a:t>
            </a:r>
          </a:p>
        </p:txBody>
      </p:sp>
      <p:sp>
        <p:nvSpPr>
          <p:cNvPr id="26" name="正方形/長方形 25">
            <a:extLst>
              <a:ext uri="{FF2B5EF4-FFF2-40B4-BE49-F238E27FC236}">
                <a16:creationId xmlns:a16="http://schemas.microsoft.com/office/drawing/2014/main" id="{4A4411BA-F048-1E2B-2E6C-1FC81A209245}"/>
              </a:ext>
            </a:extLst>
          </p:cNvPr>
          <p:cNvSpPr/>
          <p:nvPr/>
        </p:nvSpPr>
        <p:spPr>
          <a:xfrm>
            <a:off x="7824257" y="3412077"/>
            <a:ext cx="1800135" cy="394453"/>
          </a:xfrm>
          <a:prstGeom prst="rect">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セミナー</a:t>
            </a:r>
            <a:r>
              <a:rPr kumimoji="1" lang="ja-JP" altLang="en-US" sz="1100" b="1" dirty="0">
                <a:solidFill>
                  <a:srgbClr val="FF0000"/>
                </a:solidFill>
              </a:rPr>
              <a:t>①開催</a:t>
            </a:r>
          </a:p>
        </p:txBody>
      </p:sp>
      <p:sp>
        <p:nvSpPr>
          <p:cNvPr id="31" name="正方形/長方形 30">
            <a:extLst>
              <a:ext uri="{FF2B5EF4-FFF2-40B4-BE49-F238E27FC236}">
                <a16:creationId xmlns:a16="http://schemas.microsoft.com/office/drawing/2014/main" id="{6D9E8566-8D38-99DF-906A-BD1CC4B32AFD}"/>
              </a:ext>
            </a:extLst>
          </p:cNvPr>
          <p:cNvSpPr/>
          <p:nvPr/>
        </p:nvSpPr>
        <p:spPr>
          <a:xfrm>
            <a:off x="10743462" y="3780887"/>
            <a:ext cx="1152128" cy="376417"/>
          </a:xfrm>
          <a:prstGeom prst="rect">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セミナー②開催</a:t>
            </a:r>
          </a:p>
        </p:txBody>
      </p:sp>
      <p:sp>
        <p:nvSpPr>
          <p:cNvPr id="33" name="正方形/長方形 32">
            <a:extLst>
              <a:ext uri="{FF2B5EF4-FFF2-40B4-BE49-F238E27FC236}">
                <a16:creationId xmlns:a16="http://schemas.microsoft.com/office/drawing/2014/main" id="{10E393F1-6E54-D74B-3D19-20BCBF5F51A0}"/>
              </a:ext>
            </a:extLst>
          </p:cNvPr>
          <p:cNvSpPr/>
          <p:nvPr/>
        </p:nvSpPr>
        <p:spPr>
          <a:xfrm>
            <a:off x="10039012" y="4460720"/>
            <a:ext cx="1152128" cy="376417"/>
          </a:xfrm>
          <a:prstGeom prst="rect">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セミナー開催</a:t>
            </a:r>
            <a:endParaRPr lang="en-US" altLang="ja-JP" sz="1100" b="1" dirty="0">
              <a:solidFill>
                <a:srgbClr val="FF0000"/>
              </a:solidFill>
            </a:endParaRPr>
          </a:p>
        </p:txBody>
      </p:sp>
      <p:sp>
        <p:nvSpPr>
          <p:cNvPr id="34" name="矢印: 五方向 33">
            <a:extLst>
              <a:ext uri="{FF2B5EF4-FFF2-40B4-BE49-F238E27FC236}">
                <a16:creationId xmlns:a16="http://schemas.microsoft.com/office/drawing/2014/main" id="{25A9ABC5-371E-3BEE-A42F-1085D7CA7ECA}"/>
              </a:ext>
            </a:extLst>
          </p:cNvPr>
          <p:cNvSpPr/>
          <p:nvPr/>
        </p:nvSpPr>
        <p:spPr>
          <a:xfrm>
            <a:off x="4295801" y="5157192"/>
            <a:ext cx="2552868" cy="28803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募集</a:t>
            </a:r>
            <a:endParaRPr kumimoji="1" lang="ja-JP" altLang="en-US" sz="1100" b="1" dirty="0">
              <a:solidFill>
                <a:srgbClr val="FF0000"/>
              </a:solidFill>
            </a:endParaRPr>
          </a:p>
        </p:txBody>
      </p:sp>
      <p:sp>
        <p:nvSpPr>
          <p:cNvPr id="36" name="正方形/長方形 35">
            <a:extLst>
              <a:ext uri="{FF2B5EF4-FFF2-40B4-BE49-F238E27FC236}">
                <a16:creationId xmlns:a16="http://schemas.microsoft.com/office/drawing/2014/main" id="{137048DB-A738-5E98-05B2-58421820BBF6}"/>
              </a:ext>
            </a:extLst>
          </p:cNvPr>
          <p:cNvSpPr/>
          <p:nvPr/>
        </p:nvSpPr>
        <p:spPr>
          <a:xfrm>
            <a:off x="6604148" y="5990857"/>
            <a:ext cx="1197000" cy="376417"/>
          </a:xfrm>
          <a:prstGeom prst="rect">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イベント開催</a:t>
            </a:r>
            <a:endParaRPr lang="en-US" altLang="ja-JP" sz="1100" b="1" dirty="0">
              <a:solidFill>
                <a:srgbClr val="FF0000"/>
              </a:solidFill>
            </a:endParaRPr>
          </a:p>
        </p:txBody>
      </p:sp>
      <p:sp>
        <p:nvSpPr>
          <p:cNvPr id="2" name="四角形: 角を丸くする 1">
            <a:extLst>
              <a:ext uri="{FF2B5EF4-FFF2-40B4-BE49-F238E27FC236}">
                <a16:creationId xmlns:a16="http://schemas.microsoft.com/office/drawing/2014/main" id="{766D820B-4665-DFBD-0D5B-84E6924E6A5B}"/>
              </a:ext>
            </a:extLst>
          </p:cNvPr>
          <p:cNvSpPr/>
          <p:nvPr/>
        </p:nvSpPr>
        <p:spPr>
          <a:xfrm>
            <a:off x="129270" y="104788"/>
            <a:ext cx="2942394"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b="1" spc="-100" dirty="0">
                <a:solidFill>
                  <a:srgbClr val="FF0000"/>
                </a:solidFill>
                <a:latin typeface="ＭＳ ゴシック" panose="020B0609070205080204" pitchFamily="49" charset="-128"/>
                <a:ea typeface="ＭＳ ゴシック" panose="020B0609070205080204" pitchFamily="49" charset="-128"/>
              </a:rPr>
              <a:t>記載例・商業インキュベーション施設整備事業</a:t>
            </a:r>
          </a:p>
        </p:txBody>
      </p:sp>
      <p:sp>
        <p:nvSpPr>
          <p:cNvPr id="5" name="矢印: 五方向 4">
            <a:extLst>
              <a:ext uri="{FF2B5EF4-FFF2-40B4-BE49-F238E27FC236}">
                <a16:creationId xmlns:a16="http://schemas.microsoft.com/office/drawing/2014/main" id="{1E0F3008-56A4-5FFD-B248-AE0B4B91A352}"/>
              </a:ext>
            </a:extLst>
          </p:cNvPr>
          <p:cNvSpPr/>
          <p:nvPr/>
        </p:nvSpPr>
        <p:spPr>
          <a:xfrm>
            <a:off x="2217916" y="5157192"/>
            <a:ext cx="2005876"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ltLang="ja-JP" sz="1100" b="1" dirty="0">
                <a:solidFill>
                  <a:srgbClr val="FF0000"/>
                </a:solidFill>
              </a:rPr>
              <a:t>CF</a:t>
            </a:r>
            <a:r>
              <a:rPr kumimoji="1" lang="ja-JP" altLang="en-US" sz="1100" b="1" dirty="0">
                <a:solidFill>
                  <a:srgbClr val="FF0000"/>
                </a:solidFill>
              </a:rPr>
              <a:t>事業者と打合せ</a:t>
            </a:r>
          </a:p>
        </p:txBody>
      </p:sp>
      <p:sp>
        <p:nvSpPr>
          <p:cNvPr id="6" name="矢印: 五方向 5">
            <a:extLst>
              <a:ext uri="{FF2B5EF4-FFF2-40B4-BE49-F238E27FC236}">
                <a16:creationId xmlns:a16="http://schemas.microsoft.com/office/drawing/2014/main" id="{ECE44F27-EA02-719E-2D1B-D2791F7E50A7}"/>
              </a:ext>
            </a:extLst>
          </p:cNvPr>
          <p:cNvSpPr/>
          <p:nvPr/>
        </p:nvSpPr>
        <p:spPr>
          <a:xfrm>
            <a:off x="2639615" y="5411893"/>
            <a:ext cx="1440161"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リターンの検討</a:t>
            </a:r>
          </a:p>
        </p:txBody>
      </p:sp>
      <p:sp>
        <p:nvSpPr>
          <p:cNvPr id="7" name="矢印: 五方向 6">
            <a:extLst>
              <a:ext uri="{FF2B5EF4-FFF2-40B4-BE49-F238E27FC236}">
                <a16:creationId xmlns:a16="http://schemas.microsoft.com/office/drawing/2014/main" id="{7094026B-0F92-C0C9-AD86-DC8E64F67A8A}"/>
              </a:ext>
            </a:extLst>
          </p:cNvPr>
          <p:cNvSpPr/>
          <p:nvPr/>
        </p:nvSpPr>
        <p:spPr>
          <a:xfrm>
            <a:off x="2639614" y="5666595"/>
            <a:ext cx="1440161"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広報案の検討</a:t>
            </a:r>
          </a:p>
        </p:txBody>
      </p:sp>
      <p:sp>
        <p:nvSpPr>
          <p:cNvPr id="8" name="矢印: 五方向 7">
            <a:extLst>
              <a:ext uri="{FF2B5EF4-FFF2-40B4-BE49-F238E27FC236}">
                <a16:creationId xmlns:a16="http://schemas.microsoft.com/office/drawing/2014/main" id="{1EBB5DF9-2783-3E4D-AD7D-808B9578484A}"/>
              </a:ext>
            </a:extLst>
          </p:cNvPr>
          <p:cNvSpPr/>
          <p:nvPr/>
        </p:nvSpPr>
        <p:spPr>
          <a:xfrm>
            <a:off x="4079651" y="5658785"/>
            <a:ext cx="2755172"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募集広報の実施</a:t>
            </a:r>
          </a:p>
        </p:txBody>
      </p:sp>
      <p:sp>
        <p:nvSpPr>
          <p:cNvPr id="9" name="矢印: 五方向 8">
            <a:extLst>
              <a:ext uri="{FF2B5EF4-FFF2-40B4-BE49-F238E27FC236}">
                <a16:creationId xmlns:a16="http://schemas.microsoft.com/office/drawing/2014/main" id="{DCD19741-2713-83B5-FED7-AA940FA64D6B}"/>
              </a:ext>
            </a:extLst>
          </p:cNvPr>
          <p:cNvSpPr/>
          <p:nvPr/>
        </p:nvSpPr>
        <p:spPr>
          <a:xfrm>
            <a:off x="7752182" y="5411893"/>
            <a:ext cx="1440161"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リターンの発送</a:t>
            </a:r>
          </a:p>
        </p:txBody>
      </p:sp>
      <p:sp>
        <p:nvSpPr>
          <p:cNvPr id="10" name="星: 5 pt 9">
            <a:extLst>
              <a:ext uri="{FF2B5EF4-FFF2-40B4-BE49-F238E27FC236}">
                <a16:creationId xmlns:a16="http://schemas.microsoft.com/office/drawing/2014/main" id="{257F3B54-7262-164C-B4BA-873F44ADBCEE}"/>
              </a:ext>
            </a:extLst>
          </p:cNvPr>
          <p:cNvSpPr/>
          <p:nvPr/>
        </p:nvSpPr>
        <p:spPr bwMode="auto">
          <a:xfrm>
            <a:off x="8350799" y="1789665"/>
            <a:ext cx="525362" cy="468260"/>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11" name="矢印: 五方向 10">
            <a:extLst>
              <a:ext uri="{FF2B5EF4-FFF2-40B4-BE49-F238E27FC236}">
                <a16:creationId xmlns:a16="http://schemas.microsoft.com/office/drawing/2014/main" id="{66EAE175-BB7B-69C0-2732-0CD2516F988B}"/>
              </a:ext>
            </a:extLst>
          </p:cNvPr>
          <p:cNvSpPr/>
          <p:nvPr/>
        </p:nvSpPr>
        <p:spPr>
          <a:xfrm>
            <a:off x="5121852" y="3415560"/>
            <a:ext cx="2664295" cy="376417"/>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創業支援セミナー①</a:t>
            </a:r>
            <a:endParaRPr kumimoji="1" lang="en-US" altLang="ja-JP" sz="1100" b="1" dirty="0">
              <a:solidFill>
                <a:srgbClr val="FF0000"/>
              </a:solidFill>
            </a:endParaRPr>
          </a:p>
          <a:p>
            <a:pPr algn="ctr"/>
            <a:r>
              <a:rPr kumimoji="1" lang="ja-JP" altLang="en-US" sz="1100" b="1" dirty="0">
                <a:solidFill>
                  <a:srgbClr val="FF0000"/>
                </a:solidFill>
              </a:rPr>
              <a:t>企画、講師調整、打合せ</a:t>
            </a:r>
          </a:p>
        </p:txBody>
      </p:sp>
      <p:sp>
        <p:nvSpPr>
          <p:cNvPr id="12" name="矢印: 五方向 11">
            <a:extLst>
              <a:ext uri="{FF2B5EF4-FFF2-40B4-BE49-F238E27FC236}">
                <a16:creationId xmlns:a16="http://schemas.microsoft.com/office/drawing/2014/main" id="{E006900F-4062-3D62-6693-11686975EE08}"/>
              </a:ext>
            </a:extLst>
          </p:cNvPr>
          <p:cNvSpPr/>
          <p:nvPr/>
        </p:nvSpPr>
        <p:spPr>
          <a:xfrm>
            <a:off x="7697578" y="3834929"/>
            <a:ext cx="2664295" cy="376417"/>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創業支援セミナー②</a:t>
            </a:r>
            <a:endParaRPr kumimoji="1" lang="en-US" altLang="ja-JP" sz="1100" b="1" dirty="0">
              <a:solidFill>
                <a:srgbClr val="FF0000"/>
              </a:solidFill>
            </a:endParaRPr>
          </a:p>
          <a:p>
            <a:pPr algn="ctr"/>
            <a:r>
              <a:rPr kumimoji="1" lang="ja-JP" altLang="en-US" sz="1100" b="1" dirty="0">
                <a:solidFill>
                  <a:srgbClr val="FF0000"/>
                </a:solidFill>
              </a:rPr>
              <a:t>企画、講師調整、打合せ</a:t>
            </a:r>
          </a:p>
        </p:txBody>
      </p:sp>
      <p:sp>
        <p:nvSpPr>
          <p:cNvPr id="13" name="矢印: 五方向 12">
            <a:extLst>
              <a:ext uri="{FF2B5EF4-FFF2-40B4-BE49-F238E27FC236}">
                <a16:creationId xmlns:a16="http://schemas.microsoft.com/office/drawing/2014/main" id="{6AD77837-4AE5-F578-84B6-E2C752D2C828}"/>
              </a:ext>
            </a:extLst>
          </p:cNvPr>
          <p:cNvSpPr/>
          <p:nvPr/>
        </p:nvSpPr>
        <p:spPr>
          <a:xfrm>
            <a:off x="3714284" y="5984276"/>
            <a:ext cx="2683039" cy="376417"/>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オープン前独自イベント</a:t>
            </a:r>
            <a:endParaRPr kumimoji="1" lang="en-US" altLang="ja-JP" sz="1100" b="1" dirty="0">
              <a:solidFill>
                <a:srgbClr val="FF0000"/>
              </a:solidFill>
            </a:endParaRPr>
          </a:p>
          <a:p>
            <a:pPr algn="ctr"/>
            <a:r>
              <a:rPr kumimoji="1" lang="ja-JP" altLang="en-US" sz="1100" b="1" dirty="0">
                <a:solidFill>
                  <a:srgbClr val="FF0000"/>
                </a:solidFill>
              </a:rPr>
              <a:t>企画、調整、打合せ</a:t>
            </a:r>
          </a:p>
        </p:txBody>
      </p:sp>
      <p:sp>
        <p:nvSpPr>
          <p:cNvPr id="22" name="正方形/長方形 21">
            <a:extLst>
              <a:ext uri="{FF2B5EF4-FFF2-40B4-BE49-F238E27FC236}">
                <a16:creationId xmlns:a16="http://schemas.microsoft.com/office/drawing/2014/main" id="{0B1FA244-5AB5-82E0-9FE5-6A510AEE4194}"/>
              </a:ext>
            </a:extLst>
          </p:cNvPr>
          <p:cNvSpPr/>
          <p:nvPr/>
        </p:nvSpPr>
        <p:spPr>
          <a:xfrm>
            <a:off x="8630725" y="6408506"/>
            <a:ext cx="951292" cy="376417"/>
          </a:xfrm>
          <a:prstGeom prst="rect">
            <a:avLst/>
          </a:prstGeom>
          <a:noFill/>
          <a:ln w="12700">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イベント開催</a:t>
            </a:r>
            <a:endParaRPr lang="en-US" altLang="ja-JP" sz="1100" b="1" dirty="0">
              <a:solidFill>
                <a:srgbClr val="FF0000"/>
              </a:solidFill>
            </a:endParaRPr>
          </a:p>
        </p:txBody>
      </p:sp>
      <p:sp>
        <p:nvSpPr>
          <p:cNvPr id="23" name="矢印: 五方向 22">
            <a:extLst>
              <a:ext uri="{FF2B5EF4-FFF2-40B4-BE49-F238E27FC236}">
                <a16:creationId xmlns:a16="http://schemas.microsoft.com/office/drawing/2014/main" id="{64EEB170-93CE-5162-D4FA-296039369857}"/>
              </a:ext>
            </a:extLst>
          </p:cNvPr>
          <p:cNvSpPr/>
          <p:nvPr/>
        </p:nvSpPr>
        <p:spPr>
          <a:xfrm>
            <a:off x="5303912" y="6402272"/>
            <a:ext cx="3009148" cy="376417"/>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オープニングイベント</a:t>
            </a:r>
            <a:endParaRPr kumimoji="1" lang="en-US" altLang="ja-JP" sz="1100" b="1" dirty="0">
              <a:solidFill>
                <a:srgbClr val="FF0000"/>
              </a:solidFill>
            </a:endParaRPr>
          </a:p>
          <a:p>
            <a:pPr algn="ctr"/>
            <a:r>
              <a:rPr kumimoji="1" lang="ja-JP" altLang="en-US" sz="1100" b="1" dirty="0">
                <a:solidFill>
                  <a:srgbClr val="FF0000"/>
                </a:solidFill>
              </a:rPr>
              <a:t>企画、調整、打合せ</a:t>
            </a:r>
          </a:p>
        </p:txBody>
      </p:sp>
      <p:sp>
        <p:nvSpPr>
          <p:cNvPr id="27" name="矢印: 五方向 26">
            <a:extLst>
              <a:ext uri="{FF2B5EF4-FFF2-40B4-BE49-F238E27FC236}">
                <a16:creationId xmlns:a16="http://schemas.microsoft.com/office/drawing/2014/main" id="{37F24748-FDD5-ED47-1A13-914F77A19285}"/>
              </a:ext>
            </a:extLst>
          </p:cNvPr>
          <p:cNvSpPr/>
          <p:nvPr/>
        </p:nvSpPr>
        <p:spPr>
          <a:xfrm>
            <a:off x="3896656" y="2549878"/>
            <a:ext cx="6478419"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en-US" altLang="ja-JP" sz="1100" b="1" dirty="0">
                <a:solidFill>
                  <a:srgbClr val="FF0000"/>
                </a:solidFill>
              </a:rPr>
              <a:t>HP,SNS</a:t>
            </a:r>
            <a:r>
              <a:rPr kumimoji="1" lang="ja-JP" altLang="en-US" sz="1100" b="1" dirty="0">
                <a:solidFill>
                  <a:srgbClr val="FF0000"/>
                </a:solidFill>
              </a:rPr>
              <a:t>での広報</a:t>
            </a:r>
          </a:p>
        </p:txBody>
      </p:sp>
      <p:sp>
        <p:nvSpPr>
          <p:cNvPr id="28" name="矢印: 五方向 27">
            <a:extLst>
              <a:ext uri="{FF2B5EF4-FFF2-40B4-BE49-F238E27FC236}">
                <a16:creationId xmlns:a16="http://schemas.microsoft.com/office/drawing/2014/main" id="{029EE4B0-8956-76FC-A1E5-4213E043D392}"/>
              </a:ext>
            </a:extLst>
          </p:cNvPr>
          <p:cNvSpPr/>
          <p:nvPr/>
        </p:nvSpPr>
        <p:spPr>
          <a:xfrm>
            <a:off x="2217916" y="2803678"/>
            <a:ext cx="2283556" cy="550277"/>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入居者募集イベント・説明会</a:t>
            </a:r>
            <a:endParaRPr lang="en-US" altLang="ja-JP" sz="1100" b="1" dirty="0">
              <a:solidFill>
                <a:srgbClr val="FF0000"/>
              </a:solidFill>
            </a:endParaRPr>
          </a:p>
          <a:p>
            <a:pPr algn="ctr"/>
            <a:r>
              <a:rPr lang="ja-JP" altLang="en-US" sz="1100" b="1" dirty="0">
                <a:solidFill>
                  <a:srgbClr val="FF0000"/>
                </a:solidFill>
              </a:rPr>
              <a:t>企画、調整、打合せ</a:t>
            </a:r>
            <a:endParaRPr kumimoji="1" lang="ja-JP" altLang="en-US" sz="1100" b="1" dirty="0">
              <a:solidFill>
                <a:srgbClr val="FF0000"/>
              </a:solidFill>
            </a:endParaRPr>
          </a:p>
        </p:txBody>
      </p:sp>
      <p:sp>
        <p:nvSpPr>
          <p:cNvPr id="29" name="矢印: 五方向 28">
            <a:extLst>
              <a:ext uri="{FF2B5EF4-FFF2-40B4-BE49-F238E27FC236}">
                <a16:creationId xmlns:a16="http://schemas.microsoft.com/office/drawing/2014/main" id="{9323ABEF-C016-1250-D5BE-5DAC425B3BC0}"/>
              </a:ext>
            </a:extLst>
          </p:cNvPr>
          <p:cNvSpPr/>
          <p:nvPr/>
        </p:nvSpPr>
        <p:spPr>
          <a:xfrm>
            <a:off x="2176848" y="2549878"/>
            <a:ext cx="1719808" cy="224022"/>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en-US" altLang="ja-JP" sz="1100" b="1" dirty="0">
                <a:solidFill>
                  <a:srgbClr val="FF0000"/>
                </a:solidFill>
              </a:rPr>
              <a:t>HP,SNS</a:t>
            </a:r>
            <a:r>
              <a:rPr kumimoji="1" lang="ja-JP" altLang="en-US" sz="1100" b="1" dirty="0">
                <a:solidFill>
                  <a:srgbClr val="FF0000"/>
                </a:solidFill>
              </a:rPr>
              <a:t>の企画・制作</a:t>
            </a:r>
          </a:p>
        </p:txBody>
      </p:sp>
      <p:sp>
        <p:nvSpPr>
          <p:cNvPr id="30" name="矢印: 五方向 29">
            <a:extLst>
              <a:ext uri="{FF2B5EF4-FFF2-40B4-BE49-F238E27FC236}">
                <a16:creationId xmlns:a16="http://schemas.microsoft.com/office/drawing/2014/main" id="{2E8845C4-8983-7113-863E-C1E2FE48E8B2}"/>
              </a:ext>
            </a:extLst>
          </p:cNvPr>
          <p:cNvSpPr/>
          <p:nvPr/>
        </p:nvSpPr>
        <p:spPr>
          <a:xfrm>
            <a:off x="2279576" y="2012979"/>
            <a:ext cx="3600400" cy="206665"/>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地元商店街への説明・調整</a:t>
            </a:r>
            <a:endParaRPr kumimoji="1" lang="ja-JP" altLang="en-US" sz="1100" b="1" dirty="0">
              <a:solidFill>
                <a:srgbClr val="FF0000"/>
              </a:solidFill>
            </a:endParaRPr>
          </a:p>
        </p:txBody>
      </p:sp>
      <p:sp>
        <p:nvSpPr>
          <p:cNvPr id="32" name="矢印: 五方向 31">
            <a:extLst>
              <a:ext uri="{FF2B5EF4-FFF2-40B4-BE49-F238E27FC236}">
                <a16:creationId xmlns:a16="http://schemas.microsoft.com/office/drawing/2014/main" id="{79075060-449B-C544-014C-4AA5909B90BF}"/>
              </a:ext>
            </a:extLst>
          </p:cNvPr>
          <p:cNvSpPr/>
          <p:nvPr/>
        </p:nvSpPr>
        <p:spPr>
          <a:xfrm>
            <a:off x="2495600" y="2286324"/>
            <a:ext cx="5544616" cy="206665"/>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関係機関への許認可・届出等の相談、申請</a:t>
            </a:r>
            <a:endParaRPr kumimoji="1" lang="ja-JP" altLang="en-US" sz="1100" b="1" dirty="0">
              <a:solidFill>
                <a:srgbClr val="FF0000"/>
              </a:solidFill>
            </a:endParaRPr>
          </a:p>
        </p:txBody>
      </p:sp>
      <p:sp>
        <p:nvSpPr>
          <p:cNvPr id="37" name="矢印: 五方向 36">
            <a:extLst>
              <a:ext uri="{FF2B5EF4-FFF2-40B4-BE49-F238E27FC236}">
                <a16:creationId xmlns:a16="http://schemas.microsoft.com/office/drawing/2014/main" id="{43EDC46D-91DA-C835-A6CB-20830F1C47AE}"/>
              </a:ext>
            </a:extLst>
          </p:cNvPr>
          <p:cNvSpPr/>
          <p:nvPr/>
        </p:nvSpPr>
        <p:spPr>
          <a:xfrm>
            <a:off x="7135865" y="4339621"/>
            <a:ext cx="2664295" cy="677455"/>
          </a:xfrm>
          <a:prstGeom prst="homePlate">
            <a:avLst>
              <a:gd name="adj" fmla="val 26567"/>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商店街内の空き店舗大家</a:t>
            </a:r>
            <a:endParaRPr kumimoji="1" lang="en-US" altLang="ja-JP" sz="1100" b="1" dirty="0">
              <a:solidFill>
                <a:srgbClr val="FF0000"/>
              </a:solidFill>
            </a:endParaRPr>
          </a:p>
          <a:p>
            <a:pPr algn="ctr"/>
            <a:r>
              <a:rPr kumimoji="1" lang="ja-JP" altLang="en-US" sz="1100" b="1" dirty="0">
                <a:solidFill>
                  <a:srgbClr val="FF0000"/>
                </a:solidFill>
              </a:rPr>
              <a:t>向けセミナー</a:t>
            </a:r>
            <a:endParaRPr kumimoji="1" lang="en-US" altLang="ja-JP" sz="1100" b="1" dirty="0">
              <a:solidFill>
                <a:srgbClr val="FF0000"/>
              </a:solidFill>
            </a:endParaRPr>
          </a:p>
          <a:p>
            <a:pPr algn="ctr"/>
            <a:r>
              <a:rPr kumimoji="1" lang="ja-JP" altLang="en-US" sz="1100" b="1" dirty="0">
                <a:solidFill>
                  <a:srgbClr val="FF0000"/>
                </a:solidFill>
              </a:rPr>
              <a:t>企画、講師調整、打合せ</a:t>
            </a:r>
          </a:p>
        </p:txBody>
      </p:sp>
      <p:sp>
        <p:nvSpPr>
          <p:cNvPr id="38" name="矢印: 五方向 37">
            <a:extLst>
              <a:ext uri="{FF2B5EF4-FFF2-40B4-BE49-F238E27FC236}">
                <a16:creationId xmlns:a16="http://schemas.microsoft.com/office/drawing/2014/main" id="{3370C72D-EC30-9527-BB3B-65069BF4BA79}"/>
              </a:ext>
            </a:extLst>
          </p:cNvPr>
          <p:cNvSpPr/>
          <p:nvPr/>
        </p:nvSpPr>
        <p:spPr>
          <a:xfrm>
            <a:off x="5726580" y="3154595"/>
            <a:ext cx="4041828" cy="199360"/>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入居者選考（選考会の開催）</a:t>
            </a:r>
            <a:endParaRPr kumimoji="1" lang="ja-JP" altLang="en-US" sz="1100" b="1" dirty="0">
              <a:solidFill>
                <a:srgbClr val="FF0000"/>
              </a:solidFill>
            </a:endParaRPr>
          </a:p>
        </p:txBody>
      </p:sp>
      <p:sp>
        <p:nvSpPr>
          <p:cNvPr id="41" name="星: 5 pt 40">
            <a:extLst>
              <a:ext uri="{FF2B5EF4-FFF2-40B4-BE49-F238E27FC236}">
                <a16:creationId xmlns:a16="http://schemas.microsoft.com/office/drawing/2014/main" id="{67047C0F-D683-7929-CCE0-06E91F6AFEFB}"/>
              </a:ext>
            </a:extLst>
          </p:cNvPr>
          <p:cNvSpPr/>
          <p:nvPr/>
        </p:nvSpPr>
        <p:spPr bwMode="auto">
          <a:xfrm>
            <a:off x="4583832" y="2961392"/>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2" name="星: 5 pt 41">
            <a:extLst>
              <a:ext uri="{FF2B5EF4-FFF2-40B4-BE49-F238E27FC236}">
                <a16:creationId xmlns:a16="http://schemas.microsoft.com/office/drawing/2014/main" id="{7F8D7E60-7A49-DCFD-F658-C0FD5CD78A00}"/>
              </a:ext>
            </a:extLst>
          </p:cNvPr>
          <p:cNvSpPr/>
          <p:nvPr/>
        </p:nvSpPr>
        <p:spPr bwMode="auto">
          <a:xfrm>
            <a:off x="7915170" y="3498669"/>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3" name="星: 5 pt 42">
            <a:extLst>
              <a:ext uri="{FF2B5EF4-FFF2-40B4-BE49-F238E27FC236}">
                <a16:creationId xmlns:a16="http://schemas.microsoft.com/office/drawing/2014/main" id="{7B35B86B-25C5-0964-02E0-55B08CA29995}"/>
              </a:ext>
            </a:extLst>
          </p:cNvPr>
          <p:cNvSpPr/>
          <p:nvPr/>
        </p:nvSpPr>
        <p:spPr bwMode="auto">
          <a:xfrm>
            <a:off x="10507724" y="3866865"/>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4" name="星: 5 pt 43">
            <a:extLst>
              <a:ext uri="{FF2B5EF4-FFF2-40B4-BE49-F238E27FC236}">
                <a16:creationId xmlns:a16="http://schemas.microsoft.com/office/drawing/2014/main" id="{87D768EA-AC92-CD48-24F4-42A7575BAF46}"/>
              </a:ext>
            </a:extLst>
          </p:cNvPr>
          <p:cNvSpPr/>
          <p:nvPr/>
        </p:nvSpPr>
        <p:spPr bwMode="auto">
          <a:xfrm>
            <a:off x="9924805" y="4547267"/>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5" name="星: 5 pt 44">
            <a:extLst>
              <a:ext uri="{FF2B5EF4-FFF2-40B4-BE49-F238E27FC236}">
                <a16:creationId xmlns:a16="http://schemas.microsoft.com/office/drawing/2014/main" id="{C33D06A0-AA7D-79FA-F0CA-DC3EAD6BE881}"/>
              </a:ext>
            </a:extLst>
          </p:cNvPr>
          <p:cNvSpPr/>
          <p:nvPr/>
        </p:nvSpPr>
        <p:spPr bwMode="auto">
          <a:xfrm>
            <a:off x="4346405" y="5167541"/>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6" name="星: 5 pt 45">
            <a:extLst>
              <a:ext uri="{FF2B5EF4-FFF2-40B4-BE49-F238E27FC236}">
                <a16:creationId xmlns:a16="http://schemas.microsoft.com/office/drawing/2014/main" id="{C0F5DCC4-58E6-CED5-8F33-8A8B3DDC2652}"/>
              </a:ext>
            </a:extLst>
          </p:cNvPr>
          <p:cNvSpPr/>
          <p:nvPr/>
        </p:nvSpPr>
        <p:spPr bwMode="auto">
          <a:xfrm>
            <a:off x="8398776" y="6453336"/>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7" name="星: 5 pt 46">
            <a:extLst>
              <a:ext uri="{FF2B5EF4-FFF2-40B4-BE49-F238E27FC236}">
                <a16:creationId xmlns:a16="http://schemas.microsoft.com/office/drawing/2014/main" id="{EC42D2B9-BF50-F066-FF28-4348CD8318B5}"/>
              </a:ext>
            </a:extLst>
          </p:cNvPr>
          <p:cNvSpPr/>
          <p:nvPr/>
        </p:nvSpPr>
        <p:spPr bwMode="auto">
          <a:xfrm>
            <a:off x="6496796" y="6065281"/>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49" name="星: 5 pt 48">
            <a:extLst>
              <a:ext uri="{FF2B5EF4-FFF2-40B4-BE49-F238E27FC236}">
                <a16:creationId xmlns:a16="http://schemas.microsoft.com/office/drawing/2014/main" id="{FB191D6D-1C49-B180-C165-3CA41DBA9D70}"/>
              </a:ext>
            </a:extLst>
          </p:cNvPr>
          <p:cNvSpPr/>
          <p:nvPr/>
        </p:nvSpPr>
        <p:spPr bwMode="auto">
          <a:xfrm>
            <a:off x="1594670" y="1383122"/>
            <a:ext cx="214704" cy="203324"/>
          </a:xfrm>
          <a:prstGeom prst="star5">
            <a:avLst/>
          </a:prstGeom>
          <a:gradFill rotWithShape="1">
            <a:gsLst>
              <a:gs pos="0">
                <a:srgbClr val="00B0F0"/>
              </a:gs>
              <a:gs pos="50000">
                <a:schemeClr val="bg1"/>
              </a:gs>
              <a:gs pos="100000">
                <a:srgbClr val="00B0F0"/>
              </a:gs>
            </a:gsLst>
            <a:lin ang="5400000" scaled="1"/>
          </a:gradFill>
          <a:ln w="57150" cmpd="thickThin">
            <a:solidFill>
              <a:srgbClr val="FF0000"/>
            </a:solidFill>
            <a:round/>
            <a:headEnd/>
            <a:tailEnd/>
          </a:ln>
          <a:effectLst/>
        </p:spPr>
        <p:txBody>
          <a:bodyPr lIns="85530" tIns="42765" rIns="85530" bIns="42765" rtlCol="0" anchor="ctr"/>
          <a:lstStyle/>
          <a:p>
            <a:pPr algn="l"/>
            <a:endParaRPr kumimoji="1" lang="ja-JP" altLang="en-US" sz="1100" b="1" dirty="0">
              <a:solidFill>
                <a:srgbClr val="FF0000"/>
              </a:solidFill>
              <a:latin typeface="ＭＳ ゴシック" panose="020B0609070205080204" pitchFamily="49" charset="-128"/>
              <a:ea typeface="ＭＳ ゴシック" panose="020B0609070205080204" pitchFamily="49" charset="-128"/>
            </a:endParaRPr>
          </a:p>
        </p:txBody>
      </p:sp>
      <p:sp>
        <p:nvSpPr>
          <p:cNvPr id="50" name="矢印: 五方向 49">
            <a:extLst>
              <a:ext uri="{FF2B5EF4-FFF2-40B4-BE49-F238E27FC236}">
                <a16:creationId xmlns:a16="http://schemas.microsoft.com/office/drawing/2014/main" id="{084C4157-74E5-7CC9-C878-DF1546BC0618}"/>
              </a:ext>
            </a:extLst>
          </p:cNvPr>
          <p:cNvSpPr/>
          <p:nvPr/>
        </p:nvSpPr>
        <p:spPr>
          <a:xfrm>
            <a:off x="855823" y="4345416"/>
            <a:ext cx="4968552" cy="282910"/>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1100" b="1" dirty="0">
                <a:solidFill>
                  <a:srgbClr val="FF0000"/>
                </a:solidFill>
              </a:rPr>
              <a:t>商店街内にある空き店舗所有者の調査</a:t>
            </a:r>
            <a:r>
              <a:rPr lang="ja-JP" altLang="en-US" sz="1100" b="1" dirty="0">
                <a:solidFill>
                  <a:srgbClr val="FF0000"/>
                </a:solidFill>
              </a:rPr>
              <a:t>（市役所と連携）</a:t>
            </a:r>
            <a:endParaRPr kumimoji="1" lang="ja-JP" altLang="en-US" sz="1100" b="1" dirty="0">
              <a:solidFill>
                <a:srgbClr val="FF0000"/>
              </a:solidFill>
            </a:endParaRPr>
          </a:p>
        </p:txBody>
      </p:sp>
      <p:sp>
        <p:nvSpPr>
          <p:cNvPr id="52" name="矢印: 五方向 51">
            <a:extLst>
              <a:ext uri="{FF2B5EF4-FFF2-40B4-BE49-F238E27FC236}">
                <a16:creationId xmlns:a16="http://schemas.microsoft.com/office/drawing/2014/main" id="{7B89F7C1-650B-8CED-FC0F-DB150389AA33}"/>
              </a:ext>
            </a:extLst>
          </p:cNvPr>
          <p:cNvSpPr/>
          <p:nvPr/>
        </p:nvSpPr>
        <p:spPr>
          <a:xfrm>
            <a:off x="7396882" y="1715429"/>
            <a:ext cx="1001894" cy="206665"/>
          </a:xfrm>
          <a:prstGeom prst="homePlate">
            <a:avLst/>
          </a:prstGeom>
          <a:solidFill>
            <a:srgbClr val="FFFFCC"/>
          </a:solidFill>
          <a:ln w="12700">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1100" b="1" dirty="0">
                <a:solidFill>
                  <a:srgbClr val="FF0000"/>
                </a:solidFill>
              </a:rPr>
              <a:t>手直し・検収</a:t>
            </a:r>
            <a:endParaRPr kumimoji="1" lang="ja-JP" altLang="en-US" sz="1100" b="1" dirty="0">
              <a:solidFill>
                <a:srgbClr val="FF0000"/>
              </a:solidFill>
            </a:endParaRPr>
          </a:p>
        </p:txBody>
      </p:sp>
    </p:spTree>
    <p:extLst>
      <p:ext uri="{BB962C8B-B14F-4D97-AF65-F5344CB8AC3E}">
        <p14:creationId xmlns:p14="http://schemas.microsoft.com/office/powerpoint/2010/main" val="3787314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正方形/長方形 120">
            <a:extLst>
              <a:ext uri="{FF2B5EF4-FFF2-40B4-BE49-F238E27FC236}">
                <a16:creationId xmlns:a16="http://schemas.microsoft.com/office/drawing/2014/main" id="{393A5436-5194-291A-BA4F-8AB1A7ADC7E6}"/>
              </a:ext>
            </a:extLst>
          </p:cNvPr>
          <p:cNvSpPr/>
          <p:nvPr/>
        </p:nvSpPr>
        <p:spPr>
          <a:xfrm>
            <a:off x="1749428" y="923928"/>
            <a:ext cx="2189163"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3" name="正方形/長方形 112">
            <a:extLst>
              <a:ext uri="{FF2B5EF4-FFF2-40B4-BE49-F238E27FC236}">
                <a16:creationId xmlns:a16="http://schemas.microsoft.com/office/drawing/2014/main" id="{4884FD01-0F2C-7B49-4704-B7C25AA941D4}"/>
              </a:ext>
            </a:extLst>
          </p:cNvPr>
          <p:cNvSpPr/>
          <p:nvPr/>
        </p:nvSpPr>
        <p:spPr>
          <a:xfrm>
            <a:off x="7620000" y="908050"/>
            <a:ext cx="2649538"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graphicFrame>
        <p:nvGraphicFramePr>
          <p:cNvPr id="2" name="表 1">
            <a:extLst>
              <a:ext uri="{FF2B5EF4-FFF2-40B4-BE49-F238E27FC236}">
                <a16:creationId xmlns:a16="http://schemas.microsoft.com/office/drawing/2014/main" id="{79334E48-7094-8BAC-E316-38570B1BAE2A}"/>
              </a:ext>
            </a:extLst>
          </p:cNvPr>
          <p:cNvGraphicFramePr>
            <a:graphicFrameLocks noGrp="1"/>
          </p:cNvGraphicFramePr>
          <p:nvPr>
            <p:extLst>
              <p:ext uri="{D42A27DB-BD31-4B8C-83A1-F6EECF244321}">
                <p14:modId xmlns:p14="http://schemas.microsoft.com/office/powerpoint/2010/main" val="1156943386"/>
              </p:ext>
            </p:extLst>
          </p:nvPr>
        </p:nvGraphicFramePr>
        <p:xfrm>
          <a:off x="47328" y="857581"/>
          <a:ext cx="12097344" cy="5717507"/>
        </p:xfrm>
        <a:graphic>
          <a:graphicData uri="http://schemas.openxmlformats.org/drawingml/2006/table">
            <a:tbl>
              <a:tblPr firstRow="1" bandRow="1">
                <a:tableStyleId>{7DF18680-E054-41AD-8BC1-D1AEF772440D}</a:tableStyleId>
              </a:tblPr>
              <a:tblGrid>
                <a:gridCol w="1155588">
                  <a:extLst>
                    <a:ext uri="{9D8B030D-6E8A-4147-A177-3AD203B41FA5}">
                      <a16:colId xmlns:a16="http://schemas.microsoft.com/office/drawing/2014/main" val="20000"/>
                    </a:ext>
                  </a:extLst>
                </a:gridCol>
                <a:gridCol w="7341356">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tblGrid>
              <a:tr h="347840">
                <a:tc>
                  <a:txBody>
                    <a:bodyPr/>
                    <a:lstStyle/>
                    <a:p>
                      <a:endParaRPr kumimoji="1" lang="ja-JP" altLang="en-US" sz="1100" dirty="0">
                        <a:solidFill>
                          <a:srgbClr val="FF0000"/>
                        </a:solidFill>
                        <a:latin typeface="+mn-ea"/>
                        <a:ea typeface="+mn-ea"/>
                      </a:endParaRPr>
                    </a:p>
                  </a:txBody>
                  <a:tcPr marL="91437" marR="91437" marT="45722" marB="45722"/>
                </a:tc>
                <a:tc>
                  <a:txBody>
                    <a:bodyPr/>
                    <a:lstStyle/>
                    <a:p>
                      <a:pPr algn="ctr"/>
                      <a:r>
                        <a:rPr kumimoji="1" lang="ja-JP" altLang="en-US" sz="1200" dirty="0"/>
                        <a:t>事業の内容</a:t>
                      </a:r>
                      <a:endParaRPr kumimoji="1" lang="ja-JP" altLang="en-US" sz="1200" dirty="0">
                        <a:latin typeface="+mn-ea"/>
                        <a:ea typeface="+mn-ea"/>
                      </a:endParaRPr>
                    </a:p>
                  </a:txBody>
                  <a:tcPr marL="91437" marR="91437" marT="45722" marB="45722" anchor="ctr"/>
                </a:tc>
                <a:tc>
                  <a:txBody>
                    <a:bodyPr/>
                    <a:lstStyle/>
                    <a:p>
                      <a:pPr algn="ctr"/>
                      <a:r>
                        <a:rPr kumimoji="1" lang="ja-JP" altLang="en-US" sz="1200" dirty="0"/>
                        <a:t>事業費</a:t>
                      </a:r>
                      <a:r>
                        <a:rPr kumimoji="1" lang="ja-JP" altLang="en-US" sz="900" dirty="0"/>
                        <a:t>（円）</a:t>
                      </a:r>
                      <a:endParaRPr kumimoji="1" lang="ja-JP" altLang="en-US" sz="1200" dirty="0">
                        <a:latin typeface="+mn-ea"/>
                        <a:ea typeface="+mn-ea"/>
                      </a:endParaRPr>
                    </a:p>
                  </a:txBody>
                  <a:tcPr marL="91437" marR="91437" marT="45722" marB="45722" anchor="ctr"/>
                </a:tc>
                <a:tc>
                  <a:txBody>
                    <a:bodyPr/>
                    <a:lstStyle/>
                    <a:p>
                      <a:pPr algn="ctr"/>
                      <a:r>
                        <a:rPr kumimoji="1" lang="ja-JP" altLang="en-US" sz="1200" spc="-80" baseline="0" dirty="0"/>
                        <a:t>収支及び資金調達計画</a:t>
                      </a:r>
                      <a:r>
                        <a:rPr kumimoji="1" lang="ja-JP" altLang="en-US" sz="900" u="sng" spc="-80" baseline="0" dirty="0">
                          <a:solidFill>
                            <a:schemeClr val="bg1"/>
                          </a:solidFill>
                        </a:rPr>
                        <a:t>（円）</a:t>
                      </a:r>
                      <a:endParaRPr kumimoji="1" lang="ja-JP" altLang="en-US" sz="900" spc="-80" baseline="0" dirty="0">
                        <a:solidFill>
                          <a:schemeClr val="bg1"/>
                        </a:solidFill>
                        <a:latin typeface="+mn-ea"/>
                        <a:ea typeface="+mn-ea"/>
                      </a:endParaRPr>
                    </a:p>
                  </a:txBody>
                  <a:tcPr marL="91437" marR="91437" marT="45722" marB="45722" anchor="ctr"/>
                </a:tc>
                <a:extLst>
                  <a:ext uri="{0D108BD9-81ED-4DB2-BD59-A6C34878D82A}">
                    <a16:rowId xmlns:a16="http://schemas.microsoft.com/office/drawing/2014/main" val="10000"/>
                  </a:ext>
                </a:extLst>
              </a:tr>
              <a:tr h="1789889">
                <a:tc>
                  <a:txBody>
                    <a:bodyPr/>
                    <a:lstStyle/>
                    <a:p>
                      <a:r>
                        <a:rPr kumimoji="1" lang="ja-JP" altLang="en-US" sz="1200" dirty="0"/>
                        <a:t>令和○年度</a:t>
                      </a:r>
                      <a:endParaRPr kumimoji="1" lang="en-US" altLang="ja-JP" sz="1200" dirty="0"/>
                    </a:p>
                    <a:p>
                      <a:r>
                        <a:rPr kumimoji="1" lang="en-US" altLang="zh-TW" sz="700" dirty="0">
                          <a:solidFill>
                            <a:schemeClr val="bg1">
                              <a:lumMod val="50000"/>
                            </a:schemeClr>
                          </a:solidFill>
                        </a:rPr>
                        <a:t>※</a:t>
                      </a:r>
                      <a:r>
                        <a:rPr kumimoji="1" lang="zh-TW" altLang="en-US" sz="700" dirty="0">
                          <a:solidFill>
                            <a:schemeClr val="bg1">
                              <a:lumMod val="50000"/>
                            </a:schemeClr>
                          </a:solidFill>
                        </a:rPr>
                        <a:t>補助事業終了後</a:t>
                      </a:r>
                      <a:r>
                        <a:rPr kumimoji="1" lang="ja-JP" altLang="en-US" sz="700" dirty="0">
                          <a:solidFill>
                            <a:schemeClr val="bg1">
                              <a:lumMod val="50000"/>
                            </a:schemeClr>
                          </a:solidFill>
                        </a:rPr>
                        <a:t>１</a:t>
                      </a:r>
                      <a:r>
                        <a:rPr kumimoji="1" lang="zh-TW" altLang="en-US" sz="700" dirty="0">
                          <a:solidFill>
                            <a:schemeClr val="bg1">
                              <a:lumMod val="50000"/>
                            </a:schemeClr>
                          </a:solidFill>
                        </a:rPr>
                        <a:t>年目</a:t>
                      </a:r>
                      <a:endPar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endParaRPr>
                    </a:p>
                  </a:txBody>
                  <a:tcPr marL="91437" marR="91437" marT="45722" marB="45722"/>
                </a:tc>
                <a:tc>
                  <a:txBody>
                    <a:bodyPr/>
                    <a:lstStyle/>
                    <a:p>
                      <a:r>
                        <a:rPr kumimoji="1" lang="ja-JP" altLang="en-US" sz="1000" u="sng" dirty="0">
                          <a:solidFill>
                            <a:srgbClr val="FF0000"/>
                          </a:solidFill>
                        </a:rPr>
                        <a:t>１　イベントの開催</a:t>
                      </a:r>
                      <a:endParaRPr kumimoji="1" lang="en-US" altLang="ja-JP" sz="1000" u="sng"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　 ・補助事業で実施したイベントの第２回を開催（年１回）</a:t>
                      </a:r>
                      <a:endParaRPr kumimoji="1" lang="en-US" altLang="ja-JP" sz="1000" dirty="0">
                        <a:solidFill>
                          <a:srgbClr val="FF0000"/>
                        </a:solidFill>
                      </a:endParaRPr>
                    </a:p>
                    <a:p>
                      <a:r>
                        <a:rPr kumimoji="1" lang="ja-JP" altLang="en-US" sz="1000" u="sng" dirty="0">
                          <a:solidFill>
                            <a:srgbClr val="FF0000"/>
                          </a:solidFill>
                        </a:rPr>
                        <a:t>２　セミナーの開催</a:t>
                      </a:r>
                      <a:endParaRPr kumimoji="1" lang="en-US" altLang="ja-JP" sz="1000" u="sng" dirty="0">
                        <a:solidFill>
                          <a:srgbClr val="FF0000"/>
                        </a:solidFill>
                      </a:endParaRPr>
                    </a:p>
                    <a:p>
                      <a:pPr marL="87313" marR="0" lvl="0" indent="-87313"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　 ・○○○と連携し、当地域への移住、二拠点居住、創業、ふるさと納税等関心を持たれている方向けの移住・創業セミナーを都内会場で実施（年１回）</a:t>
                      </a:r>
                      <a:endParaRPr kumimoji="1" lang="en-US" altLang="ja-JP" sz="1000" dirty="0">
                        <a:solidFill>
                          <a:srgbClr val="FF0000"/>
                        </a:solidFill>
                      </a:endParaRPr>
                    </a:p>
                    <a:p>
                      <a:r>
                        <a:rPr kumimoji="1" lang="ja-JP" altLang="en-US" sz="1000" u="sng" dirty="0">
                          <a:solidFill>
                            <a:srgbClr val="FF0000"/>
                          </a:solidFill>
                        </a:rPr>
                        <a:t>３　空き店舗の発掘</a:t>
                      </a:r>
                      <a:endParaRPr kumimoji="1" lang="en-US" altLang="ja-JP" sz="1000" u="sng" dirty="0">
                        <a:solidFill>
                          <a:srgbClr val="FF0000"/>
                        </a:solidFill>
                      </a:endParaRPr>
                    </a:p>
                    <a:p>
                      <a:r>
                        <a:rPr kumimoji="1" lang="ja-JP" altLang="en-US" sz="1000" dirty="0">
                          <a:solidFill>
                            <a:srgbClr val="FF0000"/>
                          </a:solidFill>
                        </a:rPr>
                        <a:t>　 ・商店街内の空き店舗の把握、所有者の調査（随時）</a:t>
                      </a:r>
                      <a:endParaRPr kumimoji="1" lang="en-US" altLang="ja-JP" sz="1000" dirty="0">
                        <a:solidFill>
                          <a:srgbClr val="FF0000"/>
                        </a:solidFill>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1"/>
                  </a:ext>
                </a:extLst>
              </a:tr>
              <a:tr h="1789889">
                <a:tc>
                  <a:txBody>
                    <a:bodyPr/>
                    <a:lstStyle/>
                    <a:p>
                      <a:r>
                        <a:rPr kumimoji="1" lang="ja-JP" altLang="en-US" sz="1200" dirty="0"/>
                        <a:t>令和○年度</a:t>
                      </a:r>
                      <a:endParaRPr kumimoji="1" lang="en-US" altLang="ja-JP" sz="1200" dirty="0"/>
                    </a:p>
                    <a:p>
                      <a:r>
                        <a:rPr kumimoji="1" lang="en-US" altLang="zh-TW" sz="700" dirty="0">
                          <a:solidFill>
                            <a:schemeClr val="bg1">
                              <a:lumMod val="50000"/>
                            </a:schemeClr>
                          </a:solidFill>
                        </a:rPr>
                        <a:t>※</a:t>
                      </a:r>
                      <a:r>
                        <a:rPr kumimoji="1" lang="zh-TW" altLang="en-US" sz="700" dirty="0">
                          <a:solidFill>
                            <a:schemeClr val="bg1">
                              <a:lumMod val="50000"/>
                            </a:schemeClr>
                          </a:solidFill>
                        </a:rPr>
                        <a:t>補助事業終了後</a:t>
                      </a:r>
                      <a:r>
                        <a:rPr kumimoji="1" lang="ja-JP" altLang="en-US" sz="700" dirty="0">
                          <a:solidFill>
                            <a:schemeClr val="bg1">
                              <a:lumMod val="50000"/>
                            </a:schemeClr>
                          </a:solidFill>
                        </a:rPr>
                        <a:t>２</a:t>
                      </a:r>
                      <a:r>
                        <a:rPr kumimoji="1" lang="zh-TW" altLang="en-US" sz="700" dirty="0">
                          <a:solidFill>
                            <a:schemeClr val="bg1">
                              <a:lumMod val="50000"/>
                            </a:schemeClr>
                          </a:solidFill>
                        </a:rPr>
                        <a:t>年目</a:t>
                      </a:r>
                    </a:p>
                    <a:p>
                      <a:endParaRPr kumimoji="1" lang="ja-JP" altLang="en-US" sz="1200" dirty="0">
                        <a:latin typeface="+mn-ea"/>
                        <a:ea typeface="+mn-ea"/>
                      </a:endParaRPr>
                    </a:p>
                  </a:txBody>
                  <a:tcPr marL="91437" marR="91437" marT="45722" marB="45722"/>
                </a:tc>
                <a:tc>
                  <a:txBody>
                    <a:bodyPr/>
                    <a:lstStyle/>
                    <a:p>
                      <a:r>
                        <a:rPr kumimoji="1" lang="ja-JP" altLang="en-US" sz="1000" u="sng" dirty="0">
                          <a:solidFill>
                            <a:srgbClr val="FF0000"/>
                          </a:solidFill>
                        </a:rPr>
                        <a:t>１　イベントの開催</a:t>
                      </a:r>
                      <a:endParaRPr kumimoji="1" lang="en-US" altLang="ja-JP" sz="1000" u="sng"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　 ・補助事業で実施したイベントの第３回を開催（年１回）</a:t>
                      </a:r>
                      <a:endParaRPr kumimoji="1" lang="en-US" altLang="ja-JP" sz="1000" dirty="0">
                        <a:solidFill>
                          <a:srgbClr val="FF0000"/>
                        </a:solidFill>
                      </a:endParaRPr>
                    </a:p>
                    <a:p>
                      <a:r>
                        <a:rPr kumimoji="1" lang="ja-JP" altLang="en-US" sz="1000" u="sng" dirty="0">
                          <a:solidFill>
                            <a:srgbClr val="FF0000"/>
                          </a:solidFill>
                        </a:rPr>
                        <a:t>２　セミナー・相談会の開催</a:t>
                      </a:r>
                      <a:endParaRPr kumimoji="1" lang="en-US" altLang="ja-JP" sz="1000" u="sng"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　 ・前年度に実施した都内会場でのセミナーを再度実施（年１回）</a:t>
                      </a:r>
                      <a:endParaRPr kumimoji="1" lang="en-US" altLang="ja-JP" sz="1000" dirty="0">
                        <a:solidFill>
                          <a:srgbClr val="FF0000"/>
                        </a:solidFill>
                      </a:endParaRPr>
                    </a:p>
                    <a:p>
                      <a:pPr marL="87313" indent="-87313"/>
                      <a:r>
                        <a:rPr kumimoji="1" lang="ja-JP" altLang="en-US" sz="1000" dirty="0">
                          <a:solidFill>
                            <a:srgbClr val="FF0000"/>
                          </a:solidFill>
                        </a:rPr>
                        <a:t>　 ・セミナー参加者をはじめとする当地域に関心を持っている方向けに、移住・創業個別相談会をオンラインで実施（年３回程度）</a:t>
                      </a:r>
                      <a:endParaRPr kumimoji="1" lang="en-US" altLang="ja-JP" sz="1000" dirty="0">
                        <a:solidFill>
                          <a:srgbClr val="FF0000"/>
                        </a:solidFill>
                      </a:endParaRPr>
                    </a:p>
                    <a:p>
                      <a:r>
                        <a:rPr kumimoji="1" lang="ja-JP" altLang="en-US" sz="1000" u="sng" dirty="0">
                          <a:solidFill>
                            <a:srgbClr val="FF0000"/>
                          </a:solidFill>
                        </a:rPr>
                        <a:t>３　空き店舗の発掘</a:t>
                      </a:r>
                      <a:endParaRPr kumimoji="1" lang="en-US" altLang="ja-JP" sz="1000" u="sng" dirty="0">
                        <a:solidFill>
                          <a:srgbClr val="FF0000"/>
                        </a:solidFill>
                      </a:endParaRPr>
                    </a:p>
                    <a:p>
                      <a:r>
                        <a:rPr kumimoji="1" lang="ja-JP" altLang="en-US" sz="1000" dirty="0">
                          <a:solidFill>
                            <a:srgbClr val="FF0000"/>
                          </a:solidFill>
                        </a:rPr>
                        <a:t>　 ・商店街内の空き店舗の把握、所有者の調査（随時）</a:t>
                      </a:r>
                      <a:endParaRPr kumimoji="1" lang="en-US" altLang="ja-JP" sz="1000" dirty="0">
                        <a:solidFill>
                          <a:srgbClr val="FF0000"/>
                        </a:solidFill>
                      </a:endParaRPr>
                    </a:p>
                    <a:p>
                      <a:r>
                        <a:rPr kumimoji="1" lang="ja-JP" altLang="en-US" sz="1000" dirty="0">
                          <a:solidFill>
                            <a:srgbClr val="FF0000"/>
                          </a:solidFill>
                        </a:rPr>
                        <a:t>　 ・空き店舗の物件化に向けた所有者との交渉開始（随時）</a:t>
                      </a:r>
                      <a:endParaRPr kumimoji="1" lang="en-US" altLang="ja-JP" sz="1000" dirty="0">
                        <a:solidFill>
                          <a:srgbClr val="FF0000"/>
                        </a:solidFill>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2"/>
                  </a:ext>
                </a:extLst>
              </a:tr>
              <a:tr h="1789889">
                <a:tc>
                  <a:txBody>
                    <a:bodyPr/>
                    <a:lstStyle/>
                    <a:p>
                      <a:r>
                        <a:rPr kumimoji="1" lang="ja-JP" altLang="en-US" sz="1200" dirty="0"/>
                        <a:t>令和○年度</a:t>
                      </a:r>
                      <a:endParaRPr kumimoji="1" lang="en-US" altLang="ja-JP" sz="1200" dirty="0"/>
                    </a:p>
                    <a:p>
                      <a:r>
                        <a:rPr kumimoji="1" lang="en-US" altLang="zh-TW" sz="700" dirty="0">
                          <a:solidFill>
                            <a:schemeClr val="bg1">
                              <a:lumMod val="50000"/>
                            </a:schemeClr>
                          </a:solidFill>
                        </a:rPr>
                        <a:t>※</a:t>
                      </a:r>
                      <a:r>
                        <a:rPr kumimoji="1" lang="zh-TW" altLang="en-US" sz="700" dirty="0">
                          <a:solidFill>
                            <a:schemeClr val="bg1">
                              <a:lumMod val="50000"/>
                            </a:schemeClr>
                          </a:solidFill>
                        </a:rPr>
                        <a:t>補助事業終了後</a:t>
                      </a:r>
                      <a:r>
                        <a:rPr kumimoji="1" lang="ja-JP" altLang="en-US" sz="700" dirty="0">
                          <a:solidFill>
                            <a:schemeClr val="bg1">
                              <a:lumMod val="50000"/>
                            </a:schemeClr>
                          </a:solidFill>
                        </a:rPr>
                        <a:t>３</a:t>
                      </a:r>
                      <a:r>
                        <a:rPr kumimoji="1" lang="zh-TW" altLang="en-US" sz="700" dirty="0">
                          <a:solidFill>
                            <a:schemeClr val="bg1">
                              <a:lumMod val="50000"/>
                            </a:schemeClr>
                          </a:solidFill>
                        </a:rPr>
                        <a:t>年目</a:t>
                      </a:r>
                    </a:p>
                    <a:p>
                      <a:endParaRPr kumimoji="1" lang="ja-JP" altLang="en-US" sz="1200" dirty="0">
                        <a:latin typeface="+mn-ea"/>
                        <a:ea typeface="+mn-ea"/>
                      </a:endParaRPr>
                    </a:p>
                  </a:txBody>
                  <a:tcPr marL="91437" marR="91437" marT="45722" marB="45722"/>
                </a:tc>
                <a:tc>
                  <a:txBody>
                    <a:bodyPr/>
                    <a:lstStyle/>
                    <a:p>
                      <a:r>
                        <a:rPr kumimoji="1" lang="ja-JP" altLang="en-US" sz="1000" u="sng" dirty="0">
                          <a:solidFill>
                            <a:srgbClr val="FF0000"/>
                          </a:solidFill>
                        </a:rPr>
                        <a:t>１　イベントの開催</a:t>
                      </a:r>
                    </a:p>
                    <a:p>
                      <a:r>
                        <a:rPr kumimoji="1" lang="ja-JP" altLang="en-US" sz="1000" dirty="0">
                          <a:solidFill>
                            <a:srgbClr val="FF0000"/>
                          </a:solidFill>
                        </a:rPr>
                        <a:t>　 ・補助事業で実施したイベントの第４回を開催（年１回）</a:t>
                      </a:r>
                    </a:p>
                    <a:p>
                      <a:r>
                        <a:rPr kumimoji="1" lang="ja-JP" altLang="en-US" sz="1000" u="sng" dirty="0">
                          <a:solidFill>
                            <a:srgbClr val="FF0000"/>
                          </a:solidFill>
                        </a:rPr>
                        <a:t>２　セミナー・相談会の開催</a:t>
                      </a:r>
                    </a:p>
                    <a:p>
                      <a:r>
                        <a:rPr kumimoji="1" lang="ja-JP" altLang="en-US" sz="1000" dirty="0">
                          <a:solidFill>
                            <a:srgbClr val="FF0000"/>
                          </a:solidFill>
                        </a:rPr>
                        <a:t>　 ・前年度に引き続き都内会場でのセミナーを実施（年１回）</a:t>
                      </a:r>
                    </a:p>
                    <a:p>
                      <a:r>
                        <a:rPr kumimoji="1" lang="ja-JP" altLang="en-US" sz="1000" dirty="0">
                          <a:solidFill>
                            <a:srgbClr val="FF0000"/>
                          </a:solidFill>
                        </a:rPr>
                        <a:t>　 ・移住・創業個別相談会を引き続きオンラインで実施（年３回程度）</a:t>
                      </a:r>
                      <a:endParaRPr kumimoji="1" lang="en-US" altLang="ja-JP" sz="1000" dirty="0">
                        <a:solidFill>
                          <a:srgbClr val="FF0000"/>
                        </a:solidFill>
                      </a:endParaRPr>
                    </a:p>
                    <a:p>
                      <a:r>
                        <a:rPr kumimoji="1" lang="ja-JP" altLang="en-US" sz="1000" u="sng" dirty="0">
                          <a:solidFill>
                            <a:srgbClr val="FF0000"/>
                          </a:solidFill>
                        </a:rPr>
                        <a:t>３　空き店舗の発掘を引き続き継続</a:t>
                      </a:r>
                      <a:r>
                        <a:rPr kumimoji="1" lang="ja-JP" altLang="en-US" sz="1000" u="none" dirty="0">
                          <a:solidFill>
                            <a:srgbClr val="FF0000"/>
                          </a:solidFill>
                        </a:rPr>
                        <a:t>（随時）　</a:t>
                      </a:r>
                      <a:endParaRPr kumimoji="1" lang="en-US" altLang="ja-JP" sz="1000" u="none" dirty="0">
                        <a:solidFill>
                          <a:srgbClr val="FF0000"/>
                        </a:solidFill>
                      </a:endParaRPr>
                    </a:p>
                    <a:p>
                      <a:r>
                        <a:rPr kumimoji="1" lang="ja-JP" altLang="en-US" sz="1000" u="sng" dirty="0">
                          <a:solidFill>
                            <a:srgbClr val="FF0000"/>
                          </a:solidFill>
                        </a:rPr>
                        <a:t>４　内覧会ツアーの開催</a:t>
                      </a:r>
                    </a:p>
                    <a:p>
                      <a:r>
                        <a:rPr kumimoji="1" lang="ja-JP" altLang="en-US" sz="1000" dirty="0">
                          <a:solidFill>
                            <a:srgbClr val="FF0000"/>
                          </a:solidFill>
                        </a:rPr>
                        <a:t>　 ・移住・空き店舗への開業希望者向けに、発掘した商店街の空き店舗の内覧会ツアーを開催（年４回）</a:t>
                      </a:r>
                      <a:endParaRPr kumimoji="1" lang="en-US" altLang="ja-JP" sz="1000" dirty="0">
                        <a:solidFill>
                          <a:srgbClr val="FF0000"/>
                        </a:solidFill>
                      </a:endParaRPr>
                    </a:p>
                    <a:p>
                      <a:r>
                        <a:rPr kumimoji="1" lang="ja-JP" altLang="en-US" sz="1000" u="sng" dirty="0">
                          <a:solidFill>
                            <a:srgbClr val="FF0000"/>
                          </a:solidFill>
                        </a:rPr>
                        <a:t>５　移住・空き店舗開業個別相談</a:t>
                      </a:r>
                      <a:endParaRPr kumimoji="1" lang="en-US" altLang="ja-JP" sz="1000" u="sng" dirty="0">
                        <a:solidFill>
                          <a:srgbClr val="FF0000"/>
                        </a:solidFill>
                      </a:endParaRPr>
                    </a:p>
                    <a:p>
                      <a:pPr marL="87313" indent="-87313"/>
                      <a:r>
                        <a:rPr kumimoji="1" lang="ja-JP" altLang="en-US" sz="1000" dirty="0">
                          <a:solidFill>
                            <a:srgbClr val="FF0000"/>
                          </a:solidFill>
                        </a:rPr>
                        <a:t>　 ・具体的に移住、空き店舗開業の物件を探している方に、空き店舗の紹介や、建築士などからの改装等の助言や提案を実施（随時）</a:t>
                      </a:r>
                      <a:endParaRPr kumimoji="1" lang="ja-JP" altLang="en-US" sz="1000" dirty="0">
                        <a:solidFill>
                          <a:srgbClr val="FF0000"/>
                        </a:solidFill>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3"/>
                  </a:ext>
                </a:extLst>
              </a:tr>
            </a:tbl>
          </a:graphicData>
        </a:graphic>
      </p:graphicFrame>
      <p:sp>
        <p:nvSpPr>
          <p:cNvPr id="5" name="四角形: 角を丸くする 4">
            <a:extLst>
              <a:ext uri="{FF2B5EF4-FFF2-40B4-BE49-F238E27FC236}">
                <a16:creationId xmlns:a16="http://schemas.microsoft.com/office/drawing/2014/main" id="{76D7FC74-E082-E76F-979C-FF066AD5CAE4}"/>
              </a:ext>
            </a:extLst>
          </p:cNvPr>
          <p:cNvSpPr/>
          <p:nvPr/>
        </p:nvSpPr>
        <p:spPr>
          <a:xfrm>
            <a:off x="1127448" y="805217"/>
            <a:ext cx="2937033" cy="37613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00" dirty="0">
                <a:solidFill>
                  <a:schemeClr val="bg1">
                    <a:lumMod val="50000"/>
                  </a:schemeClr>
                </a:solidFill>
                <a:latin typeface="+mj-ea"/>
                <a:ea typeface="+mj-ea"/>
              </a:rPr>
              <a:t>最低３年間の事業計画・事業構想についてご記載ください。</a:t>
            </a:r>
          </a:p>
        </p:txBody>
      </p:sp>
      <p:sp>
        <p:nvSpPr>
          <p:cNvPr id="6" name="テキスト ボックス 2">
            <a:extLst>
              <a:ext uri="{FF2B5EF4-FFF2-40B4-BE49-F238E27FC236}">
                <a16:creationId xmlns:a16="http://schemas.microsoft.com/office/drawing/2014/main" id="{D2AB1F12-2550-4396-FD2F-54CF85A94828}"/>
              </a:ext>
            </a:extLst>
          </p:cNvPr>
          <p:cNvSpPr txBox="1">
            <a:spLocks noChangeArrowheads="1"/>
          </p:cNvSpPr>
          <p:nvPr/>
        </p:nvSpPr>
        <p:spPr bwMode="auto">
          <a:xfrm>
            <a:off x="47328" y="6575087"/>
            <a:ext cx="864393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事業内容、事業費の積算、収支計画及び資金調達計画の詳細がわかる資料（任意様式）を添付してください。</a:t>
            </a:r>
            <a:endParaRPr lang="ja-JP" altLang="en-US" sz="1200" dirty="0">
              <a:latin typeface="+mj-ea"/>
              <a:ea typeface="+mj-ea"/>
            </a:endParaRPr>
          </a:p>
        </p:txBody>
      </p:sp>
      <p:grpSp>
        <p:nvGrpSpPr>
          <p:cNvPr id="4" name="グループ化 3">
            <a:extLst>
              <a:ext uri="{FF2B5EF4-FFF2-40B4-BE49-F238E27FC236}">
                <a16:creationId xmlns:a16="http://schemas.microsoft.com/office/drawing/2014/main" id="{4FE273F0-CB32-F3B4-9B7A-FA7ACFD21093}"/>
              </a:ext>
            </a:extLst>
          </p:cNvPr>
          <p:cNvGrpSpPr/>
          <p:nvPr/>
        </p:nvGrpSpPr>
        <p:grpSpPr>
          <a:xfrm>
            <a:off x="47328" y="46520"/>
            <a:ext cx="12097344" cy="657225"/>
            <a:chOff x="47328" y="250828"/>
            <a:chExt cx="12097344" cy="657225"/>
          </a:xfrm>
          <a:gradFill>
            <a:gsLst>
              <a:gs pos="0">
                <a:srgbClr val="00B0F0"/>
              </a:gs>
              <a:gs pos="50000">
                <a:schemeClr val="bg1"/>
              </a:gs>
              <a:gs pos="100000">
                <a:srgbClr val="00B0F0"/>
              </a:gs>
            </a:gsLst>
            <a:lin ang="5400000" scaled="1"/>
          </a:gradFill>
        </p:grpSpPr>
        <p:sp>
          <p:nvSpPr>
            <p:cNvPr id="40" name="AutoShape 15">
              <a:extLst>
                <a:ext uri="{FF2B5EF4-FFF2-40B4-BE49-F238E27FC236}">
                  <a16:creationId xmlns:a16="http://schemas.microsoft.com/office/drawing/2014/main" id="{2217AC1F-5E50-602E-4741-D779CB58EF01}"/>
                </a:ext>
              </a:extLst>
            </p:cNvPr>
            <p:cNvSpPr>
              <a:spLocks noChangeArrowheads="1"/>
            </p:cNvSpPr>
            <p:nvPr/>
          </p:nvSpPr>
          <p:spPr bwMode="auto">
            <a:xfrm>
              <a:off x="47328" y="250828"/>
              <a:ext cx="12097344" cy="657225"/>
            </a:xfrm>
            <a:prstGeom prst="roundRect">
              <a:avLst>
                <a:gd name="adj" fmla="val 21125"/>
              </a:avLst>
            </a:prstGeom>
            <a:grp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補助事業終了後の事業計画（令和○年度～令和○年度）　</a:t>
              </a:r>
              <a:endParaRPr lang="en-US" altLang="ja-JP" sz="1814" b="1" dirty="0">
                <a:solidFill>
                  <a:srgbClr val="000000"/>
                </a:solidFill>
                <a:latin typeface="+mj-ea"/>
                <a:ea typeface="+mj-ea"/>
              </a:endParaRPr>
            </a:p>
            <a:p>
              <a:pPr algn="ctr" defTabSz="829452" eaLnBrk="1" hangingPunct="1">
                <a:defRPr/>
              </a:pP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補助事業終了後３年～５年の事業計画について概要を記載してください。</a:t>
              </a:r>
              <a:endParaRPr lang="ja-JP" altLang="en-US" sz="1814" b="1" dirty="0">
                <a:solidFill>
                  <a:schemeClr val="bg1">
                    <a:lumMod val="50000"/>
                  </a:schemeClr>
                </a:solidFill>
                <a:latin typeface="+mj-ea"/>
                <a:ea typeface="+mj-ea"/>
              </a:endParaRPr>
            </a:p>
          </p:txBody>
        </p:sp>
        <p:sp>
          <p:nvSpPr>
            <p:cNvPr id="7" name="テキスト ボックス 6">
              <a:extLst>
                <a:ext uri="{FF2B5EF4-FFF2-40B4-BE49-F238E27FC236}">
                  <a16:creationId xmlns:a16="http://schemas.microsoft.com/office/drawing/2014/main" id="{C6379EEB-31E3-8511-750E-AFDA208F66AE}"/>
                </a:ext>
              </a:extLst>
            </p:cNvPr>
            <p:cNvSpPr txBox="1">
              <a:spLocks noChangeArrowheads="1"/>
            </p:cNvSpPr>
            <p:nvPr/>
          </p:nvSpPr>
          <p:spPr bwMode="auto">
            <a:xfrm>
              <a:off x="10920536" y="404664"/>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mj-ea"/>
                  <a:ea typeface="+mj-ea"/>
                </a:rPr>
                <a:t>様式ア</a:t>
              </a:r>
              <a:r>
                <a:rPr lang="en-US" altLang="ja-JP" sz="1600" b="1" dirty="0">
                  <a:latin typeface="+mj-ea"/>
                  <a:ea typeface="+mj-ea"/>
                </a:rPr>
                <a:t>-</a:t>
              </a:r>
              <a:r>
                <a:rPr lang="ja-JP" altLang="en-US" sz="1600" b="1" dirty="0">
                  <a:latin typeface="+mj-ea"/>
                  <a:ea typeface="+mj-ea"/>
                </a:rPr>
                <a:t>６</a:t>
              </a:r>
            </a:p>
          </p:txBody>
        </p:sp>
        <p:sp>
          <p:nvSpPr>
            <p:cNvPr id="8" name="四角形: 角を丸くする 7">
              <a:extLst>
                <a:ext uri="{FF2B5EF4-FFF2-40B4-BE49-F238E27FC236}">
                  <a16:creationId xmlns:a16="http://schemas.microsoft.com/office/drawing/2014/main" id="{79B57DD1-F931-96C8-8BDA-1E7482FC62D7}"/>
                </a:ext>
              </a:extLst>
            </p:cNvPr>
            <p:cNvSpPr/>
            <p:nvPr/>
          </p:nvSpPr>
          <p:spPr>
            <a:xfrm>
              <a:off x="126839" y="422409"/>
              <a:ext cx="2366330" cy="321613"/>
            </a:xfrm>
            <a:prstGeom prst="roundRect">
              <a:avLst>
                <a:gd name="adj" fmla="val 50000"/>
              </a:avLst>
            </a:prstGeom>
            <a:solidFill>
              <a:schemeClr val="bg1"/>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a:solidFill>
                    <a:srgbClr val="FF0000"/>
                  </a:solidFill>
                  <a:latin typeface="ＭＳ ゴシック" panose="020B0609070205080204" pitchFamily="49" charset="-128"/>
                  <a:ea typeface="ＭＳ ゴシック" panose="020B0609070205080204" pitchFamily="49" charset="-128"/>
                </a:rPr>
                <a:t>記載</a:t>
              </a:r>
              <a:r>
                <a:rPr kumimoji="1" lang="ja-JP" altLang="en-US" dirty="0">
                  <a:solidFill>
                    <a:srgbClr val="FF0000"/>
                  </a:solidFill>
                  <a:latin typeface="ＭＳ ゴシック" panose="020B0609070205080204" pitchFamily="49" charset="-128"/>
                  <a:ea typeface="ＭＳ ゴシック" panose="020B0609070205080204" pitchFamily="49" charset="-128"/>
                </a:rPr>
                <a:t>例・ソフト事業</a:t>
              </a:r>
            </a:p>
          </p:txBody>
        </p:sp>
      </p:grpSp>
    </p:spTree>
    <p:extLst>
      <p:ext uri="{BB962C8B-B14F-4D97-AF65-F5344CB8AC3E}">
        <p14:creationId xmlns:p14="http://schemas.microsoft.com/office/powerpoint/2010/main" val="1773420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2217AC1F-5E50-602E-4741-D779CB58EF01}"/>
              </a:ext>
            </a:extLst>
          </p:cNvPr>
          <p:cNvSpPr>
            <a:spLocks noChangeArrowheads="1"/>
          </p:cNvSpPr>
          <p:nvPr/>
        </p:nvSpPr>
        <p:spPr bwMode="auto">
          <a:xfrm>
            <a:off x="47328" y="55728"/>
            <a:ext cx="12097344" cy="657225"/>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補助事業終了後の事業計画（令和○年度～令和○年度）　</a:t>
            </a:r>
            <a:endParaRPr lang="en-US" altLang="ja-JP" sz="1814" b="1" dirty="0">
              <a:solidFill>
                <a:srgbClr val="000000"/>
              </a:solidFill>
              <a:latin typeface="+mj-ea"/>
              <a:ea typeface="+mj-ea"/>
            </a:endParaRPr>
          </a:p>
          <a:p>
            <a:pPr algn="ctr" defTabSz="829452" eaLnBrk="1" hangingPunct="1">
              <a:defRPr/>
            </a:pP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補助事業終了後３年～５年の事業計画について概要を記載してください。</a:t>
            </a:r>
            <a:endParaRPr lang="ja-JP" altLang="en-US" sz="1814" b="1" dirty="0">
              <a:solidFill>
                <a:schemeClr val="bg1">
                  <a:lumMod val="50000"/>
                </a:schemeClr>
              </a:solidFill>
              <a:latin typeface="+mj-ea"/>
              <a:ea typeface="+mj-ea"/>
            </a:endParaRPr>
          </a:p>
        </p:txBody>
      </p:sp>
      <p:sp>
        <p:nvSpPr>
          <p:cNvPr id="121" name="正方形/長方形 120">
            <a:extLst>
              <a:ext uri="{FF2B5EF4-FFF2-40B4-BE49-F238E27FC236}">
                <a16:creationId xmlns:a16="http://schemas.microsoft.com/office/drawing/2014/main" id="{393A5436-5194-291A-BA4F-8AB1A7ADC7E6}"/>
              </a:ext>
            </a:extLst>
          </p:cNvPr>
          <p:cNvSpPr/>
          <p:nvPr/>
        </p:nvSpPr>
        <p:spPr>
          <a:xfrm>
            <a:off x="1749428" y="923928"/>
            <a:ext cx="2189163"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3" name="正方形/長方形 112">
            <a:extLst>
              <a:ext uri="{FF2B5EF4-FFF2-40B4-BE49-F238E27FC236}">
                <a16:creationId xmlns:a16="http://schemas.microsoft.com/office/drawing/2014/main" id="{4884FD01-0F2C-7B49-4704-B7C25AA941D4}"/>
              </a:ext>
            </a:extLst>
          </p:cNvPr>
          <p:cNvSpPr/>
          <p:nvPr/>
        </p:nvSpPr>
        <p:spPr>
          <a:xfrm>
            <a:off x="7620000" y="908050"/>
            <a:ext cx="2649538"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graphicFrame>
        <p:nvGraphicFramePr>
          <p:cNvPr id="2" name="表 1">
            <a:extLst>
              <a:ext uri="{FF2B5EF4-FFF2-40B4-BE49-F238E27FC236}">
                <a16:creationId xmlns:a16="http://schemas.microsoft.com/office/drawing/2014/main" id="{79334E48-7094-8BAC-E316-38570B1BAE2A}"/>
              </a:ext>
            </a:extLst>
          </p:cNvPr>
          <p:cNvGraphicFramePr>
            <a:graphicFrameLocks noGrp="1"/>
          </p:cNvGraphicFramePr>
          <p:nvPr>
            <p:extLst>
              <p:ext uri="{D42A27DB-BD31-4B8C-83A1-F6EECF244321}">
                <p14:modId xmlns:p14="http://schemas.microsoft.com/office/powerpoint/2010/main" val="1753733072"/>
              </p:ext>
            </p:extLst>
          </p:nvPr>
        </p:nvGraphicFramePr>
        <p:xfrm>
          <a:off x="47328" y="880757"/>
          <a:ext cx="12097344" cy="5694328"/>
        </p:xfrm>
        <a:graphic>
          <a:graphicData uri="http://schemas.openxmlformats.org/drawingml/2006/table">
            <a:tbl>
              <a:tblPr firstRow="1" bandRow="1">
                <a:tableStyleId>{7DF18680-E054-41AD-8BC1-D1AEF772440D}</a:tableStyleId>
              </a:tblPr>
              <a:tblGrid>
                <a:gridCol w="1159027">
                  <a:extLst>
                    <a:ext uri="{9D8B030D-6E8A-4147-A177-3AD203B41FA5}">
                      <a16:colId xmlns:a16="http://schemas.microsoft.com/office/drawing/2014/main" val="20000"/>
                    </a:ext>
                  </a:extLst>
                </a:gridCol>
                <a:gridCol w="7337917">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tblGrid>
              <a:tr h="320769">
                <a:tc>
                  <a:txBody>
                    <a:bodyPr/>
                    <a:lstStyle/>
                    <a:p>
                      <a:endParaRPr kumimoji="1" lang="ja-JP" altLang="en-US" sz="1200" dirty="0">
                        <a:latin typeface="+mn-ea"/>
                        <a:ea typeface="+mn-ea"/>
                      </a:endParaRPr>
                    </a:p>
                  </a:txBody>
                  <a:tcPr marL="91437" marR="91437" marT="45722" marB="45722"/>
                </a:tc>
                <a:tc>
                  <a:txBody>
                    <a:bodyPr/>
                    <a:lstStyle/>
                    <a:p>
                      <a:pPr algn="ctr"/>
                      <a:r>
                        <a:rPr kumimoji="1" lang="ja-JP" altLang="en-US" sz="1200" dirty="0"/>
                        <a:t>事業の内容</a:t>
                      </a:r>
                      <a:endParaRPr kumimoji="1" lang="ja-JP" altLang="en-US" sz="1200" dirty="0">
                        <a:latin typeface="+mn-ea"/>
                        <a:ea typeface="+mn-ea"/>
                      </a:endParaRPr>
                    </a:p>
                  </a:txBody>
                  <a:tcPr marL="91437" marR="91437" marT="45722" marB="45722" anchor="ctr"/>
                </a:tc>
                <a:tc>
                  <a:txBody>
                    <a:bodyPr/>
                    <a:lstStyle/>
                    <a:p>
                      <a:pPr algn="ctr"/>
                      <a:r>
                        <a:rPr kumimoji="1" lang="ja-JP" altLang="en-US" sz="1200" dirty="0"/>
                        <a:t>事業費</a:t>
                      </a:r>
                      <a:r>
                        <a:rPr kumimoji="1" lang="ja-JP" altLang="en-US" sz="900" dirty="0"/>
                        <a:t>（円）</a:t>
                      </a:r>
                      <a:endParaRPr kumimoji="1" lang="ja-JP" altLang="en-US" sz="1200" dirty="0">
                        <a:latin typeface="+mn-ea"/>
                        <a:ea typeface="+mn-ea"/>
                      </a:endParaRPr>
                    </a:p>
                  </a:txBody>
                  <a:tcPr marL="91437" marR="91437" marT="45722" marB="45722" anchor="ctr"/>
                </a:tc>
                <a:tc>
                  <a:txBody>
                    <a:bodyPr/>
                    <a:lstStyle/>
                    <a:p>
                      <a:pPr algn="ctr"/>
                      <a:r>
                        <a:rPr kumimoji="1" lang="ja-JP" altLang="en-US" sz="1200" spc="-80" baseline="0" dirty="0"/>
                        <a:t>収支及び資金調達計画</a:t>
                      </a:r>
                      <a:r>
                        <a:rPr kumimoji="1" lang="ja-JP" altLang="en-US" sz="900" u="sng" spc="-80" baseline="0" dirty="0">
                          <a:solidFill>
                            <a:schemeClr val="bg1"/>
                          </a:solidFill>
                        </a:rPr>
                        <a:t>（円）</a:t>
                      </a:r>
                      <a:endParaRPr kumimoji="1" lang="ja-JP" altLang="en-US" sz="900" spc="-80" baseline="0" dirty="0">
                        <a:solidFill>
                          <a:schemeClr val="bg1"/>
                        </a:solidFill>
                        <a:latin typeface="+mn-ea"/>
                        <a:ea typeface="+mn-ea"/>
                      </a:endParaRPr>
                    </a:p>
                  </a:txBody>
                  <a:tcPr marL="91437" marR="91437" marT="45722" marB="45722" anchor="ctr"/>
                </a:tc>
                <a:extLst>
                  <a:ext uri="{0D108BD9-81ED-4DB2-BD59-A6C34878D82A}">
                    <a16:rowId xmlns:a16="http://schemas.microsoft.com/office/drawing/2014/main" val="10000"/>
                  </a:ext>
                </a:extLst>
              </a:tr>
              <a:tr h="2064232">
                <a:tc>
                  <a:txBody>
                    <a:bodyPr/>
                    <a:lstStyle/>
                    <a:p>
                      <a:r>
                        <a:rPr kumimoji="1" lang="ja-JP" altLang="en-US" sz="1200" dirty="0"/>
                        <a:t>令和○年度</a:t>
                      </a:r>
                      <a:endParaRPr kumimoji="1" lang="en-US" altLang="ja-JP" sz="1200" dirty="0"/>
                    </a:p>
                    <a:p>
                      <a:r>
                        <a:rPr kumimoji="1" lang="en-US" altLang="zh-TW" sz="700" dirty="0">
                          <a:solidFill>
                            <a:schemeClr val="bg1">
                              <a:lumMod val="50000"/>
                            </a:schemeClr>
                          </a:solidFill>
                        </a:rPr>
                        <a:t>※</a:t>
                      </a:r>
                      <a:r>
                        <a:rPr kumimoji="1" lang="zh-TW" altLang="en-US" sz="700" dirty="0">
                          <a:solidFill>
                            <a:schemeClr val="bg1">
                              <a:lumMod val="50000"/>
                            </a:schemeClr>
                          </a:solidFill>
                        </a:rPr>
                        <a:t>補助事業終了後</a:t>
                      </a:r>
                      <a:r>
                        <a:rPr kumimoji="1" lang="ja-JP" altLang="en-US" sz="700" dirty="0">
                          <a:solidFill>
                            <a:schemeClr val="bg1">
                              <a:lumMod val="50000"/>
                            </a:schemeClr>
                          </a:solidFill>
                        </a:rPr>
                        <a:t>１</a:t>
                      </a:r>
                      <a:r>
                        <a:rPr kumimoji="1" lang="zh-TW" altLang="en-US" sz="700" dirty="0">
                          <a:solidFill>
                            <a:schemeClr val="bg1">
                              <a:lumMod val="50000"/>
                            </a:schemeClr>
                          </a:solidFill>
                        </a:rPr>
                        <a:t>年目</a:t>
                      </a:r>
                      <a:endPar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endParaRPr>
                    </a:p>
                  </a:txBody>
                  <a:tcPr marL="91437" marR="91437" marT="45722" marB="45722"/>
                </a:tc>
                <a:tc>
                  <a:txBody>
                    <a:bodyPr/>
                    <a:lstStyle/>
                    <a:p>
                      <a:r>
                        <a:rPr kumimoji="1" lang="ja-JP" altLang="en-US" sz="1000" kern="1200" dirty="0">
                          <a:solidFill>
                            <a:srgbClr val="FF0000"/>
                          </a:solidFill>
                        </a:rPr>
                        <a:t>１　入居者募集に向けた取組</a:t>
                      </a:r>
                      <a:r>
                        <a:rPr kumimoji="1" lang="ja-JP" altLang="en-US" sz="1000" u="sng" kern="1200" dirty="0">
                          <a:solidFill>
                            <a:srgbClr val="FF0000"/>
                          </a:solidFill>
                        </a:rPr>
                        <a:t>（２号事業）</a:t>
                      </a:r>
                    </a:p>
                    <a:p>
                      <a:r>
                        <a:rPr kumimoji="1" lang="ja-JP" altLang="en-US" sz="1000" kern="1200" dirty="0">
                          <a:solidFill>
                            <a:srgbClr val="FF0000"/>
                          </a:solidFill>
                        </a:rPr>
                        <a:t> 　・入居者募集セミナーの開催</a:t>
                      </a:r>
                    </a:p>
                    <a:p>
                      <a:r>
                        <a:rPr kumimoji="1" lang="ja-JP" altLang="en-US" sz="1000" kern="1200" dirty="0">
                          <a:solidFill>
                            <a:srgbClr val="FF0000"/>
                          </a:solidFill>
                        </a:rPr>
                        <a:t> 　・市役所の移住支援セクションとの連携による個別相談会や県との連携により移住＆開業セミナーの開催</a:t>
                      </a:r>
                    </a:p>
                    <a:p>
                      <a:r>
                        <a:rPr kumimoji="1" lang="ja-JP" altLang="en-US" sz="1000" kern="1200" dirty="0">
                          <a:solidFill>
                            <a:srgbClr val="FF0000"/>
                          </a:solidFill>
                        </a:rPr>
                        <a:t> 　・ＨＰ＆ＳＮＳによる情報発信。動画による施設紹介など情報発信を強力に推進</a:t>
                      </a:r>
                    </a:p>
                    <a:p>
                      <a:r>
                        <a:rPr kumimoji="1" lang="ja-JP" altLang="en-US" sz="1000" kern="1200" dirty="0">
                          <a:solidFill>
                            <a:srgbClr val="FF0000"/>
                          </a:solidFill>
                        </a:rPr>
                        <a:t>２　入居者の選定</a:t>
                      </a:r>
                      <a:r>
                        <a:rPr kumimoji="1" lang="ja-JP" altLang="en-US" sz="1000" u="sng" kern="1200" dirty="0">
                          <a:solidFill>
                            <a:srgbClr val="FF0000"/>
                          </a:solidFill>
                        </a:rPr>
                        <a:t>（２号事業）</a:t>
                      </a:r>
                      <a:endParaRPr kumimoji="1" lang="ja-JP" altLang="en-US" sz="1000" kern="1200" dirty="0">
                        <a:solidFill>
                          <a:srgbClr val="FF0000"/>
                        </a:solidFill>
                      </a:endParaRPr>
                    </a:p>
                    <a:p>
                      <a:r>
                        <a:rPr kumimoji="1" lang="ja-JP" altLang="en-US" sz="1000" kern="1200" dirty="0">
                          <a:solidFill>
                            <a:srgbClr val="FF0000"/>
                          </a:solidFill>
                        </a:rPr>
                        <a:t> 　・入居者選定要項の検討（地元商店街、商工会議所、市役所等とも連携）及び都内某所での入居個別相談会の開催（随時）</a:t>
                      </a:r>
                    </a:p>
                    <a:p>
                      <a:r>
                        <a:rPr kumimoji="1" lang="ja-JP" altLang="en-US" sz="1000" kern="1200" dirty="0">
                          <a:solidFill>
                            <a:srgbClr val="FF0000"/>
                          </a:solidFill>
                        </a:rPr>
                        <a:t> 　・面接・プレゼン等の実施による入居者選定の実施</a:t>
                      </a:r>
                      <a:endParaRPr kumimoji="1" lang="en-US" altLang="ja-JP" sz="1000" kern="1200" dirty="0">
                        <a:solidFill>
                          <a:srgbClr val="FF0000"/>
                        </a:solidFill>
                      </a:endParaRPr>
                    </a:p>
                    <a:p>
                      <a:r>
                        <a:rPr kumimoji="1" lang="ja-JP" altLang="en-US" sz="1000" kern="1200" dirty="0">
                          <a:solidFill>
                            <a:srgbClr val="FF0000"/>
                          </a:solidFill>
                        </a:rPr>
                        <a:t>３　入居者向け支援事業パッケージの実施</a:t>
                      </a:r>
                      <a:r>
                        <a:rPr kumimoji="1" lang="ja-JP" altLang="en-US" sz="1000" u="sng" kern="1200" dirty="0">
                          <a:solidFill>
                            <a:srgbClr val="FF0000"/>
                          </a:solidFill>
                        </a:rPr>
                        <a:t>（３、４号事業）</a:t>
                      </a:r>
                      <a:endParaRPr kumimoji="1" lang="ja-JP" altLang="en-US" sz="1000" kern="1200" dirty="0">
                        <a:solidFill>
                          <a:srgbClr val="FF0000"/>
                        </a:solidFill>
                      </a:endParaRPr>
                    </a:p>
                    <a:p>
                      <a:r>
                        <a:rPr kumimoji="1" lang="ja-JP" altLang="en-US" sz="1000" kern="1200" dirty="0">
                          <a:solidFill>
                            <a:srgbClr val="FF0000"/>
                          </a:solidFill>
                        </a:rPr>
                        <a:t> 　・入居者向け創業支援制度説明会の開催（県産業振興公社と連携予定）</a:t>
                      </a:r>
                    </a:p>
                    <a:p>
                      <a:r>
                        <a:rPr kumimoji="1" lang="ja-JP" altLang="en-US" sz="1000" kern="1200" dirty="0">
                          <a:solidFill>
                            <a:srgbClr val="FF0000"/>
                          </a:solidFill>
                        </a:rPr>
                        <a:t> 　・本格創業に向けた資金確保に関する個別説明会の開催（地元金融機関と連携予定）</a:t>
                      </a:r>
                    </a:p>
                    <a:p>
                      <a:r>
                        <a:rPr kumimoji="1" lang="ja-JP" altLang="en-US" sz="1000" kern="1200" dirty="0">
                          <a:solidFill>
                            <a:srgbClr val="FF0000"/>
                          </a:solidFill>
                        </a:rPr>
                        <a:t> 　・経営力アップに向けた経営指導（経営革新計画の策定支援等について商工会・商工会議所と連携予定）</a:t>
                      </a:r>
                    </a:p>
                    <a:p>
                      <a:r>
                        <a:rPr kumimoji="1" lang="ja-JP" altLang="en-US" sz="1000" kern="1200" dirty="0">
                          <a:solidFill>
                            <a:srgbClr val="FF0000"/>
                          </a:solidFill>
                        </a:rPr>
                        <a:t> 　・空き店舗を活用したミニマム創業に関する説明会（市役所と連携予定）及び商店街内での創業に向けた個店経営指導</a:t>
                      </a:r>
                      <a:endParaRPr kumimoji="1" lang="ja-JP" altLang="en-US" sz="1000" kern="1200" dirty="0">
                        <a:solidFill>
                          <a:srgbClr val="FF0000"/>
                        </a:solidFill>
                        <a:latin typeface="+mn-lt"/>
                        <a:ea typeface="+mn-ea"/>
                        <a:cs typeface="+mn-cs"/>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1"/>
                  </a:ext>
                </a:extLst>
              </a:tr>
              <a:tr h="1572750">
                <a:tc>
                  <a:txBody>
                    <a:bodyPr/>
                    <a:lstStyle/>
                    <a:p>
                      <a:r>
                        <a:rPr kumimoji="1" lang="ja-JP" altLang="en-US" sz="1200" dirty="0"/>
                        <a:t>令和○年度</a:t>
                      </a:r>
                      <a:endParaRPr kumimoji="1" lang="en-US" altLang="ja-JP" sz="1200" dirty="0"/>
                    </a:p>
                    <a:p>
                      <a:r>
                        <a:rPr kumimoji="1" lang="en-US" altLang="zh-TW" sz="700" dirty="0">
                          <a:solidFill>
                            <a:schemeClr val="bg1">
                              <a:lumMod val="50000"/>
                            </a:schemeClr>
                          </a:solidFill>
                        </a:rPr>
                        <a:t>※</a:t>
                      </a:r>
                      <a:r>
                        <a:rPr kumimoji="1" lang="zh-TW" altLang="en-US" sz="700" dirty="0">
                          <a:solidFill>
                            <a:schemeClr val="bg1">
                              <a:lumMod val="50000"/>
                            </a:schemeClr>
                          </a:solidFill>
                        </a:rPr>
                        <a:t>補助事業終了後</a:t>
                      </a:r>
                      <a:r>
                        <a:rPr kumimoji="1" lang="ja-JP" altLang="en-US" sz="700" dirty="0">
                          <a:solidFill>
                            <a:schemeClr val="bg1">
                              <a:lumMod val="50000"/>
                            </a:schemeClr>
                          </a:solidFill>
                        </a:rPr>
                        <a:t>２</a:t>
                      </a:r>
                      <a:r>
                        <a:rPr kumimoji="1" lang="zh-TW" altLang="en-US" sz="700" dirty="0">
                          <a:solidFill>
                            <a:schemeClr val="bg1">
                              <a:lumMod val="50000"/>
                            </a:schemeClr>
                          </a:solidFill>
                        </a:rPr>
                        <a:t>年目</a:t>
                      </a:r>
                    </a:p>
                    <a:p>
                      <a:endParaRPr kumimoji="1" lang="ja-JP" altLang="en-US" sz="1200" dirty="0">
                        <a:latin typeface="+mn-ea"/>
                        <a:ea typeface="+mn-ea"/>
                      </a:endParaRPr>
                    </a:p>
                  </a:txBody>
                  <a:tcPr marL="91437" marR="91437" marT="45722" marB="45722"/>
                </a:tc>
                <a:tc>
                  <a:txBody>
                    <a:bodyPr/>
                    <a:lstStyle/>
                    <a:p>
                      <a:r>
                        <a:rPr kumimoji="1" lang="ja-JP" altLang="en-US" sz="1000" dirty="0">
                          <a:solidFill>
                            <a:srgbClr val="FF0000"/>
                          </a:solidFill>
                        </a:rPr>
                        <a:t>１　入居者募集に向けた取組</a:t>
                      </a:r>
                      <a:r>
                        <a:rPr kumimoji="1" lang="ja-JP" altLang="en-US" sz="1000" u="sng" kern="1200" dirty="0">
                          <a:solidFill>
                            <a:srgbClr val="FF0000"/>
                          </a:solidFill>
                        </a:rPr>
                        <a:t>（２号事業）</a:t>
                      </a:r>
                      <a:endParaRPr kumimoji="1" lang="en-US" altLang="ja-JP" sz="1000" dirty="0">
                        <a:solidFill>
                          <a:srgbClr val="FF0000"/>
                        </a:solidFill>
                      </a:endParaRPr>
                    </a:p>
                    <a:p>
                      <a:r>
                        <a:rPr kumimoji="1" lang="ja-JP" altLang="en-US" sz="1000" dirty="0">
                          <a:solidFill>
                            <a:srgbClr val="FF0000"/>
                          </a:solidFill>
                        </a:rPr>
                        <a:t>   ・２年目以降は、募集セミナーと併せて、施設見学イベントや先輩入居者・先輩卒業者との座談会を開催</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２　入居者の選定を継続実施</a:t>
                      </a:r>
                      <a:r>
                        <a:rPr kumimoji="1" lang="ja-JP" altLang="en-US" sz="1000" u="sng" kern="1200" dirty="0">
                          <a:solidFill>
                            <a:srgbClr val="FF0000"/>
                          </a:solidFill>
                        </a:rPr>
                        <a:t>（２号事業）</a:t>
                      </a:r>
                      <a:endParaRPr kumimoji="1" lang="en-US" altLang="ja-JP" sz="1000" dirty="0">
                        <a:solidFill>
                          <a:srgbClr val="FF0000"/>
                        </a:solidFill>
                      </a:endParaRPr>
                    </a:p>
                    <a:p>
                      <a:r>
                        <a:rPr kumimoji="1" lang="ja-JP" altLang="en-US" sz="1000" kern="1200" dirty="0">
                          <a:solidFill>
                            <a:srgbClr val="FF0000"/>
                          </a:solidFill>
                        </a:rPr>
                        <a:t>３　入居者向け支援事業パッケージを継続実施</a:t>
                      </a:r>
                      <a:r>
                        <a:rPr kumimoji="1" lang="ja-JP" altLang="en-US" sz="1000" u="sng" kern="1200" dirty="0">
                          <a:solidFill>
                            <a:srgbClr val="FF0000"/>
                          </a:solidFill>
                        </a:rPr>
                        <a:t>（３、４号事業）</a:t>
                      </a:r>
                      <a:endParaRPr kumimoji="1" lang="en-US" altLang="ja-JP" sz="1000" kern="12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rgbClr val="FF0000"/>
                          </a:solidFill>
                        </a:rPr>
                        <a:t>４　地元商店会員、空き店舗オーナー向け事業説明会及び入居者紹介イベント</a:t>
                      </a:r>
                      <a:r>
                        <a:rPr kumimoji="1" lang="ja-JP" altLang="en-US" sz="1000" u="sng" kern="1200" dirty="0">
                          <a:solidFill>
                            <a:srgbClr val="FF0000"/>
                          </a:solidFill>
                        </a:rPr>
                        <a:t>（４号事業）</a:t>
                      </a:r>
                      <a:endParaRPr kumimoji="1" lang="ja-JP" altLang="en-US" sz="1000" kern="1200" dirty="0">
                        <a:solidFill>
                          <a:srgbClr val="FF0000"/>
                        </a:solidFill>
                      </a:endParaRPr>
                    </a:p>
                    <a:p>
                      <a:r>
                        <a:rPr kumimoji="1" lang="ja-JP" altLang="en-US" sz="1000" kern="1200" dirty="0">
                          <a:solidFill>
                            <a:srgbClr val="FF0000"/>
                          </a:solidFill>
                        </a:rPr>
                        <a:t>　 ・地元商店街の個々の会員にに本取組を十二分にご理解いただくための説明を実施</a:t>
                      </a:r>
                    </a:p>
                    <a:p>
                      <a:pPr marL="87313" indent="-87313"/>
                      <a:r>
                        <a:rPr kumimoji="1" lang="ja-JP" altLang="en-US" sz="1000" kern="1200" dirty="0">
                          <a:solidFill>
                            <a:srgbClr val="FF0000"/>
                          </a:solidFill>
                        </a:rPr>
                        <a:t>　</a:t>
                      </a:r>
                      <a:r>
                        <a:rPr kumimoji="1" lang="ja-JP" altLang="en-US" sz="1000" kern="1200" spc="-20" baseline="0" dirty="0">
                          <a:solidFill>
                            <a:srgbClr val="FF0000"/>
                          </a:solidFill>
                        </a:rPr>
                        <a:t> ・入居者が地域にいち早くなじめるよう、また、将来的に空き店舗の賃貸借が円滑に進むように、入居者との関係性を構築する場を提供</a:t>
                      </a:r>
                      <a:endParaRPr kumimoji="1" lang="en-US" altLang="ja-JP" sz="1000" kern="1200" spc="-20" baseline="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rgbClr val="FF0000"/>
                          </a:solidFill>
                        </a:rPr>
                        <a:t>５　地元商店街の空き店舗発掘</a:t>
                      </a:r>
                      <a:r>
                        <a:rPr kumimoji="1" lang="ja-JP" altLang="en-US" sz="1000" u="sng" kern="1200" dirty="0">
                          <a:solidFill>
                            <a:srgbClr val="FF0000"/>
                          </a:solidFill>
                        </a:rPr>
                        <a:t>（４号事業）</a:t>
                      </a:r>
                      <a:endParaRPr kumimoji="1" lang="ja-JP" altLang="en-US" sz="1000" kern="1200" dirty="0">
                        <a:solidFill>
                          <a:srgbClr val="FF0000"/>
                        </a:solidFill>
                      </a:endParaRPr>
                    </a:p>
                    <a:p>
                      <a:r>
                        <a:rPr kumimoji="1" lang="ja-JP" altLang="en-US" sz="1000" kern="1200" dirty="0">
                          <a:solidFill>
                            <a:srgbClr val="FF0000"/>
                          </a:solidFill>
                        </a:rPr>
                        <a:t>　 ・卒業者が入居できる空き店舗を発掘し、オーナーとのマッチングを実施（随時）</a:t>
                      </a:r>
                      <a:endParaRPr kumimoji="1" lang="ja-JP" altLang="en-US" sz="1000" kern="1200" dirty="0">
                        <a:solidFill>
                          <a:srgbClr val="FF0000"/>
                        </a:solidFill>
                        <a:latin typeface="+mn-lt"/>
                        <a:ea typeface="+mn-ea"/>
                        <a:cs typeface="+mn-cs"/>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2"/>
                  </a:ext>
                </a:extLst>
              </a:tr>
              <a:tr h="1736577">
                <a:tc>
                  <a:txBody>
                    <a:bodyPr/>
                    <a:lstStyle/>
                    <a:p>
                      <a:r>
                        <a:rPr kumimoji="1" lang="ja-JP" altLang="en-US" sz="1200" dirty="0"/>
                        <a:t>令和○年度</a:t>
                      </a:r>
                      <a:endParaRPr kumimoji="1" lang="en-US" altLang="ja-JP" sz="1200" dirty="0"/>
                    </a:p>
                    <a:p>
                      <a:r>
                        <a:rPr kumimoji="1" lang="en-US" altLang="zh-TW" sz="700" dirty="0">
                          <a:solidFill>
                            <a:schemeClr val="bg1">
                              <a:lumMod val="50000"/>
                            </a:schemeClr>
                          </a:solidFill>
                        </a:rPr>
                        <a:t>※</a:t>
                      </a:r>
                      <a:r>
                        <a:rPr kumimoji="1" lang="zh-TW" altLang="en-US" sz="700" dirty="0">
                          <a:solidFill>
                            <a:schemeClr val="bg1">
                              <a:lumMod val="50000"/>
                            </a:schemeClr>
                          </a:solidFill>
                        </a:rPr>
                        <a:t>補助事業終了後</a:t>
                      </a:r>
                      <a:r>
                        <a:rPr kumimoji="1" lang="ja-JP" altLang="en-US" sz="700" dirty="0">
                          <a:solidFill>
                            <a:schemeClr val="bg1">
                              <a:lumMod val="50000"/>
                            </a:schemeClr>
                          </a:solidFill>
                        </a:rPr>
                        <a:t>３</a:t>
                      </a:r>
                      <a:r>
                        <a:rPr kumimoji="1" lang="zh-TW" altLang="en-US" sz="700" dirty="0">
                          <a:solidFill>
                            <a:schemeClr val="bg1">
                              <a:lumMod val="50000"/>
                            </a:schemeClr>
                          </a:solidFill>
                        </a:rPr>
                        <a:t>年目</a:t>
                      </a:r>
                    </a:p>
                    <a:p>
                      <a:endParaRPr kumimoji="1" lang="ja-JP" altLang="en-US" sz="1200" dirty="0">
                        <a:latin typeface="+mn-ea"/>
                        <a:ea typeface="+mn-ea"/>
                      </a:endParaRPr>
                    </a:p>
                  </a:txBody>
                  <a:tcPr marL="91437" marR="91437"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１　入居者募集に向けた取組を、入居者選定は引き続き実施</a:t>
                      </a:r>
                      <a:r>
                        <a:rPr kumimoji="1" lang="ja-JP" altLang="en-US" sz="1000" u="sng" kern="1200" dirty="0">
                          <a:solidFill>
                            <a:srgbClr val="FF0000"/>
                          </a:solidFill>
                        </a:rPr>
                        <a:t>（２号事業）</a:t>
                      </a:r>
                      <a:endParaRPr kumimoji="1" lang="en-US" altLang="ja-JP" sz="10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２　</a:t>
                      </a:r>
                      <a:r>
                        <a:rPr kumimoji="1" lang="ja-JP" altLang="en-US" sz="1000" kern="1200" dirty="0">
                          <a:solidFill>
                            <a:srgbClr val="FF0000"/>
                          </a:solidFill>
                        </a:rPr>
                        <a:t>入居者向け支援事業パッケージの継続実施</a:t>
                      </a:r>
                      <a:r>
                        <a:rPr kumimoji="1" lang="ja-JP" altLang="en-US" sz="1000" u="sng" kern="1200" dirty="0">
                          <a:solidFill>
                            <a:srgbClr val="FF0000"/>
                          </a:solidFill>
                        </a:rPr>
                        <a:t>（３、４号事業）</a:t>
                      </a:r>
                      <a:endParaRPr kumimoji="1" lang="en-US" altLang="ja-JP" sz="1000" kern="12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rgbClr val="FF0000"/>
                          </a:solidFill>
                        </a:rPr>
                        <a:t>３　地元商店街の空き店舗発掘を継続実施</a:t>
                      </a:r>
                      <a:r>
                        <a:rPr kumimoji="1" lang="ja-JP" altLang="en-US" sz="1000" u="sng" kern="1200" dirty="0">
                          <a:solidFill>
                            <a:srgbClr val="FF0000"/>
                          </a:solidFill>
                        </a:rPr>
                        <a:t>（４号事業）</a:t>
                      </a:r>
                      <a:endParaRPr kumimoji="1" lang="en-US" altLang="ja-JP" sz="1000" kern="12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rgbClr val="FF0000"/>
                          </a:solidFill>
                        </a:rPr>
                        <a:t>４　入居者及び卒業者の企画・立案による商店街活性化イベントの開催</a:t>
                      </a:r>
                      <a:r>
                        <a:rPr kumimoji="1" lang="ja-JP" altLang="en-US" sz="1000" u="sng" kern="1200" dirty="0">
                          <a:solidFill>
                            <a:srgbClr val="FF0000"/>
                          </a:solidFill>
                        </a:rPr>
                        <a:t>（独自事業）</a:t>
                      </a:r>
                      <a:endParaRPr kumimoji="1" lang="ja-JP" altLang="en-US" sz="1000" kern="1200" dirty="0">
                        <a:solidFill>
                          <a:srgbClr val="FF0000"/>
                        </a:solidFill>
                      </a:endParaRPr>
                    </a:p>
                    <a:p>
                      <a:r>
                        <a:rPr kumimoji="1" lang="ja-JP" altLang="en-US" sz="1000" kern="1200" dirty="0">
                          <a:solidFill>
                            <a:srgbClr val="FF0000"/>
                          </a:solidFill>
                        </a:rPr>
                        <a:t>　 ・よそ者目線による地元商店街の魅力イベントを開催</a:t>
                      </a:r>
                      <a:endParaRPr kumimoji="1" lang="en-US" altLang="ja-JP" sz="1000" kern="1200" dirty="0">
                        <a:solidFill>
                          <a:srgbClr val="FF0000"/>
                        </a:solidFill>
                      </a:endParaRPr>
                    </a:p>
                    <a:p>
                      <a:r>
                        <a:rPr kumimoji="1" lang="ja-JP" altLang="en-US" sz="1000" kern="1200" dirty="0">
                          <a:solidFill>
                            <a:srgbClr val="FF0000"/>
                          </a:solidFill>
                        </a:rPr>
                        <a:t>　 ・事業運営の実践の場としても活用</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５　卒業に向けて入居者の周知を目的とした商店街イベントの開催</a:t>
                      </a:r>
                      <a:r>
                        <a:rPr kumimoji="1" lang="ja-JP" altLang="en-US" sz="1000" u="sng" kern="1200" dirty="0">
                          <a:solidFill>
                            <a:srgbClr val="FF0000"/>
                          </a:solidFill>
                        </a:rPr>
                        <a:t>（独自事業）</a:t>
                      </a:r>
                      <a:endParaRPr kumimoji="1" lang="ja-JP" altLang="en-US" sz="1000" kern="1200" dirty="0">
                        <a:solidFill>
                          <a:srgbClr val="FF0000"/>
                        </a:solidFill>
                      </a:endParaRPr>
                    </a:p>
                    <a:p>
                      <a:r>
                        <a:rPr kumimoji="1" lang="ja-JP" altLang="en-US" sz="1000" dirty="0">
                          <a:solidFill>
                            <a:srgbClr val="FF0000"/>
                          </a:solidFill>
                        </a:rPr>
                        <a:t>　 ・入居者自身や事業を、商店会員や近隣住民にお披露目するイベントを実施</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rPr>
                        <a:t>６　入居者募集要項の見直し</a:t>
                      </a:r>
                      <a:r>
                        <a:rPr kumimoji="1" lang="ja-JP" altLang="en-US" sz="1000" u="sng" kern="1200" dirty="0">
                          <a:solidFill>
                            <a:srgbClr val="FF0000"/>
                          </a:solidFill>
                        </a:rPr>
                        <a:t>（２号事業）</a:t>
                      </a:r>
                      <a:endParaRPr kumimoji="1" lang="ja-JP" altLang="en-US" sz="1000" dirty="0">
                        <a:solidFill>
                          <a:srgbClr val="FF0000"/>
                        </a:solidFill>
                      </a:endParaRPr>
                    </a:p>
                    <a:p>
                      <a:r>
                        <a:rPr kumimoji="1" lang="ja-JP" altLang="en-US" sz="1000" dirty="0">
                          <a:solidFill>
                            <a:srgbClr val="FF0000"/>
                          </a:solidFill>
                        </a:rPr>
                        <a:t>　 ・より効果的な入居者選定方法について、地元商店街、商工会議所、市役所とともに議論・検討</a:t>
                      </a:r>
                      <a:endParaRPr kumimoji="1" lang="ja-JP" altLang="en-US" sz="1000" dirty="0">
                        <a:solidFill>
                          <a:srgbClr val="FF0000"/>
                        </a:solidFill>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3"/>
                  </a:ext>
                </a:extLst>
              </a:tr>
            </a:tbl>
          </a:graphicData>
        </a:graphic>
      </p:graphicFrame>
      <p:sp>
        <p:nvSpPr>
          <p:cNvPr id="5" name="四角形: 角を丸くする 4">
            <a:extLst>
              <a:ext uri="{FF2B5EF4-FFF2-40B4-BE49-F238E27FC236}">
                <a16:creationId xmlns:a16="http://schemas.microsoft.com/office/drawing/2014/main" id="{D514FAF1-90E8-6B96-23CF-27EB5D7E5FEF}"/>
              </a:ext>
            </a:extLst>
          </p:cNvPr>
          <p:cNvSpPr/>
          <p:nvPr/>
        </p:nvSpPr>
        <p:spPr>
          <a:xfrm>
            <a:off x="1048047" y="802489"/>
            <a:ext cx="3146928" cy="4465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900" dirty="0">
                <a:solidFill>
                  <a:schemeClr val="bg1">
                    <a:lumMod val="50000"/>
                  </a:schemeClr>
                </a:solidFill>
                <a:latin typeface="+mj-ea"/>
                <a:ea typeface="+mj-ea"/>
              </a:rPr>
              <a:t>１年卒業型は最低３年間、２年卒業型は最低４年間、</a:t>
            </a:r>
            <a:br>
              <a:rPr lang="en-US" altLang="ja-JP" sz="900" dirty="0">
                <a:solidFill>
                  <a:schemeClr val="bg1">
                    <a:lumMod val="50000"/>
                  </a:schemeClr>
                </a:solidFill>
                <a:latin typeface="+mj-ea"/>
                <a:ea typeface="+mj-ea"/>
              </a:rPr>
            </a:br>
            <a:r>
              <a:rPr lang="ja-JP" altLang="en-US" sz="900" dirty="0">
                <a:solidFill>
                  <a:schemeClr val="bg1">
                    <a:lumMod val="50000"/>
                  </a:schemeClr>
                </a:solidFill>
                <a:latin typeface="+mj-ea"/>
                <a:ea typeface="+mj-ea"/>
              </a:rPr>
              <a:t>３年卒業型は最低５年間の事業計画・事業構想について</a:t>
            </a:r>
            <a:br>
              <a:rPr lang="en-US" altLang="ja-JP" sz="900" dirty="0">
                <a:solidFill>
                  <a:schemeClr val="bg1">
                    <a:lumMod val="50000"/>
                  </a:schemeClr>
                </a:solidFill>
                <a:latin typeface="+mj-ea"/>
                <a:ea typeface="+mj-ea"/>
              </a:rPr>
            </a:br>
            <a:r>
              <a:rPr lang="ja-JP" altLang="en-US" sz="900" dirty="0">
                <a:solidFill>
                  <a:schemeClr val="bg1">
                    <a:lumMod val="50000"/>
                  </a:schemeClr>
                </a:solidFill>
                <a:latin typeface="+mj-ea"/>
                <a:ea typeface="+mj-ea"/>
              </a:rPr>
              <a:t>ご記載ください。</a:t>
            </a:r>
          </a:p>
        </p:txBody>
      </p:sp>
      <p:sp>
        <p:nvSpPr>
          <p:cNvPr id="6" name="テキスト ボックス 2">
            <a:extLst>
              <a:ext uri="{FF2B5EF4-FFF2-40B4-BE49-F238E27FC236}">
                <a16:creationId xmlns:a16="http://schemas.microsoft.com/office/drawing/2014/main" id="{88C1F253-4EE0-F0AD-AB43-CB3EEA139F64}"/>
              </a:ext>
            </a:extLst>
          </p:cNvPr>
          <p:cNvSpPr txBox="1">
            <a:spLocks noChangeArrowheads="1"/>
          </p:cNvSpPr>
          <p:nvPr/>
        </p:nvSpPr>
        <p:spPr bwMode="auto">
          <a:xfrm>
            <a:off x="47328" y="6575087"/>
            <a:ext cx="864393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事業内容、事業費の積算、収支計画及び資金調達計画の詳細がわかる資料（任意様式）を添付してください。</a:t>
            </a:r>
            <a:endParaRPr lang="ja-JP" altLang="en-US" sz="1200" dirty="0">
              <a:latin typeface="+mj-ea"/>
              <a:ea typeface="+mj-ea"/>
            </a:endParaRPr>
          </a:p>
        </p:txBody>
      </p:sp>
      <p:sp>
        <p:nvSpPr>
          <p:cNvPr id="7" name="テキスト ボックス 6">
            <a:extLst>
              <a:ext uri="{FF2B5EF4-FFF2-40B4-BE49-F238E27FC236}">
                <a16:creationId xmlns:a16="http://schemas.microsoft.com/office/drawing/2014/main" id="{1A520487-39B4-6FBC-B39F-02980D9CC1BE}"/>
              </a:ext>
            </a:extLst>
          </p:cNvPr>
          <p:cNvSpPr txBox="1">
            <a:spLocks noChangeArrowheads="1"/>
          </p:cNvSpPr>
          <p:nvPr/>
        </p:nvSpPr>
        <p:spPr bwMode="auto">
          <a:xfrm>
            <a:off x="10920536" y="226273"/>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mj-ea"/>
                <a:ea typeface="+mj-ea"/>
              </a:rPr>
              <a:t>様式ア</a:t>
            </a:r>
            <a:r>
              <a:rPr lang="en-US" altLang="ja-JP" sz="1600" b="1" dirty="0">
                <a:latin typeface="+mj-ea"/>
                <a:ea typeface="+mj-ea"/>
              </a:rPr>
              <a:t>-</a:t>
            </a:r>
            <a:r>
              <a:rPr lang="ja-JP" altLang="en-US" sz="1600" b="1" dirty="0">
                <a:latin typeface="+mj-ea"/>
                <a:ea typeface="+mj-ea"/>
              </a:rPr>
              <a:t>６</a:t>
            </a:r>
          </a:p>
        </p:txBody>
      </p:sp>
      <p:sp>
        <p:nvSpPr>
          <p:cNvPr id="3" name="四角形: 角を丸くする 2">
            <a:extLst>
              <a:ext uri="{FF2B5EF4-FFF2-40B4-BE49-F238E27FC236}">
                <a16:creationId xmlns:a16="http://schemas.microsoft.com/office/drawing/2014/main" id="{8A4C9AF4-A879-570B-B41A-32B06D66A7F2}"/>
              </a:ext>
            </a:extLst>
          </p:cNvPr>
          <p:cNvSpPr/>
          <p:nvPr/>
        </p:nvSpPr>
        <p:spPr>
          <a:xfrm>
            <a:off x="129270" y="223533"/>
            <a:ext cx="2942394"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b="1" spc="-100" dirty="0">
                <a:solidFill>
                  <a:srgbClr val="FF0000"/>
                </a:solidFill>
                <a:latin typeface="ＭＳ ゴシック" panose="020B0609070205080204" pitchFamily="49" charset="-128"/>
                <a:ea typeface="ＭＳ ゴシック" panose="020B0609070205080204" pitchFamily="49" charset="-128"/>
              </a:rPr>
              <a:t>記載例・商業インキュベーション施設整備事業</a:t>
            </a:r>
          </a:p>
        </p:txBody>
      </p:sp>
    </p:spTree>
    <p:extLst>
      <p:ext uri="{BB962C8B-B14F-4D97-AF65-F5344CB8AC3E}">
        <p14:creationId xmlns:p14="http://schemas.microsoft.com/office/powerpoint/2010/main" val="2562679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52011"/>
            <a:ext cx="12097344" cy="43815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　　　　　　補助事業の内容（令和○年度）　</a:t>
            </a:r>
            <a:r>
              <a:rPr lang="en-US" altLang="ja-JP" sz="1100" b="1" dirty="0">
                <a:solidFill>
                  <a:schemeClr val="bg1">
                    <a:lumMod val="50000"/>
                  </a:schemeClr>
                </a:solidFill>
                <a:latin typeface="ＭＳ ゴシック" panose="020B0609070205080204" pitchFamily="49" charset="-128"/>
                <a:ea typeface="ＭＳ ゴシック" panose="020B0609070205080204" pitchFamily="49" charset="-128"/>
              </a:rPr>
              <a:t>※</a:t>
            </a:r>
            <a:r>
              <a:rPr lang="ja-JP" altLang="en-US" sz="1100" b="1" dirty="0">
                <a:solidFill>
                  <a:schemeClr val="bg1">
                    <a:lumMod val="50000"/>
                  </a:schemeClr>
                </a:solidFill>
                <a:latin typeface="ＭＳ ゴシック" panose="020B0609070205080204" pitchFamily="49" charset="-128"/>
                <a:ea typeface="ＭＳ ゴシック" panose="020B0609070205080204" pitchFamily="49" charset="-128"/>
              </a:rPr>
              <a:t>補助金を充当する事業について詳細を記載してください。</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47" name="テキスト ボックス 7">
            <a:extLst>
              <a:ext uri="{FF2B5EF4-FFF2-40B4-BE49-F238E27FC236}">
                <a16:creationId xmlns:a16="http://schemas.microsoft.com/office/drawing/2014/main" id="{50037918-B29C-35B0-ED85-0A0C6FBF4EF1}"/>
              </a:ext>
            </a:extLst>
          </p:cNvPr>
          <p:cNvSpPr txBox="1">
            <a:spLocks noChangeArrowheads="1"/>
          </p:cNvSpPr>
          <p:nvPr/>
        </p:nvSpPr>
        <p:spPr bwMode="auto">
          <a:xfrm>
            <a:off x="119735" y="2636912"/>
            <a:ext cx="12024937" cy="3960440"/>
          </a:xfrm>
          <a:prstGeom prst="rect">
            <a:avLst/>
          </a:prstGeom>
          <a:solidFill>
            <a:srgbClr val="FFFFFA"/>
          </a:solidFill>
          <a:ln w="9525">
            <a:solidFill>
              <a:schemeClr val="tx1"/>
            </a:solidFill>
            <a:round/>
            <a:headEnd/>
            <a:tailEnd/>
          </a:ln>
          <a:effectLst>
            <a:glow>
              <a:schemeClr val="accent1">
                <a:alpha val="40000"/>
              </a:schemeClr>
            </a:glow>
          </a:effectLst>
        </p:spPr>
        <p:txBody>
          <a:bodyPr lIns="76779" tIns="38390" rIns="76779" bIns="38390">
            <a:norm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829452" eaLnBrk="1" hangingPunct="1">
              <a:lnSpc>
                <a:spcPts val="1451"/>
              </a:lnSpc>
              <a:defRPr/>
            </a:pPr>
            <a:endParaRPr lang="en-US" altLang="ja-JP" sz="907" dirty="0">
              <a:solidFill>
                <a:srgbClr val="FF0000"/>
              </a:solidFill>
              <a:latin typeface="ＭＳ ゴシック" panose="020B0609070205080204" pitchFamily="49" charset="-128"/>
              <a:ea typeface="ＭＳ ゴシック" panose="020B0609070205080204" pitchFamily="49" charset="-128"/>
            </a:endParaRPr>
          </a:p>
          <a:p>
            <a:pPr defTabSz="829452" eaLnBrk="1" hangingPunct="1">
              <a:lnSpc>
                <a:spcPts val="1451"/>
              </a:lnSpc>
              <a:defRPr/>
            </a:pPr>
            <a:endParaRPr lang="en-US" altLang="ja-JP" sz="907" dirty="0">
              <a:solidFill>
                <a:srgbClr val="FF0000"/>
              </a:solidFill>
              <a:latin typeface="ＭＳ ゴシック" panose="020B0609070205080204" pitchFamily="49" charset="-128"/>
              <a:ea typeface="ＭＳ ゴシック" panose="020B0609070205080204" pitchFamily="49" charset="-128"/>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119734" y="2456007"/>
            <a:ext cx="2306638" cy="309563"/>
          </a:xfrm>
          <a:prstGeom prst="roundRect">
            <a:avLst>
              <a:gd name="adj" fmla="val 50000"/>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事業内容（令和○年度）</a:t>
            </a:r>
          </a:p>
        </p:txBody>
      </p:sp>
      <p:sp>
        <p:nvSpPr>
          <p:cNvPr id="5138" name="テキスト ボックス 2">
            <a:extLst>
              <a:ext uri="{FF2B5EF4-FFF2-40B4-BE49-F238E27FC236}">
                <a16:creationId xmlns:a16="http://schemas.microsoft.com/office/drawing/2014/main" id="{46F2F133-1854-A492-B31F-9A15C2779F33}"/>
              </a:ext>
            </a:extLst>
          </p:cNvPr>
          <p:cNvSpPr txBox="1">
            <a:spLocks noChangeArrowheads="1"/>
          </p:cNvSpPr>
          <p:nvPr/>
        </p:nvSpPr>
        <p:spPr bwMode="auto">
          <a:xfrm>
            <a:off x="47328" y="6597352"/>
            <a:ext cx="864393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事業内容、事業費の積算、資金調達計画の詳細がわかる資料（任意様式）を添付してください。</a:t>
            </a:r>
            <a:endParaRPr lang="ja-JP" altLang="en-US" sz="1200" dirty="0">
              <a:latin typeface="ＭＳ ゴシック" panose="020B0609070205080204" pitchFamily="49" charset="-128"/>
              <a:ea typeface="ＭＳ ゴシック" panose="020B0609070205080204" pitchFamily="49" charset="-128"/>
            </a:endParaRPr>
          </a:p>
        </p:txBody>
      </p:sp>
      <p:sp>
        <p:nvSpPr>
          <p:cNvPr id="4" name="正方形/長方形 3">
            <a:extLst>
              <a:ext uri="{FF2B5EF4-FFF2-40B4-BE49-F238E27FC236}">
                <a16:creationId xmlns:a16="http://schemas.microsoft.com/office/drawing/2014/main" id="{9F431606-D4E6-7902-6D75-E717768EC0AD}"/>
              </a:ext>
            </a:extLst>
          </p:cNvPr>
          <p:cNvSpPr/>
          <p:nvPr/>
        </p:nvSpPr>
        <p:spPr>
          <a:xfrm>
            <a:off x="353523" y="4169099"/>
            <a:ext cx="8191130" cy="236730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endParaRPr lang="en-US" altLang="ja-JP" sz="1050"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2" name="テキスト ボックス 6">
            <a:extLst>
              <a:ext uri="{FF2B5EF4-FFF2-40B4-BE49-F238E27FC236}">
                <a16:creationId xmlns:a16="http://schemas.microsoft.com/office/drawing/2014/main" id="{6A7A2EFC-02BB-3F8E-8D5F-823312F9465B}"/>
              </a:ext>
            </a:extLst>
          </p:cNvPr>
          <p:cNvSpPr txBox="1">
            <a:spLocks noChangeArrowheads="1"/>
          </p:cNvSpPr>
          <p:nvPr/>
        </p:nvSpPr>
        <p:spPr bwMode="auto">
          <a:xfrm>
            <a:off x="10921590" y="105518"/>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２</a:t>
            </a:r>
          </a:p>
        </p:txBody>
      </p:sp>
      <p:sp>
        <p:nvSpPr>
          <p:cNvPr id="119" name="正方形/長方形 118">
            <a:extLst>
              <a:ext uri="{FF2B5EF4-FFF2-40B4-BE49-F238E27FC236}">
                <a16:creationId xmlns:a16="http://schemas.microsoft.com/office/drawing/2014/main" id="{35766D36-7349-BDB6-08FD-2398E43FF787}"/>
              </a:ext>
            </a:extLst>
          </p:cNvPr>
          <p:cNvSpPr/>
          <p:nvPr/>
        </p:nvSpPr>
        <p:spPr>
          <a:xfrm>
            <a:off x="119734" y="945420"/>
            <a:ext cx="3926010" cy="1464557"/>
          </a:xfrm>
          <a:prstGeom prst="rect">
            <a:avLst/>
          </a:prstGeom>
          <a:solidFill>
            <a:srgbClr val="FFFFFA"/>
          </a:solidFill>
          <a:ln w="952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t" anchorCtr="0"/>
          <a:lstStyle/>
          <a:p>
            <a:pPr marL="171450" lvl="1" indent="-171450" defTabSz="452687" eaLnBrk="1" hangingPunct="1">
              <a:spcAft>
                <a:spcPct val="15000"/>
              </a:spcAft>
              <a:buFont typeface="Wingdings" panose="05000000000000000000" pitchFamily="2" charset="2"/>
              <a:buChar char="p"/>
              <a:defRPr/>
            </a:pPr>
            <a:endParaRPr lang="en-US" altLang="ja-JP" sz="1100" b="1" dirty="0">
              <a:solidFill>
                <a:prstClr val="black">
                  <a:hueOff val="0"/>
                  <a:satOff val="0"/>
                  <a:lumOff val="0"/>
                  <a:alphaOff val="0"/>
                </a:prstClr>
              </a:solidFill>
              <a:latin typeface="ＭＳ ゴシック" panose="020B0609070205080204" pitchFamily="49" charset="-128"/>
              <a:ea typeface="ＭＳ ゴシック" panose="020B0609070205080204" pitchFamily="49" charset="-128"/>
            </a:endParaRPr>
          </a:p>
        </p:txBody>
      </p:sp>
      <p:sp>
        <p:nvSpPr>
          <p:cNvPr id="10" name="正方形/長方形 9">
            <a:extLst>
              <a:ext uri="{FF2B5EF4-FFF2-40B4-BE49-F238E27FC236}">
                <a16:creationId xmlns:a16="http://schemas.microsoft.com/office/drawing/2014/main" id="{F31EB901-143C-2C15-73CC-44A651DA657B}"/>
              </a:ext>
            </a:extLst>
          </p:cNvPr>
          <p:cNvSpPr/>
          <p:nvPr/>
        </p:nvSpPr>
        <p:spPr>
          <a:xfrm>
            <a:off x="4224190" y="945420"/>
            <a:ext cx="3922068" cy="1464557"/>
          </a:xfrm>
          <a:prstGeom prst="rect">
            <a:avLst/>
          </a:prstGeom>
          <a:solidFill>
            <a:srgbClr val="FFFFFA"/>
          </a:solidFill>
          <a:ln w="952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t" anchorCtr="0"/>
          <a:lstStyle/>
          <a:p>
            <a:pPr marL="171450" lvl="1" indent="-171450" defTabSz="452687" eaLnBrk="1" hangingPunct="1">
              <a:spcAft>
                <a:spcPct val="15000"/>
              </a:spcAft>
              <a:buFont typeface="Wingdings" panose="05000000000000000000" pitchFamily="2" charset="2"/>
              <a:buChar char="p"/>
              <a:defRPr/>
            </a:pPr>
            <a:endParaRPr lang="ja-JP" altLang="en-US" sz="1100" b="1" dirty="0">
              <a:solidFill>
                <a:prstClr val="black">
                  <a:hueOff val="0"/>
                  <a:satOff val="0"/>
                  <a:lumOff val="0"/>
                  <a:alphaOff val="0"/>
                </a:prstClr>
              </a:solidFill>
              <a:latin typeface="ＭＳ ゴシック" panose="020B0609070205080204" pitchFamily="49" charset="-128"/>
              <a:ea typeface="ＭＳ ゴシック" panose="020B0609070205080204" pitchFamily="49" charset="-128"/>
            </a:endParaRPr>
          </a:p>
        </p:txBody>
      </p:sp>
      <p:grpSp>
        <p:nvGrpSpPr>
          <p:cNvPr id="14" name="グループ化 13">
            <a:extLst>
              <a:ext uri="{FF2B5EF4-FFF2-40B4-BE49-F238E27FC236}">
                <a16:creationId xmlns:a16="http://schemas.microsoft.com/office/drawing/2014/main" id="{D1C1CFD0-771A-D15F-839A-33DA72D97A56}"/>
              </a:ext>
            </a:extLst>
          </p:cNvPr>
          <p:cNvGrpSpPr/>
          <p:nvPr/>
        </p:nvGrpSpPr>
        <p:grpSpPr>
          <a:xfrm>
            <a:off x="119734" y="585421"/>
            <a:ext cx="12024938" cy="360000"/>
            <a:chOff x="119734" y="901738"/>
            <a:chExt cx="12024938" cy="360000"/>
          </a:xfrm>
          <a:solidFill>
            <a:srgbClr val="C1FFFF"/>
          </a:solidFill>
        </p:grpSpPr>
        <p:sp>
          <p:nvSpPr>
            <p:cNvPr id="120" name="矢印: 五方向 119">
              <a:extLst>
                <a:ext uri="{FF2B5EF4-FFF2-40B4-BE49-F238E27FC236}">
                  <a16:creationId xmlns:a16="http://schemas.microsoft.com/office/drawing/2014/main" id="{FA356D0B-9FD0-714C-9BD4-493FB4390BA7}"/>
                </a:ext>
              </a:extLst>
            </p:cNvPr>
            <p:cNvSpPr/>
            <p:nvPr/>
          </p:nvSpPr>
          <p:spPr>
            <a:xfrm>
              <a:off x="119734" y="901738"/>
              <a:ext cx="4104456" cy="360000"/>
            </a:xfrm>
            <a:prstGeom prst="homePlate">
              <a:avLst/>
            </a:prstGeom>
            <a:grpFill/>
            <a:ln w="19050">
              <a:solidFill>
                <a:schemeClr val="tx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algn="ctr">
                <a:defRPr/>
              </a:pPr>
              <a:r>
                <a:rPr lang="ja-JP" altLang="en-US" dirty="0">
                  <a:solidFill>
                    <a:schemeClr val="tx1"/>
                  </a:solidFill>
                  <a:latin typeface="ＭＳ ゴシック" panose="020B0609070205080204" pitchFamily="49" charset="-128"/>
                  <a:ea typeface="ＭＳ ゴシック" panose="020B0609070205080204" pitchFamily="49" charset="-128"/>
                </a:rPr>
                <a:t>商店街の現状</a:t>
              </a:r>
            </a:p>
          </p:txBody>
        </p:sp>
        <p:sp>
          <p:nvSpPr>
            <p:cNvPr id="9" name="矢印: 五方向 8">
              <a:extLst>
                <a:ext uri="{FF2B5EF4-FFF2-40B4-BE49-F238E27FC236}">
                  <a16:creationId xmlns:a16="http://schemas.microsoft.com/office/drawing/2014/main" id="{C0B13B20-A67A-64BC-FFA8-638750493769}"/>
                </a:ext>
              </a:extLst>
            </p:cNvPr>
            <p:cNvSpPr/>
            <p:nvPr/>
          </p:nvSpPr>
          <p:spPr>
            <a:xfrm>
              <a:off x="4224190" y="901738"/>
              <a:ext cx="4104456" cy="360000"/>
            </a:xfrm>
            <a:prstGeom prst="homePlate">
              <a:avLst/>
            </a:prstGeom>
            <a:grpFill/>
            <a:ln w="19050">
              <a:solidFill>
                <a:schemeClr val="tx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algn="ctr">
                <a:defRPr/>
              </a:pPr>
              <a:r>
                <a:rPr lang="ja-JP" altLang="en-US" dirty="0">
                  <a:solidFill>
                    <a:schemeClr val="tx1"/>
                  </a:solidFill>
                  <a:latin typeface="ＭＳ ゴシック" panose="020B0609070205080204" pitchFamily="49" charset="-128"/>
                  <a:ea typeface="ＭＳ ゴシック" panose="020B0609070205080204" pitchFamily="49" charset="-128"/>
                </a:rPr>
                <a:t>商店街の課題</a:t>
              </a:r>
            </a:p>
          </p:txBody>
        </p:sp>
        <p:sp>
          <p:nvSpPr>
            <p:cNvPr id="12" name="矢印: 五方向 11">
              <a:extLst>
                <a:ext uri="{FF2B5EF4-FFF2-40B4-BE49-F238E27FC236}">
                  <a16:creationId xmlns:a16="http://schemas.microsoft.com/office/drawing/2014/main" id="{1ACA63B7-567C-C8BF-C0D1-216F7ECC32FF}"/>
                </a:ext>
              </a:extLst>
            </p:cNvPr>
            <p:cNvSpPr/>
            <p:nvPr/>
          </p:nvSpPr>
          <p:spPr>
            <a:xfrm>
              <a:off x="8328646" y="901738"/>
              <a:ext cx="3816026" cy="360000"/>
            </a:xfrm>
            <a:prstGeom prst="homePlate">
              <a:avLst>
                <a:gd name="adj" fmla="val 0"/>
              </a:avLst>
            </a:prstGeom>
            <a:grpFill/>
            <a:ln w="19050">
              <a:solidFill>
                <a:schemeClr val="tx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algn="ctr">
                <a:defRPr/>
              </a:pPr>
              <a:r>
                <a:rPr lang="ja-JP" altLang="en-US" dirty="0">
                  <a:solidFill>
                    <a:schemeClr val="tx1"/>
                  </a:solidFill>
                  <a:latin typeface="ＭＳ ゴシック" panose="020B0609070205080204" pitchFamily="49" charset="-128"/>
                  <a:ea typeface="ＭＳ ゴシック" panose="020B0609070205080204" pitchFamily="49" charset="-128"/>
                </a:rPr>
                <a:t>商店街の将来像</a:t>
              </a:r>
            </a:p>
          </p:txBody>
        </p:sp>
      </p:grpSp>
      <p:sp>
        <p:nvSpPr>
          <p:cNvPr id="13" name="正方形/長方形 12">
            <a:extLst>
              <a:ext uri="{FF2B5EF4-FFF2-40B4-BE49-F238E27FC236}">
                <a16:creationId xmlns:a16="http://schemas.microsoft.com/office/drawing/2014/main" id="{89D44124-85AF-4DBC-A3B6-923AD7DBFB03}"/>
              </a:ext>
            </a:extLst>
          </p:cNvPr>
          <p:cNvSpPr/>
          <p:nvPr/>
        </p:nvSpPr>
        <p:spPr>
          <a:xfrm>
            <a:off x="8328646" y="945420"/>
            <a:ext cx="3816026" cy="1464557"/>
          </a:xfrm>
          <a:prstGeom prst="rect">
            <a:avLst/>
          </a:prstGeom>
          <a:solidFill>
            <a:srgbClr val="FFFFFA"/>
          </a:solidFill>
          <a:ln w="952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t" anchorCtr="0"/>
          <a:lstStyle/>
          <a:p>
            <a:pPr marL="171450" indent="-171450">
              <a:buFont typeface="Wingdings" panose="05000000000000000000" pitchFamily="2" charset="2"/>
              <a:buChar char="p"/>
              <a:defRPr/>
            </a:pPr>
            <a:endParaRPr lang="en-US" altLang="ja-JP" sz="1100" b="1" dirty="0">
              <a:solidFill>
                <a:srgbClr val="FF0000"/>
              </a:solidFill>
              <a:latin typeface="ＭＳ ゴシック" panose="020B0609070205080204" pitchFamily="49" charset="-128"/>
              <a:ea typeface="ＭＳ ゴシック" panose="020B0609070205080204" pitchFamily="49" charset="-128"/>
            </a:endParaRPr>
          </a:p>
        </p:txBody>
      </p:sp>
      <p:sp>
        <p:nvSpPr>
          <p:cNvPr id="5" name="正方形/長方形 4">
            <a:extLst>
              <a:ext uri="{FF2B5EF4-FFF2-40B4-BE49-F238E27FC236}">
                <a16:creationId xmlns:a16="http://schemas.microsoft.com/office/drawing/2014/main" id="{16CA98A1-E5D1-20A9-B0CE-115B8349A43F}"/>
              </a:ext>
            </a:extLst>
          </p:cNvPr>
          <p:cNvSpPr/>
          <p:nvPr/>
        </p:nvSpPr>
        <p:spPr>
          <a:xfrm>
            <a:off x="263352" y="2970959"/>
            <a:ext cx="11808913" cy="97120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r>
              <a:rPr lang="en-US" altLang="ja-JP" sz="1050" dirty="0">
                <a:solidFill>
                  <a:schemeClr val="bg1">
                    <a:lumMod val="50000"/>
                  </a:schemeClr>
                </a:solidFill>
                <a:latin typeface="+mj-ea"/>
                <a:ea typeface="+mj-ea"/>
              </a:rPr>
              <a:t>※</a:t>
            </a:r>
            <a:r>
              <a:rPr lang="ja-JP" altLang="en-US" sz="1050" dirty="0">
                <a:solidFill>
                  <a:schemeClr val="bg1">
                    <a:lumMod val="50000"/>
                  </a:schemeClr>
                </a:solidFill>
                <a:latin typeface="+mj-ea"/>
                <a:ea typeface="+mj-ea"/>
              </a:rPr>
              <a:t>事業の詳細をご記入ください。（商業インキュベーション施設整備事業の場合は、１号事業の概要（立地場所、構造、面積、入居可能店舗数等の基本情報、運営方針、入居期限、入居者選定方針など）についてご記入ください。</a:t>
            </a:r>
            <a:endParaRPr lang="en-US" altLang="ja-JP" sz="1050" dirty="0">
              <a:solidFill>
                <a:schemeClr val="bg1">
                  <a:lumMod val="50000"/>
                </a:schemeClr>
              </a:solidFill>
              <a:latin typeface="+mj-ea"/>
              <a:ea typeface="+mj-ea"/>
            </a:endParaRPr>
          </a:p>
          <a:p>
            <a:pPr>
              <a:defRPr/>
            </a:pPr>
            <a:r>
              <a:rPr lang="en-US" altLang="ja-JP" sz="1050" dirty="0">
                <a:solidFill>
                  <a:schemeClr val="bg1">
                    <a:lumMod val="50000"/>
                  </a:schemeClr>
                </a:solidFill>
                <a:latin typeface="+mj-ea"/>
                <a:ea typeface="+mj-ea"/>
              </a:rPr>
              <a:t>※</a:t>
            </a:r>
            <a:r>
              <a:rPr lang="ja-JP" altLang="en-US" sz="1050" dirty="0">
                <a:solidFill>
                  <a:schemeClr val="bg1">
                    <a:lumMod val="50000"/>
                  </a:schemeClr>
                </a:solidFill>
                <a:latin typeface="+mj-ea"/>
                <a:ea typeface="+mj-ea"/>
              </a:rPr>
              <a:t>記入に当たっての注意点</a:t>
            </a:r>
            <a:endParaRPr lang="en-US" altLang="ja-JP" sz="1050" dirty="0">
              <a:solidFill>
                <a:schemeClr val="bg1">
                  <a:lumMod val="50000"/>
                </a:schemeClr>
              </a:solidFill>
              <a:latin typeface="+mj-ea"/>
              <a:ea typeface="+mj-ea"/>
            </a:endParaRPr>
          </a:p>
          <a:p>
            <a:pPr>
              <a:defRPr/>
            </a:pPr>
            <a:r>
              <a:rPr lang="ja-JP" altLang="en-US" sz="1050" dirty="0">
                <a:solidFill>
                  <a:schemeClr val="bg1">
                    <a:lumMod val="50000"/>
                  </a:schemeClr>
                </a:solidFill>
                <a:latin typeface="+mj-ea"/>
                <a:ea typeface="+mj-ea"/>
              </a:rPr>
              <a:t>　・事業内容の分かる写真・図表などを挿入してください。また、説明に必要な任意様式の資料があれば添付してください。</a:t>
            </a:r>
            <a:endParaRPr lang="en-US" altLang="ja-JP" sz="1050" dirty="0">
              <a:solidFill>
                <a:schemeClr val="bg1">
                  <a:lumMod val="50000"/>
                </a:schemeClr>
              </a:solidFill>
              <a:latin typeface="+mj-ea"/>
              <a:ea typeface="+mj-ea"/>
            </a:endParaRPr>
          </a:p>
          <a:p>
            <a:pPr>
              <a:defRPr/>
            </a:pPr>
            <a:r>
              <a:rPr lang="ja-JP" altLang="en-US" sz="1050" dirty="0">
                <a:solidFill>
                  <a:schemeClr val="bg1">
                    <a:lumMod val="50000"/>
                  </a:schemeClr>
                </a:solidFill>
                <a:latin typeface="+mj-ea"/>
                <a:ea typeface="+mj-ea"/>
              </a:rPr>
              <a:t>　・地元市町村の策定する各種計画と連携した取組である場合には、当該計画上の位置づけなどについても記載してください。</a:t>
            </a:r>
            <a:endParaRPr lang="en-US" altLang="ja-JP" sz="1050" dirty="0">
              <a:solidFill>
                <a:schemeClr val="bg1">
                  <a:lumMod val="50000"/>
                </a:schemeClr>
              </a:solidFill>
              <a:latin typeface="+mj-ea"/>
              <a:ea typeface="+mj-ea"/>
            </a:endParaRPr>
          </a:p>
        </p:txBody>
      </p:sp>
    </p:spTree>
    <p:extLst>
      <p:ext uri="{BB962C8B-B14F-4D97-AF65-F5344CB8AC3E}">
        <p14:creationId xmlns:p14="http://schemas.microsoft.com/office/powerpoint/2010/main" val="395131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CDB85EC3-F15D-60B0-18EC-07C751F53BEC}"/>
              </a:ext>
            </a:extLst>
          </p:cNvPr>
          <p:cNvGrpSpPr/>
          <p:nvPr/>
        </p:nvGrpSpPr>
        <p:grpSpPr>
          <a:xfrm>
            <a:off x="77096" y="46519"/>
            <a:ext cx="12097344" cy="438150"/>
            <a:chOff x="47328" y="250825"/>
            <a:chExt cx="12097344" cy="438150"/>
          </a:xfrm>
          <a:gradFill>
            <a:gsLst>
              <a:gs pos="0">
                <a:srgbClr val="00B0F0"/>
              </a:gs>
              <a:gs pos="50000">
                <a:schemeClr val="bg1"/>
              </a:gs>
              <a:gs pos="100000">
                <a:srgbClr val="00B0F0"/>
              </a:gs>
            </a:gsLst>
            <a:lin ang="5400000" scaled="1"/>
          </a:gradFill>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250825"/>
              <a:ext cx="12097344" cy="438150"/>
            </a:xfrm>
            <a:prstGeom prst="roundRect">
              <a:avLst>
                <a:gd name="adj" fmla="val 21125"/>
              </a:avLst>
            </a:prstGeom>
            <a:grp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　　　補助事業の内容（令和○年度）　</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3" name="テキスト ボックス 6">
              <a:extLst>
                <a:ext uri="{FF2B5EF4-FFF2-40B4-BE49-F238E27FC236}">
                  <a16:creationId xmlns:a16="http://schemas.microsoft.com/office/drawing/2014/main" id="{DB557280-D159-7D0F-6F90-E63D2CC16328}"/>
                </a:ext>
              </a:extLst>
            </p:cNvPr>
            <p:cNvSpPr txBox="1">
              <a:spLocks noChangeArrowheads="1"/>
            </p:cNvSpPr>
            <p:nvPr/>
          </p:nvSpPr>
          <p:spPr bwMode="auto">
            <a:xfrm>
              <a:off x="10921590" y="296796"/>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３</a:t>
              </a:r>
            </a:p>
          </p:txBody>
        </p:sp>
      </p:grpSp>
      <p:sp>
        <p:nvSpPr>
          <p:cNvPr id="48" name="角丸四角形 47">
            <a:extLst>
              <a:ext uri="{FF2B5EF4-FFF2-40B4-BE49-F238E27FC236}">
                <a16:creationId xmlns:a16="http://schemas.microsoft.com/office/drawing/2014/main" id="{3973314D-C02C-E209-0D0F-537E34A79048}"/>
              </a:ext>
            </a:extLst>
          </p:cNvPr>
          <p:cNvSpPr/>
          <p:nvPr/>
        </p:nvSpPr>
        <p:spPr>
          <a:xfrm>
            <a:off x="47328" y="566494"/>
            <a:ext cx="12097344" cy="309563"/>
          </a:xfrm>
          <a:prstGeom prst="roundRect">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商業インキュベーション運営事業</a:t>
            </a:r>
          </a:p>
        </p:txBody>
      </p:sp>
      <p:graphicFrame>
        <p:nvGraphicFramePr>
          <p:cNvPr id="18" name="表 17">
            <a:extLst>
              <a:ext uri="{FF2B5EF4-FFF2-40B4-BE49-F238E27FC236}">
                <a16:creationId xmlns:a16="http://schemas.microsoft.com/office/drawing/2014/main" id="{728E8F4C-BC33-37D1-41E5-0E30A890264D}"/>
              </a:ext>
            </a:extLst>
          </p:cNvPr>
          <p:cNvGraphicFramePr>
            <a:graphicFrameLocks noGrp="1"/>
          </p:cNvGraphicFramePr>
          <p:nvPr>
            <p:extLst>
              <p:ext uri="{D42A27DB-BD31-4B8C-83A1-F6EECF244321}">
                <p14:modId xmlns:p14="http://schemas.microsoft.com/office/powerpoint/2010/main" val="1749296830"/>
              </p:ext>
            </p:extLst>
          </p:nvPr>
        </p:nvGraphicFramePr>
        <p:xfrm>
          <a:off x="80064" y="966296"/>
          <a:ext cx="11920592" cy="5530463"/>
        </p:xfrm>
        <a:graphic>
          <a:graphicData uri="http://schemas.openxmlformats.org/drawingml/2006/table">
            <a:tbl>
              <a:tblPr firstRow="1" bandRow="1">
                <a:tableStyleId>{7DF18680-E054-41AD-8BC1-D1AEF772440D}</a:tableStyleId>
              </a:tblPr>
              <a:tblGrid>
                <a:gridCol w="1767464">
                  <a:extLst>
                    <a:ext uri="{9D8B030D-6E8A-4147-A177-3AD203B41FA5}">
                      <a16:colId xmlns:a16="http://schemas.microsoft.com/office/drawing/2014/main" val="296083062"/>
                    </a:ext>
                  </a:extLst>
                </a:gridCol>
                <a:gridCol w="10153128">
                  <a:extLst>
                    <a:ext uri="{9D8B030D-6E8A-4147-A177-3AD203B41FA5}">
                      <a16:colId xmlns:a16="http://schemas.microsoft.com/office/drawing/2014/main" val="129186027"/>
                    </a:ext>
                  </a:extLst>
                </a:gridCol>
              </a:tblGrid>
              <a:tr h="312053">
                <a:tc>
                  <a:txBody>
                    <a:bodyPr/>
                    <a:lstStyle/>
                    <a:p>
                      <a:pPr algn="ctr"/>
                      <a:r>
                        <a:rPr kumimoji="1" lang="ja-JP" altLang="en-US" sz="1400" b="1" dirty="0"/>
                        <a:t>実施事業（必須）</a:t>
                      </a:r>
                      <a:endParaRPr kumimoji="1" lang="ja-JP" altLang="en-US" sz="1400" b="1"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400" dirty="0"/>
                        <a:t>取組の概要</a:t>
                      </a:r>
                      <a:endParaRPr kumimoji="1" lang="ja-JP" altLang="en-US" sz="14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144836333"/>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入居者の募集・選定等</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（２号事業）</a:t>
                      </a:r>
                    </a:p>
                    <a:p>
                      <a:pPr algn="ct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a:spcBef>
                          <a:spcPct val="0"/>
                        </a:spcBef>
                        <a:buNone/>
                      </a:pPr>
                      <a:endParaRPr lang="en-US" altLang="ja-JP" sz="1200" b="1"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362861804"/>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入居者への経営支援策</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（３号事業）</a:t>
                      </a:r>
                      <a:endParaRPr lang="ja-JP" altLang="en-US" sz="1200" b="1" dirty="0">
                        <a:solidFill>
                          <a:schemeClr val="tx1"/>
                        </a:solidFill>
                        <a:latin typeface="ＭＳ ゴシック" panose="020B0609070205080204" pitchFamily="49" charset="-128"/>
                        <a:ea typeface="ＭＳ ゴシック" panose="020B0609070205080204" pitchFamily="49" charset="-128"/>
                      </a:endParaRPr>
                    </a:p>
                  </a:txBody>
                  <a:tcPr/>
                </a:tc>
                <a:tc>
                  <a:txBody>
                    <a:bodyPr/>
                    <a:lstStyle/>
                    <a:p>
                      <a:pPr>
                        <a:spcBef>
                          <a:spcPct val="0"/>
                        </a:spcBef>
                        <a:buNone/>
                      </a:pPr>
                      <a:endParaRPr lang="en-US" altLang="ja-JP" sz="1200" b="1"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624865559"/>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空き店舗での開業支援</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（４号事業）</a:t>
                      </a:r>
                    </a:p>
                    <a:p>
                      <a:pPr algn="ct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marL="171450" indent="-171450">
                        <a:spcBef>
                          <a:spcPct val="0"/>
                        </a:spcBef>
                        <a:buFont typeface="Wingdings" panose="05000000000000000000" pitchFamily="2" charset="2"/>
                        <a:buChar char="p"/>
                      </a:pPr>
                      <a:endParaRPr lang="en-US" altLang="ja-JP" sz="1200" b="1"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749280333"/>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資金調達の取組</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（５号事業）</a:t>
                      </a:r>
                    </a:p>
                    <a:p>
                      <a:pPr algn="ct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marL="0" indent="0">
                        <a:spcBef>
                          <a:spcPct val="0"/>
                        </a:spcBef>
                        <a:buFont typeface="Wingdings" panose="05000000000000000000" pitchFamily="2" charset="2"/>
                        <a:buNone/>
                      </a:pPr>
                      <a:endParaRPr lang="ja-JP" altLang="en-US" sz="1400" b="1"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498954175"/>
                  </a:ext>
                </a:extLst>
              </a:tr>
              <a:tr h="1043682">
                <a:tc>
                  <a:txBody>
                    <a:bodyPr/>
                    <a:lstStyle/>
                    <a:p>
                      <a:pPr algn="ctr"/>
                      <a:r>
                        <a:rPr kumimoji="1" lang="ja-JP" altLang="en-US" sz="1200" b="1" dirty="0"/>
                        <a:t>その他提案者</a:t>
                      </a:r>
                      <a:endParaRPr kumimoji="1" lang="en-US" altLang="ja-JP" sz="1200" b="1" dirty="0"/>
                    </a:p>
                    <a:p>
                      <a:pPr algn="ctr"/>
                      <a:r>
                        <a:rPr kumimoji="1" lang="ja-JP" altLang="en-US" sz="1200" b="1" dirty="0"/>
                        <a:t>独自の取組</a:t>
                      </a: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marL="0" indent="0">
                        <a:buFont typeface="Wingdings" panose="05000000000000000000" pitchFamily="2" charset="2"/>
                        <a:buNone/>
                      </a:pPr>
                      <a:endParaRPr kumimoji="1" lang="ja-JP" altLang="en-US" sz="12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657270373"/>
                  </a:ext>
                </a:extLst>
              </a:tr>
            </a:tbl>
          </a:graphicData>
        </a:graphic>
      </p:graphicFrame>
      <p:sp>
        <p:nvSpPr>
          <p:cNvPr id="19" name="テキスト ボックス 2">
            <a:extLst>
              <a:ext uri="{FF2B5EF4-FFF2-40B4-BE49-F238E27FC236}">
                <a16:creationId xmlns:a16="http://schemas.microsoft.com/office/drawing/2014/main" id="{DC560EDA-B4FC-F6BE-0C1F-CDF5D2BE74D3}"/>
              </a:ext>
            </a:extLst>
          </p:cNvPr>
          <p:cNvSpPr txBox="1">
            <a:spLocks noChangeArrowheads="1"/>
          </p:cNvSpPr>
          <p:nvPr/>
        </p:nvSpPr>
        <p:spPr bwMode="auto">
          <a:xfrm>
            <a:off x="163220" y="6496760"/>
            <a:ext cx="1183743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各運営方針の項目等及び概要に関する詳細の説明がある場合には、それらを記載した資料（任意様式）を添付してください。</a:t>
            </a:r>
            <a:endParaRPr lang="ja-JP" altLang="en-US" sz="1200" dirty="0">
              <a:latin typeface="ＭＳ ゴシック" panose="020B0609070205080204" pitchFamily="49" charset="-128"/>
              <a:ea typeface="ＭＳ ゴシック" panose="020B0609070205080204" pitchFamily="49" charset="-128"/>
            </a:endParaRPr>
          </a:p>
        </p:txBody>
      </p:sp>
      <p:sp>
        <p:nvSpPr>
          <p:cNvPr id="2" name="四角形: 角を丸くする 1">
            <a:extLst>
              <a:ext uri="{FF2B5EF4-FFF2-40B4-BE49-F238E27FC236}">
                <a16:creationId xmlns:a16="http://schemas.microsoft.com/office/drawing/2014/main" id="{FF758681-4166-4827-DE6D-CC84399E95B1}"/>
              </a:ext>
            </a:extLst>
          </p:cNvPr>
          <p:cNvSpPr/>
          <p:nvPr/>
        </p:nvSpPr>
        <p:spPr>
          <a:xfrm>
            <a:off x="129270" y="104788"/>
            <a:ext cx="3590466"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600" spc="-100" dirty="0">
                <a:solidFill>
                  <a:srgbClr val="FF0000"/>
                </a:solidFill>
                <a:latin typeface="ＭＳ ゴシック" panose="020B0609070205080204" pitchFamily="49" charset="-128"/>
                <a:ea typeface="ＭＳ ゴシック" panose="020B0609070205080204" pitchFamily="49" charset="-128"/>
              </a:rPr>
              <a:t>商業インキュベーション施設整備事業</a:t>
            </a:r>
          </a:p>
        </p:txBody>
      </p:sp>
    </p:spTree>
    <p:extLst>
      <p:ext uri="{BB962C8B-B14F-4D97-AF65-F5344CB8AC3E}">
        <p14:creationId xmlns:p14="http://schemas.microsoft.com/office/powerpoint/2010/main" val="2922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46520"/>
            <a:ext cx="12097344" cy="43815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補助事業の内容（令和○年度）　</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47328" y="548680"/>
            <a:ext cx="12097344" cy="309563"/>
          </a:xfrm>
          <a:prstGeom prst="roundRect">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商業インキュベーション事業のスケジュール</a:t>
            </a:r>
          </a:p>
        </p:txBody>
      </p:sp>
      <p:sp>
        <p:nvSpPr>
          <p:cNvPr id="3" name="テキスト ボックス 6">
            <a:extLst>
              <a:ext uri="{FF2B5EF4-FFF2-40B4-BE49-F238E27FC236}">
                <a16:creationId xmlns:a16="http://schemas.microsoft.com/office/drawing/2014/main" id="{1C867543-7883-84DA-873B-10E54A32FB9D}"/>
              </a:ext>
            </a:extLst>
          </p:cNvPr>
          <p:cNvSpPr txBox="1">
            <a:spLocks noChangeArrowheads="1"/>
          </p:cNvSpPr>
          <p:nvPr/>
        </p:nvSpPr>
        <p:spPr bwMode="auto">
          <a:xfrm>
            <a:off x="10920536" y="104788"/>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４</a:t>
            </a:r>
          </a:p>
        </p:txBody>
      </p:sp>
      <p:graphicFrame>
        <p:nvGraphicFramePr>
          <p:cNvPr id="7" name="表 6">
            <a:extLst>
              <a:ext uri="{FF2B5EF4-FFF2-40B4-BE49-F238E27FC236}">
                <a16:creationId xmlns:a16="http://schemas.microsoft.com/office/drawing/2014/main" id="{30244485-EB5E-65DD-ED56-9126710D1AD8}"/>
              </a:ext>
            </a:extLst>
          </p:cNvPr>
          <p:cNvGraphicFramePr>
            <a:graphicFrameLocks noGrp="1"/>
          </p:cNvGraphicFramePr>
          <p:nvPr>
            <p:extLst>
              <p:ext uri="{D42A27DB-BD31-4B8C-83A1-F6EECF244321}">
                <p14:modId xmlns:p14="http://schemas.microsoft.com/office/powerpoint/2010/main" val="971526044"/>
              </p:ext>
            </p:extLst>
          </p:nvPr>
        </p:nvGraphicFramePr>
        <p:xfrm>
          <a:off x="47323" y="922253"/>
          <a:ext cx="12097345" cy="5889224"/>
        </p:xfrm>
        <a:graphic>
          <a:graphicData uri="http://schemas.openxmlformats.org/drawingml/2006/table">
            <a:tbl>
              <a:tblPr firstRow="1" bandRow="1">
                <a:tableStyleId>{5FD0F851-EC5A-4D38-B0AD-8093EC10F338}</a:tableStyleId>
              </a:tblPr>
              <a:tblGrid>
                <a:gridCol w="504061">
                  <a:extLst>
                    <a:ext uri="{9D8B030D-6E8A-4147-A177-3AD203B41FA5}">
                      <a16:colId xmlns:a16="http://schemas.microsoft.com/office/drawing/2014/main" val="1836225768"/>
                    </a:ext>
                  </a:extLst>
                </a:gridCol>
                <a:gridCol w="966107">
                  <a:extLst>
                    <a:ext uri="{9D8B030D-6E8A-4147-A177-3AD203B41FA5}">
                      <a16:colId xmlns:a16="http://schemas.microsoft.com/office/drawing/2014/main" val="1943353775"/>
                    </a:ext>
                  </a:extLst>
                </a:gridCol>
                <a:gridCol w="966107">
                  <a:extLst>
                    <a:ext uri="{9D8B030D-6E8A-4147-A177-3AD203B41FA5}">
                      <a16:colId xmlns:a16="http://schemas.microsoft.com/office/drawing/2014/main" val="2461204663"/>
                    </a:ext>
                  </a:extLst>
                </a:gridCol>
                <a:gridCol w="966107">
                  <a:extLst>
                    <a:ext uri="{9D8B030D-6E8A-4147-A177-3AD203B41FA5}">
                      <a16:colId xmlns:a16="http://schemas.microsoft.com/office/drawing/2014/main" val="3847843698"/>
                    </a:ext>
                  </a:extLst>
                </a:gridCol>
                <a:gridCol w="966107">
                  <a:extLst>
                    <a:ext uri="{9D8B030D-6E8A-4147-A177-3AD203B41FA5}">
                      <a16:colId xmlns:a16="http://schemas.microsoft.com/office/drawing/2014/main" val="698142896"/>
                    </a:ext>
                  </a:extLst>
                </a:gridCol>
                <a:gridCol w="966107">
                  <a:extLst>
                    <a:ext uri="{9D8B030D-6E8A-4147-A177-3AD203B41FA5}">
                      <a16:colId xmlns:a16="http://schemas.microsoft.com/office/drawing/2014/main" val="723485355"/>
                    </a:ext>
                  </a:extLst>
                </a:gridCol>
                <a:gridCol w="966107">
                  <a:extLst>
                    <a:ext uri="{9D8B030D-6E8A-4147-A177-3AD203B41FA5}">
                      <a16:colId xmlns:a16="http://schemas.microsoft.com/office/drawing/2014/main" val="2553973281"/>
                    </a:ext>
                  </a:extLst>
                </a:gridCol>
                <a:gridCol w="966107">
                  <a:extLst>
                    <a:ext uri="{9D8B030D-6E8A-4147-A177-3AD203B41FA5}">
                      <a16:colId xmlns:a16="http://schemas.microsoft.com/office/drawing/2014/main" val="4074688695"/>
                    </a:ext>
                  </a:extLst>
                </a:gridCol>
                <a:gridCol w="966107">
                  <a:extLst>
                    <a:ext uri="{9D8B030D-6E8A-4147-A177-3AD203B41FA5}">
                      <a16:colId xmlns:a16="http://schemas.microsoft.com/office/drawing/2014/main" val="1650373434"/>
                    </a:ext>
                  </a:extLst>
                </a:gridCol>
                <a:gridCol w="966107">
                  <a:extLst>
                    <a:ext uri="{9D8B030D-6E8A-4147-A177-3AD203B41FA5}">
                      <a16:colId xmlns:a16="http://schemas.microsoft.com/office/drawing/2014/main" val="2907127653"/>
                    </a:ext>
                  </a:extLst>
                </a:gridCol>
                <a:gridCol w="966107">
                  <a:extLst>
                    <a:ext uri="{9D8B030D-6E8A-4147-A177-3AD203B41FA5}">
                      <a16:colId xmlns:a16="http://schemas.microsoft.com/office/drawing/2014/main" val="3428417720"/>
                    </a:ext>
                  </a:extLst>
                </a:gridCol>
                <a:gridCol w="966107">
                  <a:extLst>
                    <a:ext uri="{9D8B030D-6E8A-4147-A177-3AD203B41FA5}">
                      <a16:colId xmlns:a16="http://schemas.microsoft.com/office/drawing/2014/main" val="3238943751"/>
                    </a:ext>
                  </a:extLst>
                </a:gridCol>
                <a:gridCol w="966107">
                  <a:extLst>
                    <a:ext uri="{9D8B030D-6E8A-4147-A177-3AD203B41FA5}">
                      <a16:colId xmlns:a16="http://schemas.microsoft.com/office/drawing/2014/main" val="4031088236"/>
                    </a:ext>
                  </a:extLst>
                </a:gridCol>
              </a:tblGrid>
              <a:tr h="372919">
                <a:tc>
                  <a:txBody>
                    <a:bodyPr/>
                    <a:lstStyle/>
                    <a:p>
                      <a:pPr algn="ctr"/>
                      <a:r>
                        <a:rPr kumimoji="1" lang="ja-JP" altLang="en-US" dirty="0"/>
                        <a:t>月</a:t>
                      </a:r>
                    </a:p>
                  </a:txBody>
                  <a:tcP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４</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５</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６</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７</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８</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９</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１０</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１１</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１２</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１</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２</a:t>
                      </a:r>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r>
                        <a:rPr kumimoji="1" lang="ja-JP" altLang="en-US" dirty="0"/>
                        <a:t>３</a:t>
                      </a:r>
                      <a:endParaRPr kumimoji="1" lang="en-US" altLang="ja-JP"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220503873"/>
                  </a:ext>
                </a:extLst>
              </a:tr>
              <a:tr h="372919">
                <a:tc>
                  <a:txBody>
                    <a:bodyPr/>
                    <a:lstStyle/>
                    <a:p>
                      <a:pPr algn="ctr"/>
                      <a:r>
                        <a:rPr kumimoji="1" lang="ja-JP" altLang="en-US" sz="1200" dirty="0"/>
                        <a:t>全体</a:t>
                      </a:r>
                    </a:p>
                  </a:txBody>
                  <a:tcPr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pPr algn="ctr"/>
                      <a:endParaRPr kumimoji="1" lang="en-US" altLang="ja-JP"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821625028"/>
                  </a:ext>
                </a:extLst>
              </a:tr>
              <a:tr h="857231">
                <a:tc>
                  <a:txBody>
                    <a:bodyPr/>
                    <a:lstStyle/>
                    <a:p>
                      <a:pPr algn="ctr"/>
                      <a:r>
                        <a:rPr kumimoji="1" lang="en-US" altLang="ja-JP" sz="1400" dirty="0"/>
                        <a:t>1</a:t>
                      </a:r>
                      <a:r>
                        <a:rPr kumimoji="1" lang="ja-JP" altLang="en-US" sz="1400" dirty="0"/>
                        <a:t>号事業</a:t>
                      </a:r>
                    </a:p>
                  </a:txBody>
                  <a:tcPr vert="eaVert"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554712222"/>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2</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3490044856"/>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3</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197278502"/>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4</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712546230"/>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u="none" strike="noStrike" kern="1200" cap="none" spc="0" normalizeH="0" baseline="0" noProof="0" dirty="0">
                          <a:ln>
                            <a:noFill/>
                          </a:ln>
                          <a:solidFill>
                            <a:prstClr val="black"/>
                          </a:solidFill>
                          <a:effectLst/>
                          <a:uLnTx/>
                          <a:uFillTx/>
                        </a:rPr>
                        <a:t>5</a:t>
                      </a:r>
                      <a:r>
                        <a:rPr kumimoji="1" lang="ja-JP" altLang="en-US" sz="1400" b="0" u="none" strike="noStrike" kern="1200" cap="none" spc="0" normalizeH="0" baseline="0" noProof="0" dirty="0">
                          <a:ln>
                            <a:noFill/>
                          </a:ln>
                          <a:solidFill>
                            <a:prstClr val="black"/>
                          </a:solidFill>
                          <a:effectLst/>
                          <a:uLnTx/>
                          <a:uFillTx/>
                        </a:rPr>
                        <a:t>号事業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24254484"/>
                  </a:ext>
                </a:extLst>
              </a:tr>
              <a:tr h="8572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独自事業</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vert="eaVert" anchor="ctr">
                    <a:lnL w="9525" cap="flat" cmpd="sng" algn="ctr">
                      <a:no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9525" cap="flat" cmpd="sng" algn="ctr">
                      <a:solidFill>
                        <a:schemeClr val="accent5"/>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noFill/>
                      <a:prstDash val="solid"/>
                      <a:round/>
                      <a:headEnd type="none" w="med" len="med"/>
                      <a:tailEnd type="none" w="med" len="med"/>
                    </a:lnB>
                  </a:tcPr>
                </a:tc>
                <a:extLst>
                  <a:ext uri="{0D108BD9-81ED-4DB2-BD59-A6C34878D82A}">
                    <a16:rowId xmlns:a16="http://schemas.microsoft.com/office/drawing/2014/main" val="339929919"/>
                  </a:ext>
                </a:extLst>
              </a:tr>
            </a:tbl>
          </a:graphicData>
        </a:graphic>
      </p:graphicFrame>
      <p:sp>
        <p:nvSpPr>
          <p:cNvPr id="2" name="四角形: 角を丸くする 1">
            <a:extLst>
              <a:ext uri="{FF2B5EF4-FFF2-40B4-BE49-F238E27FC236}">
                <a16:creationId xmlns:a16="http://schemas.microsoft.com/office/drawing/2014/main" id="{1888721A-AB9D-1F4F-95B4-958A0D676E4E}"/>
              </a:ext>
            </a:extLst>
          </p:cNvPr>
          <p:cNvSpPr/>
          <p:nvPr/>
        </p:nvSpPr>
        <p:spPr>
          <a:xfrm>
            <a:off x="129270" y="104788"/>
            <a:ext cx="3590466"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600" spc="-100" dirty="0">
                <a:solidFill>
                  <a:srgbClr val="FF0000"/>
                </a:solidFill>
                <a:latin typeface="ＭＳ ゴシック" panose="020B0609070205080204" pitchFamily="49" charset="-128"/>
                <a:ea typeface="ＭＳ ゴシック" panose="020B0609070205080204" pitchFamily="49" charset="-128"/>
              </a:rPr>
              <a:t>商業インキュベーション施設整備事業</a:t>
            </a:r>
          </a:p>
        </p:txBody>
      </p:sp>
    </p:spTree>
    <p:extLst>
      <p:ext uri="{BB962C8B-B14F-4D97-AF65-F5344CB8AC3E}">
        <p14:creationId xmlns:p14="http://schemas.microsoft.com/office/powerpoint/2010/main" val="4107165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46520"/>
            <a:ext cx="12097344" cy="43815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補助事業の内容（令和○年度）　</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47328" y="554838"/>
            <a:ext cx="12097344" cy="309563"/>
          </a:xfrm>
          <a:prstGeom prst="roundRect">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商業インキュベーションの位置、施設の図面等</a:t>
            </a:r>
          </a:p>
        </p:txBody>
      </p:sp>
      <p:sp>
        <p:nvSpPr>
          <p:cNvPr id="5138" name="テキスト ボックス 2">
            <a:extLst>
              <a:ext uri="{FF2B5EF4-FFF2-40B4-BE49-F238E27FC236}">
                <a16:creationId xmlns:a16="http://schemas.microsoft.com/office/drawing/2014/main" id="{46F2F133-1854-A492-B31F-9A15C2779F33}"/>
              </a:ext>
            </a:extLst>
          </p:cNvPr>
          <p:cNvSpPr txBox="1">
            <a:spLocks noChangeArrowheads="1"/>
          </p:cNvSpPr>
          <p:nvPr/>
        </p:nvSpPr>
        <p:spPr bwMode="auto">
          <a:xfrm>
            <a:off x="82199" y="1052736"/>
            <a:ext cx="8643938"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71450" indent="-171450">
              <a:spcBef>
                <a:spcPct val="0"/>
              </a:spcBef>
              <a:buFont typeface="Wingdings" panose="05000000000000000000" pitchFamily="2" charset="2"/>
              <a:buChar char="p"/>
            </a:pPr>
            <a:r>
              <a:rPr lang="ja-JP" altLang="en-US" sz="1100" b="1" dirty="0">
                <a:latin typeface="ＭＳ ゴシック" panose="020B0609070205080204" pitchFamily="49" charset="-128"/>
                <a:ea typeface="ＭＳ ゴシック" panose="020B0609070205080204" pitchFamily="49" charset="-128"/>
              </a:rPr>
              <a:t>位置図（エリア全体（商店街を含む）、詳細の位置図）</a:t>
            </a:r>
            <a:endParaRPr lang="en-US" altLang="ja-JP" sz="1100" b="1" dirty="0">
              <a:latin typeface="ＭＳ ゴシック" panose="020B0609070205080204" pitchFamily="49" charset="-128"/>
              <a:ea typeface="ＭＳ ゴシック" panose="020B0609070205080204" pitchFamily="49" charset="-128"/>
            </a:endParaRPr>
          </a:p>
          <a:p>
            <a:pPr marL="171450" indent="-171450">
              <a:spcBef>
                <a:spcPct val="0"/>
              </a:spcBef>
              <a:buFont typeface="Wingdings" panose="05000000000000000000" pitchFamily="2" charset="2"/>
              <a:buChar char="p"/>
            </a:pPr>
            <a:r>
              <a:rPr lang="ja-JP" altLang="en-US" sz="1100" b="1" dirty="0">
                <a:latin typeface="ＭＳ ゴシック" panose="020B0609070205080204" pitchFamily="49" charset="-128"/>
                <a:ea typeface="ＭＳ ゴシック" panose="020B0609070205080204" pitchFamily="49" charset="-128"/>
              </a:rPr>
              <a:t>平面図、立面図等（店舗小間割り等が分かるもの）</a:t>
            </a:r>
            <a:endParaRPr lang="en-US" altLang="ja-JP" sz="1100" b="1" dirty="0">
              <a:latin typeface="ＭＳ ゴシック" panose="020B0609070205080204" pitchFamily="49" charset="-128"/>
              <a:ea typeface="ＭＳ ゴシック" panose="020B0609070205080204" pitchFamily="49" charset="-128"/>
            </a:endParaRPr>
          </a:p>
          <a:p>
            <a:pPr marL="171450" indent="-171450">
              <a:spcBef>
                <a:spcPct val="0"/>
              </a:spcBef>
              <a:buFont typeface="Wingdings" panose="05000000000000000000" pitchFamily="2" charset="2"/>
              <a:buChar char="p"/>
            </a:pPr>
            <a:r>
              <a:rPr lang="ja-JP" altLang="en-US" sz="1100" b="1" dirty="0">
                <a:latin typeface="ＭＳ ゴシック" panose="020B0609070205080204" pitchFamily="49" charset="-128"/>
                <a:ea typeface="ＭＳ ゴシック" panose="020B0609070205080204" pitchFamily="49" charset="-128"/>
              </a:rPr>
              <a:t>完成予想図（全体の外観や内観が分かる鳥観図など）</a:t>
            </a:r>
            <a:endParaRPr lang="en-US" altLang="ja-JP" sz="1100" b="1" dirty="0">
              <a:latin typeface="ＭＳ ゴシック" panose="020B0609070205080204" pitchFamily="49" charset="-128"/>
              <a:ea typeface="ＭＳ ゴシック" panose="020B0609070205080204" pitchFamily="49" charset="-128"/>
            </a:endParaRPr>
          </a:p>
          <a:p>
            <a:pPr marL="171450" indent="-171450">
              <a:spcBef>
                <a:spcPct val="0"/>
              </a:spcBef>
              <a:buFont typeface="Wingdings" panose="05000000000000000000" pitchFamily="2" charset="2"/>
              <a:buChar char="p"/>
            </a:pPr>
            <a:endParaRPr lang="ja-JP" altLang="en-US" sz="1200" dirty="0">
              <a:latin typeface="ＭＳ ゴシック" panose="020B0609070205080204" pitchFamily="49" charset="-128"/>
              <a:ea typeface="ＭＳ ゴシック" panose="020B0609070205080204" pitchFamily="49" charset="-128"/>
            </a:endParaRPr>
          </a:p>
        </p:txBody>
      </p:sp>
      <p:sp>
        <p:nvSpPr>
          <p:cNvPr id="3" name="テキスト ボックス 6">
            <a:extLst>
              <a:ext uri="{FF2B5EF4-FFF2-40B4-BE49-F238E27FC236}">
                <a16:creationId xmlns:a16="http://schemas.microsoft.com/office/drawing/2014/main" id="{1C867543-7883-84DA-873B-10E54A32FB9D}"/>
              </a:ext>
            </a:extLst>
          </p:cNvPr>
          <p:cNvSpPr txBox="1">
            <a:spLocks noChangeArrowheads="1"/>
          </p:cNvSpPr>
          <p:nvPr/>
        </p:nvSpPr>
        <p:spPr bwMode="auto">
          <a:xfrm>
            <a:off x="10920536" y="104789"/>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５</a:t>
            </a:r>
          </a:p>
        </p:txBody>
      </p:sp>
      <p:sp>
        <p:nvSpPr>
          <p:cNvPr id="2" name="四角形: 角を丸くする 1">
            <a:extLst>
              <a:ext uri="{FF2B5EF4-FFF2-40B4-BE49-F238E27FC236}">
                <a16:creationId xmlns:a16="http://schemas.microsoft.com/office/drawing/2014/main" id="{3BCDE8ED-0EA8-F45F-D97B-5AFE98189410}"/>
              </a:ext>
            </a:extLst>
          </p:cNvPr>
          <p:cNvSpPr/>
          <p:nvPr/>
        </p:nvSpPr>
        <p:spPr>
          <a:xfrm>
            <a:off x="129270" y="104788"/>
            <a:ext cx="3590466"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600" spc="-100" dirty="0">
                <a:solidFill>
                  <a:srgbClr val="FF0000"/>
                </a:solidFill>
                <a:latin typeface="ＭＳ ゴシック" panose="020B0609070205080204" pitchFamily="49" charset="-128"/>
                <a:ea typeface="ＭＳ ゴシック" panose="020B0609070205080204" pitchFamily="49" charset="-128"/>
              </a:rPr>
              <a:t>商業インキュベーション施設整備事業</a:t>
            </a:r>
          </a:p>
        </p:txBody>
      </p:sp>
    </p:spTree>
    <p:extLst>
      <p:ext uri="{BB962C8B-B14F-4D97-AF65-F5344CB8AC3E}">
        <p14:creationId xmlns:p14="http://schemas.microsoft.com/office/powerpoint/2010/main" val="530475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2217AC1F-5E50-602E-4741-D779CB58EF01}"/>
              </a:ext>
            </a:extLst>
          </p:cNvPr>
          <p:cNvSpPr>
            <a:spLocks noChangeArrowheads="1"/>
          </p:cNvSpPr>
          <p:nvPr/>
        </p:nvSpPr>
        <p:spPr bwMode="auto">
          <a:xfrm>
            <a:off x="47328" y="71566"/>
            <a:ext cx="12097344" cy="657225"/>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補助事業終了後の事業計画（令和○年度～令和○年度）　</a:t>
            </a:r>
            <a:endParaRPr lang="en-US" altLang="ja-JP" sz="1814" b="1" dirty="0">
              <a:solidFill>
                <a:srgbClr val="000000"/>
              </a:solidFill>
              <a:latin typeface="ＭＳ ゴシック" panose="020B0609070205080204" pitchFamily="49" charset="-128"/>
              <a:ea typeface="ＭＳ ゴシック" panose="020B0609070205080204" pitchFamily="49" charset="-128"/>
            </a:endParaRPr>
          </a:p>
          <a:p>
            <a:pPr algn="ctr" defTabSz="829452" eaLnBrk="1" hangingPunct="1">
              <a:defRPr/>
            </a:pPr>
            <a:r>
              <a:rPr lang="en-US" altLang="ja-JP" sz="1100" b="1" dirty="0">
                <a:solidFill>
                  <a:schemeClr val="bg1">
                    <a:lumMod val="50000"/>
                  </a:schemeClr>
                </a:solidFill>
                <a:latin typeface="ＭＳ ゴシック" panose="020B0609070205080204" pitchFamily="49" charset="-128"/>
                <a:ea typeface="ＭＳ ゴシック" panose="020B0609070205080204" pitchFamily="49" charset="-128"/>
              </a:rPr>
              <a:t>※</a:t>
            </a:r>
            <a:r>
              <a:rPr lang="ja-JP" altLang="en-US" sz="1100" b="1" dirty="0">
                <a:solidFill>
                  <a:schemeClr val="bg1">
                    <a:lumMod val="50000"/>
                  </a:schemeClr>
                </a:solidFill>
                <a:latin typeface="ＭＳ ゴシック" panose="020B0609070205080204" pitchFamily="49" charset="-128"/>
                <a:ea typeface="ＭＳ ゴシック" panose="020B0609070205080204" pitchFamily="49" charset="-128"/>
              </a:rPr>
              <a:t>補助事業終了後３年～５年の事業計画について概要を記載してください。</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121" name="正方形/長方形 120">
            <a:extLst>
              <a:ext uri="{FF2B5EF4-FFF2-40B4-BE49-F238E27FC236}">
                <a16:creationId xmlns:a16="http://schemas.microsoft.com/office/drawing/2014/main" id="{393A5436-5194-291A-BA4F-8AB1A7ADC7E6}"/>
              </a:ext>
            </a:extLst>
          </p:cNvPr>
          <p:cNvSpPr/>
          <p:nvPr/>
        </p:nvSpPr>
        <p:spPr>
          <a:xfrm>
            <a:off x="1749428" y="923928"/>
            <a:ext cx="2189163"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3" name="正方形/長方形 112">
            <a:extLst>
              <a:ext uri="{FF2B5EF4-FFF2-40B4-BE49-F238E27FC236}">
                <a16:creationId xmlns:a16="http://schemas.microsoft.com/office/drawing/2014/main" id="{4884FD01-0F2C-7B49-4704-B7C25AA941D4}"/>
              </a:ext>
            </a:extLst>
          </p:cNvPr>
          <p:cNvSpPr/>
          <p:nvPr/>
        </p:nvSpPr>
        <p:spPr>
          <a:xfrm>
            <a:off x="7620000" y="908050"/>
            <a:ext cx="2649538"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graphicFrame>
        <p:nvGraphicFramePr>
          <p:cNvPr id="2" name="表 1">
            <a:extLst>
              <a:ext uri="{FF2B5EF4-FFF2-40B4-BE49-F238E27FC236}">
                <a16:creationId xmlns:a16="http://schemas.microsoft.com/office/drawing/2014/main" id="{79334E48-7094-8BAC-E316-38570B1BAE2A}"/>
              </a:ext>
            </a:extLst>
          </p:cNvPr>
          <p:cNvGraphicFramePr>
            <a:graphicFrameLocks noGrp="1"/>
          </p:cNvGraphicFramePr>
          <p:nvPr>
            <p:extLst>
              <p:ext uri="{D42A27DB-BD31-4B8C-83A1-F6EECF244321}">
                <p14:modId xmlns:p14="http://schemas.microsoft.com/office/powerpoint/2010/main" val="420188025"/>
              </p:ext>
            </p:extLst>
          </p:nvPr>
        </p:nvGraphicFramePr>
        <p:xfrm>
          <a:off x="47328" y="896597"/>
          <a:ext cx="12097344" cy="5785534"/>
        </p:xfrm>
        <a:graphic>
          <a:graphicData uri="http://schemas.openxmlformats.org/drawingml/2006/table">
            <a:tbl>
              <a:tblPr firstRow="1" bandRow="1">
                <a:tableStyleId>{7DF18680-E054-41AD-8BC1-D1AEF772440D}</a:tableStyleId>
              </a:tblPr>
              <a:tblGrid>
                <a:gridCol w="1152128">
                  <a:extLst>
                    <a:ext uri="{9D8B030D-6E8A-4147-A177-3AD203B41FA5}">
                      <a16:colId xmlns:a16="http://schemas.microsoft.com/office/drawing/2014/main" val="20000"/>
                    </a:ext>
                  </a:extLst>
                </a:gridCol>
                <a:gridCol w="7344816">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tblGrid>
              <a:tr h="304439">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事業の内容</a:t>
                      </a:r>
                    </a:p>
                  </a:txBody>
                  <a:tcPr marL="91437" marR="91437" marT="45722" marB="45722"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事業費</a:t>
                      </a:r>
                      <a:r>
                        <a:rPr kumimoji="1" lang="ja-JP" altLang="en-US" sz="900" dirty="0">
                          <a:latin typeface="ＭＳ ゴシック" panose="020B0609070205080204" pitchFamily="49" charset="-128"/>
                          <a:ea typeface="ＭＳ ゴシック" panose="020B0609070205080204" pitchFamily="49" charset="-128"/>
                        </a:rPr>
                        <a:t>（円）</a:t>
                      </a:r>
                    </a:p>
                  </a:txBody>
                  <a:tcPr marL="91437" marR="91437" marT="45722" marB="45722" anchor="ctr"/>
                </a:tc>
                <a:tc>
                  <a:txBody>
                    <a:bodyPr/>
                    <a:lstStyle/>
                    <a:p>
                      <a:pPr algn="ctr"/>
                      <a:r>
                        <a:rPr kumimoji="1" lang="ja-JP" altLang="en-US" sz="1200" spc="-80" baseline="0" dirty="0">
                          <a:latin typeface="ＭＳ ゴシック" panose="020B0609070205080204" pitchFamily="49" charset="-128"/>
                          <a:ea typeface="ＭＳ ゴシック" panose="020B0609070205080204" pitchFamily="49" charset="-128"/>
                        </a:rPr>
                        <a:t>収支及び資金調達計画</a:t>
                      </a:r>
                      <a:r>
                        <a:rPr kumimoji="1" lang="ja-JP" altLang="en-US" sz="900" u="sng" spc="-80" dirty="0">
                          <a:solidFill>
                            <a:schemeClr val="bg1"/>
                          </a:solidFill>
                          <a:latin typeface="ＭＳ ゴシック" panose="020B0609070205080204" pitchFamily="49" charset="-128"/>
                          <a:ea typeface="ＭＳ ゴシック" panose="020B0609070205080204" pitchFamily="49" charset="-128"/>
                        </a:rPr>
                        <a:t>（円）</a:t>
                      </a:r>
                    </a:p>
                  </a:txBody>
                  <a:tcPr marL="91437" marR="91437" marT="45722" marB="45722" anchor="ctr"/>
                </a:tc>
                <a:extLst>
                  <a:ext uri="{0D108BD9-81ED-4DB2-BD59-A6C34878D82A}">
                    <a16:rowId xmlns:a16="http://schemas.microsoft.com/office/drawing/2014/main" val="10000"/>
                  </a:ext>
                </a:extLst>
              </a:tr>
              <a:tr h="1074810">
                <a:tc>
                  <a:txBody>
                    <a:bodyPr/>
                    <a:lstStyle/>
                    <a:p>
                      <a:r>
                        <a:rPr kumimoji="1" lang="ja-JP" altLang="en-US" sz="1200" dirty="0">
                          <a:latin typeface="ＭＳ ゴシック" panose="020B0609070205080204" pitchFamily="49" charset="-128"/>
                          <a:ea typeface="ＭＳ ゴシック" panose="020B0609070205080204" pitchFamily="49" charset="-128"/>
                        </a:rPr>
                        <a:t>令和○年度</a:t>
                      </a:r>
                      <a:endParaRPr kumimoji="1" lang="en-US" altLang="ja-JP" sz="1200" dirty="0">
                        <a:latin typeface="ＭＳ ゴシック" panose="020B0609070205080204" pitchFamily="49" charset="-128"/>
                        <a:ea typeface="ＭＳ ゴシック" panose="020B0609070205080204" pitchFamily="49" charset="-128"/>
                      </a:endParaRPr>
                    </a:p>
                    <a:p>
                      <a:r>
                        <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rPr>
                        <a:t>※</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補助事業終了後</a:t>
                      </a:r>
                      <a:endPar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endParaRPr>
                    </a:p>
                    <a:p>
                      <a:r>
                        <a:rPr kumimoji="1" lang="ja-JP" altLang="en-US" sz="700" dirty="0">
                          <a:solidFill>
                            <a:schemeClr val="bg1">
                              <a:lumMod val="50000"/>
                            </a:schemeClr>
                          </a:solidFill>
                          <a:latin typeface="ＭＳ ゴシック" panose="020B0609070205080204" pitchFamily="49" charset="-128"/>
                          <a:ea typeface="ＭＳ ゴシック" panose="020B0609070205080204" pitchFamily="49" charset="-128"/>
                        </a:rPr>
                        <a:t>　１</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年目</a:t>
                      </a:r>
                    </a:p>
                  </a:txBody>
                  <a:tcPr marL="91437" marR="91437" marT="45722" marB="45722"/>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extLst>
                  <a:ext uri="{0D108BD9-81ED-4DB2-BD59-A6C34878D82A}">
                    <a16:rowId xmlns:a16="http://schemas.microsoft.com/office/drawing/2014/main" val="10001"/>
                  </a:ext>
                </a:extLst>
              </a:tr>
              <a:tr h="1074810">
                <a:tc>
                  <a:txBody>
                    <a:bodyPr/>
                    <a:lstStyle/>
                    <a:p>
                      <a:r>
                        <a:rPr kumimoji="1" lang="ja-JP" altLang="en-US" sz="1200" dirty="0">
                          <a:latin typeface="ＭＳ ゴシック" panose="020B0609070205080204" pitchFamily="49" charset="-128"/>
                          <a:ea typeface="ＭＳ ゴシック" panose="020B0609070205080204" pitchFamily="49" charset="-128"/>
                        </a:rPr>
                        <a:t>令和○年度</a:t>
                      </a:r>
                      <a:endParaRPr kumimoji="1" lang="en-US" altLang="ja-JP" sz="1200" dirty="0">
                        <a:latin typeface="ＭＳ ゴシック" panose="020B0609070205080204" pitchFamily="49" charset="-128"/>
                        <a:ea typeface="ＭＳ ゴシック" panose="020B0609070205080204" pitchFamily="49" charset="-128"/>
                      </a:endParaRPr>
                    </a:p>
                    <a:p>
                      <a:r>
                        <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rPr>
                        <a:t>※</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補助事業終了後</a:t>
                      </a:r>
                      <a:endPar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endParaRPr>
                    </a:p>
                    <a:p>
                      <a:r>
                        <a:rPr kumimoji="1" lang="ja-JP" altLang="en-US" sz="700" dirty="0">
                          <a:solidFill>
                            <a:schemeClr val="bg1">
                              <a:lumMod val="50000"/>
                            </a:schemeClr>
                          </a:solidFill>
                          <a:latin typeface="ＭＳ ゴシック" panose="020B0609070205080204" pitchFamily="49" charset="-128"/>
                          <a:ea typeface="ＭＳ ゴシック" panose="020B0609070205080204" pitchFamily="49" charset="-128"/>
                        </a:rPr>
                        <a:t>　２</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年目</a:t>
                      </a:r>
                    </a:p>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extLst>
                  <a:ext uri="{0D108BD9-81ED-4DB2-BD59-A6C34878D82A}">
                    <a16:rowId xmlns:a16="http://schemas.microsoft.com/office/drawing/2014/main" val="10002"/>
                  </a:ext>
                </a:extLst>
              </a:tr>
              <a:tr h="1074810">
                <a:tc>
                  <a:txBody>
                    <a:bodyPr/>
                    <a:lstStyle/>
                    <a:p>
                      <a:r>
                        <a:rPr kumimoji="1" lang="ja-JP" altLang="en-US" sz="1200" dirty="0">
                          <a:latin typeface="ＭＳ ゴシック" panose="020B0609070205080204" pitchFamily="49" charset="-128"/>
                          <a:ea typeface="ＭＳ ゴシック" panose="020B0609070205080204" pitchFamily="49" charset="-128"/>
                        </a:rPr>
                        <a:t>令和○年度</a:t>
                      </a:r>
                      <a:endParaRPr kumimoji="1" lang="en-US" altLang="ja-JP" sz="1200" dirty="0">
                        <a:latin typeface="ＭＳ ゴシック" panose="020B0609070205080204" pitchFamily="49" charset="-128"/>
                        <a:ea typeface="ＭＳ ゴシック" panose="020B0609070205080204" pitchFamily="49" charset="-128"/>
                      </a:endParaRPr>
                    </a:p>
                    <a:p>
                      <a:r>
                        <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rPr>
                        <a:t>※</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補助事業終了後</a:t>
                      </a:r>
                      <a:endPar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endParaRPr>
                    </a:p>
                    <a:p>
                      <a:r>
                        <a:rPr kumimoji="1" lang="ja-JP" altLang="en-US" sz="700" dirty="0">
                          <a:solidFill>
                            <a:schemeClr val="bg1">
                              <a:lumMod val="50000"/>
                            </a:schemeClr>
                          </a:solidFill>
                          <a:latin typeface="ＭＳ ゴシック" panose="020B0609070205080204" pitchFamily="49" charset="-128"/>
                          <a:ea typeface="ＭＳ ゴシック" panose="020B0609070205080204" pitchFamily="49" charset="-128"/>
                        </a:rPr>
                        <a:t>　３</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年目</a:t>
                      </a:r>
                    </a:p>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extLst>
                  <a:ext uri="{0D108BD9-81ED-4DB2-BD59-A6C34878D82A}">
                    <a16:rowId xmlns:a16="http://schemas.microsoft.com/office/drawing/2014/main" val="10003"/>
                  </a:ext>
                </a:extLst>
              </a:tr>
              <a:tr h="1074810">
                <a:tc>
                  <a:txBody>
                    <a:bodyPr/>
                    <a:lstStyle/>
                    <a:p>
                      <a:r>
                        <a:rPr kumimoji="1" lang="ja-JP" altLang="en-US" sz="1200" dirty="0">
                          <a:latin typeface="ＭＳ ゴシック" panose="020B0609070205080204" pitchFamily="49" charset="-128"/>
                          <a:ea typeface="ＭＳ ゴシック" panose="020B0609070205080204" pitchFamily="49" charset="-128"/>
                        </a:rPr>
                        <a:t>令和○年度</a:t>
                      </a:r>
                      <a:endParaRPr kumimoji="1" lang="en-US" altLang="ja-JP" sz="1200" dirty="0">
                        <a:latin typeface="ＭＳ ゴシック" panose="020B0609070205080204" pitchFamily="49" charset="-128"/>
                        <a:ea typeface="ＭＳ ゴシック" panose="020B0609070205080204" pitchFamily="49" charset="-128"/>
                      </a:endParaRPr>
                    </a:p>
                    <a:p>
                      <a:r>
                        <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rPr>
                        <a:t>※</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補助事業終了後</a:t>
                      </a:r>
                      <a:endPar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endParaRPr>
                    </a:p>
                    <a:p>
                      <a:r>
                        <a:rPr kumimoji="1" lang="ja-JP" altLang="en-US" sz="700" dirty="0">
                          <a:solidFill>
                            <a:schemeClr val="bg1">
                              <a:lumMod val="50000"/>
                            </a:schemeClr>
                          </a:solidFill>
                          <a:latin typeface="ＭＳ ゴシック" panose="020B0609070205080204" pitchFamily="49" charset="-128"/>
                          <a:ea typeface="ＭＳ ゴシック" panose="020B0609070205080204" pitchFamily="49" charset="-128"/>
                        </a:rPr>
                        <a:t>　４</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年目</a:t>
                      </a:r>
                    </a:p>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extLst>
                  <a:ext uri="{0D108BD9-81ED-4DB2-BD59-A6C34878D82A}">
                    <a16:rowId xmlns:a16="http://schemas.microsoft.com/office/drawing/2014/main" val="10004"/>
                  </a:ext>
                </a:extLst>
              </a:tr>
              <a:tr h="1074810">
                <a:tc>
                  <a:txBody>
                    <a:bodyPr/>
                    <a:lstStyle/>
                    <a:p>
                      <a:r>
                        <a:rPr kumimoji="1" lang="ja-JP" altLang="en-US" sz="1200" dirty="0">
                          <a:latin typeface="ＭＳ ゴシック" panose="020B0609070205080204" pitchFamily="49" charset="-128"/>
                          <a:ea typeface="ＭＳ ゴシック" panose="020B0609070205080204" pitchFamily="49" charset="-128"/>
                        </a:rPr>
                        <a:t>令和○年度</a:t>
                      </a:r>
                      <a:endParaRPr kumimoji="1" lang="en-US" altLang="ja-JP" sz="1200" dirty="0">
                        <a:latin typeface="ＭＳ ゴシック" panose="020B0609070205080204" pitchFamily="49" charset="-128"/>
                        <a:ea typeface="ＭＳ ゴシック" panose="020B0609070205080204" pitchFamily="49" charset="-128"/>
                      </a:endParaRPr>
                    </a:p>
                    <a:p>
                      <a:r>
                        <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rPr>
                        <a:t>※</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補助事業終了後</a:t>
                      </a:r>
                      <a:endParaRPr kumimoji="1" lang="en-US" altLang="zh-TW" sz="700" dirty="0">
                        <a:solidFill>
                          <a:schemeClr val="bg1">
                            <a:lumMod val="50000"/>
                          </a:schemeClr>
                        </a:solidFill>
                        <a:latin typeface="ＭＳ ゴシック" panose="020B0609070205080204" pitchFamily="49" charset="-128"/>
                        <a:ea typeface="ＭＳ ゴシック" panose="020B0609070205080204" pitchFamily="49" charset="-128"/>
                      </a:endParaRPr>
                    </a:p>
                    <a:p>
                      <a:r>
                        <a:rPr kumimoji="1" lang="ja-JP" altLang="en-US" sz="700" dirty="0">
                          <a:solidFill>
                            <a:schemeClr val="bg1">
                              <a:lumMod val="50000"/>
                            </a:schemeClr>
                          </a:solidFill>
                          <a:latin typeface="ＭＳ ゴシック" panose="020B0609070205080204" pitchFamily="49" charset="-128"/>
                          <a:ea typeface="ＭＳ ゴシック" panose="020B0609070205080204" pitchFamily="49" charset="-128"/>
                        </a:rPr>
                        <a:t>　５</a:t>
                      </a:r>
                      <a:r>
                        <a:rPr kumimoji="1" lang="zh-TW" altLang="en-US" sz="700" dirty="0">
                          <a:solidFill>
                            <a:schemeClr val="bg1">
                              <a:lumMod val="50000"/>
                            </a:schemeClr>
                          </a:solidFill>
                          <a:latin typeface="ＭＳ ゴシック" panose="020B0609070205080204" pitchFamily="49" charset="-128"/>
                          <a:ea typeface="ＭＳ ゴシック" panose="020B0609070205080204" pitchFamily="49" charset="-128"/>
                        </a:rPr>
                        <a:t>年目</a:t>
                      </a:r>
                    </a:p>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marL="91437" marR="91437" marT="45722" marB="45722" anchor="ctr"/>
                </a:tc>
                <a:extLst>
                  <a:ext uri="{0D108BD9-81ED-4DB2-BD59-A6C34878D82A}">
                    <a16:rowId xmlns:a16="http://schemas.microsoft.com/office/drawing/2014/main" val="10005"/>
                  </a:ext>
                </a:extLst>
              </a:tr>
            </a:tbl>
          </a:graphicData>
        </a:graphic>
      </p:graphicFrame>
      <p:sp>
        <p:nvSpPr>
          <p:cNvPr id="7210" name="テキスト ボックス 2">
            <a:extLst>
              <a:ext uri="{FF2B5EF4-FFF2-40B4-BE49-F238E27FC236}">
                <a16:creationId xmlns:a16="http://schemas.microsoft.com/office/drawing/2014/main" id="{5DC65B74-6B47-CB0F-FCF4-A1288B9AC7B0}"/>
              </a:ext>
            </a:extLst>
          </p:cNvPr>
          <p:cNvSpPr txBox="1">
            <a:spLocks noChangeArrowheads="1"/>
          </p:cNvSpPr>
          <p:nvPr/>
        </p:nvSpPr>
        <p:spPr bwMode="auto">
          <a:xfrm>
            <a:off x="-23008" y="6645423"/>
            <a:ext cx="864393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事業内容、事業費の積算、収支計画及び資金調達計画の詳細がわかる資料（任意様式）を添付してください。</a:t>
            </a:r>
            <a:endParaRPr lang="ja-JP" altLang="en-US" sz="1050" dirty="0">
              <a:latin typeface="ＭＳ ゴシック" panose="020B0609070205080204" pitchFamily="49" charset="-128"/>
              <a:ea typeface="ＭＳ ゴシック" panose="020B0609070205080204" pitchFamily="49" charset="-128"/>
            </a:endParaRPr>
          </a:p>
        </p:txBody>
      </p:sp>
      <p:sp>
        <p:nvSpPr>
          <p:cNvPr id="3" name="テキスト ボックス 6">
            <a:extLst>
              <a:ext uri="{FF2B5EF4-FFF2-40B4-BE49-F238E27FC236}">
                <a16:creationId xmlns:a16="http://schemas.microsoft.com/office/drawing/2014/main" id="{162F5D08-3D94-0286-493C-F1B11B4DA0E3}"/>
              </a:ext>
            </a:extLst>
          </p:cNvPr>
          <p:cNvSpPr txBox="1">
            <a:spLocks noChangeArrowheads="1"/>
          </p:cNvSpPr>
          <p:nvPr/>
        </p:nvSpPr>
        <p:spPr bwMode="auto">
          <a:xfrm>
            <a:off x="10920536" y="239372"/>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mj-ea"/>
                <a:ea typeface="+mj-ea"/>
              </a:rPr>
              <a:t>様式ア</a:t>
            </a:r>
            <a:r>
              <a:rPr lang="en-US" altLang="ja-JP" sz="1600" b="1" dirty="0">
                <a:latin typeface="+mj-ea"/>
                <a:ea typeface="+mj-ea"/>
              </a:rPr>
              <a:t>-</a:t>
            </a:r>
            <a:r>
              <a:rPr lang="ja-JP" altLang="en-US" sz="1600" b="1" dirty="0">
                <a:latin typeface="+mj-ea"/>
                <a:ea typeface="+mj-ea"/>
              </a:rPr>
              <a:t>６</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角丸四角形 118">
            <a:extLst>
              <a:ext uri="{FF2B5EF4-FFF2-40B4-BE49-F238E27FC236}">
                <a16:creationId xmlns:a16="http://schemas.microsoft.com/office/drawing/2014/main" id="{A6F6B822-AE8F-3DAB-6581-F8286A3F5716}"/>
              </a:ext>
            </a:extLst>
          </p:cNvPr>
          <p:cNvSpPr/>
          <p:nvPr/>
        </p:nvSpPr>
        <p:spPr>
          <a:xfrm>
            <a:off x="47328" y="3696841"/>
            <a:ext cx="12097338" cy="1242178"/>
          </a:xfrm>
          <a:prstGeom prst="roundRect">
            <a:avLst>
              <a:gd name="adj" fmla="val 0"/>
            </a:avLst>
          </a:prstGeom>
          <a:solidFill>
            <a:srgbClr val="FFFFFA"/>
          </a:solidFill>
          <a:ln w="95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○○商店街は、</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店主の高齢化</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や</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後継者不在</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により、店舗の閉店・減少が続いている。そのため商店街には</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空き店舗</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が目立つようになり、客足も大きく減少してしまっている。こうした状況を改善するため、商店街として賑わい創出イベントや、空き店舗活用事業を企画・実施しようと考えたが、高齢化や後継者不足により、事業を実施できる商店街メンバーがなかなか集まらないという状況が続いている。このままでは数多の課題の解決も進まず、高齢化・後継者不足、空き店舗の増加が進むばかりである。</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そこで、商店街に新たな担い手を呼び込み、私たちと共に課題を解決し、昔の賑わいを取り戻してくれる仲間を呼び込む施設を設置・運営する</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○○商店街の未来を支える仲間づくり事業</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に挑戦することを決定した。</a:t>
            </a:r>
          </a:p>
        </p:txBody>
      </p:sp>
      <p:sp>
        <p:nvSpPr>
          <p:cNvPr id="12" name="テキスト ボックス 11">
            <a:extLst>
              <a:ext uri="{FF2B5EF4-FFF2-40B4-BE49-F238E27FC236}">
                <a16:creationId xmlns:a16="http://schemas.microsoft.com/office/drawing/2014/main" id="{47B78D8E-92A0-940C-E06F-3C86C7B46F02}"/>
              </a:ext>
            </a:extLst>
          </p:cNvPr>
          <p:cNvSpPr txBox="1"/>
          <p:nvPr/>
        </p:nvSpPr>
        <p:spPr>
          <a:xfrm>
            <a:off x="6443143" y="1467441"/>
            <a:ext cx="5701521" cy="2047284"/>
          </a:xfrm>
          <a:prstGeom prst="roundRect">
            <a:avLst>
              <a:gd name="adj" fmla="val 0"/>
            </a:avLst>
          </a:prstGeom>
          <a:solidFill>
            <a:srgbClr val="FFFFFA"/>
          </a:solidFill>
          <a:ln w="9525">
            <a:solidFill>
              <a:schemeClr val="tx1"/>
            </a:solidFill>
            <a:prstDash val="solid"/>
          </a:ln>
        </p:spPr>
        <p:txBody>
          <a:bodyPr wrap="square" rIns="0">
            <a:noAutofit/>
          </a:bodyPr>
          <a:lstStyle/>
          <a:p>
            <a:pPr>
              <a:defRPr/>
            </a:pPr>
            <a:endParaRPr lang="en-US" altLang="ja-JP" sz="8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p:txBody>
      </p:sp>
      <p:sp>
        <p:nvSpPr>
          <p:cNvPr id="4" name="角丸四角形 3">
            <a:extLst>
              <a:ext uri="{FF2B5EF4-FFF2-40B4-BE49-F238E27FC236}">
                <a16:creationId xmlns:a16="http://schemas.microsoft.com/office/drawing/2014/main" id="{8CB9F837-C06A-4592-CBBC-E312FFCB35A4}"/>
              </a:ext>
            </a:extLst>
          </p:cNvPr>
          <p:cNvSpPr/>
          <p:nvPr/>
        </p:nvSpPr>
        <p:spPr>
          <a:xfrm>
            <a:off x="2783631" y="589169"/>
            <a:ext cx="7210619" cy="251768"/>
          </a:xfrm>
          <a:prstGeom prst="roundRect">
            <a:avLst>
              <a:gd name="adj" fmla="val 0"/>
            </a:avLst>
          </a:prstGeom>
          <a:solidFill>
            <a:srgbClr val="FFFFF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dirty="0">
                <a:solidFill>
                  <a:srgbClr val="FF0000"/>
                </a:solidFill>
                <a:latin typeface="ＭＳ ゴシック" panose="020B0609070205080204" pitchFamily="49" charset="-128"/>
                <a:ea typeface="ＭＳ ゴシック" panose="020B0609070205080204" pitchFamily="49" charset="-128"/>
              </a:rPr>
              <a:t>　○○商店街振興組合／○○実行委員会　</a:t>
            </a:r>
            <a:endParaRPr lang="ja-JP" altLang="en-US" sz="1400"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73" name="AutoShape 3">
            <a:extLst>
              <a:ext uri="{FF2B5EF4-FFF2-40B4-BE49-F238E27FC236}">
                <a16:creationId xmlns:a16="http://schemas.microsoft.com/office/drawing/2014/main" id="{AEC17EFA-FCCE-5159-904D-E2D7D9614D10}"/>
              </a:ext>
            </a:extLst>
          </p:cNvPr>
          <p:cNvSpPr>
            <a:spLocks noChangeArrowheads="1"/>
          </p:cNvSpPr>
          <p:nvPr/>
        </p:nvSpPr>
        <p:spPr bwMode="auto">
          <a:xfrm>
            <a:off x="47328" y="44450"/>
            <a:ext cx="12097344" cy="43180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p:spPr>
        <p:txBody>
          <a:bodyPr lIns="85530" tIns="42765" rIns="85530" bIns="42765" anchor="ctr"/>
          <a:lstStyle/>
          <a:p>
            <a:pPr>
              <a:defRPr/>
            </a:pPr>
            <a:r>
              <a:rPr lang="ja-JP" altLang="en-US" b="1" dirty="0">
                <a:solidFill>
                  <a:prstClr val="black"/>
                </a:solidFill>
                <a:latin typeface="ＭＳ ゴシック" panose="020B0609070205080204" pitchFamily="49" charset="-128"/>
                <a:ea typeface="ＭＳ ゴシック" panose="020B0609070205080204" pitchFamily="49" charset="-128"/>
              </a:rPr>
              <a:t>　　　　　</a:t>
            </a:r>
            <a:r>
              <a:rPr lang="en-US" altLang="ja-JP" b="1" dirty="0">
                <a:solidFill>
                  <a:prstClr val="black"/>
                </a:solidFill>
                <a:latin typeface="ＭＳ ゴシック" panose="020B0609070205080204" pitchFamily="49" charset="-128"/>
                <a:ea typeface="ＭＳ ゴシック" panose="020B0609070205080204" pitchFamily="49" charset="-128"/>
              </a:rPr>
              <a:t>『</a:t>
            </a:r>
            <a:r>
              <a:rPr lang="ja-JP" altLang="en-US" b="1" dirty="0">
                <a:solidFill>
                  <a:prstClr val="black"/>
                </a:solidFill>
                <a:latin typeface="ＭＳ ゴシック" panose="020B0609070205080204" pitchFamily="49" charset="-128"/>
                <a:ea typeface="ＭＳ ゴシック" panose="020B0609070205080204" pitchFamily="49" charset="-128"/>
              </a:rPr>
              <a:t>新たな担い手</a:t>
            </a:r>
            <a:r>
              <a:rPr lang="en-US" altLang="ja-JP" b="1" dirty="0">
                <a:solidFill>
                  <a:prstClr val="black"/>
                </a:solidFill>
                <a:latin typeface="ＭＳ ゴシック" panose="020B0609070205080204" pitchFamily="49" charset="-128"/>
                <a:ea typeface="ＭＳ ゴシック" panose="020B0609070205080204" pitchFamily="49" charset="-128"/>
              </a:rPr>
              <a:t>』</a:t>
            </a:r>
            <a:r>
              <a:rPr lang="ja-JP" altLang="en-US" b="1" dirty="0">
                <a:solidFill>
                  <a:prstClr val="black"/>
                </a:solidFill>
                <a:latin typeface="ＭＳ ゴシック" panose="020B0609070205080204" pitchFamily="49" charset="-128"/>
                <a:ea typeface="ＭＳ ゴシック" panose="020B0609070205080204" pitchFamily="49" charset="-128"/>
              </a:rPr>
              <a:t>による商店街賑わい創出事業　プレゼンテーションシート</a:t>
            </a:r>
          </a:p>
        </p:txBody>
      </p:sp>
      <p:sp>
        <p:nvSpPr>
          <p:cNvPr id="5" name="テキスト ボックス 4">
            <a:extLst>
              <a:ext uri="{FF2B5EF4-FFF2-40B4-BE49-F238E27FC236}">
                <a16:creationId xmlns:a16="http://schemas.microsoft.com/office/drawing/2014/main" id="{D8C56188-4E50-671A-1874-A8C442C217ED}"/>
              </a:ext>
            </a:extLst>
          </p:cNvPr>
          <p:cNvSpPr txBox="1"/>
          <p:nvPr/>
        </p:nvSpPr>
        <p:spPr>
          <a:xfrm>
            <a:off x="47329" y="1467441"/>
            <a:ext cx="6262988" cy="2047284"/>
          </a:xfrm>
          <a:prstGeom prst="roundRect">
            <a:avLst>
              <a:gd name="adj" fmla="val 0"/>
            </a:avLst>
          </a:prstGeom>
          <a:solidFill>
            <a:srgbClr val="FFFFFA"/>
          </a:solidFill>
          <a:ln w="9525">
            <a:solidFill>
              <a:schemeClr val="tx1"/>
            </a:solidFill>
            <a:prstDash val="solid"/>
          </a:ln>
        </p:spPr>
        <p:txBody>
          <a:bodyPr wrap="square" rIns="0">
            <a:noAutofit/>
          </a:bodyPr>
          <a:lstStyle/>
          <a:p>
            <a:pPr>
              <a:defRPr/>
            </a:pPr>
            <a:endParaRPr lang="en-US" altLang="ja-JP" sz="800" dirty="0">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商店街の名称</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FF0000"/>
                </a:solidFill>
                <a:latin typeface="ＭＳ ゴシック" panose="020B0609070205080204" pitchFamily="49" charset="-128"/>
                <a:ea typeface="ＭＳ ゴシック" panose="020B0609070205080204" pitchFamily="49" charset="-128"/>
              </a:rPr>
              <a:t>○○商店街振興組合</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会　 員 　数</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FF0000"/>
                </a:solidFill>
                <a:latin typeface="ＭＳ ゴシック" panose="020B0609070205080204" pitchFamily="49" charset="-128"/>
                <a:ea typeface="ＭＳ ゴシック" panose="020B0609070205080204" pitchFamily="49" charset="-128"/>
              </a:rPr>
              <a:t>５０者　</a:t>
            </a:r>
            <a:r>
              <a:rPr lang="ja-JP" altLang="en-US" sz="1200" dirty="0">
                <a:latin typeface="ＭＳ ゴシック" panose="020B0609070205080204" pitchFamily="49" charset="-128"/>
                <a:ea typeface="ＭＳ ゴシック" panose="020B0609070205080204" pitchFamily="49" charset="-128"/>
              </a:rPr>
              <a:t>（商店街全体の店舗数：</a:t>
            </a:r>
            <a:r>
              <a:rPr lang="ja-JP" altLang="en-US" sz="1200" dirty="0">
                <a:solidFill>
                  <a:srgbClr val="FF0000"/>
                </a:solidFill>
                <a:latin typeface="ＭＳ ゴシック" panose="020B0609070205080204" pitchFamily="49" charset="-128"/>
                <a:ea typeface="ＭＳ ゴシック" panose="020B0609070205080204" pitchFamily="49" charset="-128"/>
              </a:rPr>
              <a:t>８０店舗</a:t>
            </a:r>
            <a:r>
              <a:rPr lang="ja-JP" altLang="en-US" sz="1200" dirty="0">
                <a:latin typeface="ＭＳ ゴシック" panose="020B0609070205080204" pitchFamily="49" charset="-128"/>
                <a:ea typeface="ＭＳ ゴシック" panose="020B0609070205080204" pitchFamily="49" charset="-128"/>
              </a:rPr>
              <a:t>）</a:t>
            </a:r>
            <a:endParaRPr lang="en-US" altLang="ja-JP" sz="1200" dirty="0">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役員平均年齢</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FF0000"/>
                </a:solidFill>
                <a:latin typeface="ＭＳ ゴシック" panose="020B0609070205080204" pitchFamily="49" charset="-128"/>
                <a:ea typeface="ＭＳ ゴシック" panose="020B0609070205080204" pitchFamily="49" charset="-128"/>
              </a:rPr>
              <a:t>約６０歳</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商店街の特徴</a:t>
            </a:r>
            <a:r>
              <a:rPr lang="en-US" altLang="ja-JP" sz="1200" dirty="0">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○○商店街は、昭和○年に設立した歴史ある商店街であり、旧○○街道</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沿いに南北１ｋｍにわたり広がっている。以前は生鮮食品や衣料品等の小売店、寿</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司や中華料理等の飲食店も多く、平日の日中も客足が途絶えない商店街だったが、</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今は</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店主の高齢化</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後継者不在</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により</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空き店舗</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の増加が目立つ。</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主な事業など</a:t>
            </a:r>
            <a:r>
              <a:rPr lang="en-US" altLang="ja-JP" sz="1200" dirty="0">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商店街七夕祭り（７月）、歳末大売出しイベント（１２月）、商店街</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スタンプラリー（３月）、毎月の清掃活動、フラッグ掲揚事業など</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a:p>
            <a:pPr>
              <a:defRPr/>
            </a:pPr>
            <a:endParaRPr lang="en-US" altLang="ja-JP" sz="1200" dirty="0">
              <a:latin typeface="ＭＳ ゴシック" panose="020B0609070205080204" pitchFamily="49" charset="-128"/>
              <a:ea typeface="ＭＳ ゴシック" panose="020B0609070205080204" pitchFamily="49" charset="-128"/>
            </a:endParaRPr>
          </a:p>
        </p:txBody>
      </p:sp>
      <p:sp>
        <p:nvSpPr>
          <p:cNvPr id="120" name="ホームベース 119">
            <a:extLst>
              <a:ext uri="{FF2B5EF4-FFF2-40B4-BE49-F238E27FC236}">
                <a16:creationId xmlns:a16="http://schemas.microsoft.com/office/drawing/2014/main" id="{7850E2AF-6EAB-A360-1BE3-1C06858A58D0}"/>
              </a:ext>
            </a:extLst>
          </p:cNvPr>
          <p:cNvSpPr/>
          <p:nvPr/>
        </p:nvSpPr>
        <p:spPr bwMode="auto">
          <a:xfrm>
            <a:off x="47328" y="3598862"/>
            <a:ext cx="388843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事業に取り組むことになった背景や課題など</a:t>
            </a:r>
          </a:p>
        </p:txBody>
      </p:sp>
      <p:sp>
        <p:nvSpPr>
          <p:cNvPr id="106" name="ホームベース 105">
            <a:extLst>
              <a:ext uri="{FF2B5EF4-FFF2-40B4-BE49-F238E27FC236}">
                <a16:creationId xmlns:a16="http://schemas.microsoft.com/office/drawing/2014/main" id="{A33A019F-0B3B-5C01-FDE5-330EEC2D544F}"/>
              </a:ext>
            </a:extLst>
          </p:cNvPr>
          <p:cNvSpPr/>
          <p:nvPr/>
        </p:nvSpPr>
        <p:spPr bwMode="auto">
          <a:xfrm>
            <a:off x="47328" y="1341441"/>
            <a:ext cx="280831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dist">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事業の舞台となる商店街の現状</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49" name="角丸四角形 48">
            <a:extLst>
              <a:ext uri="{FF2B5EF4-FFF2-40B4-BE49-F238E27FC236}">
                <a16:creationId xmlns:a16="http://schemas.microsoft.com/office/drawing/2014/main" id="{0E4359A7-1B16-370C-1A82-F60255C82328}"/>
              </a:ext>
            </a:extLst>
          </p:cNvPr>
          <p:cNvSpPr/>
          <p:nvPr/>
        </p:nvSpPr>
        <p:spPr>
          <a:xfrm>
            <a:off x="47328"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写真①の説明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51" name="正方形/長方形 50">
            <a:extLst>
              <a:ext uri="{FF2B5EF4-FFF2-40B4-BE49-F238E27FC236}">
                <a16:creationId xmlns:a16="http://schemas.microsoft.com/office/drawing/2014/main" id="{DA48F2CB-C41C-B8EB-F1AE-F95DAC88B907}"/>
              </a:ext>
            </a:extLst>
          </p:cNvPr>
          <p:cNvSpPr/>
          <p:nvPr/>
        </p:nvSpPr>
        <p:spPr bwMode="auto">
          <a:xfrm>
            <a:off x="6498966" y="1656275"/>
            <a:ext cx="3075671" cy="1243269"/>
          </a:xfrm>
          <a:prstGeom prst="rect">
            <a:avLst/>
          </a:prstGeom>
          <a:solidFill>
            <a:schemeClr val="bg1"/>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defRPr/>
            </a:pP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名　　　称</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○○商店街振興組合</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代　表　者</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理事長　○○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事業担当者</a:t>
            </a:r>
            <a:r>
              <a:rPr lang="en-US" altLang="ja-JP" sz="1200"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理　事　○○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理　事　○○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経　理　○○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200" dirty="0">
                <a:solidFill>
                  <a:srgbClr val="FF0000"/>
                </a:solidFill>
                <a:latin typeface="ＭＳ ゴシック" panose="020B0609070205080204" pitchFamily="49" charset="-128"/>
                <a:ea typeface="ＭＳ ゴシック" panose="020B0609070205080204" pitchFamily="49" charset="-128"/>
              </a:rPr>
              <a:t>　　　　　　　　　　　○○　○○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defRPr/>
            </a:pP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pP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69" name="二等辺三角形 68">
            <a:extLst>
              <a:ext uri="{FF2B5EF4-FFF2-40B4-BE49-F238E27FC236}">
                <a16:creationId xmlns:a16="http://schemas.microsoft.com/office/drawing/2014/main" id="{14876F92-0525-B02E-02AE-0741B9DBE861}"/>
              </a:ext>
            </a:extLst>
          </p:cNvPr>
          <p:cNvSpPr/>
          <p:nvPr/>
        </p:nvSpPr>
        <p:spPr>
          <a:xfrm rot="16200000">
            <a:off x="9217053" y="2060157"/>
            <a:ext cx="1246729" cy="432046"/>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ＭＳ ゴシック" panose="020B0609070205080204" pitchFamily="49" charset="-128"/>
              <a:ea typeface="ＭＳ ゴシック" panose="020B0609070205080204" pitchFamily="49" charset="-128"/>
            </a:endParaRPr>
          </a:p>
        </p:txBody>
      </p:sp>
      <p:sp>
        <p:nvSpPr>
          <p:cNvPr id="3091" name="テキスト ボックス 56">
            <a:extLst>
              <a:ext uri="{FF2B5EF4-FFF2-40B4-BE49-F238E27FC236}">
                <a16:creationId xmlns:a16="http://schemas.microsoft.com/office/drawing/2014/main" id="{40D5E62B-FF4E-3853-B22D-3C67C9AF7966}"/>
              </a:ext>
            </a:extLst>
          </p:cNvPr>
          <p:cNvSpPr txBox="1">
            <a:spLocks noChangeArrowheads="1"/>
          </p:cNvSpPr>
          <p:nvPr/>
        </p:nvSpPr>
        <p:spPr bwMode="auto">
          <a:xfrm>
            <a:off x="9651492" y="2049914"/>
            <a:ext cx="46679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100" dirty="0">
                <a:latin typeface="ＭＳ ゴシック" panose="020B0609070205080204" pitchFamily="49" charset="-128"/>
                <a:ea typeface="ＭＳ ゴシック" panose="020B0609070205080204" pitchFamily="49" charset="-128"/>
              </a:rPr>
              <a:t>事業</a:t>
            </a:r>
            <a:endParaRPr lang="en-US" altLang="ja-JP" sz="1100" dirty="0">
              <a:latin typeface="ＭＳ ゴシック" panose="020B0609070205080204" pitchFamily="49" charset="-128"/>
              <a:ea typeface="ＭＳ ゴシック" panose="020B0609070205080204" pitchFamily="49" charset="-128"/>
            </a:endParaRPr>
          </a:p>
          <a:p>
            <a:pPr algn="ctr" eaLnBrk="1" hangingPunct="1">
              <a:spcBef>
                <a:spcPct val="0"/>
              </a:spcBef>
              <a:buFontTx/>
              <a:buNone/>
            </a:pPr>
            <a:r>
              <a:rPr lang="ja-JP" altLang="en-US" sz="1100" dirty="0">
                <a:latin typeface="ＭＳ ゴシック" panose="020B0609070205080204" pitchFamily="49" charset="-128"/>
                <a:ea typeface="ＭＳ ゴシック" panose="020B0609070205080204" pitchFamily="49" charset="-128"/>
              </a:rPr>
              <a:t>協力</a:t>
            </a:r>
            <a:endParaRPr lang="en-US" altLang="ja-JP" sz="11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FC71A56D-32AF-9821-597D-B356FD9EA25D}"/>
              </a:ext>
            </a:extLst>
          </p:cNvPr>
          <p:cNvSpPr/>
          <p:nvPr/>
        </p:nvSpPr>
        <p:spPr>
          <a:xfrm>
            <a:off x="48096"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①</a:t>
            </a:r>
          </a:p>
        </p:txBody>
      </p:sp>
      <p:sp>
        <p:nvSpPr>
          <p:cNvPr id="8" name="四角形吹き出し 7">
            <a:extLst>
              <a:ext uri="{FF2B5EF4-FFF2-40B4-BE49-F238E27FC236}">
                <a16:creationId xmlns:a16="http://schemas.microsoft.com/office/drawing/2014/main" id="{5D342EFB-5F7F-65CC-A981-72D31D59E7AF}"/>
              </a:ext>
            </a:extLst>
          </p:cNvPr>
          <p:cNvSpPr/>
          <p:nvPr/>
        </p:nvSpPr>
        <p:spPr>
          <a:xfrm>
            <a:off x="-2805208" y="5008419"/>
            <a:ext cx="2020708" cy="1156886"/>
          </a:xfrm>
          <a:prstGeom prst="wedgeRectCallout">
            <a:avLst>
              <a:gd name="adj1" fmla="val 98431"/>
              <a:gd name="adj2" fmla="val -2979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rPr>
              <a:t>①当該事業や商店街の状況がわかる写真の添付をお願いします。</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endParaRPr>
          </a:p>
          <a:p>
            <a:pP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rPr>
              <a:t>②併せて写真の下に当該写真の簡単な説明（１行程度）の記載をお願いします。</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endParaRPr>
          </a:p>
          <a:p>
            <a:pPr>
              <a:defRPr/>
            </a:pPr>
            <a:endParaRPr lang="ja-JP" altLang="en-US" sz="1000" dirty="0">
              <a:solidFill>
                <a:srgbClr val="000000"/>
              </a:solidFill>
              <a:latin typeface="ＭＳ ゴシック" panose="020B0609070205080204" pitchFamily="49" charset="-128"/>
              <a:ea typeface="ＭＳ ゴシック" panose="020B0609070205080204" pitchFamily="49" charset="-128"/>
            </a:endParaRPr>
          </a:p>
        </p:txBody>
      </p:sp>
      <p:sp>
        <p:nvSpPr>
          <p:cNvPr id="50" name="角丸四角形 49">
            <a:extLst>
              <a:ext uri="{FF2B5EF4-FFF2-40B4-BE49-F238E27FC236}">
                <a16:creationId xmlns:a16="http://schemas.microsoft.com/office/drawing/2014/main" id="{3876917B-5948-79D3-6F3B-495714677AE8}"/>
              </a:ext>
            </a:extLst>
          </p:cNvPr>
          <p:cNvSpPr/>
          <p:nvPr/>
        </p:nvSpPr>
        <p:spPr>
          <a:xfrm>
            <a:off x="2711624" y="963436"/>
            <a:ext cx="7282627" cy="252000"/>
          </a:xfrm>
          <a:prstGeom prst="roundRect">
            <a:avLst>
              <a:gd name="adj" fmla="val 0"/>
            </a:avLst>
          </a:prstGeom>
          <a:solidFill>
            <a:srgbClr val="FFFFF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rgbClr val="FF0000"/>
                </a:solidFill>
                <a:latin typeface="ＭＳ ゴシック" panose="020B0609070205080204" pitchFamily="49" charset="-128"/>
                <a:ea typeface="ＭＳ ゴシック" panose="020B0609070205080204" pitchFamily="49" charset="-128"/>
              </a:rPr>
              <a:t>○○商店街の未来を支える仲間づくり事業</a:t>
            </a:r>
          </a:p>
        </p:txBody>
      </p:sp>
      <p:sp>
        <p:nvSpPr>
          <p:cNvPr id="3104" name="テキスト ボックス 29">
            <a:extLst>
              <a:ext uri="{FF2B5EF4-FFF2-40B4-BE49-F238E27FC236}">
                <a16:creationId xmlns:a16="http://schemas.microsoft.com/office/drawing/2014/main" id="{9EC57B9C-DDB1-2711-712D-F3263B66804D}"/>
              </a:ext>
            </a:extLst>
          </p:cNvPr>
          <p:cNvSpPr txBox="1">
            <a:spLocks noChangeArrowheads="1"/>
          </p:cNvSpPr>
          <p:nvPr/>
        </p:nvSpPr>
        <p:spPr bwMode="auto">
          <a:xfrm>
            <a:off x="-1758748" y="-3112"/>
            <a:ext cx="1723080" cy="507831"/>
          </a:xfrm>
          <a:prstGeom prst="rect">
            <a:avLst/>
          </a:prstGeom>
          <a:solidFill>
            <a:schemeClr val="bg1"/>
          </a:solidFill>
          <a:ln w="9525">
            <a:solidFill>
              <a:schemeClr val="tx1"/>
            </a:solidFill>
            <a:miter lim="800000"/>
            <a:headEnd/>
            <a:tailEnd/>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dirty="0">
                <a:solidFill>
                  <a:srgbClr val="FF0000"/>
                </a:solidFill>
                <a:latin typeface="ＭＳ ゴシック" panose="020B0609070205080204" pitchFamily="49" charset="-128"/>
                <a:ea typeface="ＭＳ ゴシック" panose="020B0609070205080204" pitchFamily="49" charset="-128"/>
              </a:rPr>
              <a:t>本書は、実施計画書及び交付申請書に添付して提出してください。</a:t>
            </a:r>
            <a:endParaRPr lang="en-US" altLang="ja-JP" sz="900" dirty="0">
              <a:solidFill>
                <a:srgbClr val="FF0000"/>
              </a:solidFill>
              <a:latin typeface="ＭＳ ゴシック" panose="020B0609070205080204" pitchFamily="49" charset="-128"/>
              <a:ea typeface="ＭＳ ゴシック" panose="020B0609070205080204" pitchFamily="49" charset="-128"/>
            </a:endParaRPr>
          </a:p>
        </p:txBody>
      </p:sp>
      <p:sp>
        <p:nvSpPr>
          <p:cNvPr id="3" name="テキスト ボックス 6">
            <a:extLst>
              <a:ext uri="{FF2B5EF4-FFF2-40B4-BE49-F238E27FC236}">
                <a16:creationId xmlns:a16="http://schemas.microsoft.com/office/drawing/2014/main" id="{3D7BE51C-232C-FAFC-4941-0ADBB3A4B4DB}"/>
              </a:ext>
            </a:extLst>
          </p:cNvPr>
          <p:cNvSpPr txBox="1">
            <a:spLocks noChangeArrowheads="1"/>
          </p:cNvSpPr>
          <p:nvPr/>
        </p:nvSpPr>
        <p:spPr bwMode="auto">
          <a:xfrm>
            <a:off x="10920536" y="99544"/>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１</a:t>
            </a:r>
          </a:p>
        </p:txBody>
      </p:sp>
      <p:sp>
        <p:nvSpPr>
          <p:cNvPr id="13" name="ホームベース 105">
            <a:extLst>
              <a:ext uri="{FF2B5EF4-FFF2-40B4-BE49-F238E27FC236}">
                <a16:creationId xmlns:a16="http://schemas.microsoft.com/office/drawing/2014/main" id="{782843E6-2A2F-ED8A-DD4E-982C93663743}"/>
              </a:ext>
            </a:extLst>
          </p:cNvPr>
          <p:cNvSpPr/>
          <p:nvPr/>
        </p:nvSpPr>
        <p:spPr bwMode="auto">
          <a:xfrm>
            <a:off x="6443145" y="1341441"/>
            <a:ext cx="348877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事業実施体制、協力事業者、ターゲット</a:t>
            </a:r>
          </a:p>
        </p:txBody>
      </p:sp>
      <p:sp>
        <p:nvSpPr>
          <p:cNvPr id="71" name="角丸四角形 70">
            <a:extLst>
              <a:ext uri="{FF2B5EF4-FFF2-40B4-BE49-F238E27FC236}">
                <a16:creationId xmlns:a16="http://schemas.microsoft.com/office/drawing/2014/main" id="{E8E79287-A37B-15F6-F58A-714472CF99A6}"/>
              </a:ext>
            </a:extLst>
          </p:cNvPr>
          <p:cNvSpPr/>
          <p:nvPr/>
        </p:nvSpPr>
        <p:spPr bwMode="auto">
          <a:xfrm>
            <a:off x="10080250" y="1987940"/>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latin typeface="ＭＳ ゴシック" panose="020B0609070205080204" pitchFamily="49" charset="-128"/>
                <a:ea typeface="ＭＳ ゴシック" panose="020B0609070205080204" pitchFamily="49" charset="-128"/>
                <a:cs typeface="メイリオ" pitchFamily="50" charset="-128"/>
              </a:rPr>
              <a:t>○○商工会議所</a:t>
            </a: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72" name="角丸四角形 71">
            <a:extLst>
              <a:ext uri="{FF2B5EF4-FFF2-40B4-BE49-F238E27FC236}">
                <a16:creationId xmlns:a16="http://schemas.microsoft.com/office/drawing/2014/main" id="{8821354E-51E1-1BDD-F595-81CFE0C2CAE5}"/>
              </a:ext>
            </a:extLst>
          </p:cNvPr>
          <p:cNvSpPr/>
          <p:nvPr/>
        </p:nvSpPr>
        <p:spPr bwMode="auto">
          <a:xfrm>
            <a:off x="10080250" y="1658138"/>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latin typeface="ＭＳ ゴシック" panose="020B0609070205080204" pitchFamily="49" charset="-128"/>
                <a:ea typeface="ＭＳ ゴシック" panose="020B0609070205080204" pitchFamily="49" charset="-128"/>
                <a:cs typeface="メイリオ" pitchFamily="50" charset="-128"/>
              </a:rPr>
              <a:t>○○市役所　産業振興課</a:t>
            </a: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74" name="角丸四角形 73">
            <a:extLst>
              <a:ext uri="{FF2B5EF4-FFF2-40B4-BE49-F238E27FC236}">
                <a16:creationId xmlns:a16="http://schemas.microsoft.com/office/drawing/2014/main" id="{EF5B9B57-4B3E-EEB4-86D8-B4841D355C3A}"/>
              </a:ext>
            </a:extLst>
          </p:cNvPr>
          <p:cNvSpPr/>
          <p:nvPr/>
        </p:nvSpPr>
        <p:spPr bwMode="auto">
          <a:xfrm>
            <a:off x="10080250" y="2317742"/>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latin typeface="ＭＳ ゴシック" panose="020B0609070205080204" pitchFamily="49" charset="-128"/>
                <a:ea typeface="ＭＳ ゴシック" panose="020B0609070205080204" pitchFamily="49" charset="-128"/>
                <a:cs typeface="メイリオ" pitchFamily="50" charset="-128"/>
              </a:rPr>
              <a:t>○○銀行　○○支店</a:t>
            </a: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14" name="角丸四角形 70">
            <a:extLst>
              <a:ext uri="{FF2B5EF4-FFF2-40B4-BE49-F238E27FC236}">
                <a16:creationId xmlns:a16="http://schemas.microsoft.com/office/drawing/2014/main" id="{696C49C2-8989-87EB-4C73-153F8FE4A539}"/>
              </a:ext>
            </a:extLst>
          </p:cNvPr>
          <p:cNvSpPr/>
          <p:nvPr/>
        </p:nvSpPr>
        <p:spPr bwMode="auto">
          <a:xfrm>
            <a:off x="10080250" y="2647544"/>
            <a:ext cx="1980000" cy="252000"/>
          </a:xfrm>
          <a:prstGeom prst="roundRect">
            <a:avLst/>
          </a:prstGeom>
          <a:solidFill>
            <a:srgbClr val="FFFFFF"/>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latin typeface="ＭＳ ゴシック" panose="020B0609070205080204" pitchFamily="49" charset="-128"/>
                <a:ea typeface="ＭＳ ゴシック" panose="020B0609070205080204" pitchFamily="49" charset="-128"/>
                <a:cs typeface="メイリオ" pitchFamily="50" charset="-128"/>
              </a:rPr>
              <a:t>○○商店会、○○通り商店街</a:t>
            </a:r>
            <a:endParaRPr lang="en-US" altLang="ja-JP" sz="1050" dirty="0">
              <a:solidFill>
                <a:srgbClr val="FF0000"/>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16" name="角丸四角形 67">
            <a:extLst>
              <a:ext uri="{FF2B5EF4-FFF2-40B4-BE49-F238E27FC236}">
                <a16:creationId xmlns:a16="http://schemas.microsoft.com/office/drawing/2014/main" id="{D1B17C64-8753-EA6A-4C93-328497B8180D}"/>
              </a:ext>
            </a:extLst>
          </p:cNvPr>
          <p:cNvSpPr/>
          <p:nvPr/>
        </p:nvSpPr>
        <p:spPr>
          <a:xfrm>
            <a:off x="6498966" y="3204146"/>
            <a:ext cx="5561284" cy="249237"/>
          </a:xfrm>
          <a:prstGeom prst="roundRect">
            <a:avLst/>
          </a:prstGeom>
          <a:ln/>
        </p:spPr>
        <p:style>
          <a:lnRef idx="1">
            <a:schemeClr val="accent2"/>
          </a:lnRef>
          <a:fillRef idx="2">
            <a:schemeClr val="accent2"/>
          </a:fillRef>
          <a:effectRef idx="1">
            <a:schemeClr val="accent2"/>
          </a:effectRef>
          <a:fontRef idx="minor">
            <a:schemeClr val="dk1"/>
          </a:fontRef>
        </p:style>
        <p:txBody>
          <a:bodyPr anchor="ctr"/>
          <a:lstStyle/>
          <a:p>
            <a:pPr>
              <a:defRPr/>
            </a:pPr>
            <a:r>
              <a:rPr lang="ja-JP" altLang="en-US" sz="1000" b="1" dirty="0">
                <a:solidFill>
                  <a:schemeClr val="tx1"/>
                </a:solidFill>
                <a:latin typeface="ＭＳ ゴシック" panose="020B0609070205080204" pitchFamily="49" charset="-128"/>
                <a:ea typeface="ＭＳ ゴシック" panose="020B0609070205080204" pitchFamily="49" charset="-128"/>
              </a:rPr>
              <a:t>ターゲット（新たな担い手）：</a:t>
            </a:r>
            <a:r>
              <a:rPr lang="ja-JP" altLang="en-US" sz="1000" b="1" dirty="0">
                <a:solidFill>
                  <a:srgbClr val="FF0000"/>
                </a:solidFill>
                <a:latin typeface="ＭＳ ゴシック" panose="020B0609070205080204" pitchFamily="49" charset="-128"/>
                <a:ea typeface="ＭＳ ゴシック" panose="020B0609070205080204" pitchFamily="49" charset="-128"/>
              </a:rPr>
              <a:t>○○市に移住し開業を希望する都内在住者など</a:t>
            </a:r>
          </a:p>
        </p:txBody>
      </p:sp>
      <p:sp>
        <p:nvSpPr>
          <p:cNvPr id="17" name="二等辺三角形 16">
            <a:extLst>
              <a:ext uri="{FF2B5EF4-FFF2-40B4-BE49-F238E27FC236}">
                <a16:creationId xmlns:a16="http://schemas.microsoft.com/office/drawing/2014/main" id="{FD6FA357-ED40-8D85-C8A7-6E8BD6E4CC2B}"/>
              </a:ext>
            </a:extLst>
          </p:cNvPr>
          <p:cNvSpPr/>
          <p:nvPr/>
        </p:nvSpPr>
        <p:spPr>
          <a:xfrm rot="10800000">
            <a:off x="7460769" y="2916374"/>
            <a:ext cx="938333" cy="249237"/>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ＭＳ ゴシック" panose="020B0609070205080204" pitchFamily="49" charset="-128"/>
              <a:ea typeface="ＭＳ ゴシック" panose="020B0609070205080204" pitchFamily="49" charset="-128"/>
            </a:endParaRPr>
          </a:p>
        </p:txBody>
      </p:sp>
      <p:sp>
        <p:nvSpPr>
          <p:cNvPr id="18" name="角丸四角形 3">
            <a:extLst>
              <a:ext uri="{FF2B5EF4-FFF2-40B4-BE49-F238E27FC236}">
                <a16:creationId xmlns:a16="http://schemas.microsoft.com/office/drawing/2014/main" id="{186BAE26-96D8-A603-B1B5-7A52B6E5A5CF}"/>
              </a:ext>
            </a:extLst>
          </p:cNvPr>
          <p:cNvSpPr/>
          <p:nvPr/>
        </p:nvSpPr>
        <p:spPr>
          <a:xfrm>
            <a:off x="10756541" y="588921"/>
            <a:ext cx="1387364" cy="626515"/>
          </a:xfrm>
          <a:prstGeom prst="roundRect">
            <a:avLst>
              <a:gd name="adj" fmla="val 0"/>
            </a:avLst>
          </a:prstGeom>
          <a:solidFill>
            <a:srgbClr val="FFFFFA"/>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srgbClr val="FF0000"/>
                </a:solidFill>
                <a:latin typeface="ＭＳ ゴシック" panose="020B0609070205080204" pitchFamily="49" charset="-128"/>
                <a:ea typeface="ＭＳ ゴシック" panose="020B0609070205080204" pitchFamily="49" charset="-128"/>
              </a:rPr>
              <a:t>ハード</a:t>
            </a:r>
            <a:endParaRPr lang="en-US" altLang="ja-JP" sz="1400" dirty="0">
              <a:solidFill>
                <a:srgbClr val="FF0000"/>
              </a:solidFill>
              <a:latin typeface="ＭＳ ゴシック" panose="020B0609070205080204" pitchFamily="49" charset="-128"/>
              <a:ea typeface="ＭＳ ゴシック" panose="020B0609070205080204" pitchFamily="49" charset="-128"/>
            </a:endParaRPr>
          </a:p>
          <a:p>
            <a:pPr algn="ctr" eaLnBrk="1" fontAlgn="auto" hangingPunct="1">
              <a:spcBef>
                <a:spcPts val="0"/>
              </a:spcBef>
              <a:spcAft>
                <a:spcPts val="0"/>
              </a:spcAft>
              <a:defRPr/>
            </a:pPr>
            <a:r>
              <a:rPr lang="ja-JP" altLang="en-US" sz="1400" dirty="0">
                <a:solidFill>
                  <a:srgbClr val="FF0000"/>
                </a:solidFill>
                <a:latin typeface="ＭＳ ゴシック" panose="020B0609070205080204" pitchFamily="49" charset="-128"/>
                <a:ea typeface="ＭＳ ゴシック" panose="020B0609070205080204" pitchFamily="49" charset="-128"/>
              </a:rPr>
              <a:t>ソフト</a:t>
            </a:r>
          </a:p>
        </p:txBody>
      </p:sp>
      <p:sp>
        <p:nvSpPr>
          <p:cNvPr id="25" name="正方形/長方形 24">
            <a:extLst>
              <a:ext uri="{FF2B5EF4-FFF2-40B4-BE49-F238E27FC236}">
                <a16:creationId xmlns:a16="http://schemas.microsoft.com/office/drawing/2014/main" id="{CF56F7A6-DDBD-1361-2874-B6B550CE43CF}"/>
              </a:ext>
            </a:extLst>
          </p:cNvPr>
          <p:cNvSpPr/>
          <p:nvPr/>
        </p:nvSpPr>
        <p:spPr>
          <a:xfrm>
            <a:off x="2519051"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②</a:t>
            </a:r>
          </a:p>
        </p:txBody>
      </p:sp>
      <p:sp>
        <p:nvSpPr>
          <p:cNvPr id="26" name="正方形/長方形 25">
            <a:extLst>
              <a:ext uri="{FF2B5EF4-FFF2-40B4-BE49-F238E27FC236}">
                <a16:creationId xmlns:a16="http://schemas.microsoft.com/office/drawing/2014/main" id="{24B1C7F5-2994-8382-295C-E5212CB37573}"/>
              </a:ext>
            </a:extLst>
          </p:cNvPr>
          <p:cNvSpPr/>
          <p:nvPr/>
        </p:nvSpPr>
        <p:spPr>
          <a:xfrm>
            <a:off x="4990006"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③</a:t>
            </a:r>
          </a:p>
        </p:txBody>
      </p:sp>
      <p:sp>
        <p:nvSpPr>
          <p:cNvPr id="27" name="正方形/長方形 26">
            <a:extLst>
              <a:ext uri="{FF2B5EF4-FFF2-40B4-BE49-F238E27FC236}">
                <a16:creationId xmlns:a16="http://schemas.microsoft.com/office/drawing/2014/main" id="{DD5BDCAD-47FF-4507-96B2-1B1AAFA6396A}"/>
              </a:ext>
            </a:extLst>
          </p:cNvPr>
          <p:cNvSpPr/>
          <p:nvPr/>
        </p:nvSpPr>
        <p:spPr>
          <a:xfrm>
            <a:off x="7460961"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④</a:t>
            </a:r>
          </a:p>
        </p:txBody>
      </p:sp>
      <p:sp>
        <p:nvSpPr>
          <p:cNvPr id="28" name="正方形/長方形 27">
            <a:extLst>
              <a:ext uri="{FF2B5EF4-FFF2-40B4-BE49-F238E27FC236}">
                <a16:creationId xmlns:a16="http://schemas.microsoft.com/office/drawing/2014/main" id="{86028981-4266-21F1-66D9-197D8BB73549}"/>
              </a:ext>
            </a:extLst>
          </p:cNvPr>
          <p:cNvSpPr/>
          <p:nvPr/>
        </p:nvSpPr>
        <p:spPr>
          <a:xfrm>
            <a:off x="9931916" y="5051276"/>
            <a:ext cx="2211988" cy="1556606"/>
          </a:xfrm>
          <a:prstGeom prst="rect">
            <a:avLst/>
          </a:prstGeom>
          <a:solidFill>
            <a:schemeClr val="bg1"/>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ＭＳ ゴシック" panose="020B0609070205080204" pitchFamily="49" charset="-128"/>
                <a:ea typeface="ＭＳ ゴシック" panose="020B0609070205080204" pitchFamily="49" charset="-128"/>
              </a:rPr>
              <a:t>写　真　⑤</a:t>
            </a:r>
          </a:p>
        </p:txBody>
      </p:sp>
      <p:sp>
        <p:nvSpPr>
          <p:cNvPr id="29" name="角丸四角形 48">
            <a:extLst>
              <a:ext uri="{FF2B5EF4-FFF2-40B4-BE49-F238E27FC236}">
                <a16:creationId xmlns:a16="http://schemas.microsoft.com/office/drawing/2014/main" id="{1E049122-6DDF-A914-60D2-71169F0F8B6C}"/>
              </a:ext>
            </a:extLst>
          </p:cNvPr>
          <p:cNvSpPr/>
          <p:nvPr/>
        </p:nvSpPr>
        <p:spPr>
          <a:xfrm>
            <a:off x="2518475"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写真②の説明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0" name="角丸四角形 48">
            <a:extLst>
              <a:ext uri="{FF2B5EF4-FFF2-40B4-BE49-F238E27FC236}">
                <a16:creationId xmlns:a16="http://schemas.microsoft.com/office/drawing/2014/main" id="{925AF91C-E9AF-7BC1-098E-BB5C67134624}"/>
              </a:ext>
            </a:extLst>
          </p:cNvPr>
          <p:cNvSpPr/>
          <p:nvPr/>
        </p:nvSpPr>
        <p:spPr>
          <a:xfrm>
            <a:off x="4989622"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写真③の説明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1" name="角丸四角形 48">
            <a:extLst>
              <a:ext uri="{FF2B5EF4-FFF2-40B4-BE49-F238E27FC236}">
                <a16:creationId xmlns:a16="http://schemas.microsoft.com/office/drawing/2014/main" id="{F323533D-10BA-5F66-7A5D-2D11B9711B2B}"/>
              </a:ext>
            </a:extLst>
          </p:cNvPr>
          <p:cNvSpPr/>
          <p:nvPr/>
        </p:nvSpPr>
        <p:spPr>
          <a:xfrm>
            <a:off x="7460769"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写真④の説明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2" name="角丸四角形 48">
            <a:extLst>
              <a:ext uri="{FF2B5EF4-FFF2-40B4-BE49-F238E27FC236}">
                <a16:creationId xmlns:a16="http://schemas.microsoft.com/office/drawing/2014/main" id="{72B00FCC-75EA-8B73-CDD2-B905200E65C8}"/>
              </a:ext>
            </a:extLst>
          </p:cNvPr>
          <p:cNvSpPr/>
          <p:nvPr/>
        </p:nvSpPr>
        <p:spPr>
          <a:xfrm>
            <a:off x="9931916" y="6622253"/>
            <a:ext cx="2211988" cy="225425"/>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rPr>
              <a:t>写真⑤の説明</a:t>
            </a:r>
            <a:endParaRPr lang="en-US" altLang="ja-JP" sz="1000" dirty="0">
              <a:solidFill>
                <a:schemeClr val="bg1">
                  <a:lumMod val="50000"/>
                </a:schemeClr>
              </a:solidFill>
              <a:latin typeface="ＭＳ ゴシック" panose="020B0609070205080204" pitchFamily="49" charset="-128"/>
              <a:ea typeface="ＭＳ ゴシック" panose="020B0609070205080204" pitchFamily="49" charset="-128"/>
              <a:cs typeface="メイリオ" pitchFamily="50" charset="-128"/>
            </a:endParaRPr>
          </a:p>
        </p:txBody>
      </p:sp>
      <p:sp>
        <p:nvSpPr>
          <p:cNvPr id="33" name="ホームベース 105">
            <a:extLst>
              <a:ext uri="{FF2B5EF4-FFF2-40B4-BE49-F238E27FC236}">
                <a16:creationId xmlns:a16="http://schemas.microsoft.com/office/drawing/2014/main" id="{D99EC6A3-74A6-09E7-0E3F-1DF3F3C5B29E}"/>
              </a:ext>
            </a:extLst>
          </p:cNvPr>
          <p:cNvSpPr/>
          <p:nvPr/>
        </p:nvSpPr>
        <p:spPr bwMode="auto">
          <a:xfrm>
            <a:off x="47328" y="589169"/>
            <a:ext cx="280831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dist">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事業実施主体の名称</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34" name="ホームベース 105">
            <a:extLst>
              <a:ext uri="{FF2B5EF4-FFF2-40B4-BE49-F238E27FC236}">
                <a16:creationId xmlns:a16="http://schemas.microsoft.com/office/drawing/2014/main" id="{86697235-F099-76B2-F2FC-BBDA48AED3B6}"/>
              </a:ext>
            </a:extLst>
          </p:cNvPr>
          <p:cNvSpPr/>
          <p:nvPr/>
        </p:nvSpPr>
        <p:spPr bwMode="auto">
          <a:xfrm>
            <a:off x="47328" y="963436"/>
            <a:ext cx="2808312" cy="252000"/>
          </a:xfrm>
          <a:prstGeom prst="roundRect">
            <a:avLst>
              <a:gd name="adj" fmla="val 50000"/>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dist">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事業の名称</a:t>
            </a:r>
            <a:r>
              <a:rPr lang="ja-JP" altLang="en-US" sz="1000" b="1" dirty="0">
                <a:solidFill>
                  <a:prstClr val="black"/>
                </a:solidFill>
                <a:latin typeface="ＭＳ ゴシック" panose="020B0609070205080204" pitchFamily="49" charset="-128"/>
                <a:ea typeface="ＭＳ ゴシック" panose="020B0609070205080204" pitchFamily="49" charset="-128"/>
              </a:rPr>
              <a:t>又は</a:t>
            </a:r>
            <a:r>
              <a:rPr lang="ja-JP" altLang="en-US" sz="1400" b="1" dirty="0">
                <a:solidFill>
                  <a:prstClr val="black"/>
                </a:solidFill>
                <a:latin typeface="ＭＳ ゴシック" panose="020B0609070205080204" pitchFamily="49" charset="-128"/>
                <a:ea typeface="ＭＳ ゴシック" panose="020B0609070205080204" pitchFamily="49" charset="-128"/>
              </a:rPr>
              <a:t>事業テーマ</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35" name="ホームベース 105">
            <a:extLst>
              <a:ext uri="{FF2B5EF4-FFF2-40B4-BE49-F238E27FC236}">
                <a16:creationId xmlns:a16="http://schemas.microsoft.com/office/drawing/2014/main" id="{33A70D17-78DE-8FA0-C955-F39F36E1688E}"/>
              </a:ext>
            </a:extLst>
          </p:cNvPr>
          <p:cNvSpPr/>
          <p:nvPr/>
        </p:nvSpPr>
        <p:spPr bwMode="auto">
          <a:xfrm>
            <a:off x="10282625" y="584934"/>
            <a:ext cx="637911" cy="644390"/>
          </a:xfrm>
          <a:prstGeom prst="roundRect">
            <a:avLst>
              <a:gd name="adj" fmla="val 14612"/>
            </a:avLst>
          </a:prstGeom>
          <a:solidFill>
            <a:srgbClr val="C1FFFF"/>
          </a:solidFill>
          <a:ln w="19050">
            <a:solidFill>
              <a:schemeClr val="tx1"/>
            </a:solidFill>
          </a:ln>
          <a:effectLst/>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ctr">
              <a:defRPr/>
            </a:pPr>
            <a:r>
              <a:rPr lang="ja-JP" altLang="en-US" sz="1400" b="1" dirty="0">
                <a:solidFill>
                  <a:prstClr val="black"/>
                </a:solidFill>
                <a:latin typeface="ＭＳ ゴシック" panose="020B0609070205080204" pitchFamily="49" charset="-128"/>
                <a:ea typeface="ＭＳ ゴシック" panose="020B0609070205080204" pitchFamily="49" charset="-128"/>
              </a:rPr>
              <a:t>事業</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a:p>
            <a:pPr algn="ctr">
              <a:defRPr/>
            </a:pPr>
            <a:r>
              <a:rPr lang="ja-JP" altLang="en-US" sz="1400" b="1" dirty="0">
                <a:solidFill>
                  <a:prstClr val="black"/>
                </a:solidFill>
                <a:latin typeface="ＭＳ ゴシック" panose="020B0609070205080204" pitchFamily="49" charset="-128"/>
                <a:ea typeface="ＭＳ ゴシック" panose="020B0609070205080204" pitchFamily="49" charset="-128"/>
              </a:rPr>
              <a:t>区分</a:t>
            </a:r>
          </a:p>
        </p:txBody>
      </p:sp>
      <p:sp>
        <p:nvSpPr>
          <p:cNvPr id="36" name="テキスト ボックス 56">
            <a:extLst>
              <a:ext uri="{FF2B5EF4-FFF2-40B4-BE49-F238E27FC236}">
                <a16:creationId xmlns:a16="http://schemas.microsoft.com/office/drawing/2014/main" id="{BDE19249-C9D7-6960-6E6F-CFF7A7B0B189}"/>
              </a:ext>
            </a:extLst>
          </p:cNvPr>
          <p:cNvSpPr txBox="1">
            <a:spLocks noChangeArrowheads="1"/>
          </p:cNvSpPr>
          <p:nvPr/>
        </p:nvSpPr>
        <p:spPr bwMode="auto">
          <a:xfrm>
            <a:off x="7555473" y="2894318"/>
            <a:ext cx="74892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100" dirty="0">
                <a:latin typeface="ＭＳ ゴシック" panose="020B0609070205080204" pitchFamily="49" charset="-128"/>
                <a:ea typeface="ＭＳ ゴシック" panose="020B0609070205080204" pitchFamily="49" charset="-128"/>
              </a:rPr>
              <a:t>呼び込み</a:t>
            </a:r>
            <a:endParaRPr lang="en-US" altLang="ja-JP" sz="1100" dirty="0">
              <a:latin typeface="ＭＳ ゴシック" panose="020B0609070205080204" pitchFamily="49" charset="-128"/>
              <a:ea typeface="ＭＳ ゴシック" panose="020B0609070205080204" pitchFamily="49" charset="-128"/>
            </a:endParaRPr>
          </a:p>
        </p:txBody>
      </p:sp>
      <p:sp>
        <p:nvSpPr>
          <p:cNvPr id="6" name="四角形: 角を丸くする 5">
            <a:extLst>
              <a:ext uri="{FF2B5EF4-FFF2-40B4-BE49-F238E27FC236}">
                <a16:creationId xmlns:a16="http://schemas.microsoft.com/office/drawing/2014/main" id="{90C1CB41-853C-5774-40D5-CFBA9E192EDF}"/>
              </a:ext>
            </a:extLst>
          </p:cNvPr>
          <p:cNvSpPr/>
          <p:nvPr/>
        </p:nvSpPr>
        <p:spPr>
          <a:xfrm>
            <a:off x="119336" y="99544"/>
            <a:ext cx="1216633" cy="321613"/>
          </a:xfrm>
          <a:prstGeom prst="roundRect">
            <a:avLst>
              <a:gd name="adj" fmla="val 50000"/>
            </a:avLst>
          </a:prstGeom>
          <a:solidFill>
            <a:schemeClr val="bg1"/>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a:solidFill>
                  <a:srgbClr val="FF0000"/>
                </a:solidFill>
                <a:latin typeface="ＭＳ ゴシック" panose="020B0609070205080204" pitchFamily="49" charset="-128"/>
                <a:ea typeface="ＭＳ ゴシック" panose="020B0609070205080204" pitchFamily="49" charset="-128"/>
              </a:rPr>
              <a:t>記載</a:t>
            </a:r>
            <a:r>
              <a:rPr kumimoji="1" lang="ja-JP" altLang="en-US" dirty="0">
                <a:solidFill>
                  <a:srgbClr val="FF0000"/>
                </a:solidFill>
                <a:latin typeface="ＭＳ ゴシック" panose="020B0609070205080204" pitchFamily="49" charset="-128"/>
                <a:ea typeface="ＭＳ ゴシック" panose="020B0609070205080204" pitchFamily="49" charset="-128"/>
              </a:rPr>
              <a:t>例</a:t>
            </a:r>
          </a:p>
        </p:txBody>
      </p:sp>
    </p:spTree>
    <p:extLst>
      <p:ext uri="{BB962C8B-B14F-4D97-AF65-F5344CB8AC3E}">
        <p14:creationId xmlns:p14="http://schemas.microsoft.com/office/powerpoint/2010/main" val="1761384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52011"/>
            <a:ext cx="12097344" cy="43815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　　　　　　補助事業の内容（令和○年度）　</a:t>
            </a:r>
            <a:r>
              <a:rPr lang="en-US" altLang="ja-JP" sz="1100" b="1" dirty="0">
                <a:solidFill>
                  <a:schemeClr val="bg1">
                    <a:lumMod val="50000"/>
                  </a:schemeClr>
                </a:solidFill>
                <a:latin typeface="ＭＳ ゴシック" panose="020B0609070205080204" pitchFamily="49" charset="-128"/>
                <a:ea typeface="ＭＳ ゴシック" panose="020B0609070205080204" pitchFamily="49" charset="-128"/>
              </a:rPr>
              <a:t>※</a:t>
            </a:r>
            <a:r>
              <a:rPr lang="ja-JP" altLang="en-US" sz="1100" b="1" dirty="0">
                <a:solidFill>
                  <a:schemeClr val="bg1">
                    <a:lumMod val="50000"/>
                  </a:schemeClr>
                </a:solidFill>
                <a:latin typeface="ＭＳ ゴシック" panose="020B0609070205080204" pitchFamily="49" charset="-128"/>
                <a:ea typeface="ＭＳ ゴシック" panose="020B0609070205080204" pitchFamily="49" charset="-128"/>
              </a:rPr>
              <a:t>補助金を充当する事業について詳細を記載してください。</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47" name="テキスト ボックス 7">
            <a:extLst>
              <a:ext uri="{FF2B5EF4-FFF2-40B4-BE49-F238E27FC236}">
                <a16:creationId xmlns:a16="http://schemas.microsoft.com/office/drawing/2014/main" id="{50037918-B29C-35B0-ED85-0A0C6FBF4EF1}"/>
              </a:ext>
            </a:extLst>
          </p:cNvPr>
          <p:cNvSpPr txBox="1">
            <a:spLocks noChangeArrowheads="1"/>
          </p:cNvSpPr>
          <p:nvPr/>
        </p:nvSpPr>
        <p:spPr bwMode="auto">
          <a:xfrm>
            <a:off x="119735" y="2636912"/>
            <a:ext cx="12024937" cy="3960440"/>
          </a:xfrm>
          <a:prstGeom prst="rect">
            <a:avLst/>
          </a:prstGeom>
          <a:solidFill>
            <a:srgbClr val="FFFFFA"/>
          </a:solidFill>
          <a:ln w="9525">
            <a:solidFill>
              <a:schemeClr val="tx1"/>
            </a:solidFill>
            <a:round/>
            <a:headEnd/>
            <a:tailEnd/>
          </a:ln>
          <a:effectLst>
            <a:glow>
              <a:schemeClr val="accent1">
                <a:alpha val="40000"/>
              </a:schemeClr>
            </a:glow>
          </a:effectLst>
        </p:spPr>
        <p:txBody>
          <a:bodyPr lIns="76779" tIns="38390" rIns="76779" bIns="38390">
            <a:norm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829452" eaLnBrk="1" hangingPunct="1">
              <a:lnSpc>
                <a:spcPts val="1451"/>
              </a:lnSpc>
              <a:defRPr/>
            </a:pPr>
            <a:endParaRPr lang="en-US" altLang="ja-JP" sz="907" dirty="0">
              <a:solidFill>
                <a:srgbClr val="FF0000"/>
              </a:solidFill>
              <a:latin typeface="ＭＳ ゴシック" panose="020B0609070205080204" pitchFamily="49" charset="-128"/>
              <a:ea typeface="ＭＳ ゴシック" panose="020B0609070205080204" pitchFamily="49" charset="-128"/>
            </a:endParaRPr>
          </a:p>
          <a:p>
            <a:pPr defTabSz="829452" eaLnBrk="1" hangingPunct="1">
              <a:lnSpc>
                <a:spcPts val="1451"/>
              </a:lnSpc>
              <a:defRPr/>
            </a:pPr>
            <a:endParaRPr lang="en-US" altLang="ja-JP" sz="907" dirty="0">
              <a:solidFill>
                <a:srgbClr val="FF0000"/>
              </a:solidFill>
              <a:latin typeface="ＭＳ ゴシック" panose="020B0609070205080204" pitchFamily="49" charset="-128"/>
              <a:ea typeface="ＭＳ ゴシック" panose="020B0609070205080204" pitchFamily="49" charset="-128"/>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129270" y="2476034"/>
            <a:ext cx="2306638" cy="309563"/>
          </a:xfrm>
          <a:prstGeom prst="roundRect">
            <a:avLst>
              <a:gd name="adj" fmla="val 50000"/>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事業内容（令和○年度）</a:t>
            </a:r>
          </a:p>
        </p:txBody>
      </p:sp>
      <p:sp>
        <p:nvSpPr>
          <p:cNvPr id="5138" name="テキスト ボックス 2">
            <a:extLst>
              <a:ext uri="{FF2B5EF4-FFF2-40B4-BE49-F238E27FC236}">
                <a16:creationId xmlns:a16="http://schemas.microsoft.com/office/drawing/2014/main" id="{46F2F133-1854-A492-B31F-9A15C2779F33}"/>
              </a:ext>
            </a:extLst>
          </p:cNvPr>
          <p:cNvSpPr txBox="1">
            <a:spLocks noChangeArrowheads="1"/>
          </p:cNvSpPr>
          <p:nvPr/>
        </p:nvSpPr>
        <p:spPr bwMode="auto">
          <a:xfrm>
            <a:off x="47328" y="6597352"/>
            <a:ext cx="864393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事業内容、事業費の積算、資金調達計画の詳細がわかる資料（任意様式）を添付してください。</a:t>
            </a:r>
            <a:endParaRPr lang="ja-JP" altLang="en-US" sz="1200" dirty="0">
              <a:latin typeface="ＭＳ ゴシック" panose="020B0609070205080204" pitchFamily="49" charset="-128"/>
              <a:ea typeface="ＭＳ ゴシック" panose="020B0609070205080204" pitchFamily="49" charset="-128"/>
            </a:endParaRPr>
          </a:p>
        </p:txBody>
      </p:sp>
      <p:sp>
        <p:nvSpPr>
          <p:cNvPr id="4" name="正方形/長方形 3">
            <a:extLst>
              <a:ext uri="{FF2B5EF4-FFF2-40B4-BE49-F238E27FC236}">
                <a16:creationId xmlns:a16="http://schemas.microsoft.com/office/drawing/2014/main" id="{9F431606-D4E6-7902-6D75-E717768EC0AD}"/>
              </a:ext>
            </a:extLst>
          </p:cNvPr>
          <p:cNvSpPr/>
          <p:nvPr/>
        </p:nvSpPr>
        <p:spPr>
          <a:xfrm>
            <a:off x="353523" y="4169099"/>
            <a:ext cx="8191130" cy="236730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endParaRPr lang="en-US" altLang="ja-JP" sz="1050"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3" name="正方形/長方形 2">
            <a:extLst>
              <a:ext uri="{FF2B5EF4-FFF2-40B4-BE49-F238E27FC236}">
                <a16:creationId xmlns:a16="http://schemas.microsoft.com/office/drawing/2014/main" id="{78AEE339-4515-D112-9C3A-5B5322D2689B}"/>
              </a:ext>
            </a:extLst>
          </p:cNvPr>
          <p:cNvSpPr/>
          <p:nvPr/>
        </p:nvSpPr>
        <p:spPr>
          <a:xfrm>
            <a:off x="290801" y="2996952"/>
            <a:ext cx="11656044" cy="358143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eaLnBrk="1" fontAlgn="auto" hangingPunct="1">
              <a:lnSpc>
                <a:spcPct val="120000"/>
              </a:lnSpc>
              <a:spcBef>
                <a:spcPts val="0"/>
              </a:spcBef>
              <a:spcAft>
                <a:spcPts val="0"/>
              </a:spcAft>
            </a:pPr>
            <a:r>
              <a:rPr lang="ja-JP" altLang="en-US" sz="1200" dirty="0">
                <a:solidFill>
                  <a:srgbClr val="FF0000"/>
                </a:solidFill>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施設</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について　</a:t>
            </a:r>
            <a:r>
              <a:rPr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どのよう</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な</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施設か</a:t>
            </a:r>
            <a:r>
              <a:rPr lang="ja-JP" altLang="en-US" sz="1200" dirty="0">
                <a:solidFill>
                  <a:srgbClr val="FF0000"/>
                </a:solidFill>
                <a:latin typeface="ＭＳ ゴシック" panose="020B0609070205080204" pitchFamily="49" charset="-128"/>
                <a:ea typeface="ＭＳ ゴシック" panose="020B0609070205080204" pitchFamily="49" charset="-128"/>
              </a:rPr>
              <a:t>（コンセプト等）</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を記入してください。</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eaLnBrk="1" fontAlgn="auto" hangingPunct="1">
              <a:lnSpc>
                <a:spcPct val="120000"/>
              </a:lnSpc>
              <a:spcBef>
                <a:spcPts val="0"/>
              </a:spcBef>
              <a:spcAft>
                <a:spcPts val="0"/>
              </a:spcAft>
            </a:pP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eaLnBrk="1" fontAlgn="auto" hangingPunct="1">
              <a:lnSpc>
                <a:spcPct val="120000"/>
              </a:lnSpc>
              <a:spcBef>
                <a:spcPts val="0"/>
              </a:spcBef>
              <a:spcAft>
                <a:spcPts val="0"/>
              </a:spcAft>
            </a:pPr>
            <a:r>
              <a:rPr lang="ja-JP" altLang="en-US" sz="1200" dirty="0">
                <a:solidFill>
                  <a:srgbClr val="FF0000"/>
                </a:solidFill>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施設運営の方針</a:t>
            </a:r>
            <a:r>
              <a:rPr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商業インキュベーションを設置する目的や商店街の将来像を踏まえ、どのように施設を運営していく方針かを記入してください。</a:t>
            </a:r>
            <a:endParaRPr lang="ja-JP" altLang="ja-JP" sz="1200" i="0" strike="noStrike" dirty="0">
              <a:solidFill>
                <a:srgbClr val="FF0000"/>
              </a:solidFill>
              <a:effectLst/>
              <a:latin typeface="ＭＳ ゴシック" panose="020B0609070205080204" pitchFamily="49" charset="-128"/>
              <a:ea typeface="ＭＳ ゴシック" panose="020B0609070205080204" pitchFamily="49" charset="-128"/>
            </a:endParaRPr>
          </a:p>
          <a:p>
            <a:pPr marL="0" marR="0" indent="0" rtl="0" eaLnBrk="1" fontAlgn="auto" latinLnBrk="0" hangingPunct="1">
              <a:lnSpc>
                <a:spcPct val="120000"/>
              </a:lnSpc>
              <a:spcBef>
                <a:spcPts val="0"/>
              </a:spcBef>
              <a:spcAft>
                <a:spcPts val="0"/>
              </a:spcAft>
            </a:pPr>
            <a:endPar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endParaRPr>
          </a:p>
          <a:p>
            <a:pPr marL="0" marR="0" indent="0" rtl="0" eaLnBrk="1" fontAlgn="auto" latinLnBrk="0" hangingPunct="1">
              <a:lnSpc>
                <a:spcPct val="120000"/>
              </a:lnSpc>
              <a:spcBef>
                <a:spcPts val="0"/>
              </a:spcBef>
              <a:spcAft>
                <a:spcPts val="0"/>
              </a:spcAft>
            </a:pP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入居の期限等</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入居期限</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○年以内　　　</a:t>
            </a:r>
            <a:b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b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その理由</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＠＠＠＠のため、＠年として設定する。ただし、入居者選考の際に、入居希望者から要望があれば３年以内で柔軟に対応する。</a:t>
            </a:r>
            <a:endParaRPr lang="ja-JP" altLang="ja-JP" sz="1200" i="0" strike="noStrike"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endPar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施設概要</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入居事業者数</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入居店舗数</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○事業者</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○店舗</a:t>
            </a:r>
            <a:endPar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r>
              <a:rPr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入居可能な業種</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店舗、厨房設備、オフィス等</a:t>
            </a:r>
            <a:endParaRPr lang="ja-JP" altLang="ja-JP" sz="1200" i="0" strike="noStrike"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強み</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交流サロンの設置</a:t>
            </a:r>
            <a:endParaRPr lang="ja-JP" altLang="ja-JP" sz="1200" i="0" strike="noStrike" dirty="0">
              <a:solidFill>
                <a:srgbClr val="FF0000"/>
              </a:solidFill>
              <a:effectLst/>
              <a:latin typeface="ＭＳ ゴシック" panose="020B0609070205080204" pitchFamily="49" charset="-128"/>
              <a:ea typeface="ＭＳ ゴシック" panose="020B0609070205080204" pitchFamily="49" charset="-128"/>
            </a:endParaRPr>
          </a:p>
          <a:p>
            <a:pPr marL="0" marR="0" indent="0" rtl="0" eaLnBrk="1" fontAlgn="auto" latinLnBrk="0" hangingPunct="1">
              <a:lnSpc>
                <a:spcPct val="120000"/>
              </a:lnSpc>
              <a:spcBef>
                <a:spcPts val="0"/>
              </a:spcBef>
              <a:spcAft>
                <a:spcPts val="0"/>
              </a:spcAft>
            </a:pP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lang="ja-JP" altLang="en-US" sz="1200" dirty="0">
                <a:solidFill>
                  <a:srgbClr val="FF0000"/>
                </a:solidFill>
                <a:latin typeface="ＭＳ ゴシック" panose="020B0609070205080204" pitchFamily="49" charset="-128"/>
                <a:ea typeface="ＭＳ ゴシック" panose="020B0609070205080204" pitchFamily="49" charset="-128"/>
              </a:rPr>
              <a:t>入居者プラン</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家賃</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業種と店舗の形式等</a:t>
            </a:r>
            <a:endParaRPr lang="ja-JP" altLang="ja-JP" sz="1200" i="0" strike="noStrike"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営業の工夫</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交流イベントの開催や、拠点内で活用できる飲食チケットの配布等、施設を営業するうえでの工夫をご記入ください。</a:t>
            </a:r>
            <a:endPar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endParaRPr lang="ja-JP" altLang="ja-JP" sz="1200" i="0" strike="noStrike" dirty="0">
              <a:solidFill>
                <a:srgbClr val="FF0000"/>
              </a:solidFill>
              <a:effectLst/>
              <a:latin typeface="ＭＳ ゴシック" panose="020B0609070205080204" pitchFamily="49" charset="-128"/>
              <a:ea typeface="ＭＳ ゴシック" panose="020B0609070205080204" pitchFamily="49" charset="-128"/>
            </a:endParaRPr>
          </a:p>
          <a:p>
            <a:pPr marL="0" rtl="0" eaLnBrk="1" fontAlgn="t" latinLnBrk="0" hangingPunct="1">
              <a:lnSpc>
                <a:spcPct val="120000"/>
              </a:lnSpc>
              <a:spcBef>
                <a:spcPts val="0"/>
              </a:spcBef>
              <a:spcAft>
                <a:spcPts val="0"/>
              </a:spcAft>
            </a:pP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施設整備</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         【</a:t>
            </a:r>
            <a:r>
              <a:rPr kumimoji="1" lang="ja-JP"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工事・運営計画</a:t>
            </a:r>
            <a:r>
              <a:rPr kumimoji="1" lang="en-US" altLang="ja-JP" sz="1200" i="0" strike="noStrike" kern="1200" dirty="0">
                <a:solidFill>
                  <a:srgbClr val="FF0000"/>
                </a:solidFill>
                <a:effectLst/>
                <a:latin typeface="ＭＳ ゴシック" panose="020B0609070205080204" pitchFamily="49" charset="-128"/>
                <a:ea typeface="ＭＳ ゴシック" panose="020B0609070205080204" pitchFamily="49" charset="-128"/>
              </a:rPr>
              <a:t>】</a:t>
            </a:r>
            <a:r>
              <a:rPr kumimoji="1" lang="ja-JP" altLang="en-US" sz="1200" i="0" strike="noStrike" kern="1200" dirty="0">
                <a:solidFill>
                  <a:srgbClr val="FF0000"/>
                </a:solidFill>
                <a:effectLst/>
                <a:latin typeface="ＭＳ ゴシック" panose="020B0609070205080204" pitchFamily="49" charset="-128"/>
                <a:ea typeface="ＭＳ ゴシック" panose="020B0609070205080204" pitchFamily="49" charset="-128"/>
              </a:rPr>
              <a:t>工事の計画や、</a:t>
            </a:r>
            <a:r>
              <a:rPr lang="ja-JP" altLang="en-US" sz="1200" dirty="0">
                <a:solidFill>
                  <a:srgbClr val="FF0000"/>
                </a:solidFill>
                <a:latin typeface="ＭＳ ゴシック" panose="020B0609070205080204" pitchFamily="49" charset="-128"/>
                <a:ea typeface="ＭＳ ゴシック" panose="020B0609070205080204" pitchFamily="49" charset="-128"/>
              </a:rPr>
              <a:t>オープン前・後に行うイベント等の計画、財務計画（初期投資、運営資金等の計画）等をご記載ください。</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p:txBody>
      </p:sp>
      <p:sp>
        <p:nvSpPr>
          <p:cNvPr id="2" name="テキスト ボックス 6">
            <a:extLst>
              <a:ext uri="{FF2B5EF4-FFF2-40B4-BE49-F238E27FC236}">
                <a16:creationId xmlns:a16="http://schemas.microsoft.com/office/drawing/2014/main" id="{6A7A2EFC-02BB-3F8E-8D5F-823312F9465B}"/>
              </a:ext>
            </a:extLst>
          </p:cNvPr>
          <p:cNvSpPr txBox="1">
            <a:spLocks noChangeArrowheads="1"/>
          </p:cNvSpPr>
          <p:nvPr/>
        </p:nvSpPr>
        <p:spPr bwMode="auto">
          <a:xfrm>
            <a:off x="10921590" y="105518"/>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２</a:t>
            </a:r>
          </a:p>
        </p:txBody>
      </p:sp>
      <p:sp>
        <p:nvSpPr>
          <p:cNvPr id="119" name="正方形/長方形 118">
            <a:extLst>
              <a:ext uri="{FF2B5EF4-FFF2-40B4-BE49-F238E27FC236}">
                <a16:creationId xmlns:a16="http://schemas.microsoft.com/office/drawing/2014/main" id="{35766D36-7349-BDB6-08FD-2398E43FF787}"/>
              </a:ext>
            </a:extLst>
          </p:cNvPr>
          <p:cNvSpPr/>
          <p:nvPr/>
        </p:nvSpPr>
        <p:spPr>
          <a:xfrm>
            <a:off x="119734" y="945420"/>
            <a:ext cx="3926010" cy="1464557"/>
          </a:xfrm>
          <a:prstGeom prst="rect">
            <a:avLst/>
          </a:prstGeom>
          <a:solidFill>
            <a:srgbClr val="FFFFFA"/>
          </a:solidFill>
          <a:ln w="952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t" anchorCtr="0"/>
          <a:lstStyle/>
          <a:p>
            <a:pPr marL="171450" lvl="1" indent="-171450" defTabSz="452687" eaLnBrk="1" hangingPunct="1">
              <a:spcAft>
                <a:spcPct val="15000"/>
              </a:spcAft>
              <a:buFont typeface="Wingdings" panose="05000000000000000000" pitchFamily="2" charset="2"/>
              <a:buChar char="p"/>
              <a:defRPr/>
            </a:pPr>
            <a:r>
              <a:rPr lang="ja-JP" altLang="en-US" sz="1100" dirty="0">
                <a:solidFill>
                  <a:srgbClr val="FF0000"/>
                </a:solidFill>
                <a:latin typeface="ＭＳ ゴシック" panose="020B0609070205080204" pitchFamily="49" charset="-128"/>
                <a:ea typeface="ＭＳ ゴシック" panose="020B0609070205080204" pitchFamily="49" charset="-128"/>
              </a:rPr>
              <a:t>会員の高齢化</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en-US" altLang="ja-JP" sz="1100" dirty="0">
                <a:solidFill>
                  <a:srgbClr val="FF0000"/>
                </a:solidFill>
                <a:latin typeface="ＭＳ ゴシック" panose="020B0609070205080204" pitchFamily="49" charset="-128"/>
                <a:ea typeface="ＭＳ ゴシック" panose="020B0609070205080204" pitchFamily="49" charset="-128"/>
              </a:rPr>
              <a:t>…</a:t>
            </a:r>
            <a:r>
              <a:rPr lang="ja-JP" altLang="en-US" sz="1100" dirty="0">
                <a:solidFill>
                  <a:srgbClr val="FF0000"/>
                </a:solidFill>
                <a:latin typeface="ＭＳ ゴシック" panose="020B0609070205080204" pitchFamily="49" charset="-128"/>
                <a:ea typeface="ＭＳ ゴシック" panose="020B0609070205080204" pitchFamily="49" charset="-128"/>
              </a:rPr>
              <a:t>　平均年齢：役員＝約６０歳、全体＝約６５歳</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171450" lvl="1" indent="-171450" defTabSz="452687" eaLnBrk="1" hangingPunct="1">
              <a:spcAft>
                <a:spcPct val="15000"/>
              </a:spcAft>
              <a:buFont typeface="Wingdings" panose="05000000000000000000" pitchFamily="2" charset="2"/>
              <a:buChar char="p"/>
              <a:defRPr/>
            </a:pPr>
            <a:r>
              <a:rPr lang="ja-JP" altLang="en-US" sz="1100" dirty="0">
                <a:solidFill>
                  <a:srgbClr val="FF0000"/>
                </a:solidFill>
                <a:latin typeface="ＭＳ ゴシック" panose="020B0609070205080204" pitchFamily="49" charset="-128"/>
                <a:ea typeface="ＭＳ ゴシック" panose="020B0609070205080204" pitchFamily="49" charset="-128"/>
              </a:rPr>
              <a:t>後継者の不在</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en-US" altLang="ja-JP" sz="1100" dirty="0">
                <a:solidFill>
                  <a:srgbClr val="FF0000"/>
                </a:solidFill>
                <a:latin typeface="ＭＳ ゴシック" panose="020B0609070205080204" pitchFamily="49" charset="-128"/>
                <a:ea typeface="ＭＳ ゴシック" panose="020B0609070205080204" pitchFamily="49" charset="-128"/>
              </a:rPr>
              <a:t>…</a:t>
            </a:r>
            <a:r>
              <a:rPr lang="ja-JP" altLang="en-US" sz="1100" dirty="0">
                <a:solidFill>
                  <a:srgbClr val="FF0000"/>
                </a:solidFill>
                <a:latin typeface="ＭＳ ゴシック" panose="020B0609070205080204" pitchFamily="49" charset="-128"/>
                <a:ea typeface="ＭＳ ゴシック" panose="020B0609070205080204" pitchFamily="49" charset="-128"/>
              </a:rPr>
              <a:t>　会員店舗の約半数が後継者がいない。</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171450" lvl="1" indent="-171450" defTabSz="452687" eaLnBrk="1" hangingPunct="1">
              <a:spcAft>
                <a:spcPct val="15000"/>
              </a:spcAft>
              <a:buFont typeface="Wingdings" panose="05000000000000000000" pitchFamily="2" charset="2"/>
              <a:buChar char="p"/>
              <a:defRPr/>
            </a:pPr>
            <a:r>
              <a:rPr lang="ja-JP" altLang="en-US" sz="1100" dirty="0">
                <a:solidFill>
                  <a:srgbClr val="FF0000"/>
                </a:solidFill>
                <a:latin typeface="ＭＳ ゴシック" panose="020B0609070205080204" pitchFamily="49" charset="-128"/>
                <a:ea typeface="ＭＳ ゴシック" panose="020B0609070205080204" pitchFamily="49" charset="-128"/>
              </a:rPr>
              <a:t>空き店舗の増加</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en-US" altLang="ja-JP" sz="1100" dirty="0">
                <a:solidFill>
                  <a:srgbClr val="FF0000"/>
                </a:solidFill>
                <a:latin typeface="ＭＳ ゴシック" panose="020B0609070205080204" pitchFamily="49" charset="-128"/>
                <a:ea typeface="ＭＳ ゴシック" panose="020B0609070205080204" pitchFamily="49" charset="-128"/>
              </a:rPr>
              <a:t>…</a:t>
            </a:r>
            <a:r>
              <a:rPr lang="ja-JP" altLang="en-US" sz="1100" dirty="0">
                <a:solidFill>
                  <a:srgbClr val="FF0000"/>
                </a:solidFill>
                <a:latin typeface="ＭＳ ゴシック" panose="020B0609070205080204" pitchFamily="49" charset="-128"/>
                <a:ea typeface="ＭＳ ゴシック" panose="020B0609070205080204" pitchFamily="49" charset="-128"/>
              </a:rPr>
              <a:t>　商店街内に約１０の空き店舗がある。</a:t>
            </a:r>
            <a:endParaRPr lang="en-US" altLang="ja-JP" sz="1100" dirty="0">
              <a:solidFill>
                <a:prstClr val="black">
                  <a:hueOff val="0"/>
                  <a:satOff val="0"/>
                  <a:lumOff val="0"/>
                  <a:alphaOff val="0"/>
                </a:prstClr>
              </a:solidFill>
              <a:latin typeface="ＭＳ ゴシック" panose="020B0609070205080204" pitchFamily="49" charset="-128"/>
              <a:ea typeface="ＭＳ ゴシック" panose="020B0609070205080204" pitchFamily="49" charset="-128"/>
            </a:endParaRPr>
          </a:p>
        </p:txBody>
      </p:sp>
      <p:sp>
        <p:nvSpPr>
          <p:cNvPr id="10" name="正方形/長方形 9">
            <a:extLst>
              <a:ext uri="{FF2B5EF4-FFF2-40B4-BE49-F238E27FC236}">
                <a16:creationId xmlns:a16="http://schemas.microsoft.com/office/drawing/2014/main" id="{F31EB901-143C-2C15-73CC-44A651DA657B}"/>
              </a:ext>
            </a:extLst>
          </p:cNvPr>
          <p:cNvSpPr/>
          <p:nvPr/>
        </p:nvSpPr>
        <p:spPr>
          <a:xfrm>
            <a:off x="4224190" y="945420"/>
            <a:ext cx="3922068" cy="1464557"/>
          </a:xfrm>
          <a:prstGeom prst="rect">
            <a:avLst/>
          </a:prstGeom>
          <a:solidFill>
            <a:srgbClr val="FFFFFA"/>
          </a:solidFill>
          <a:ln w="952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t" anchorCtr="0"/>
          <a:lstStyle/>
          <a:p>
            <a:pPr marL="171450" lvl="1" indent="-171450" defTabSz="452687" eaLnBrk="1" hangingPunct="1">
              <a:spcAft>
                <a:spcPct val="15000"/>
              </a:spcAft>
              <a:buFont typeface="Wingdings" panose="05000000000000000000" pitchFamily="2" charset="2"/>
              <a:buChar char="p"/>
              <a:defRPr/>
            </a:pPr>
            <a:r>
              <a:rPr lang="ja-JP" altLang="en-US" sz="1100" dirty="0">
                <a:solidFill>
                  <a:srgbClr val="FF0000"/>
                </a:solidFill>
                <a:latin typeface="ＭＳ ゴシック" panose="020B0609070205080204" pitchFamily="49" charset="-128"/>
                <a:ea typeface="ＭＳ ゴシック" panose="020B0609070205080204" pitchFamily="49" charset="-128"/>
              </a:rPr>
              <a:t>商店街の担い手不足</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en-US" altLang="ja-JP" sz="1100" dirty="0">
                <a:solidFill>
                  <a:srgbClr val="FF0000"/>
                </a:solidFill>
                <a:latin typeface="ＭＳ ゴシック" panose="020B0609070205080204" pitchFamily="49" charset="-128"/>
                <a:ea typeface="ＭＳ ゴシック" panose="020B0609070205080204" pitchFamily="49" charset="-128"/>
              </a:rPr>
              <a:t>…</a:t>
            </a:r>
            <a:r>
              <a:rPr lang="ja-JP" altLang="en-US" sz="1100" dirty="0">
                <a:solidFill>
                  <a:srgbClr val="FF0000"/>
                </a:solidFill>
                <a:latin typeface="ＭＳ ゴシック" panose="020B0609070205080204" pitchFamily="49" charset="-128"/>
                <a:ea typeface="ＭＳ ゴシック" panose="020B0609070205080204" pitchFamily="49" charset="-128"/>
              </a:rPr>
              <a:t>　商店街の賑わい創出商店街として賑わい創出イベン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トや、空き店舗活用事業を企画・実施しようとして</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も、それを実施できる商店街メンバーがなかなか集</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marL="0" lvl="1" defTabSz="452687" eaLnBrk="1" hangingPunct="1">
              <a:spcAft>
                <a:spcPct val="15000"/>
              </a:spcAft>
              <a:defRPr/>
            </a:pPr>
            <a:r>
              <a:rPr lang="ja-JP" altLang="en-US" sz="1100" dirty="0">
                <a:solidFill>
                  <a:srgbClr val="FF0000"/>
                </a:solidFill>
                <a:latin typeface="ＭＳ ゴシック" panose="020B0609070205080204" pitchFamily="49" charset="-128"/>
                <a:ea typeface="ＭＳ ゴシック" panose="020B0609070205080204" pitchFamily="49" charset="-128"/>
              </a:rPr>
              <a:t>　　　　まらないという課題がある。</a:t>
            </a:r>
            <a:endParaRPr lang="ja-JP" altLang="en-US" sz="1100" dirty="0">
              <a:solidFill>
                <a:prstClr val="black">
                  <a:hueOff val="0"/>
                  <a:satOff val="0"/>
                  <a:lumOff val="0"/>
                  <a:alphaOff val="0"/>
                </a:prstClr>
              </a:solidFill>
              <a:latin typeface="ＭＳ ゴシック" panose="020B0609070205080204" pitchFamily="49" charset="-128"/>
              <a:ea typeface="ＭＳ ゴシック" panose="020B0609070205080204" pitchFamily="49" charset="-128"/>
            </a:endParaRPr>
          </a:p>
        </p:txBody>
      </p:sp>
      <p:grpSp>
        <p:nvGrpSpPr>
          <p:cNvPr id="14" name="グループ化 13">
            <a:extLst>
              <a:ext uri="{FF2B5EF4-FFF2-40B4-BE49-F238E27FC236}">
                <a16:creationId xmlns:a16="http://schemas.microsoft.com/office/drawing/2014/main" id="{D1C1CFD0-771A-D15F-839A-33DA72D97A56}"/>
              </a:ext>
            </a:extLst>
          </p:cNvPr>
          <p:cNvGrpSpPr/>
          <p:nvPr/>
        </p:nvGrpSpPr>
        <p:grpSpPr>
          <a:xfrm>
            <a:off x="119734" y="585421"/>
            <a:ext cx="12024938" cy="360000"/>
            <a:chOff x="119734" y="901738"/>
            <a:chExt cx="12024938" cy="360000"/>
          </a:xfrm>
          <a:solidFill>
            <a:srgbClr val="C1FFFF"/>
          </a:solidFill>
        </p:grpSpPr>
        <p:sp>
          <p:nvSpPr>
            <p:cNvPr id="120" name="矢印: 五方向 119">
              <a:extLst>
                <a:ext uri="{FF2B5EF4-FFF2-40B4-BE49-F238E27FC236}">
                  <a16:creationId xmlns:a16="http://schemas.microsoft.com/office/drawing/2014/main" id="{FA356D0B-9FD0-714C-9BD4-493FB4390BA7}"/>
                </a:ext>
              </a:extLst>
            </p:cNvPr>
            <p:cNvSpPr/>
            <p:nvPr/>
          </p:nvSpPr>
          <p:spPr>
            <a:xfrm>
              <a:off x="119734" y="901738"/>
              <a:ext cx="4104456" cy="360000"/>
            </a:xfrm>
            <a:prstGeom prst="homePlate">
              <a:avLst/>
            </a:prstGeom>
            <a:grpFill/>
            <a:ln w="19050">
              <a:solidFill>
                <a:schemeClr val="tx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algn="ctr">
                <a:defRPr/>
              </a:pPr>
              <a:r>
                <a:rPr lang="ja-JP" altLang="en-US" dirty="0">
                  <a:solidFill>
                    <a:schemeClr val="tx1"/>
                  </a:solidFill>
                  <a:latin typeface="ＭＳ ゴシック" panose="020B0609070205080204" pitchFamily="49" charset="-128"/>
                  <a:ea typeface="ＭＳ ゴシック" panose="020B0609070205080204" pitchFamily="49" charset="-128"/>
                </a:rPr>
                <a:t>商店街の現状</a:t>
              </a:r>
            </a:p>
          </p:txBody>
        </p:sp>
        <p:sp>
          <p:nvSpPr>
            <p:cNvPr id="9" name="矢印: 五方向 8">
              <a:extLst>
                <a:ext uri="{FF2B5EF4-FFF2-40B4-BE49-F238E27FC236}">
                  <a16:creationId xmlns:a16="http://schemas.microsoft.com/office/drawing/2014/main" id="{C0B13B20-A67A-64BC-FFA8-638750493769}"/>
                </a:ext>
              </a:extLst>
            </p:cNvPr>
            <p:cNvSpPr/>
            <p:nvPr/>
          </p:nvSpPr>
          <p:spPr>
            <a:xfrm>
              <a:off x="4224190" y="901738"/>
              <a:ext cx="4104456" cy="360000"/>
            </a:xfrm>
            <a:prstGeom prst="homePlate">
              <a:avLst/>
            </a:prstGeom>
            <a:grpFill/>
            <a:ln w="19050">
              <a:solidFill>
                <a:schemeClr val="tx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algn="ctr">
                <a:defRPr/>
              </a:pPr>
              <a:r>
                <a:rPr lang="ja-JP" altLang="en-US" dirty="0">
                  <a:solidFill>
                    <a:schemeClr val="tx1"/>
                  </a:solidFill>
                  <a:latin typeface="ＭＳ ゴシック" panose="020B0609070205080204" pitchFamily="49" charset="-128"/>
                  <a:ea typeface="ＭＳ ゴシック" panose="020B0609070205080204" pitchFamily="49" charset="-128"/>
                </a:rPr>
                <a:t>商店街の課題</a:t>
              </a:r>
            </a:p>
          </p:txBody>
        </p:sp>
        <p:sp>
          <p:nvSpPr>
            <p:cNvPr id="12" name="矢印: 五方向 11">
              <a:extLst>
                <a:ext uri="{FF2B5EF4-FFF2-40B4-BE49-F238E27FC236}">
                  <a16:creationId xmlns:a16="http://schemas.microsoft.com/office/drawing/2014/main" id="{1ACA63B7-567C-C8BF-C0D1-216F7ECC32FF}"/>
                </a:ext>
              </a:extLst>
            </p:cNvPr>
            <p:cNvSpPr/>
            <p:nvPr/>
          </p:nvSpPr>
          <p:spPr>
            <a:xfrm>
              <a:off x="8328646" y="901738"/>
              <a:ext cx="3816026" cy="360000"/>
            </a:xfrm>
            <a:prstGeom prst="homePlate">
              <a:avLst>
                <a:gd name="adj" fmla="val 0"/>
              </a:avLst>
            </a:prstGeom>
            <a:grpFill/>
            <a:ln w="19050">
              <a:solidFill>
                <a:schemeClr val="tx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algn="ctr">
                <a:defRPr/>
              </a:pPr>
              <a:r>
                <a:rPr lang="ja-JP" altLang="en-US" dirty="0">
                  <a:solidFill>
                    <a:schemeClr val="tx1"/>
                  </a:solidFill>
                  <a:latin typeface="ＭＳ ゴシック" panose="020B0609070205080204" pitchFamily="49" charset="-128"/>
                  <a:ea typeface="ＭＳ ゴシック" panose="020B0609070205080204" pitchFamily="49" charset="-128"/>
                </a:rPr>
                <a:t>商店街の将来像</a:t>
              </a:r>
            </a:p>
          </p:txBody>
        </p:sp>
      </p:grpSp>
      <p:sp>
        <p:nvSpPr>
          <p:cNvPr id="13" name="正方形/長方形 12">
            <a:extLst>
              <a:ext uri="{FF2B5EF4-FFF2-40B4-BE49-F238E27FC236}">
                <a16:creationId xmlns:a16="http://schemas.microsoft.com/office/drawing/2014/main" id="{89D44124-85AF-4DBC-A3B6-923AD7DBFB03}"/>
              </a:ext>
            </a:extLst>
          </p:cNvPr>
          <p:cNvSpPr/>
          <p:nvPr/>
        </p:nvSpPr>
        <p:spPr>
          <a:xfrm>
            <a:off x="8328646" y="945420"/>
            <a:ext cx="3816026" cy="1464557"/>
          </a:xfrm>
          <a:prstGeom prst="rect">
            <a:avLst/>
          </a:prstGeom>
          <a:solidFill>
            <a:srgbClr val="FFFFFA"/>
          </a:solidFill>
          <a:ln w="952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t" anchorCtr="0"/>
          <a:lstStyle/>
          <a:p>
            <a:pPr marL="171450" indent="-171450">
              <a:buFont typeface="Wingdings" panose="05000000000000000000" pitchFamily="2" charset="2"/>
              <a:buChar char="p"/>
              <a:defRPr/>
            </a:pPr>
            <a:r>
              <a:rPr lang="ja-JP" altLang="en-US" sz="1100" dirty="0">
                <a:solidFill>
                  <a:srgbClr val="FF0000"/>
                </a:solidFill>
                <a:latin typeface="ＭＳ ゴシック" panose="020B0609070205080204" pitchFamily="49" charset="-128"/>
                <a:ea typeface="ＭＳ ゴシック" panose="020B0609070205080204" pitchFamily="49" charset="-128"/>
              </a:rPr>
              <a:t>昔のように賑わいあふれる商店街</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en-US" altLang="ja-JP" sz="1100" dirty="0">
                <a:solidFill>
                  <a:srgbClr val="FF0000"/>
                </a:solidFill>
                <a:latin typeface="ＭＳ ゴシック" panose="020B0609070205080204" pitchFamily="49" charset="-128"/>
                <a:ea typeface="ＭＳ ゴシック" panose="020B0609070205080204" pitchFamily="49" charset="-128"/>
              </a:rPr>
              <a:t>…</a:t>
            </a:r>
            <a:r>
              <a:rPr lang="ja-JP" altLang="en-US" sz="1100" dirty="0">
                <a:solidFill>
                  <a:srgbClr val="FF0000"/>
                </a:solidFill>
                <a:latin typeface="ＭＳ ゴシック" panose="020B0609070205080204" pitchFamily="49" charset="-128"/>
                <a:ea typeface="ＭＳ ゴシック" panose="020B0609070205080204" pitchFamily="49" charset="-128"/>
              </a:rPr>
              <a:t>商店街の新しい仲間と共に、様々な課題の解決に向</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100" dirty="0">
                <a:solidFill>
                  <a:srgbClr val="FF0000"/>
                </a:solidFill>
                <a:latin typeface="ＭＳ ゴシック" panose="020B0609070205080204" pitchFamily="49" charset="-128"/>
                <a:ea typeface="ＭＳ ゴシック" panose="020B0609070205080204" pitchFamily="49" charset="-128"/>
              </a:rPr>
              <a:t>　　　けてチャレンジし、昔のように賑わう商店街、地域</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1100" dirty="0">
                <a:solidFill>
                  <a:srgbClr val="FF0000"/>
                </a:solidFill>
                <a:latin typeface="ＭＳ ゴシック" panose="020B0609070205080204" pitchFamily="49" charset="-128"/>
                <a:ea typeface="ＭＳ ゴシック" panose="020B0609070205080204" pitchFamily="49" charset="-128"/>
              </a:rPr>
              <a:t>　　　の人々に愛される商店街となっている。</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p:txBody>
      </p:sp>
      <p:sp>
        <p:nvSpPr>
          <p:cNvPr id="5" name="四角形: 角を丸くする 4">
            <a:extLst>
              <a:ext uri="{FF2B5EF4-FFF2-40B4-BE49-F238E27FC236}">
                <a16:creationId xmlns:a16="http://schemas.microsoft.com/office/drawing/2014/main" id="{1253B5D0-CAE4-D43D-1F31-BEC1B7A84E8E}"/>
              </a:ext>
            </a:extLst>
          </p:cNvPr>
          <p:cNvSpPr/>
          <p:nvPr/>
        </p:nvSpPr>
        <p:spPr>
          <a:xfrm>
            <a:off x="119734" y="105517"/>
            <a:ext cx="2942394"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b="1" spc="-100" dirty="0">
                <a:solidFill>
                  <a:srgbClr val="FF0000"/>
                </a:solidFill>
                <a:latin typeface="ＭＳ ゴシック" panose="020B0609070205080204" pitchFamily="49" charset="-128"/>
                <a:ea typeface="ＭＳ ゴシック" panose="020B0609070205080204" pitchFamily="49" charset="-128"/>
              </a:rPr>
              <a:t>記載例・商業インキュベーション施設整備事業</a:t>
            </a:r>
          </a:p>
        </p:txBody>
      </p:sp>
    </p:spTree>
    <p:extLst>
      <p:ext uri="{BB962C8B-B14F-4D97-AF65-F5344CB8AC3E}">
        <p14:creationId xmlns:p14="http://schemas.microsoft.com/office/powerpoint/2010/main" val="4281353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38105"/>
            <a:ext cx="12097344" cy="438150"/>
          </a:xfrm>
          <a:prstGeom prst="roundRect">
            <a:avLst>
              <a:gd name="adj" fmla="val 21125"/>
            </a:avLst>
          </a:prstGeom>
          <a:gradFill>
            <a:gsLst>
              <a:gs pos="0">
                <a:srgbClr val="00B0F0"/>
              </a:gs>
              <a:gs pos="50000">
                <a:schemeClr val="bg1"/>
              </a:gs>
              <a:gs pos="100000">
                <a:srgbClr val="00B0F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ＭＳ ゴシック" panose="020B0609070205080204" pitchFamily="49" charset="-128"/>
                <a:ea typeface="ＭＳ ゴシック" panose="020B0609070205080204" pitchFamily="49" charset="-128"/>
              </a:rPr>
              <a:t>　　　補助事業の内容（令和○年度）　</a:t>
            </a:r>
            <a:endParaRPr lang="ja-JP" altLang="en-US" sz="1814" b="1"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3" name="テキスト ボックス 6">
            <a:extLst>
              <a:ext uri="{FF2B5EF4-FFF2-40B4-BE49-F238E27FC236}">
                <a16:creationId xmlns:a16="http://schemas.microsoft.com/office/drawing/2014/main" id="{DB557280-D159-7D0F-6F90-E63D2CC16328}"/>
              </a:ext>
            </a:extLst>
          </p:cNvPr>
          <p:cNvSpPr txBox="1">
            <a:spLocks noChangeArrowheads="1"/>
          </p:cNvSpPr>
          <p:nvPr/>
        </p:nvSpPr>
        <p:spPr bwMode="auto">
          <a:xfrm>
            <a:off x="10921590" y="84076"/>
            <a:ext cx="1141140" cy="321612"/>
          </a:xfrm>
          <a:prstGeom prst="roundRect">
            <a:avLst>
              <a:gd name="adj" fmla="val 50000"/>
            </a:avLst>
          </a:prstGeom>
          <a:solidFill>
            <a:schemeClr val="bg1"/>
          </a:solidFill>
          <a:ln w="9525">
            <a:noFill/>
            <a:miter lim="800000"/>
            <a:headEnd/>
            <a:tailEnd/>
          </a:ln>
        </p:spPr>
        <p:txBody>
          <a:bodyPr wrap="square" lIns="0" tIns="36000" rIns="0" bIns="0" anchor="ctr" anchorCtr="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500"/>
              </a:lnSpc>
              <a:spcBef>
                <a:spcPct val="0"/>
              </a:spcBef>
              <a:buFontTx/>
              <a:buNone/>
            </a:pPr>
            <a:r>
              <a:rPr lang="ja-JP" altLang="en-US" sz="1600" b="1" dirty="0">
                <a:latin typeface="ＭＳ ゴシック" panose="020B0609070205080204" pitchFamily="49" charset="-128"/>
                <a:ea typeface="ＭＳ ゴシック" panose="020B0609070205080204" pitchFamily="49" charset="-128"/>
              </a:rPr>
              <a:t>様式ア</a:t>
            </a:r>
            <a:r>
              <a:rPr lang="en-US" altLang="ja-JP" sz="1600" b="1" dirty="0">
                <a:latin typeface="ＭＳ ゴシック" panose="020B0609070205080204" pitchFamily="49" charset="-128"/>
                <a:ea typeface="ＭＳ ゴシック" panose="020B0609070205080204" pitchFamily="49" charset="-128"/>
              </a:rPr>
              <a:t>-</a:t>
            </a:r>
            <a:r>
              <a:rPr lang="ja-JP" altLang="en-US" sz="1600" b="1" dirty="0">
                <a:latin typeface="ＭＳ ゴシック" panose="020B0609070205080204" pitchFamily="49" charset="-128"/>
                <a:ea typeface="ＭＳ ゴシック" panose="020B0609070205080204" pitchFamily="49" charset="-128"/>
              </a:rPr>
              <a:t>３</a:t>
            </a:r>
          </a:p>
        </p:txBody>
      </p:sp>
      <p:sp>
        <p:nvSpPr>
          <p:cNvPr id="48" name="角丸四角形 47">
            <a:extLst>
              <a:ext uri="{FF2B5EF4-FFF2-40B4-BE49-F238E27FC236}">
                <a16:creationId xmlns:a16="http://schemas.microsoft.com/office/drawing/2014/main" id="{3973314D-C02C-E209-0D0F-537E34A79048}"/>
              </a:ext>
            </a:extLst>
          </p:cNvPr>
          <p:cNvSpPr/>
          <p:nvPr/>
        </p:nvSpPr>
        <p:spPr>
          <a:xfrm>
            <a:off x="47328" y="566494"/>
            <a:ext cx="12097344" cy="309563"/>
          </a:xfrm>
          <a:prstGeom prst="roundRect">
            <a:avLst/>
          </a:prstGeom>
          <a:solidFill>
            <a:srgbClr val="C1FFFF"/>
          </a:solidFill>
          <a:ln w="19050">
            <a:solidFill>
              <a:schemeClr val="tx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chemeClr val="tx1"/>
                </a:solidFill>
                <a:latin typeface="ＭＳ ゴシック" panose="020B0609070205080204" pitchFamily="49" charset="-128"/>
                <a:ea typeface="ＭＳ ゴシック" panose="020B0609070205080204" pitchFamily="49" charset="-128"/>
              </a:rPr>
              <a:t>商業インキュベーション運営事業</a:t>
            </a:r>
          </a:p>
        </p:txBody>
      </p:sp>
      <p:graphicFrame>
        <p:nvGraphicFramePr>
          <p:cNvPr id="18" name="表 17">
            <a:extLst>
              <a:ext uri="{FF2B5EF4-FFF2-40B4-BE49-F238E27FC236}">
                <a16:creationId xmlns:a16="http://schemas.microsoft.com/office/drawing/2014/main" id="{728E8F4C-BC33-37D1-41E5-0E30A890264D}"/>
              </a:ext>
            </a:extLst>
          </p:cNvPr>
          <p:cNvGraphicFramePr>
            <a:graphicFrameLocks noGrp="1"/>
          </p:cNvGraphicFramePr>
          <p:nvPr>
            <p:extLst>
              <p:ext uri="{D42A27DB-BD31-4B8C-83A1-F6EECF244321}">
                <p14:modId xmlns:p14="http://schemas.microsoft.com/office/powerpoint/2010/main" val="1674912314"/>
              </p:ext>
            </p:extLst>
          </p:nvPr>
        </p:nvGraphicFramePr>
        <p:xfrm>
          <a:off x="80064" y="966296"/>
          <a:ext cx="11920592" cy="5530463"/>
        </p:xfrm>
        <a:graphic>
          <a:graphicData uri="http://schemas.openxmlformats.org/drawingml/2006/table">
            <a:tbl>
              <a:tblPr firstRow="1" bandRow="1">
                <a:tableStyleId>{7DF18680-E054-41AD-8BC1-D1AEF772440D}</a:tableStyleId>
              </a:tblPr>
              <a:tblGrid>
                <a:gridCol w="1767464">
                  <a:extLst>
                    <a:ext uri="{9D8B030D-6E8A-4147-A177-3AD203B41FA5}">
                      <a16:colId xmlns:a16="http://schemas.microsoft.com/office/drawing/2014/main" val="296083062"/>
                    </a:ext>
                  </a:extLst>
                </a:gridCol>
                <a:gridCol w="10153128">
                  <a:extLst>
                    <a:ext uri="{9D8B030D-6E8A-4147-A177-3AD203B41FA5}">
                      <a16:colId xmlns:a16="http://schemas.microsoft.com/office/drawing/2014/main" val="129186027"/>
                    </a:ext>
                  </a:extLst>
                </a:gridCol>
              </a:tblGrid>
              <a:tr h="312053">
                <a:tc>
                  <a:txBody>
                    <a:bodyPr/>
                    <a:lstStyle/>
                    <a:p>
                      <a:pPr algn="ctr"/>
                      <a:r>
                        <a:rPr kumimoji="1" lang="ja-JP" altLang="en-US" sz="1400" b="1" dirty="0"/>
                        <a:t>実施事業（必須）</a:t>
                      </a:r>
                      <a:endParaRPr kumimoji="1" lang="ja-JP" altLang="en-US" sz="1400" b="1"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400" dirty="0"/>
                        <a:t>取組の概要</a:t>
                      </a:r>
                      <a:endParaRPr kumimoji="1" lang="ja-JP" altLang="en-US" sz="14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144836333"/>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入居者の募集・選定等</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（２号事業）</a:t>
                      </a:r>
                    </a:p>
                    <a:p>
                      <a:pPr algn="ct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a:spcBef>
                          <a:spcPct val="0"/>
                        </a:spcBef>
                        <a:buNone/>
                      </a:pPr>
                      <a:r>
                        <a:rPr lang="en-US" altLang="ja-JP" sz="1200" b="0" dirty="0">
                          <a:solidFill>
                            <a:srgbClr val="FF0000"/>
                          </a:solidFill>
                        </a:rPr>
                        <a:t>【</a:t>
                      </a:r>
                      <a:r>
                        <a:rPr lang="ja-JP" altLang="en-US" sz="1200" b="0" dirty="0">
                          <a:solidFill>
                            <a:srgbClr val="FF0000"/>
                          </a:solidFill>
                        </a:rPr>
                        <a:t>選定方法</a:t>
                      </a:r>
                      <a:r>
                        <a:rPr lang="en-US" altLang="ja-JP" sz="1200" b="0" dirty="0">
                          <a:solidFill>
                            <a:srgbClr val="FF0000"/>
                          </a:solidFill>
                        </a:rPr>
                        <a:t>】</a:t>
                      </a:r>
                      <a:r>
                        <a:rPr lang="ja-JP" altLang="en-US" sz="1200" b="0" dirty="0">
                          <a:solidFill>
                            <a:srgbClr val="FF0000"/>
                          </a:solidFill>
                        </a:rPr>
                        <a:t>原則年○回定期的に募集し、多くの希望者の中から商店街の仲間として活動に意欲的である者を選定する。選定に当たっては、書類</a:t>
                      </a:r>
                      <a:endParaRPr lang="en-US" altLang="ja-JP" sz="1200" b="0" dirty="0">
                        <a:solidFill>
                          <a:srgbClr val="FF0000"/>
                        </a:solidFill>
                      </a:endParaRPr>
                    </a:p>
                    <a:p>
                      <a:pPr>
                        <a:spcBef>
                          <a:spcPct val="0"/>
                        </a:spcBef>
                        <a:buNone/>
                      </a:pPr>
                      <a:r>
                        <a:rPr lang="ja-JP" altLang="en-US" sz="1200" b="0" dirty="0">
                          <a:solidFill>
                            <a:srgbClr val="FF0000"/>
                          </a:solidFill>
                        </a:rPr>
                        <a:t>　　　　　　選考、面接・プレゼンを実施する。</a:t>
                      </a:r>
                      <a:endParaRPr lang="en-US" altLang="ja-JP" sz="1200" b="0" dirty="0">
                        <a:solidFill>
                          <a:srgbClr val="FF0000"/>
                        </a:solidFill>
                      </a:endParaRPr>
                    </a:p>
                    <a:p>
                      <a:pPr>
                        <a:spcBef>
                          <a:spcPct val="0"/>
                        </a:spcBef>
                        <a:buNone/>
                      </a:pPr>
                      <a:r>
                        <a:rPr lang="en-US" altLang="ja-JP" sz="1200" b="0" dirty="0">
                          <a:solidFill>
                            <a:srgbClr val="FF0000"/>
                          </a:solidFill>
                        </a:rPr>
                        <a:t>【</a:t>
                      </a:r>
                      <a:r>
                        <a:rPr lang="ja-JP" altLang="en-US" sz="1200" b="0" dirty="0">
                          <a:solidFill>
                            <a:srgbClr val="FF0000"/>
                          </a:solidFill>
                        </a:rPr>
                        <a:t>選定委員</a:t>
                      </a:r>
                      <a:r>
                        <a:rPr lang="en-US" altLang="ja-JP" sz="1200" b="0" dirty="0">
                          <a:solidFill>
                            <a:srgbClr val="FF0000"/>
                          </a:solidFill>
                        </a:rPr>
                        <a:t>】</a:t>
                      </a:r>
                      <a:r>
                        <a:rPr lang="ja-JP" altLang="en-US" sz="1200" b="0" dirty="0">
                          <a:solidFill>
                            <a:srgbClr val="FF0000"/>
                          </a:solidFill>
                        </a:rPr>
                        <a:t>施設管理者、商店街代表者等、商工会議所経営指導員等、市商工担当課など</a:t>
                      </a:r>
                      <a:br>
                        <a:rPr lang="en-US" altLang="ja-JP" sz="1200" b="0" dirty="0">
                          <a:solidFill>
                            <a:srgbClr val="FF0000"/>
                          </a:solidFill>
                        </a:rPr>
                      </a:br>
                      <a:r>
                        <a:rPr lang="en-US" altLang="ja-JP" sz="1200" b="0" dirty="0">
                          <a:solidFill>
                            <a:srgbClr val="FF0000"/>
                          </a:solidFill>
                        </a:rPr>
                        <a:t>【</a:t>
                      </a:r>
                      <a:r>
                        <a:rPr lang="ja-JP" altLang="en-US" sz="1200" b="0" dirty="0">
                          <a:solidFill>
                            <a:srgbClr val="FF0000"/>
                          </a:solidFill>
                        </a:rPr>
                        <a:t>募集方法</a:t>
                      </a:r>
                      <a:r>
                        <a:rPr lang="en-US" altLang="ja-JP" sz="1200" b="0" dirty="0">
                          <a:solidFill>
                            <a:srgbClr val="FF0000"/>
                          </a:solidFill>
                        </a:rPr>
                        <a:t>】</a:t>
                      </a:r>
                      <a:r>
                        <a:rPr lang="ja-JP" altLang="en-US" sz="1200" b="0" dirty="0">
                          <a:solidFill>
                            <a:srgbClr val="FF0000"/>
                          </a:solidFill>
                        </a:rPr>
                        <a:t>施設管理者、市役所、商工会議所等のホームページ、市や県の移住相談窓口、市の産業振興公社でも募集情報を発信する。 　</a:t>
                      </a:r>
                      <a:endParaRPr lang="en-US" altLang="ja-JP" sz="1200" b="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362861804"/>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入居者への経営支援策</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（３号事業）</a:t>
                      </a:r>
                      <a:endParaRPr lang="ja-JP" altLang="en-US" sz="1200" b="1" dirty="0">
                        <a:solidFill>
                          <a:schemeClr val="tx1"/>
                        </a:solidFill>
                        <a:latin typeface="ＭＳ ゴシック" panose="020B0609070205080204" pitchFamily="49" charset="-128"/>
                        <a:ea typeface="ＭＳ ゴシック" panose="020B0609070205080204" pitchFamily="49" charset="-128"/>
                      </a:endParaRPr>
                    </a:p>
                  </a:txBody>
                  <a:tcPr/>
                </a:tc>
                <a:tc>
                  <a:txBody>
                    <a:bodyPr/>
                    <a:lstStyle/>
                    <a:p>
                      <a:pPr>
                        <a:spcBef>
                          <a:spcPct val="0"/>
                        </a:spcBef>
                        <a:buNone/>
                      </a:pPr>
                      <a:r>
                        <a:rPr lang="en-US" altLang="ja-JP" sz="1200" b="0" dirty="0">
                          <a:solidFill>
                            <a:srgbClr val="FF0000"/>
                          </a:solidFill>
                        </a:rPr>
                        <a:t>【</a:t>
                      </a:r>
                      <a:r>
                        <a:rPr lang="ja-JP" altLang="en-US" sz="1200" b="0" dirty="0">
                          <a:solidFill>
                            <a:srgbClr val="FF0000"/>
                          </a:solidFill>
                        </a:rPr>
                        <a:t>経営支援</a:t>
                      </a:r>
                      <a:r>
                        <a:rPr lang="en-US" altLang="ja-JP" sz="1200" b="0" dirty="0">
                          <a:solidFill>
                            <a:srgbClr val="FF0000"/>
                          </a:solidFill>
                        </a:rPr>
                        <a:t>】</a:t>
                      </a:r>
                      <a:r>
                        <a:rPr lang="ja-JP" altLang="en-US" sz="1200" b="0" dirty="0">
                          <a:solidFill>
                            <a:srgbClr val="FF0000"/>
                          </a:solidFill>
                        </a:rPr>
                        <a:t>商工会議所の指導員が個別に経営指導を実施するほか、県の商店街専門家派遣事業を通じて個店の魅力向上に努める。</a:t>
                      </a:r>
                      <a:endParaRPr lang="en-US" altLang="ja-JP" sz="1200" b="0" dirty="0">
                        <a:solidFill>
                          <a:srgbClr val="FF0000"/>
                        </a:solidFill>
                      </a:endParaRPr>
                    </a:p>
                    <a:p>
                      <a:pPr>
                        <a:spcBef>
                          <a:spcPct val="0"/>
                        </a:spcBef>
                        <a:buNone/>
                      </a:pPr>
                      <a:r>
                        <a:rPr lang="ja-JP" altLang="en-US" sz="1200" b="0" dirty="0">
                          <a:solidFill>
                            <a:srgbClr val="FF0000"/>
                          </a:solidFill>
                        </a:rPr>
                        <a:t>　　　　　　また、商店街全体としての魅力向上も図っていく。さらに、地元金融機関と連携して本開業時の資金調達サポートを行う。</a:t>
                      </a:r>
                      <a:endParaRPr lang="en-US" altLang="ja-JP" sz="1200" b="0" dirty="0">
                        <a:solidFill>
                          <a:srgbClr val="FF0000"/>
                        </a:solidFill>
                      </a:endParaRPr>
                    </a:p>
                    <a:p>
                      <a:pPr>
                        <a:spcBef>
                          <a:spcPct val="0"/>
                        </a:spcBef>
                        <a:buNone/>
                      </a:pPr>
                      <a:r>
                        <a:rPr lang="en-US" altLang="ja-JP" sz="1200" b="0" dirty="0">
                          <a:solidFill>
                            <a:srgbClr val="FF0000"/>
                          </a:solidFill>
                        </a:rPr>
                        <a:t>【</a:t>
                      </a:r>
                      <a:r>
                        <a:rPr lang="ja-JP" altLang="en-US" sz="1200" b="0" dirty="0">
                          <a:solidFill>
                            <a:srgbClr val="FF0000"/>
                          </a:solidFill>
                        </a:rPr>
                        <a:t>顧客獲得</a:t>
                      </a:r>
                      <a:r>
                        <a:rPr lang="en-US" altLang="ja-JP" sz="1200" b="0" dirty="0">
                          <a:solidFill>
                            <a:srgbClr val="FF0000"/>
                          </a:solidFill>
                        </a:rPr>
                        <a:t>】</a:t>
                      </a:r>
                      <a:r>
                        <a:rPr lang="ja-JP" altLang="en-US" sz="1200" b="0" dirty="0">
                          <a:solidFill>
                            <a:srgbClr val="FF0000"/>
                          </a:solidFill>
                        </a:rPr>
                        <a:t>定期的に商店街内でマルシェイベントを開催し、新たなショップのＰＲ、店舗の認知度向上を図るとともに、商店街全体への人の流</a:t>
                      </a:r>
                      <a:endParaRPr lang="en-US" altLang="ja-JP" sz="1200" b="0" dirty="0">
                        <a:solidFill>
                          <a:srgbClr val="FF0000"/>
                        </a:solidFill>
                      </a:endParaRPr>
                    </a:p>
                    <a:p>
                      <a:pPr>
                        <a:spcBef>
                          <a:spcPct val="0"/>
                        </a:spcBef>
                        <a:buNone/>
                      </a:pPr>
                      <a:r>
                        <a:rPr lang="ja-JP" altLang="en-US" sz="1200" b="0" dirty="0">
                          <a:solidFill>
                            <a:srgbClr val="FF0000"/>
                          </a:solidFill>
                        </a:rPr>
                        <a:t>　　　　　　れを生み出す。</a:t>
                      </a:r>
                      <a:endParaRPr lang="en-US" altLang="ja-JP" sz="1200" b="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624865559"/>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空き店舗での開業支援</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（４号事業）</a:t>
                      </a:r>
                    </a:p>
                    <a:p>
                      <a:pPr algn="ct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marL="171450" indent="-171450">
                        <a:spcBef>
                          <a:spcPct val="0"/>
                        </a:spcBef>
                        <a:buFont typeface="Wingdings" panose="05000000000000000000" pitchFamily="2" charset="2"/>
                        <a:buChar char="p"/>
                      </a:pPr>
                      <a:r>
                        <a:rPr lang="ja-JP" altLang="en-US" sz="1200" b="0" dirty="0">
                          <a:solidFill>
                            <a:srgbClr val="FF0000"/>
                          </a:solidFill>
                        </a:rPr>
                        <a:t>商店街又は中心市街地にある空き店舗の状況調査（市と連携して実施）</a:t>
                      </a:r>
                      <a:endParaRPr lang="en-US" altLang="ja-JP" sz="1200" b="0" dirty="0">
                        <a:solidFill>
                          <a:srgbClr val="FF0000"/>
                        </a:solidFill>
                      </a:endParaRPr>
                    </a:p>
                    <a:p>
                      <a:pPr marL="171450" indent="-171450">
                        <a:spcBef>
                          <a:spcPct val="0"/>
                        </a:spcBef>
                        <a:buFont typeface="Wingdings" panose="05000000000000000000" pitchFamily="2" charset="2"/>
                        <a:buChar char="p"/>
                      </a:pPr>
                      <a:r>
                        <a:rPr lang="ja-JP" altLang="en-US" sz="1200" b="0" dirty="0">
                          <a:solidFill>
                            <a:srgbClr val="FF0000"/>
                          </a:solidFill>
                        </a:rPr>
                        <a:t>施設卒業者を空き店舗に誘導し、空き店舗での開業を促す仕組み（施設管理者、商店街、入居者、空き店舗オーナーを集めた定期的な会合の開催、具体的な物件の貸店舗化への交渉、先進商店街を招いたオーナー向けセミナー、サブリース方式による空き店舗活用事業の研究など）</a:t>
                      </a:r>
                      <a:endParaRPr lang="en-US" altLang="ja-JP" sz="1200" b="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749280333"/>
                  </a:ext>
                </a:extLst>
              </a:tr>
              <a:tr h="1043682">
                <a:tc>
                  <a:txBody>
                    <a:bodyPr/>
                    <a:lstStyle/>
                    <a:p>
                      <a:pPr algn="ctr" defTabSz="679031" eaLnBrk="1" hangingPunct="1">
                        <a:lnSpc>
                          <a:spcPct val="90000"/>
                        </a:lnSpc>
                        <a:spcAft>
                          <a:spcPct val="35000"/>
                        </a:spcAft>
                        <a:defRPr/>
                      </a:pPr>
                      <a:r>
                        <a:rPr lang="ja-JP" altLang="en-US" sz="1200" b="1" dirty="0">
                          <a:solidFill>
                            <a:schemeClr val="tx1"/>
                          </a:solidFill>
                        </a:rPr>
                        <a:t>資金調達の取組</a:t>
                      </a:r>
                      <a:endParaRPr lang="en-US" altLang="ja-JP" sz="1200" b="1" dirty="0">
                        <a:solidFill>
                          <a:schemeClr val="tx1"/>
                        </a:solidFill>
                      </a:endParaRPr>
                    </a:p>
                    <a:p>
                      <a:pPr algn="ctr" defTabSz="679031" eaLnBrk="1" hangingPunct="1">
                        <a:lnSpc>
                          <a:spcPct val="90000"/>
                        </a:lnSpc>
                        <a:spcAft>
                          <a:spcPct val="35000"/>
                        </a:spcAft>
                        <a:defRPr/>
                      </a:pPr>
                      <a:r>
                        <a:rPr lang="ja-JP" altLang="en-US" sz="1200" b="1" dirty="0">
                          <a:solidFill>
                            <a:schemeClr val="tx1"/>
                          </a:solidFill>
                        </a:rPr>
                        <a:t>（５号事業）</a:t>
                      </a:r>
                    </a:p>
                    <a:p>
                      <a:pPr algn="ct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marL="171450" indent="-171450">
                        <a:spcBef>
                          <a:spcPct val="0"/>
                        </a:spcBef>
                        <a:buFont typeface="Wingdings" panose="05000000000000000000" pitchFamily="2" charset="2"/>
                        <a:buChar char="p"/>
                      </a:pPr>
                      <a:r>
                        <a:rPr lang="ja-JP" altLang="en-US" sz="1200" b="0" dirty="0">
                          <a:solidFill>
                            <a:srgbClr val="FF0000"/>
                          </a:solidFill>
                        </a:rPr>
                        <a:t>クラウドファンディングの実施による資金調達</a:t>
                      </a:r>
                      <a:endParaRPr lang="en-US" altLang="ja-JP" sz="1200" b="0" dirty="0">
                        <a:solidFill>
                          <a:srgbClr val="FF0000"/>
                        </a:solidFill>
                      </a:endParaRPr>
                    </a:p>
                    <a:p>
                      <a:pPr marL="171450" indent="-171450">
                        <a:spcBef>
                          <a:spcPct val="0"/>
                        </a:spcBef>
                        <a:buFont typeface="Wingdings" panose="05000000000000000000" pitchFamily="2" charset="2"/>
                        <a:buChar char="p"/>
                      </a:pPr>
                      <a:r>
                        <a:rPr lang="ja-JP" altLang="en-US" sz="1200" b="0" dirty="0">
                          <a:solidFill>
                            <a:srgbClr val="FF0000"/>
                          </a:solidFill>
                        </a:rPr>
                        <a:t>地方創生系ファンドと連携した資金調達</a:t>
                      </a:r>
                      <a:endParaRPr lang="en-US" altLang="ja-JP" sz="1200" b="0" dirty="0">
                        <a:solidFill>
                          <a:srgbClr val="FF0000"/>
                        </a:solidFill>
                      </a:endParaRPr>
                    </a:p>
                    <a:p>
                      <a:pPr marL="0" indent="0">
                        <a:spcBef>
                          <a:spcPct val="0"/>
                        </a:spcBef>
                        <a:buFont typeface="Wingdings" panose="05000000000000000000" pitchFamily="2" charset="2"/>
                        <a:buNone/>
                      </a:pPr>
                      <a:endParaRPr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498954175"/>
                  </a:ext>
                </a:extLst>
              </a:tr>
              <a:tr h="1043682">
                <a:tc>
                  <a:txBody>
                    <a:bodyPr/>
                    <a:lstStyle/>
                    <a:p>
                      <a:pPr algn="ctr"/>
                      <a:r>
                        <a:rPr kumimoji="1" lang="ja-JP" altLang="en-US" sz="1200" b="1" dirty="0"/>
                        <a:t>その他提案者</a:t>
                      </a:r>
                      <a:endParaRPr kumimoji="1" lang="en-US" altLang="ja-JP" sz="1200" b="1" dirty="0"/>
                    </a:p>
                    <a:p>
                      <a:pPr algn="ctr"/>
                      <a:r>
                        <a:rPr kumimoji="1" lang="ja-JP" altLang="en-US" sz="1200" b="1" dirty="0"/>
                        <a:t>独自の取組</a:t>
                      </a:r>
                      <a:endParaRPr kumimoji="1" lang="ja-JP" altLang="en-US" sz="1200" b="1" dirty="0">
                        <a:latin typeface="ＭＳ ゴシック" panose="020B0609070205080204" pitchFamily="49" charset="-128"/>
                        <a:ea typeface="ＭＳ ゴシック" panose="020B0609070205080204" pitchFamily="49" charset="-128"/>
                      </a:endParaRPr>
                    </a:p>
                  </a:txBody>
                  <a:tcPr/>
                </a:tc>
                <a:tc>
                  <a:txBody>
                    <a:bodyPr/>
                    <a:lstStyle/>
                    <a:p>
                      <a:pPr marL="0" indent="0">
                        <a:spcBef>
                          <a:spcPct val="0"/>
                        </a:spcBef>
                        <a:buFont typeface="Wingdings" panose="05000000000000000000" pitchFamily="2" charset="2"/>
                        <a:buNone/>
                      </a:pPr>
                      <a:endParaRPr lang="en-US" altLang="ja-JP" sz="1200" b="0" dirty="0">
                        <a:solidFill>
                          <a:srgbClr val="FF0000"/>
                        </a:solidFill>
                      </a:endParaRPr>
                    </a:p>
                  </a:txBody>
                  <a:tcPr/>
                </a:tc>
                <a:extLst>
                  <a:ext uri="{0D108BD9-81ED-4DB2-BD59-A6C34878D82A}">
                    <a16:rowId xmlns:a16="http://schemas.microsoft.com/office/drawing/2014/main" val="657270373"/>
                  </a:ext>
                </a:extLst>
              </a:tr>
            </a:tbl>
          </a:graphicData>
        </a:graphic>
      </p:graphicFrame>
      <p:sp>
        <p:nvSpPr>
          <p:cNvPr id="19" name="テキスト ボックス 2">
            <a:extLst>
              <a:ext uri="{FF2B5EF4-FFF2-40B4-BE49-F238E27FC236}">
                <a16:creationId xmlns:a16="http://schemas.microsoft.com/office/drawing/2014/main" id="{DC560EDA-B4FC-F6BE-0C1F-CDF5D2BE74D3}"/>
              </a:ext>
            </a:extLst>
          </p:cNvPr>
          <p:cNvSpPr txBox="1">
            <a:spLocks noChangeArrowheads="1"/>
          </p:cNvSpPr>
          <p:nvPr/>
        </p:nvSpPr>
        <p:spPr bwMode="auto">
          <a:xfrm>
            <a:off x="163220" y="6496760"/>
            <a:ext cx="1183743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各運営方針の項目等及び概要に関する詳細の説明がある場合には、それらを記載した資料（任意様式）を添付してください。</a:t>
            </a:r>
            <a:endParaRPr lang="ja-JP" altLang="en-US" sz="1200" dirty="0">
              <a:latin typeface="ＭＳ ゴシック" panose="020B0609070205080204" pitchFamily="49" charset="-128"/>
              <a:ea typeface="ＭＳ ゴシック" panose="020B0609070205080204" pitchFamily="49" charset="-128"/>
            </a:endParaRPr>
          </a:p>
        </p:txBody>
      </p:sp>
      <p:sp>
        <p:nvSpPr>
          <p:cNvPr id="2" name="四角形: 角を丸くする 1">
            <a:extLst>
              <a:ext uri="{FF2B5EF4-FFF2-40B4-BE49-F238E27FC236}">
                <a16:creationId xmlns:a16="http://schemas.microsoft.com/office/drawing/2014/main" id="{E5A18D65-7998-20EB-B2EC-7BD1410B9F02}"/>
              </a:ext>
            </a:extLst>
          </p:cNvPr>
          <p:cNvSpPr/>
          <p:nvPr/>
        </p:nvSpPr>
        <p:spPr>
          <a:xfrm>
            <a:off x="125153" y="99302"/>
            <a:ext cx="2942394" cy="321613"/>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b="1" spc="-100" dirty="0">
                <a:solidFill>
                  <a:srgbClr val="FF0000"/>
                </a:solidFill>
                <a:latin typeface="ＭＳ ゴシック" panose="020B0609070205080204" pitchFamily="49" charset="-128"/>
                <a:ea typeface="ＭＳ ゴシック" panose="020B0609070205080204" pitchFamily="49" charset="-128"/>
              </a:rPr>
              <a:t>記載例・商業インキュベーション施設整備事業</a:t>
            </a:r>
          </a:p>
        </p:txBody>
      </p:sp>
    </p:spTree>
    <p:extLst>
      <p:ext uri="{BB962C8B-B14F-4D97-AF65-F5344CB8AC3E}">
        <p14:creationId xmlns:p14="http://schemas.microsoft.com/office/powerpoint/2010/main" val="19480620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a:spPr>
      <a:bodyPr lIns="85530" tIns="42765" rIns="85530" bIns="42765" anchor="ctr"/>
      <a:lstStyle>
        <a:defPPr algn="l">
          <a:defRPr b="1" dirty="0">
            <a:solidFill>
              <a:prstClr val="black"/>
            </a:solidFill>
            <a:latin typeface="ＭＳ ゴシック" panose="020B0609070205080204" pitchFamily="49" charset="-128"/>
            <a:ea typeface="ＭＳ ゴシック" panose="020B0609070205080204" pitchFamily="49"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2756</TotalTime>
  <Words>3584</Words>
  <Application>Microsoft Office PowerPoint</Application>
  <PresentationFormat>ワイド画面</PresentationFormat>
  <Paragraphs>405</Paragraphs>
  <Slides>12</Slides>
  <Notes>12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ＭＳ Ｐゴシック</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総務省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○○事業（○○県○○町○○地区）　○○町</dc:title>
  <dc:creator>905035</dc:creator>
  <cp:lastModifiedBy>川島 りな（商業・サービス産業支援課）</cp:lastModifiedBy>
  <cp:revision>270</cp:revision>
  <cp:lastPrinted>2026-03-09T02:29:52Z</cp:lastPrinted>
  <dcterms:created xsi:type="dcterms:W3CDTF">2008-11-07T02:55:05Z</dcterms:created>
  <dcterms:modified xsi:type="dcterms:W3CDTF">2026-03-09T02:37:35Z</dcterms:modified>
</cp:coreProperties>
</file>