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4"/>
  </p:sldMasterIdLst>
  <p:notesMasterIdLst>
    <p:notesMasterId r:id="rId12"/>
  </p:notesMasterIdLst>
  <p:handoutMasterIdLst>
    <p:handoutMasterId r:id="rId13"/>
  </p:handoutMasterIdLst>
  <p:sldIdLst>
    <p:sldId id="256" r:id="rId5"/>
    <p:sldId id="290" r:id="rId6"/>
    <p:sldId id="287" r:id="rId7"/>
    <p:sldId id="288" r:id="rId8"/>
    <p:sldId id="289" r:id="rId9"/>
    <p:sldId id="286" r:id="rId10"/>
    <p:sldId id="284" r:id="rId1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7"/>
    <a:srgbClr val="FFFFF3"/>
    <a:srgbClr val="FFFFCC"/>
    <a:srgbClr val="F1F6EA"/>
    <a:srgbClr val="E3EDD7"/>
    <a:srgbClr val="B1CE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53285" autoAdjust="0"/>
  </p:normalViewPr>
  <p:slideViewPr>
    <p:cSldViewPr snapToGrid="0">
      <p:cViewPr varScale="1">
        <p:scale>
          <a:sx n="59" d="100"/>
          <a:sy n="59" d="100"/>
        </p:scale>
        <p:origin x="2628" y="60"/>
      </p:cViewPr>
      <p:guideLst/>
    </p:cSldViewPr>
  </p:slideViewPr>
  <p:notesTextViewPr>
    <p:cViewPr>
      <p:scale>
        <a:sx n="1" d="1"/>
        <a:sy n="1" d="1"/>
      </p:scale>
      <p:origin x="0" y="0"/>
    </p:cViewPr>
  </p:notesTextViewPr>
  <p:notesViewPr>
    <p:cSldViewPr snapToGrid="0">
      <p:cViewPr varScale="1">
        <p:scale>
          <a:sx n="89" d="100"/>
          <a:sy n="89" d="100"/>
        </p:scale>
        <p:origin x="37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7C8F906-9018-4AF2-8E2E-7DE12E201C4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7B19D24-3EE0-41B6-9D2C-1B3BF5E5D390}"/>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A59EC517-36A2-4624-A9AE-62D925B3332B}" type="datetime1">
              <a:rPr kumimoji="1" lang="ja-JP" altLang="en-US" smtClean="0">
                <a:latin typeface="Meiryo UI" panose="020B0604030504040204" pitchFamily="50" charset="-128"/>
                <a:ea typeface="Meiryo UI" panose="020B0604030504040204" pitchFamily="50" charset="-128"/>
              </a:rPr>
              <a:t>2026/3/6</a:t>
            </a:fld>
            <a:endParaRPr kumimoji="1"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48628C67-F9DD-4E6C-A8CA-5B46B2FE07E6}"/>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625513F-38D5-43DF-82EA-38A9E7064433}"/>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6818F496-CC2B-4CEC-82FD-E516304D694D}" type="slidenum">
              <a:rPr kumimoji="1" lang="en-US" altLang="ja-JP"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4487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BF387562-9BAF-494B-890B-AA70B64085EE}" type="datetime1">
              <a:rPr kumimoji="1" lang="ja-JP" altLang="en-US" noProof="0" smtClean="0"/>
              <a:t>2026/3/6</a:t>
            </a:fld>
            <a:endParaRPr kumimoji="1" lang="ja-JP" altLang="en-US" noProof="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noProof="0"/>
              <a:t>マスター テキストのスタイルを編集する</a:t>
            </a:r>
          </a:p>
          <a:p>
            <a:pPr lvl="1"/>
            <a:r>
              <a:rPr kumimoji="1" lang="ja-JP" altLang="en-US" noProof="0"/>
              <a:t>第 </a:t>
            </a:r>
            <a:r>
              <a:rPr kumimoji="1" lang="en-US" altLang="ja-JP" noProof="0"/>
              <a:t>2 </a:t>
            </a:r>
            <a:r>
              <a:rPr kumimoji="1" lang="ja-JP" altLang="en-US" noProof="0"/>
              <a:t>レベル</a:t>
            </a:r>
          </a:p>
          <a:p>
            <a:pPr lvl="2"/>
            <a:r>
              <a:rPr kumimoji="1" lang="ja-JP" altLang="en-US" noProof="0"/>
              <a:t>第 </a:t>
            </a:r>
            <a:r>
              <a:rPr kumimoji="1" lang="en-US" altLang="ja-JP" noProof="0"/>
              <a:t>3 </a:t>
            </a:r>
            <a:r>
              <a:rPr kumimoji="1" lang="ja-JP" altLang="en-US" noProof="0"/>
              <a:t>レベル</a:t>
            </a:r>
          </a:p>
          <a:p>
            <a:pPr lvl="3"/>
            <a:r>
              <a:rPr kumimoji="1" lang="ja-JP" altLang="en-US" noProof="0"/>
              <a:t>第 </a:t>
            </a:r>
            <a:r>
              <a:rPr kumimoji="1" lang="en-US" altLang="ja-JP" noProof="0"/>
              <a:t>4 </a:t>
            </a:r>
            <a:r>
              <a:rPr kumimoji="1" lang="ja-JP" altLang="en-US" noProof="0"/>
              <a:t>レベル</a:t>
            </a:r>
          </a:p>
          <a:p>
            <a:pPr lvl="4"/>
            <a:r>
              <a:rPr kumimoji="1" lang="ja-JP" altLang="en-US" noProof="0"/>
              <a:t>第 </a:t>
            </a:r>
            <a:r>
              <a:rPr kumimoji="1" lang="en-US" altLang="ja-JP" noProof="0"/>
              <a:t>5 </a:t>
            </a:r>
            <a:r>
              <a:rPr kumimoji="1" lang="ja-JP" altLang="en-US" noProof="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A31FB8F3-31CF-46A8-8E96-B61FDBEF6207}" type="slidenum">
              <a:rPr kumimoji="1" lang="en-US" altLang="ja-JP" noProof="0" smtClean="0"/>
              <a:pPr/>
              <a:t>‹#›</a:t>
            </a:fld>
            <a:endParaRPr kumimoji="1" lang="ja-JP" altLang="en-US" noProof="0"/>
          </a:p>
        </p:txBody>
      </p:sp>
    </p:spTree>
    <p:extLst>
      <p:ext uri="{BB962C8B-B14F-4D97-AF65-F5344CB8AC3E}">
        <p14:creationId xmlns:p14="http://schemas.microsoft.com/office/powerpoint/2010/main" val="28884799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ender.go.jp/c-challenge/materials/pdf/250328_0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本日の短時間研修</a:t>
            </a:r>
            <a:endParaRPr kumimoji="1" lang="en-US" altLang="ja-JP" dirty="0"/>
          </a:p>
          <a:p>
            <a:r>
              <a:rPr kumimoji="1" lang="ja-JP" altLang="en-US" dirty="0"/>
              <a:t>「９　キャリア教育との関係について」ということで</a:t>
            </a:r>
            <a:endParaRPr kumimoji="1" lang="en-US" altLang="ja-JP" dirty="0"/>
          </a:p>
          <a:p>
            <a:r>
              <a:rPr kumimoji="1" lang="ja-JP" altLang="en-US" dirty="0"/>
              <a:t>内容については、御覧のとおりです。</a:t>
            </a:r>
            <a:endParaRPr kumimoji="1" lang="en-US" altLang="ja-JP" dirty="0"/>
          </a:p>
          <a:p>
            <a:r>
              <a:rPr kumimoji="1" lang="ja-JP" altLang="en-US" dirty="0"/>
              <a:t>（１）進学や在学率について　</a:t>
            </a:r>
            <a:r>
              <a:rPr kumimoji="1" lang="en-US" altLang="ja-JP" dirty="0"/>
              <a:t>4</a:t>
            </a:r>
            <a:r>
              <a:rPr kumimoji="1" lang="ja-JP" altLang="en-US" dirty="0"/>
              <a:t>分</a:t>
            </a:r>
          </a:p>
          <a:p>
            <a:r>
              <a:rPr kumimoji="1" lang="ja-JP" altLang="en-US" dirty="0"/>
              <a:t>（２）協議　</a:t>
            </a:r>
            <a:r>
              <a:rPr kumimoji="1" lang="en-US" altLang="ja-JP" dirty="0"/>
              <a:t>9</a:t>
            </a:r>
            <a:r>
              <a:rPr kumimoji="1" lang="ja-JP" altLang="en-US" dirty="0"/>
              <a:t>分</a:t>
            </a:r>
          </a:p>
          <a:p>
            <a:r>
              <a:rPr kumimoji="1" lang="ja-JP" altLang="en-US" dirty="0"/>
              <a:t>（３）発表　</a:t>
            </a:r>
            <a:r>
              <a:rPr kumimoji="1" lang="en-US" altLang="ja-JP" dirty="0"/>
              <a:t>2</a:t>
            </a:r>
            <a:r>
              <a:rPr kumimoji="1" lang="ja-JP" altLang="en-US" dirty="0"/>
              <a:t>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smtClean="0"/>
              <a:pPr/>
              <a:t>1</a:t>
            </a:fld>
            <a:endParaRPr kumimoji="1" lang="ja-JP" altLang="en-US"/>
          </a:p>
        </p:txBody>
      </p:sp>
    </p:spTree>
    <p:extLst>
      <p:ext uri="{BB962C8B-B14F-4D97-AF65-F5344CB8AC3E}">
        <p14:creationId xmlns:p14="http://schemas.microsoft.com/office/powerpoint/2010/main" val="197953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DFE0-CF26-8225-FCDE-5A8485E3AC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89EC38-0A0F-16E7-0A62-4C294064F3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0793C3-BED8-FE8B-B038-26934E5B9974}"/>
              </a:ext>
            </a:extLst>
          </p:cNvPr>
          <p:cNvSpPr>
            <a:spLocks noGrp="1"/>
          </p:cNvSpPr>
          <p:nvPr>
            <p:ph type="body" idx="1"/>
          </p:nvPr>
        </p:nvSpPr>
        <p:spPr/>
        <p:txBody>
          <a:bodyPr/>
          <a:lstStyle/>
          <a:p>
            <a:r>
              <a:rPr kumimoji="1" lang="ja-JP" altLang="en-US" dirty="0"/>
              <a:t>はじめに、（１）進学や在学率について」ということで、　</a:t>
            </a:r>
          </a:p>
          <a:p>
            <a:endParaRPr kumimoji="1" lang="en-US" altLang="ja-JP" dirty="0"/>
          </a:p>
        </p:txBody>
      </p:sp>
      <p:sp>
        <p:nvSpPr>
          <p:cNvPr id="4" name="スライド番号プレースホルダー 3">
            <a:extLst>
              <a:ext uri="{FF2B5EF4-FFF2-40B4-BE49-F238E27FC236}">
                <a16:creationId xmlns:a16="http://schemas.microsoft.com/office/drawing/2014/main" id="{7935D424-5815-44CB-8311-D7AAC7F664FE}"/>
              </a:ext>
            </a:extLst>
          </p:cNvPr>
          <p:cNvSpPr>
            <a:spLocks noGrp="1"/>
          </p:cNvSpPr>
          <p:nvPr>
            <p:ph type="sldNum" sz="quarter" idx="5"/>
          </p:nvPr>
        </p:nvSpPr>
        <p:spPr/>
        <p:txBody>
          <a:bodyPr/>
          <a:lstStyle/>
          <a:p>
            <a:fld id="{A31FB8F3-31CF-46A8-8E96-B61FDBEF6207}" type="slidenum">
              <a:rPr kumimoji="1" lang="en-US" altLang="ja-JP" noProof="0" smtClean="0"/>
              <a:pPr/>
              <a:t>2</a:t>
            </a:fld>
            <a:endParaRPr kumimoji="1" lang="ja-JP" altLang="en-US" noProof="0"/>
          </a:p>
        </p:txBody>
      </p:sp>
    </p:spTree>
    <p:extLst>
      <p:ext uri="{BB962C8B-B14F-4D97-AF65-F5344CB8AC3E}">
        <p14:creationId xmlns:p14="http://schemas.microsoft.com/office/powerpoint/2010/main" val="21178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高校卒業後の進学についてみてみると、埼玉県の女子の大学への進学者の割合は、長期的には上昇傾向ですが、依然として男子の方が高くなっています。</a:t>
            </a:r>
            <a:endParaRPr kumimoji="1" lang="ja-JP" altLang="en-US" sz="10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3</a:t>
            </a:fld>
            <a:endParaRPr kumimoji="1" lang="ja-JP" altLang="en-US" noProof="0"/>
          </a:p>
        </p:txBody>
      </p:sp>
    </p:spTree>
    <p:extLst>
      <p:ext uri="{BB962C8B-B14F-4D97-AF65-F5344CB8AC3E}">
        <p14:creationId xmlns:p14="http://schemas.microsoft.com/office/powerpoint/2010/main" val="55861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また、≪★クリック≫日本の女性の高等教育在学率は、他の先進国と比較して低い水準になっています。</a:t>
            </a:r>
            <a:endParaRPr lang="en-US" altLang="ja-JP" sz="1200" b="0" i="0" u="none" strike="noStrike" baseline="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u="none" strike="noStrike" baseline="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≪★クリック≫ドイツのグラフを見ると、日本と似ていますが、女子生徒の理系進学を促進するための取組が行われており、特に＊</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STEM</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分野への進学を増やす施策が強化され、女性の進学率が</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10</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年で倍増しています。</a:t>
            </a:r>
          </a:p>
          <a:p>
            <a:endParaRPr lang="en-US" altLang="ja-JP" u="none" dirty="0">
              <a:solidFill>
                <a:srgbClr val="0563C1"/>
              </a:solidFill>
              <a:hlinkClick r:id="rId3">
                <a:extLst>
                  <a:ext uri="{A12FA001-AC4F-418D-AE19-62706E023703}">
                    <ahyp:hlinkClr xmlns:ahyp="http://schemas.microsoft.com/office/drawing/2018/hyperlinkcolor" val="tx"/>
                  </a:ext>
                </a:extLst>
              </a:hlinkClick>
            </a:endParaRPr>
          </a:p>
          <a:p>
            <a:r>
              <a:rPr lang="ja-JP" altLang="en-US" u="none" dirty="0">
                <a:solidFill>
                  <a:srgbClr val="0563C1"/>
                </a:solidFill>
                <a:hlinkClick r:id="rId3">
                  <a:extLst>
                    <a:ext uri="{A12FA001-AC4F-418D-AE19-62706E023703}">
                      <ahyp:hlinkClr xmlns:ahyp="http://schemas.microsoft.com/office/drawing/2018/hyperlinkcolor" val="tx"/>
                    </a:ext>
                  </a:extLst>
                </a:hlinkClick>
              </a:rPr>
              <a:t>＊</a:t>
            </a:r>
            <a:r>
              <a:rPr lang="en-US" altLang="ja-JP" u="none" dirty="0">
                <a:solidFill>
                  <a:srgbClr val="0563C1"/>
                </a:solidFill>
                <a:hlinkClick r:id="rId3">
                  <a:extLst>
                    <a:ext uri="{A12FA001-AC4F-418D-AE19-62706E023703}">
                      <ahyp:hlinkClr xmlns:ahyp="http://schemas.microsoft.com/office/drawing/2018/hyperlinkcolor" val="tx"/>
                    </a:ext>
                  </a:extLst>
                </a:hlinkClick>
              </a:rPr>
              <a:t>STEM</a:t>
            </a:r>
            <a:r>
              <a:rPr lang="ja-JP" altLang="en-US" u="none" dirty="0">
                <a:solidFill>
                  <a:srgbClr val="0563C1"/>
                </a:solidFill>
                <a:hlinkClick r:id="rId3">
                  <a:extLst>
                    <a:ext uri="{A12FA001-AC4F-418D-AE19-62706E023703}">
                      <ahyp:hlinkClr xmlns:ahyp="http://schemas.microsoft.com/office/drawing/2018/hyperlinkcolor" val="tx"/>
                    </a:ext>
                  </a:extLst>
                </a:hlinkClick>
              </a:rPr>
              <a:t>（</a:t>
            </a:r>
            <a:r>
              <a:rPr lang="en-US" altLang="ja-JP" u="none" dirty="0">
                <a:solidFill>
                  <a:srgbClr val="0563C1"/>
                </a:solidFill>
                <a:hlinkClick r:id="rId3">
                  <a:extLst>
                    <a:ext uri="{A12FA001-AC4F-418D-AE19-62706E023703}">
                      <ahyp:hlinkClr xmlns:ahyp="http://schemas.microsoft.com/office/drawing/2018/hyperlinkcolor" val="tx"/>
                    </a:ext>
                  </a:extLst>
                </a:hlinkClick>
              </a:rPr>
              <a:t>Science / Technology / Engineering / Mathematics</a:t>
            </a:r>
            <a:r>
              <a:rPr lang="ja-JP" altLang="en-US" u="none" dirty="0">
                <a:solidFill>
                  <a:srgbClr val="0563C1"/>
                </a:solidFill>
                <a:hlinkClick r:id="rId3">
                  <a:extLst>
                    <a:ext uri="{A12FA001-AC4F-418D-AE19-62706E023703}">
                      <ahyp:hlinkClr xmlns:ahyp="http://schemas.microsoft.com/office/drawing/2018/hyperlinkcolor" val="tx"/>
                    </a:ext>
                  </a:extLst>
                </a:hlinkClick>
              </a:rPr>
              <a:t>）</a:t>
            </a:r>
            <a:endParaRPr lang="en-US" altLang="ja-JP" u="none" dirty="0">
              <a:solidFill>
                <a:schemeClr val="tx1"/>
              </a:solidFill>
              <a:hlinkClick r:id="rId3">
                <a:extLst>
                  <a:ext uri="{A12FA001-AC4F-418D-AE19-62706E023703}">
                    <ahyp:hlinkClr xmlns:ahyp="http://schemas.microsoft.com/office/drawing/2018/hyperlinkcolor" val="tx"/>
                  </a:ext>
                </a:extLst>
              </a:hlinkClick>
            </a:endParaRPr>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4</a:t>
            </a:fld>
            <a:endParaRPr kumimoji="1" lang="ja-JP" altLang="en-US" noProof="0"/>
          </a:p>
        </p:txBody>
      </p:sp>
    </p:spTree>
    <p:extLst>
      <p:ext uri="{BB962C8B-B14F-4D97-AF65-F5344CB8AC3E}">
        <p14:creationId xmlns:p14="http://schemas.microsoft.com/office/powerpoint/2010/main" val="48103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全国の大学及び大学院（修士課程）においては、理学及び工学分野等では女子学生の割合が低く、専攻分野に男女の偏りがあります。</a:t>
            </a:r>
            <a:endParaRPr kumimoji="1" lang="en-US" altLang="ja-JP" dirty="0"/>
          </a:p>
          <a:p>
            <a:endParaRPr kumimoji="1" lang="ja-JP" altLang="en-US" dirty="0"/>
          </a:p>
          <a:p>
            <a:r>
              <a:rPr kumimoji="1" lang="ja-JP" altLang="en-US" dirty="0"/>
              <a:t>こうした大学への進学率や専攻分野による男女差に対して、国の「第５次男女共同参画基本計画」（令和２年</a:t>
            </a:r>
            <a:r>
              <a:rPr kumimoji="1" lang="en-US" altLang="ja-JP" dirty="0"/>
              <a:t>12</a:t>
            </a:r>
            <a:r>
              <a:rPr kumimoji="1" lang="ja-JP" altLang="en-US" dirty="0"/>
              <a:t>月）では、次のように施策の基本的方向が示されています。</a:t>
            </a:r>
            <a:endParaRPr kumimoji="1" lang="en-US" altLang="ja-JP" dirty="0"/>
          </a:p>
          <a:p>
            <a:endParaRPr kumimoji="1" lang="ja-JP" altLang="en-US" dirty="0"/>
          </a:p>
          <a:p>
            <a:r>
              <a:rPr kumimoji="1" lang="ja-JP" altLang="en-US" dirty="0"/>
              <a:t>「理工系分野の女性研究者・技術者を確保するためには、小・中・高等学校において、科学技術に女子児童・生徒が興味を持つような機会を増やす必要がある。</a:t>
            </a:r>
            <a:endParaRPr kumimoji="1" lang="en-US" altLang="ja-JP" dirty="0"/>
          </a:p>
          <a:p>
            <a:r>
              <a:rPr kumimoji="1" lang="ja-JP" altLang="en-US" dirty="0"/>
              <a:t>進路選択の際には、保護者や教員等身近な人から影響を受ける場合が多いことから、本人だけではなく、理工系分野への進路選択に関する保護者や教員等の理解促進を行う。</a:t>
            </a:r>
            <a:endParaRPr kumimoji="1" lang="en-US" altLang="ja-JP" dirty="0"/>
          </a:p>
          <a:p>
            <a:r>
              <a:rPr kumimoji="1" lang="ja-JP" altLang="en-US" dirty="0"/>
              <a:t>大学、研究機関、学術団体、企業等と連携し、女子児童・生徒、保護者及び教員に対して、理工系の進路選択がどのようなキャリアパスにつながるかについて十分な情報や体験を提供する。」</a:t>
            </a:r>
            <a:endParaRPr kumimoji="1" lang="en-US" altLang="ja-JP" dirty="0"/>
          </a:p>
          <a:p>
            <a:endParaRPr kumimoji="1" lang="ja-JP" altLang="en-US" dirty="0"/>
          </a:p>
          <a:p>
            <a:r>
              <a:rPr kumimoji="1" lang="ja-JP" altLang="en-US" dirty="0"/>
              <a:t>自らが職業を選択し、生計を立てる機会を得ることは、男女共同参画社会の実現を目指す上でも重要な意味をもつことから、児童生徒の発達の段階に応じて、男女共同参画の視点から職業や勤労に対する考え方を育むとともに、将来の生き方を考え、夢や希望をもって自己実現を図るよう指導・支援する必要があります。</a:t>
            </a:r>
          </a:p>
          <a:p>
            <a:endParaRPr kumimoji="1" lang="en-US" altLang="ja-JP" dirty="0"/>
          </a:p>
          <a:p>
            <a:r>
              <a:rPr kumimoji="1" lang="ja-JP" altLang="en-US" dirty="0"/>
              <a:t>大学等における理工系分野の女子割合は低いという状況です。また、女性研究者の割合も諸外国と比べると低い水準にとどまっていて、特に、研究者の大半を占める工学分野及び理学分野の研究者に占める女性の割合は、大学等の研究本務者で</a:t>
            </a:r>
            <a:r>
              <a:rPr kumimoji="1" lang="en-US" altLang="ja-JP" dirty="0"/>
              <a:t>12.6</a:t>
            </a:r>
            <a:r>
              <a:rPr kumimoji="1" lang="ja-JP" altLang="en-US" dirty="0"/>
              <a:t>％（工学</a:t>
            </a:r>
            <a:r>
              <a:rPr kumimoji="1" lang="en-US" altLang="ja-JP" dirty="0"/>
              <a:t>11.1</a:t>
            </a:r>
            <a:r>
              <a:rPr kumimoji="1" lang="ja-JP" altLang="en-US" dirty="0"/>
              <a:t>％、理学</a:t>
            </a:r>
            <a:r>
              <a:rPr kumimoji="1" lang="en-US" altLang="ja-JP" dirty="0"/>
              <a:t>14.6</a:t>
            </a:r>
            <a:r>
              <a:rPr kumimoji="1" lang="ja-JP" altLang="en-US" dirty="0"/>
              <a:t>％）、企業の研究者で</a:t>
            </a:r>
            <a:r>
              <a:rPr kumimoji="1" lang="en-US" altLang="ja-JP" dirty="0"/>
              <a:t>8.1</a:t>
            </a:r>
            <a:r>
              <a:rPr kumimoji="1" lang="ja-JP" altLang="en-US" dirty="0"/>
              <a:t>％（工学</a:t>
            </a:r>
            <a:r>
              <a:rPr kumimoji="1" lang="en-US" altLang="ja-JP" dirty="0"/>
              <a:t>5.6</a:t>
            </a:r>
            <a:r>
              <a:rPr kumimoji="1" lang="ja-JP" altLang="en-US" dirty="0"/>
              <a:t>％、理学</a:t>
            </a:r>
            <a:r>
              <a:rPr kumimoji="1" lang="en-US" altLang="ja-JP" dirty="0"/>
              <a:t>14.8</a:t>
            </a:r>
            <a:r>
              <a:rPr kumimoji="1" lang="ja-JP" altLang="en-US" dirty="0"/>
              <a:t>％）と低い水準となっています。</a:t>
            </a:r>
            <a:endParaRPr kumimoji="1" lang="en-US" altLang="ja-JP" dirty="0"/>
          </a:p>
          <a:p>
            <a:r>
              <a:rPr kumimoji="1" lang="ja-JP" altLang="en-US" dirty="0"/>
              <a:t>　これは、女子の理数系科目の学力不足ではなく、周囲の女子の進学動向、親の意向、ロールモデルの不在等の環境が影響していると考えられるため、生徒に学んだ知識と実社会のつながりを理解させるような環境を構築することや、生徒だけでなくその家族や保護者に対しての支援も行うこと等が必要であると指摘されています。</a:t>
            </a:r>
            <a:endParaRPr kumimoji="1" lang="en-US" altLang="ja-JP" dirty="0"/>
          </a:p>
          <a:p>
            <a:endParaRPr kumimoji="1" lang="en-US" altLang="ja-JP" dirty="0"/>
          </a:p>
          <a:p>
            <a:r>
              <a:rPr kumimoji="1" lang="ja-JP" altLang="en-US" dirty="0"/>
              <a:t>参考資料　</a:t>
            </a:r>
            <a:endParaRPr kumimoji="1" lang="en-US" altLang="ja-JP" dirty="0"/>
          </a:p>
          <a:p>
            <a:r>
              <a:rPr kumimoji="1" lang="ja-JP" altLang="en-US" dirty="0"/>
              <a:t>内閣府男女共同参画局　「令和５年度　理工系分野で活躍する女性からのメッセージ～ロールモデル集～」</a:t>
            </a:r>
          </a:p>
          <a:p>
            <a:endParaRPr kumimoji="1" lang="en-US" altLang="ja-JP"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5</a:t>
            </a:fld>
            <a:endParaRPr kumimoji="1" lang="ja-JP" altLang="en-US" noProof="0"/>
          </a:p>
        </p:txBody>
      </p:sp>
    </p:spTree>
    <p:extLst>
      <p:ext uri="{BB962C8B-B14F-4D97-AF65-F5344CB8AC3E}">
        <p14:creationId xmlns:p14="http://schemas.microsoft.com/office/powerpoint/2010/main" val="294844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男女で進路選択に差が生じる要因には、アンコンシャス・バイアスや、社会のイメージなどが考えられます。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理工系女子を増やそうというのではなく、男子、女子ではなく、自分らしい進路実現に向けて、自分たちの学校では、どのようなキャリア教育が考えられるかアイデアを出し合い共有しましょう。</a:t>
            </a:r>
            <a:endParaRPr kumimoji="1" lang="en-US" altLang="ja-JP" b="0" dirty="0"/>
          </a:p>
          <a:p>
            <a:endParaRPr kumimoji="1" lang="en-US" altLang="ja-JP" dirty="0"/>
          </a:p>
          <a:p>
            <a:r>
              <a:rPr kumimoji="1" lang="ja-JP" altLang="en-US" dirty="0"/>
              <a:t>（</a:t>
            </a:r>
            <a:r>
              <a:rPr kumimoji="1" lang="en-US" altLang="ja-JP" dirty="0"/>
              <a:t>9</a:t>
            </a:r>
            <a:r>
              <a:rPr kumimoji="1" lang="ja-JP" altLang="en-US" dirty="0"/>
              <a:t>分後）</a:t>
            </a:r>
            <a:endParaRPr kumimoji="1" lang="en-US" altLang="ja-JP" dirty="0"/>
          </a:p>
          <a:p>
            <a:r>
              <a:rPr kumimoji="1" lang="ja-JP" altLang="en-US" dirty="0"/>
              <a:t>協議ありがとうございました。</a:t>
            </a:r>
          </a:p>
          <a:p>
            <a:r>
              <a:rPr kumimoji="1" lang="ja-JP" altLang="en-US" dirty="0"/>
              <a:t>それでは</a:t>
            </a:r>
            <a:r>
              <a:rPr kumimoji="1" lang="en-US" altLang="ja-JP" b="0" dirty="0"/>
              <a:t>2</a:t>
            </a:r>
            <a:r>
              <a:rPr kumimoji="1" lang="ja-JP" altLang="en-US" b="0" dirty="0"/>
              <a:t>組</a:t>
            </a:r>
            <a:r>
              <a:rPr kumimoji="1" lang="ja-JP" altLang="en-US" dirty="0"/>
              <a:t>に発表していただきたいと思います。</a:t>
            </a:r>
          </a:p>
          <a:p>
            <a:r>
              <a:rPr kumimoji="1" lang="en-US" altLang="ja-JP" dirty="0"/>
              <a:t>1</a:t>
            </a:r>
            <a:r>
              <a:rPr kumimoji="1" lang="ja-JP" altLang="en-US" dirty="0"/>
              <a:t>組</a:t>
            </a:r>
            <a:r>
              <a:rPr kumimoji="1" lang="en-US" altLang="ja-JP" dirty="0"/>
              <a:t>1</a:t>
            </a:r>
            <a:r>
              <a:rPr kumimoji="1" lang="ja-JP" altLang="en-US" dirty="0"/>
              <a:t>分程度でお願いします。</a:t>
            </a:r>
          </a:p>
          <a:p>
            <a:endParaRPr kumimoji="1" lang="ja-JP" altLang="en-US" dirty="0"/>
          </a:p>
          <a:p>
            <a:r>
              <a:rPr kumimoji="1" lang="ja-JP" altLang="en-US" dirty="0"/>
              <a:t>発表者が発表したら拍手</a:t>
            </a:r>
          </a:p>
          <a:p>
            <a:r>
              <a:rPr kumimoji="1" lang="ja-JP" altLang="en-US" dirty="0"/>
              <a:t>ありがとうございました。続きまして・・・</a:t>
            </a:r>
          </a:p>
          <a:p>
            <a:endParaRPr kumimoji="1" lang="en-US" altLang="ja-JP"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6</a:t>
            </a:fld>
            <a:endParaRPr kumimoji="1" lang="ja-JP" altLang="en-US" noProof="0"/>
          </a:p>
        </p:txBody>
      </p:sp>
    </p:spTree>
    <p:extLst>
      <p:ext uri="{BB962C8B-B14F-4D97-AF65-F5344CB8AC3E}">
        <p14:creationId xmlns:p14="http://schemas.microsoft.com/office/powerpoint/2010/main" val="298946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以上で研修会を終了いたします。お疲れ様でした。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31FB8F3-31CF-46A8-8E96-B61FDBEF6207}" type="slidenum">
              <a:rPr kumimoji="1" lang="en-US" altLang="ja-JP" noProof="0" smtClean="0"/>
              <a:pPr/>
              <a:t>7</a:t>
            </a:fld>
            <a:endParaRPr kumimoji="1" lang="ja-JP" altLang="en-US" noProof="0"/>
          </a:p>
        </p:txBody>
      </p:sp>
    </p:spTree>
    <p:extLst>
      <p:ext uri="{BB962C8B-B14F-4D97-AF65-F5344CB8AC3E}">
        <p14:creationId xmlns:p14="http://schemas.microsoft.com/office/powerpoint/2010/main" val="387807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A73305FE-4DDA-4BEB-A351-7DB3BD3236CE}" type="datetime1">
              <a:rPr lang="ja-JP" altLang="en-US" noProof="0" smtClean="0"/>
              <a:t>2026/3/6</a:t>
            </a:fld>
            <a:endParaRPr lang="ja-JP" altLang="en-US" noProof="0"/>
          </a:p>
        </p:txBody>
      </p:sp>
      <p:sp>
        <p:nvSpPr>
          <p:cNvPr id="5" name="Footer Placeholder 4"/>
          <p:cNvSpPr>
            <a:spLocks noGrp="1"/>
          </p:cNvSpPr>
          <p:nvPr>
            <p:ph type="ftr" sz="quarter" idx="11"/>
          </p:nvPr>
        </p:nvSpPr>
        <p:spPr>
          <a:xfrm>
            <a:off x="2416500" y="329307"/>
            <a:ext cx="4973915" cy="309201"/>
          </a:xfrm>
        </p:spPr>
        <p:txBody>
          <a:bodyPr/>
          <a:lstStyle/>
          <a:p>
            <a:pPr rtl="0"/>
            <a:endParaRPr lang="ja-JP" altLang="en-US" noProof="0"/>
          </a:p>
        </p:txBody>
      </p:sp>
      <p:sp>
        <p:nvSpPr>
          <p:cNvPr id="6" name="Slide Number Placeholder 5"/>
          <p:cNvSpPr>
            <a:spLocks noGrp="1"/>
          </p:cNvSpPr>
          <p:nvPr>
            <p:ph type="sldNum" sz="quarter" idx="12"/>
          </p:nvPr>
        </p:nvSpPr>
        <p:spPr>
          <a:xfrm>
            <a:off x="1437664" y="798973"/>
            <a:ext cx="811019" cy="503578"/>
          </a:xfrm>
        </p:spPr>
        <p:txBody>
          <a:bodyPr/>
          <a:lstStyle/>
          <a:p>
            <a:pPr rtl="0"/>
            <a:fld id="{6D22F896-40B5-4ADD-8801-0D06FADFA095}" type="slidenum">
              <a:rPr lang="en-US" altLang="ja-JP" noProof="0" smtClean="0"/>
              <a:t>‹#›</a:t>
            </a:fld>
            <a:endParaRPr lang="ja-JP" altLang="en-US"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654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49369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69936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12" name="コンテンツ プレースホルダー 2"/>
          <p:cNvSpPr>
            <a:spLocks noGrp="1"/>
          </p:cNvSpPr>
          <p:nvPr>
            <p:ph sz="quarter" idx="13" hasCustomPrompt="1"/>
          </p:nvPr>
        </p:nvSpPr>
        <p:spPr>
          <a:xfrm>
            <a:off x="913774" y="2367092"/>
            <a:ext cx="10363826" cy="3424107"/>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9B47FE27-6274-4386-8AE0-AD53739EF451}" type="datetime1">
              <a:rPr lang="ja-JP" altLang="en-US" noProof="0" smtClean="0"/>
              <a:t>2026/3/6</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6D22F896-40B5-4ADD-8801-0D06FADFA095}" type="slidenum">
              <a:rPr lang="en-US" altLang="ja-JP" noProof="0" smtClean="0"/>
              <a:t>‹#›</a:t>
            </a:fld>
            <a:endParaRPr lang="ja-JP" altLang="en-US" noProof="0"/>
          </a:p>
        </p:txBody>
      </p:sp>
    </p:spTree>
    <p:extLst>
      <p:ext uri="{BB962C8B-B14F-4D97-AF65-F5344CB8AC3E}">
        <p14:creationId xmlns:p14="http://schemas.microsoft.com/office/powerpoint/2010/main" val="189993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46148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11"/>
          </p:nvPr>
        </p:nvSpPr>
        <p:spPr/>
        <p:txBody>
          <a:bodyPr/>
          <a:lstStyle/>
          <a:p>
            <a:endParaRPr lang="ja-JP" altLang="en-US" noProof="0" dirty="0"/>
          </a:p>
        </p:txBody>
      </p:sp>
      <p:sp>
        <p:nvSpPr>
          <p:cNvPr id="6" name="Slide Number Placeholder 5"/>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9978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03916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8" name="Footer Placeholder 7"/>
          <p:cNvSpPr>
            <a:spLocks noGrp="1"/>
          </p:cNvSpPr>
          <p:nvPr>
            <p:ph type="ftr" sz="quarter" idx="11"/>
          </p:nvPr>
        </p:nvSpPr>
        <p:spPr/>
        <p:txBody>
          <a:bodyPr/>
          <a:lstStyle/>
          <a:p>
            <a:endParaRPr lang="ja-JP" altLang="en-US" noProof="0" dirty="0"/>
          </a:p>
        </p:txBody>
      </p:sp>
      <p:sp>
        <p:nvSpPr>
          <p:cNvPr id="9" name="Slide Number Placeholder 8"/>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46037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61018FAD-874A-47B5-A7A2-B87C2A0D758B}" type="datetime1">
              <a:rPr lang="ja-JP" altLang="en-US" noProof="0" smtClean="0"/>
              <a:t>2026/3/6</a:t>
            </a:fld>
            <a:endParaRPr lang="ja-JP" altLang="en-US" noProof="0"/>
          </a:p>
        </p:txBody>
      </p:sp>
      <p:sp>
        <p:nvSpPr>
          <p:cNvPr id="4" name="Footer Placeholder 3"/>
          <p:cNvSpPr>
            <a:spLocks noGrp="1"/>
          </p:cNvSpPr>
          <p:nvPr>
            <p:ph type="ftr" sz="quarter" idx="11"/>
          </p:nvPr>
        </p:nvSpPr>
        <p:spPr/>
        <p:txBody>
          <a:bodyPr/>
          <a:lstStyle/>
          <a:p>
            <a:pPr rtl="0"/>
            <a:endParaRPr lang="ja-JP" altLang="en-US" noProof="0"/>
          </a:p>
        </p:txBody>
      </p:sp>
      <p:sp>
        <p:nvSpPr>
          <p:cNvPr id="5" name="Slide Number Placeholder 4"/>
          <p:cNvSpPr>
            <a:spLocks noGrp="1"/>
          </p:cNvSpPr>
          <p:nvPr>
            <p:ph type="sldNum" sz="quarter" idx="12"/>
          </p:nvPr>
        </p:nvSpPr>
        <p:spPr/>
        <p:txBody>
          <a:bodyPr/>
          <a:lstStyle/>
          <a:p>
            <a:pPr rtl="0"/>
            <a:fld id="{6D22F896-40B5-4ADD-8801-0D06FADFA095}" type="slidenum">
              <a:rPr lang="en-US" altLang="ja-JP" noProof="0" smtClean="0"/>
              <a:t>‹#›</a:t>
            </a:fld>
            <a:endParaRPr lang="ja-JP" altLang="en-US"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423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3" name="Footer Placeholder 2"/>
          <p:cNvSpPr>
            <a:spLocks noGrp="1"/>
          </p:cNvSpPr>
          <p:nvPr>
            <p:ph type="ftr" sz="quarter" idx="11"/>
          </p:nvPr>
        </p:nvSpPr>
        <p:spPr/>
        <p:txBody>
          <a:bodyPr/>
          <a:lstStyle/>
          <a:p>
            <a:endParaRPr lang="ja-JP" altLang="en-US" noProof="0" dirty="0"/>
          </a:p>
        </p:txBody>
      </p:sp>
      <p:sp>
        <p:nvSpPr>
          <p:cNvPr id="4" name="Slide Number Placeholder 3"/>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spTree>
    <p:extLst>
      <p:ext uri="{BB962C8B-B14F-4D97-AF65-F5344CB8AC3E}">
        <p14:creationId xmlns:p14="http://schemas.microsoft.com/office/powerpoint/2010/main" val="13838731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5E6D98-21E1-40F3-AD8D-BBE410E20B2D}" type="datetime1">
              <a:rPr lang="ja-JP" altLang="en-US" noProof="0" smtClean="0"/>
              <a:t>2026/3/6</a:t>
            </a:fld>
            <a:endParaRPr lang="ja-JP" altLang="en-US" noProof="0" dirty="0"/>
          </a:p>
        </p:txBody>
      </p:sp>
      <p:sp>
        <p:nvSpPr>
          <p:cNvPr id="6" name="Footer Placeholder 5"/>
          <p:cNvSpPr>
            <a:spLocks noGrp="1"/>
          </p:cNvSpPr>
          <p:nvPr>
            <p:ph type="ftr" sz="quarter" idx="11"/>
          </p:nvPr>
        </p:nvSpPr>
        <p:spPr/>
        <p:txBody>
          <a:bodyPr/>
          <a:lstStyle/>
          <a:p>
            <a:endParaRPr lang="ja-JP" altLang="en-US" noProof="0" dirty="0"/>
          </a:p>
        </p:txBody>
      </p:sp>
      <p:sp>
        <p:nvSpPr>
          <p:cNvPr id="7" name="Slide Number Placeholder 6"/>
          <p:cNvSpPr>
            <a:spLocks noGrp="1"/>
          </p:cNvSpPr>
          <p:nvPr>
            <p:ph type="sldNum" sz="quarter" idx="12"/>
          </p:nvPr>
        </p:nvSpPr>
        <p:spPr/>
        <p:txBody>
          <a:bodyPr/>
          <a:lstStyle/>
          <a:p>
            <a:fld id="{6D22F896-40B5-4ADD-8801-0D06FADFA095}" type="slidenum">
              <a:rPr lang="en-US" altLang="ja-JP" noProof="0" smtClean="0"/>
              <a:pPr/>
              <a:t>‹#›</a:t>
            </a:fld>
            <a:endParaRPr lang="ja-JP" altLang="en-US" noProof="0"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09799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fld id="{7BDDEE26-D0CD-484E-A2FC-1444D53B8C01}" type="datetime1">
              <a:rPr lang="ja-JP" altLang="en-US" noProof="0" smtClean="0"/>
              <a:t>2026/3/6</a:t>
            </a:fld>
            <a:endParaRPr lang="ja-JP" altLang="en-US" noProof="0"/>
          </a:p>
        </p:txBody>
      </p:sp>
      <p:sp>
        <p:nvSpPr>
          <p:cNvPr id="6" name="Footer Placeholder 5"/>
          <p:cNvSpPr>
            <a:spLocks noGrp="1"/>
          </p:cNvSpPr>
          <p:nvPr>
            <p:ph type="ftr" sz="quarter" idx="11"/>
          </p:nvPr>
        </p:nvSpPr>
        <p:spPr>
          <a:xfrm>
            <a:off x="1447382" y="318640"/>
            <a:ext cx="5541004" cy="320931"/>
          </a:xfrm>
        </p:spPr>
        <p:txBody>
          <a:bodyPr/>
          <a:lstStyle/>
          <a:p>
            <a:pPr rtl="0"/>
            <a:endParaRPr lang="ja-JP" altLang="en-US" noProof="0"/>
          </a:p>
        </p:txBody>
      </p:sp>
      <p:sp>
        <p:nvSpPr>
          <p:cNvPr id="7" name="Slide Number Placeholder 6"/>
          <p:cNvSpPr>
            <a:spLocks noGrp="1"/>
          </p:cNvSpPr>
          <p:nvPr>
            <p:ph type="sldNum" sz="quarter" idx="12"/>
          </p:nvPr>
        </p:nvSpPr>
        <p:spPr/>
        <p:txBody>
          <a:bodyPr/>
          <a:lstStyle/>
          <a:p>
            <a:pPr rtl="0"/>
            <a:fld id="{6D22F896-40B5-4ADD-8801-0D06FADFA095}" type="slidenum">
              <a:rPr lang="en-US" altLang="ja-JP" noProof="0" smtClean="0"/>
              <a:t>‹#›</a:t>
            </a:fld>
            <a:endParaRPr lang="ja-JP" altLang="en-US"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179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B5E6D98-21E1-40F3-AD8D-BBE410E20B2D}" type="datetime1">
              <a:rPr lang="ja-JP" altLang="en-US" noProof="0" smtClean="0"/>
              <a:t>2026/3/6</a:t>
            </a:fld>
            <a:endParaRPr lang="ja-JP" altLang="en-US" noProof="0"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ja-JP" altLang="en-US" noProof="0"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ltLang="ja-JP" noProof="0" smtClean="0"/>
              <a:pPr/>
              <a:t>‹#›</a:t>
            </a:fld>
            <a:endParaRPr lang="ja-JP" altLang="en-US" noProof="0"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62455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sldNum="0" hdr="0" ftr="0" dt="0"/>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www.gender.go.jp/c-challenge/materials/pdf/250328_02.pdf"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7596B-F237-47DD-989E-9D8B0B49B4BB}"/>
              </a:ext>
            </a:extLst>
          </p:cNvPr>
          <p:cNvSpPr>
            <a:spLocks noGrp="1"/>
          </p:cNvSpPr>
          <p:nvPr>
            <p:ph type="ctrTitle"/>
          </p:nvPr>
        </p:nvSpPr>
        <p:spPr>
          <a:xfrm>
            <a:off x="360647" y="191698"/>
            <a:ext cx="8928784" cy="660312"/>
          </a:xfrm>
        </p:spPr>
        <p:txBody>
          <a:bodyPr rtlCol="0">
            <a:normAutofit fontScale="90000"/>
          </a:bodyPr>
          <a:lstStyle/>
          <a:p>
            <a:pPr rtl="0"/>
            <a:r>
              <a:rPr lang="ja-JP" altLang="en-US" sz="4000" dirty="0">
                <a:solidFill>
                  <a:schemeClr val="tx1"/>
                </a:solidFill>
                <a:latin typeface="BIZ UDゴシック" panose="020B0400000000000000" pitchFamily="49" charset="-128"/>
                <a:ea typeface="BIZ UDゴシック" panose="020B0400000000000000" pitchFamily="49" charset="-128"/>
              </a:rPr>
              <a:t>～男女平等意識を高める校内短時間研修～</a:t>
            </a:r>
          </a:p>
        </p:txBody>
      </p:sp>
      <p:sp>
        <p:nvSpPr>
          <p:cNvPr id="3" name="サブタイトル 2">
            <a:extLst>
              <a:ext uri="{FF2B5EF4-FFF2-40B4-BE49-F238E27FC236}">
                <a16:creationId xmlns:a16="http://schemas.microsoft.com/office/drawing/2014/main" id="{6063915B-82A1-4F1C-B5C6-3E18DDD97232}"/>
              </a:ext>
            </a:extLst>
          </p:cNvPr>
          <p:cNvSpPr>
            <a:spLocks noGrp="1"/>
          </p:cNvSpPr>
          <p:nvPr>
            <p:ph type="subTitle" idx="1"/>
          </p:nvPr>
        </p:nvSpPr>
        <p:spPr>
          <a:xfrm>
            <a:off x="2287420" y="2768688"/>
            <a:ext cx="8928784" cy="660312"/>
          </a:xfrm>
          <a:solidFill>
            <a:schemeClr val="bg2">
              <a:lumMod val="20000"/>
              <a:lumOff val="80000"/>
            </a:schemeClr>
          </a:solidFill>
        </p:spPr>
        <p:txBody>
          <a:bodyPr rtlCol="0">
            <a:noAutofit/>
          </a:bodyPr>
          <a:lstStyle/>
          <a:p>
            <a:pPr algn="l"/>
            <a:r>
              <a:rPr lang="ja-JP" altLang="en-US" sz="3600" dirty="0">
                <a:latin typeface="BIZ UDゴシック" panose="020B0400000000000000" pitchFamily="49" charset="-128"/>
                <a:ea typeface="BIZ UDゴシック" panose="020B0400000000000000" pitchFamily="49" charset="-128"/>
              </a:rPr>
              <a:t>９　</a:t>
            </a:r>
            <a:r>
              <a:rPr lang="ja-JP" altLang="en-US" sz="3600" dirty="0">
                <a:solidFill>
                  <a:schemeClr val="tx1"/>
                </a:solidFill>
                <a:latin typeface="BIZ UDゴシック" panose="020B0400000000000000" pitchFamily="49" charset="-128"/>
                <a:ea typeface="BIZ UDゴシック" panose="020B0400000000000000" pitchFamily="49" charset="-128"/>
              </a:rPr>
              <a:t>キャリア教育との関係について</a:t>
            </a:r>
            <a:endParaRPr lang="en-US" altLang="ja-JP" sz="5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 name="正方形/長方形 3"/>
          <p:cNvSpPr/>
          <p:nvPr/>
        </p:nvSpPr>
        <p:spPr>
          <a:xfrm>
            <a:off x="4781004" y="6220916"/>
            <a:ext cx="3640844" cy="535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埼玉県　男女平等教育推進委員会</a:t>
            </a:r>
          </a:p>
        </p:txBody>
      </p:sp>
      <p:sp>
        <p:nvSpPr>
          <p:cNvPr id="6" name="サブタイトル 2">
            <a:extLst>
              <a:ext uri="{FF2B5EF4-FFF2-40B4-BE49-F238E27FC236}">
                <a16:creationId xmlns:a16="http://schemas.microsoft.com/office/drawing/2014/main" id="{B0486ED1-265D-047C-1415-D76AAA5704EC}"/>
              </a:ext>
            </a:extLst>
          </p:cNvPr>
          <p:cNvSpPr txBox="1">
            <a:spLocks/>
          </p:cNvSpPr>
          <p:nvPr/>
        </p:nvSpPr>
        <p:spPr>
          <a:xfrm>
            <a:off x="4218431" y="3938320"/>
            <a:ext cx="4646067" cy="1958746"/>
          </a:xfrm>
          <a:prstGeom prst="rect">
            <a:avLst/>
          </a:prstGeom>
          <a:solidFill>
            <a:schemeClr val="bg2">
              <a:lumMod val="20000"/>
              <a:lumOff val="80000"/>
            </a:schemeClr>
          </a:solidFill>
          <a:ln>
            <a:solidFill>
              <a:schemeClr val="tx1"/>
            </a:solidFill>
          </a:ln>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r>
              <a:rPr lang="ja-JP" altLang="en-US" sz="2000" dirty="0">
                <a:solidFill>
                  <a:schemeClr val="tx1"/>
                </a:solidFill>
                <a:latin typeface="BIZ UDゴシック" panose="020B0400000000000000" pitchFamily="49" charset="-128"/>
                <a:ea typeface="BIZ UDゴシック" panose="020B0400000000000000" pitchFamily="49" charset="-128"/>
              </a:rPr>
              <a:t>本日の研修内容　約</a:t>
            </a:r>
            <a:r>
              <a:rPr lang="en-US" altLang="ja-JP" sz="2000" dirty="0">
                <a:solidFill>
                  <a:schemeClr val="tx1"/>
                </a:solidFill>
                <a:latin typeface="BIZ UDゴシック" panose="020B0400000000000000" pitchFamily="49" charset="-128"/>
                <a:ea typeface="BIZ UDゴシック" panose="020B0400000000000000" pitchFamily="49" charset="-128"/>
              </a:rPr>
              <a:t>15</a:t>
            </a:r>
            <a:r>
              <a:rPr lang="ja-JP" altLang="en-US" sz="2000" dirty="0">
                <a:solidFill>
                  <a:schemeClr val="tx1"/>
                </a:solidFill>
                <a:latin typeface="BIZ UDゴシック" panose="020B0400000000000000" pitchFamily="49" charset="-128"/>
                <a:ea typeface="BIZ UDゴシック" panose="020B0400000000000000" pitchFamily="49" charset="-128"/>
              </a:rPr>
              <a:t>分</a:t>
            </a:r>
            <a:endParaRPr lang="en-US" altLang="ja-JP" sz="2000" dirty="0">
              <a:solidFill>
                <a:schemeClr val="tx1"/>
              </a:solidFill>
              <a:latin typeface="BIZ UDゴシック" panose="020B0400000000000000" pitchFamily="49" charset="-128"/>
              <a:ea typeface="BIZ UDゴシック" panose="020B0400000000000000" pitchFamily="49" charset="-128"/>
            </a:endParaRPr>
          </a:p>
          <a:p>
            <a:pPr algn="l"/>
            <a:r>
              <a:rPr lang="ja-JP" altLang="en-US" sz="2000" dirty="0">
                <a:solidFill>
                  <a:schemeClr val="tx1"/>
                </a:solidFill>
                <a:latin typeface="BIZ UDゴシック" panose="020B0400000000000000" pitchFamily="49" charset="-128"/>
                <a:ea typeface="BIZ UDゴシック" panose="020B0400000000000000" pitchFamily="49" charset="-128"/>
              </a:rPr>
              <a:t>（１）進学や在学率について　</a:t>
            </a:r>
            <a:r>
              <a:rPr lang="en-US" altLang="ja-JP" sz="2000" dirty="0">
                <a:solidFill>
                  <a:schemeClr val="tx1"/>
                </a:solidFill>
                <a:latin typeface="BIZ UDゴシック" panose="020B0400000000000000" pitchFamily="49" charset="-128"/>
                <a:ea typeface="BIZ UDゴシック" panose="020B0400000000000000" pitchFamily="49" charset="-128"/>
              </a:rPr>
              <a:t>4</a:t>
            </a:r>
            <a:r>
              <a:rPr lang="ja-JP" altLang="en-US" sz="2000" dirty="0">
                <a:solidFill>
                  <a:schemeClr val="tx1"/>
                </a:solidFill>
                <a:latin typeface="BIZ UDゴシック" panose="020B0400000000000000" pitchFamily="49" charset="-128"/>
                <a:ea typeface="BIZ UDゴシック" panose="020B0400000000000000" pitchFamily="49" charset="-128"/>
              </a:rPr>
              <a:t>分</a:t>
            </a:r>
          </a:p>
          <a:p>
            <a:pPr algn="l"/>
            <a:r>
              <a:rPr lang="ja-JP" altLang="en-US" sz="2000" dirty="0">
                <a:solidFill>
                  <a:schemeClr val="tx1"/>
                </a:solidFill>
                <a:latin typeface="BIZ UDゴシック" panose="020B0400000000000000" pitchFamily="49" charset="-128"/>
                <a:ea typeface="BIZ UDゴシック" panose="020B0400000000000000" pitchFamily="49" charset="-128"/>
              </a:rPr>
              <a:t>（２）協議　</a:t>
            </a:r>
            <a:r>
              <a:rPr lang="en-US" altLang="ja-JP" sz="2000" dirty="0">
                <a:solidFill>
                  <a:schemeClr val="tx1"/>
                </a:solidFill>
                <a:latin typeface="BIZ UDゴシック" panose="020B0400000000000000" pitchFamily="49" charset="-128"/>
                <a:ea typeface="BIZ UDゴシック" panose="020B0400000000000000" pitchFamily="49" charset="-128"/>
              </a:rPr>
              <a:t>9</a:t>
            </a:r>
            <a:r>
              <a:rPr lang="ja-JP" altLang="en-US" sz="2000" dirty="0">
                <a:solidFill>
                  <a:schemeClr val="tx1"/>
                </a:solidFill>
                <a:latin typeface="BIZ UDゴシック" panose="020B0400000000000000" pitchFamily="49" charset="-128"/>
                <a:ea typeface="BIZ UDゴシック" panose="020B0400000000000000" pitchFamily="49" charset="-128"/>
              </a:rPr>
              <a:t>分</a:t>
            </a:r>
          </a:p>
          <a:p>
            <a:pPr algn="l"/>
            <a:r>
              <a:rPr lang="ja-JP" altLang="en-US" sz="2000" dirty="0">
                <a:solidFill>
                  <a:schemeClr val="tx1"/>
                </a:solidFill>
                <a:latin typeface="BIZ UDゴシック" panose="020B0400000000000000" pitchFamily="49" charset="-128"/>
                <a:ea typeface="BIZ UDゴシック" panose="020B0400000000000000" pitchFamily="49" charset="-128"/>
              </a:rPr>
              <a:t>（３）発表　</a:t>
            </a:r>
            <a:r>
              <a:rPr lang="en-US" altLang="ja-JP" sz="2000" dirty="0">
                <a:solidFill>
                  <a:schemeClr val="tx1"/>
                </a:solidFill>
                <a:latin typeface="BIZ UDゴシック" panose="020B0400000000000000" pitchFamily="49" charset="-128"/>
                <a:ea typeface="BIZ UDゴシック" panose="020B0400000000000000" pitchFamily="49" charset="-128"/>
              </a:rPr>
              <a:t>2</a:t>
            </a:r>
            <a:r>
              <a:rPr lang="ja-JP" altLang="en-US" sz="2000" dirty="0">
                <a:solidFill>
                  <a:schemeClr val="tx1"/>
                </a:solidFill>
                <a:latin typeface="BIZ UDゴシック" panose="020B0400000000000000" pitchFamily="49" charset="-128"/>
                <a:ea typeface="BIZ UDゴシック" panose="020B0400000000000000" pitchFamily="49" charset="-128"/>
              </a:rPr>
              <a:t>分</a:t>
            </a:r>
          </a:p>
          <a:p>
            <a:endParaRPr lang="en-US" altLang="ja-JP" sz="8000" dirty="0">
              <a:solidFill>
                <a:schemeClr val="tx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420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25730-BDA9-41C8-481B-A9EC16947FEA}"/>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902900B8-438D-07C5-7243-FE36E492361B}"/>
              </a:ext>
            </a:extLst>
          </p:cNvPr>
          <p:cNvSpPr>
            <a:spLocks noGrp="1"/>
          </p:cNvSpPr>
          <p:nvPr>
            <p:ph sz="quarter" idx="13"/>
          </p:nvPr>
        </p:nvSpPr>
        <p:spPr>
          <a:xfrm>
            <a:off x="1973351" y="2866522"/>
            <a:ext cx="8245297" cy="1124956"/>
          </a:xfrm>
        </p:spPr>
        <p:txBody>
          <a:bodyPr>
            <a:noAutofit/>
          </a:bodyPr>
          <a:lstStyle/>
          <a:p>
            <a:pPr marL="0" indent="0">
              <a:buNone/>
            </a:pPr>
            <a:r>
              <a:rPr kumimoji="1" lang="ja-JP" altLang="en-US" sz="4800" dirty="0">
                <a:latin typeface="BIZ UDゴシック" panose="020B0400000000000000" pitchFamily="49" charset="-128"/>
                <a:ea typeface="BIZ UDゴシック" panose="020B0400000000000000" pitchFamily="49" charset="-128"/>
              </a:rPr>
              <a:t>（１）進学や在学率について</a:t>
            </a:r>
            <a:endParaRPr kumimoji="1" lang="ja-JP" altLang="en-US" sz="6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2924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7C32B6F-C28A-6E25-C0AA-A29BD35288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553" y="61251"/>
            <a:ext cx="7114231" cy="5942554"/>
          </a:xfrm>
          <a:prstGeom prst="rect">
            <a:avLst/>
          </a:prstGeom>
        </p:spPr>
      </p:pic>
      <p:pic>
        <p:nvPicPr>
          <p:cNvPr id="5" name="図 4">
            <a:extLst>
              <a:ext uri="{FF2B5EF4-FFF2-40B4-BE49-F238E27FC236}">
                <a16:creationId xmlns:a16="http://schemas.microsoft.com/office/drawing/2014/main" id="{576C5C37-E445-BFB5-18CD-52D450E69E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8566" y="2785378"/>
            <a:ext cx="4078969" cy="3218427"/>
          </a:xfrm>
          <a:prstGeom prst="rect">
            <a:avLst/>
          </a:prstGeom>
        </p:spPr>
      </p:pic>
      <p:sp>
        <p:nvSpPr>
          <p:cNvPr id="3" name="正方形/長方形 2">
            <a:extLst>
              <a:ext uri="{FF2B5EF4-FFF2-40B4-BE49-F238E27FC236}">
                <a16:creationId xmlns:a16="http://schemas.microsoft.com/office/drawing/2014/main" id="{3554A23D-1B61-2948-2108-577B699DE558}"/>
              </a:ext>
            </a:extLst>
          </p:cNvPr>
          <p:cNvSpPr/>
          <p:nvPr/>
        </p:nvSpPr>
        <p:spPr>
          <a:xfrm>
            <a:off x="4922807" y="470320"/>
            <a:ext cx="2346385" cy="767750"/>
          </a:xfrm>
          <a:prstGeom prst="rect">
            <a:avLst/>
          </a:prstGeom>
          <a:solidFill>
            <a:srgbClr val="F1F6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６５．７％　（</a:t>
            </a:r>
            <a:r>
              <a:rPr kumimoji="1" lang="en-US" altLang="ja-JP" sz="2400" dirty="0">
                <a:solidFill>
                  <a:schemeClr val="tx1"/>
                </a:solidFill>
                <a:latin typeface="BIZ UDPゴシック" panose="020B0400000000000000" pitchFamily="50" charset="-128"/>
                <a:ea typeface="BIZ UDPゴシック" panose="020B0400000000000000" pitchFamily="50" charset="-128"/>
              </a:rPr>
              <a:t>R6</a:t>
            </a:r>
            <a:r>
              <a:rPr kumimoji="1" lang="ja-JP" altLang="en-US" sz="2400" dirty="0">
                <a:solidFill>
                  <a:schemeClr val="tx1"/>
                </a:solidFill>
                <a:latin typeface="BIZ UDPゴシック" panose="020B0400000000000000" pitchFamily="50" charset="-128"/>
                <a:ea typeface="BIZ UDPゴシック" panose="020B0400000000000000" pitchFamily="50" charset="-128"/>
              </a:rPr>
              <a:t>）</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６６．１％　（</a:t>
            </a:r>
            <a:r>
              <a:rPr kumimoji="1" lang="en-US" altLang="ja-JP" sz="2400" dirty="0">
                <a:solidFill>
                  <a:schemeClr val="tx1"/>
                </a:solidFill>
                <a:latin typeface="BIZ UDPゴシック" panose="020B0400000000000000" pitchFamily="50" charset="-128"/>
                <a:ea typeface="BIZ UDPゴシック" panose="020B0400000000000000" pitchFamily="50" charset="-128"/>
              </a:rPr>
              <a:t>R6</a:t>
            </a:r>
            <a:r>
              <a:rPr kumimoji="1" lang="ja-JP" altLang="en-US" sz="2400" dirty="0">
                <a:solidFill>
                  <a:schemeClr val="tx1"/>
                </a:solidFill>
                <a:latin typeface="BIZ UDPゴシック" panose="020B0400000000000000" pitchFamily="50" charset="-128"/>
                <a:ea typeface="BIZ UDPゴシック" panose="020B0400000000000000" pitchFamily="50" charset="-128"/>
              </a:rPr>
              <a:t>）</a:t>
            </a:r>
          </a:p>
        </p:txBody>
      </p:sp>
      <p:sp>
        <p:nvSpPr>
          <p:cNvPr id="6" name="正方形/長方形 5">
            <a:extLst>
              <a:ext uri="{FF2B5EF4-FFF2-40B4-BE49-F238E27FC236}">
                <a16:creationId xmlns:a16="http://schemas.microsoft.com/office/drawing/2014/main" id="{4C7A9B67-898F-6D66-276A-B28B3BAB8858}"/>
              </a:ext>
            </a:extLst>
          </p:cNvPr>
          <p:cNvSpPr/>
          <p:nvPr/>
        </p:nvSpPr>
        <p:spPr>
          <a:xfrm>
            <a:off x="7150677" y="2220527"/>
            <a:ext cx="644107" cy="564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６６．１</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00" b="1" dirty="0">
                <a:solidFill>
                  <a:schemeClr val="tx1"/>
                </a:solidFill>
                <a:latin typeface="BIZ UDPゴシック" panose="020B0400000000000000" pitchFamily="50" charset="-128"/>
                <a:ea typeface="BIZ UDPゴシック" panose="020B0400000000000000" pitchFamily="50" charset="-128"/>
              </a:rPr>
              <a:t>65.7</a:t>
            </a:r>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p>
        </p:txBody>
      </p:sp>
      <p:sp>
        <p:nvSpPr>
          <p:cNvPr id="7" name="正方形/長方形 6">
            <a:extLst>
              <a:ext uri="{FF2B5EF4-FFF2-40B4-BE49-F238E27FC236}">
                <a16:creationId xmlns:a16="http://schemas.microsoft.com/office/drawing/2014/main" id="{9C260DEF-CC9A-3193-3893-A7B8D2A549D4}"/>
              </a:ext>
            </a:extLst>
          </p:cNvPr>
          <p:cNvSpPr/>
          <p:nvPr/>
        </p:nvSpPr>
        <p:spPr>
          <a:xfrm>
            <a:off x="6918386" y="5279365"/>
            <a:ext cx="833267" cy="250168"/>
          </a:xfrm>
          <a:prstGeom prst="rect">
            <a:avLst/>
          </a:prstGeom>
          <a:solidFill>
            <a:srgbClr val="FFF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1050" dirty="0">
                <a:solidFill>
                  <a:schemeClr val="tx1"/>
                </a:solidFill>
                <a:latin typeface="BIZ UDPゴシック" panose="020B0400000000000000" pitchFamily="50" charset="-128"/>
                <a:ea typeface="BIZ UDPゴシック" panose="020B0400000000000000" pitchFamily="50" charset="-128"/>
              </a:rPr>
              <a:t>６（年度）　</a:t>
            </a:r>
          </a:p>
        </p:txBody>
      </p:sp>
      <p:cxnSp>
        <p:nvCxnSpPr>
          <p:cNvPr id="9" name="直線コネクタ 8">
            <a:extLst>
              <a:ext uri="{FF2B5EF4-FFF2-40B4-BE49-F238E27FC236}">
                <a16:creationId xmlns:a16="http://schemas.microsoft.com/office/drawing/2014/main" id="{7DA4D9DF-D17C-0BD6-7B05-80BF9597CAE2}"/>
              </a:ext>
            </a:extLst>
          </p:cNvPr>
          <p:cNvCxnSpPr>
            <a:cxnSpLocks/>
          </p:cNvCxnSpPr>
          <p:nvPr/>
        </p:nvCxnSpPr>
        <p:spPr>
          <a:xfrm flipV="1">
            <a:off x="6685472" y="2415394"/>
            <a:ext cx="583720" cy="2501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57CE637-4F52-C623-CB88-4BC5A6BA7C8A}"/>
              </a:ext>
            </a:extLst>
          </p:cNvPr>
          <p:cNvCxnSpPr>
            <a:cxnSpLocks/>
          </p:cNvCxnSpPr>
          <p:nvPr/>
        </p:nvCxnSpPr>
        <p:spPr>
          <a:xfrm flipV="1">
            <a:off x="6685472" y="2596074"/>
            <a:ext cx="583720" cy="39375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乗算記号 12">
            <a:extLst>
              <a:ext uri="{FF2B5EF4-FFF2-40B4-BE49-F238E27FC236}">
                <a16:creationId xmlns:a16="http://schemas.microsoft.com/office/drawing/2014/main" id="{FF1EAAED-8A0F-55C3-FCFB-0B7B65877857}"/>
              </a:ext>
            </a:extLst>
          </p:cNvPr>
          <p:cNvSpPr/>
          <p:nvPr/>
        </p:nvSpPr>
        <p:spPr>
          <a:xfrm>
            <a:off x="7150677" y="2295578"/>
            <a:ext cx="232291" cy="250168"/>
          </a:xfrm>
          <a:prstGeom prst="mathMultiply">
            <a:avLst>
              <a:gd name="adj1" fmla="val 16093"/>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F6727B8F-EEEC-D907-F28F-3F3E5F24B584}"/>
              </a:ext>
            </a:extLst>
          </p:cNvPr>
          <p:cNvSpPr/>
          <p:nvPr/>
        </p:nvSpPr>
        <p:spPr>
          <a:xfrm>
            <a:off x="7210750" y="2564725"/>
            <a:ext cx="112144" cy="11214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509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A63EA7C-DEF9-8683-84F3-6BB1B748F5BF}"/>
              </a:ext>
            </a:extLst>
          </p:cNvPr>
          <p:cNvSpPr txBox="1"/>
          <p:nvPr/>
        </p:nvSpPr>
        <p:spPr>
          <a:xfrm>
            <a:off x="244933" y="227029"/>
            <a:ext cx="6106884" cy="461665"/>
          </a:xfrm>
          <a:prstGeom prst="rect">
            <a:avLst/>
          </a:prstGeom>
          <a:noFill/>
        </p:spPr>
        <p:txBody>
          <a:bodyPr wrap="square">
            <a:spAutoFit/>
          </a:bodyPr>
          <a:lstStyle/>
          <a:p>
            <a:r>
              <a:rPr lang="ja-JP" altLang="en-US" sz="2400" b="1" i="0" u="none" strike="noStrike" baseline="0" dirty="0">
                <a:solidFill>
                  <a:srgbClr val="000000"/>
                </a:solidFill>
                <a:latin typeface="ＭＳ Ｐゴシック" panose="020B0600070205080204" pitchFamily="50" charset="-128"/>
                <a:ea typeface="ＭＳ Ｐゴシック" panose="020B0600070205080204" pitchFamily="50" charset="-128"/>
              </a:rPr>
              <a:t>高等教育在学率の国際比較 </a:t>
            </a:r>
            <a:endParaRPr lang="ja-JP" altLang="en-US" sz="2400" b="1" dirty="0">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CBA41E02-F591-8D81-F5C9-D8495F554F59}"/>
              </a:ext>
            </a:extLst>
          </p:cNvPr>
          <p:cNvPicPr>
            <a:picLocks noChangeAspect="1"/>
          </p:cNvPicPr>
          <p:nvPr/>
        </p:nvPicPr>
        <p:blipFill>
          <a:blip r:embed="rId3"/>
          <a:srcRect l="16304" t="92696"/>
          <a:stretch>
            <a:fillRect/>
          </a:stretch>
        </p:blipFill>
        <p:spPr>
          <a:xfrm>
            <a:off x="3298375" y="6177643"/>
            <a:ext cx="7868164" cy="382936"/>
          </a:xfrm>
          <a:prstGeom prst="rect">
            <a:avLst/>
          </a:prstGeom>
        </p:spPr>
      </p:pic>
      <p:pic>
        <p:nvPicPr>
          <p:cNvPr id="3" name="図 2">
            <a:extLst>
              <a:ext uri="{FF2B5EF4-FFF2-40B4-BE49-F238E27FC236}">
                <a16:creationId xmlns:a16="http://schemas.microsoft.com/office/drawing/2014/main" id="{C12A6E4F-9816-116A-A984-DE3977FB119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44933" y="688695"/>
            <a:ext cx="11670451" cy="5336548"/>
          </a:xfrm>
          <a:prstGeom prst="rect">
            <a:avLst/>
          </a:prstGeom>
        </p:spPr>
      </p:pic>
      <p:sp>
        <p:nvSpPr>
          <p:cNvPr id="4" name="正方形/長方形 3">
            <a:extLst>
              <a:ext uri="{FF2B5EF4-FFF2-40B4-BE49-F238E27FC236}">
                <a16:creationId xmlns:a16="http://schemas.microsoft.com/office/drawing/2014/main" id="{965C52DF-654C-BE11-DC24-7C8E62623BF4}"/>
              </a:ext>
            </a:extLst>
          </p:cNvPr>
          <p:cNvSpPr/>
          <p:nvPr/>
        </p:nvSpPr>
        <p:spPr>
          <a:xfrm>
            <a:off x="1322614" y="5600700"/>
            <a:ext cx="6580415" cy="4628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FD8AB4F-0032-A887-7D6A-DC2B3397666C}"/>
              </a:ext>
            </a:extLst>
          </p:cNvPr>
          <p:cNvSpPr/>
          <p:nvPr/>
        </p:nvSpPr>
        <p:spPr>
          <a:xfrm>
            <a:off x="1197428" y="4830243"/>
            <a:ext cx="6885215" cy="462838"/>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81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A568ECB-6309-89B6-3A93-0EC15872D701}"/>
              </a:ext>
            </a:extLst>
          </p:cNvPr>
          <p:cNvSpPr txBox="1"/>
          <p:nvPr/>
        </p:nvSpPr>
        <p:spPr>
          <a:xfrm>
            <a:off x="146957" y="190393"/>
            <a:ext cx="11898086" cy="400110"/>
          </a:xfrm>
          <a:prstGeom prst="rect">
            <a:avLst/>
          </a:prstGeom>
          <a:noFill/>
        </p:spPr>
        <p:txBody>
          <a:bodyPr wrap="square">
            <a:spAutoFit/>
          </a:bodyPr>
          <a:lstStyle/>
          <a:p>
            <a:r>
              <a:rPr lang="ja-JP" altLang="en-US" sz="2000" b="1" i="0" u="none" strike="noStrike" baseline="0" dirty="0">
                <a:solidFill>
                  <a:srgbClr val="000000"/>
                </a:solidFill>
                <a:latin typeface="BIZ UDPゴシック" panose="020B0400000000000000" pitchFamily="50" charset="-128"/>
                <a:ea typeface="BIZ UDPゴシック" panose="020B0400000000000000" pitchFamily="50" charset="-128"/>
              </a:rPr>
              <a:t>大学（学部）及び大学院（修士課程）学生に占める女子学生の割合（専攻分 </a:t>
            </a:r>
            <a:r>
              <a:rPr lang="zh-TW" altLang="en-US" sz="2000" b="1" i="0" u="none" strike="noStrike" baseline="0" dirty="0">
                <a:solidFill>
                  <a:srgbClr val="000000"/>
                </a:solidFill>
                <a:latin typeface="BIZ UDPゴシック" panose="020B0400000000000000" pitchFamily="50" charset="-128"/>
                <a:ea typeface="BIZ UDPゴシック" panose="020B0400000000000000" pitchFamily="50" charset="-128"/>
              </a:rPr>
              <a:t>野別、令和５（２０２３）年度） </a:t>
            </a:r>
            <a:endParaRPr lang="ja-JP" altLang="en-US" sz="20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1D7830D-B4A6-2166-977B-11C7C365041F}"/>
              </a:ext>
            </a:extLst>
          </p:cNvPr>
          <p:cNvSpPr txBox="1"/>
          <p:nvPr/>
        </p:nvSpPr>
        <p:spPr>
          <a:xfrm>
            <a:off x="2822123" y="5812326"/>
            <a:ext cx="6915148" cy="369332"/>
          </a:xfrm>
          <a:prstGeom prst="rect">
            <a:avLst/>
          </a:prstGeom>
          <a:noFill/>
        </p:spPr>
        <p:txBody>
          <a:bodyPr wrap="square">
            <a:spAutoFit/>
          </a:bodyPr>
          <a:lstStyle/>
          <a:p>
            <a:r>
              <a:rPr lang="zh-CN" altLang="en-US" sz="1800" b="0" i="0" u="none" strike="noStrike" baseline="0" dirty="0">
                <a:solidFill>
                  <a:srgbClr val="000000"/>
                </a:solidFill>
                <a:latin typeface="ＭＳ 明朝" panose="02020609040205080304" pitchFamily="17" charset="-128"/>
                <a:ea typeface="ＭＳ 明朝" panose="02020609040205080304" pitchFamily="17" charset="-128"/>
              </a:rPr>
              <a:t>出典：令和６年度版 男女共同参画白書 内閣府男女共同参画局 </a:t>
            </a:r>
            <a:endParaRPr lang="ja-JP" altLang="en-US" dirty="0"/>
          </a:p>
        </p:txBody>
      </p:sp>
      <p:pic>
        <p:nvPicPr>
          <p:cNvPr id="3" name="図 2">
            <a:extLst>
              <a:ext uri="{FF2B5EF4-FFF2-40B4-BE49-F238E27FC236}">
                <a16:creationId xmlns:a16="http://schemas.microsoft.com/office/drawing/2014/main" id="{98C04C16-6CEC-90C1-026E-B556C9B1037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3914" y="601629"/>
            <a:ext cx="9897266" cy="5287140"/>
          </a:xfrm>
          <a:prstGeom prst="rect">
            <a:avLst/>
          </a:prstGeom>
        </p:spPr>
      </p:pic>
      <p:pic>
        <p:nvPicPr>
          <p:cNvPr id="2" name="図 1">
            <a:extLst>
              <a:ext uri="{FF2B5EF4-FFF2-40B4-BE49-F238E27FC236}">
                <a16:creationId xmlns:a16="http://schemas.microsoft.com/office/drawing/2014/main" id="{5E319102-2FF2-9E30-31F4-85C398B6B6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1717" y="4284281"/>
            <a:ext cx="2383326" cy="2383326"/>
          </a:xfrm>
          <a:prstGeom prst="rect">
            <a:avLst/>
          </a:prstGeom>
        </p:spPr>
      </p:pic>
      <p:sp>
        <p:nvSpPr>
          <p:cNvPr id="4" name="正方形/長方形 3">
            <a:extLst>
              <a:ext uri="{FF2B5EF4-FFF2-40B4-BE49-F238E27FC236}">
                <a16:creationId xmlns:a16="http://schemas.microsoft.com/office/drawing/2014/main" id="{1C0B2EF8-5049-E59C-65C9-AC4EA2890DE5}"/>
              </a:ext>
            </a:extLst>
          </p:cNvPr>
          <p:cNvSpPr/>
          <p:nvPr/>
        </p:nvSpPr>
        <p:spPr>
          <a:xfrm>
            <a:off x="293914" y="601629"/>
            <a:ext cx="9897266"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〇女子学生の割合が高い分野は人文科学と薬学・看護学</a:t>
            </a:r>
            <a:endParaRPr kumimoji="1" lang="en-US" altLang="ja-JP" sz="2400" b="1" dirty="0">
              <a:solidFill>
                <a:schemeClr val="tx1"/>
              </a:solidFill>
            </a:endParaRPr>
          </a:p>
          <a:p>
            <a:r>
              <a:rPr kumimoji="1" lang="ja-JP" altLang="en-US" sz="2400" b="1" dirty="0">
                <a:solidFill>
                  <a:schemeClr val="tx1"/>
                </a:solidFill>
              </a:rPr>
              <a:t>〇女子学生の割合が低い分野は理学と工学</a:t>
            </a:r>
          </a:p>
        </p:txBody>
      </p:sp>
      <p:sp>
        <p:nvSpPr>
          <p:cNvPr id="6" name="テキスト ボックス 5">
            <a:extLst>
              <a:ext uri="{FF2B5EF4-FFF2-40B4-BE49-F238E27FC236}">
                <a16:creationId xmlns:a16="http://schemas.microsoft.com/office/drawing/2014/main" id="{5E26CC49-D5A7-5445-DC3A-D2D947DA0A7C}"/>
              </a:ext>
            </a:extLst>
          </p:cNvPr>
          <p:cNvSpPr txBox="1"/>
          <p:nvPr/>
        </p:nvSpPr>
        <p:spPr>
          <a:xfrm>
            <a:off x="9900825" y="3198475"/>
            <a:ext cx="2203819" cy="369332"/>
          </a:xfrm>
          <a:prstGeom prst="rect">
            <a:avLst/>
          </a:prstGeom>
          <a:noFill/>
        </p:spPr>
        <p:txBody>
          <a:bodyPr wrap="square">
            <a:spAutoFit/>
          </a:bodyPr>
          <a:lstStyle/>
          <a:p>
            <a:r>
              <a:rPr lang="en-US" altLang="ja-JP" b="1" dirty="0">
                <a:hlinkClick r:id="rId5"/>
              </a:rPr>
              <a:t>r05_sankoushiryou</a:t>
            </a:r>
            <a:endParaRPr lang="ja-JP" altLang="en-US" b="1" dirty="0"/>
          </a:p>
        </p:txBody>
      </p:sp>
      <p:sp>
        <p:nvSpPr>
          <p:cNvPr id="10" name="テキスト ボックス 9">
            <a:extLst>
              <a:ext uri="{FF2B5EF4-FFF2-40B4-BE49-F238E27FC236}">
                <a16:creationId xmlns:a16="http://schemas.microsoft.com/office/drawing/2014/main" id="{5FEE9251-5FE5-2BA9-0AE9-35F141D42291}"/>
              </a:ext>
            </a:extLst>
          </p:cNvPr>
          <p:cNvSpPr txBox="1"/>
          <p:nvPr/>
        </p:nvSpPr>
        <p:spPr>
          <a:xfrm>
            <a:off x="9737271" y="1351816"/>
            <a:ext cx="2530928" cy="1846659"/>
          </a:xfrm>
          <a:prstGeom prst="rect">
            <a:avLst/>
          </a:prstGeom>
          <a:solidFill>
            <a:srgbClr val="FFFF00"/>
          </a:solidFill>
        </p:spPr>
        <p:txBody>
          <a:bodyPr wrap="square">
            <a:spAutoFit/>
          </a:bodyPr>
          <a:lstStyle/>
          <a:p>
            <a:r>
              <a:rPr lang="ja-JP" altLang="en-US" sz="2400" b="1" dirty="0"/>
              <a:t>　　参考資料</a:t>
            </a:r>
            <a:endParaRPr lang="en-US" altLang="ja-JP" sz="2400" b="1" dirty="0"/>
          </a:p>
          <a:p>
            <a:r>
              <a:rPr lang="ja-JP" altLang="en-US" dirty="0"/>
              <a:t>令和５年度</a:t>
            </a:r>
          </a:p>
          <a:p>
            <a:r>
              <a:rPr lang="ja-JP" altLang="en-US" dirty="0"/>
              <a:t>理工系分野で活躍する</a:t>
            </a:r>
          </a:p>
          <a:p>
            <a:r>
              <a:rPr lang="ja-JP" altLang="en-US" dirty="0"/>
              <a:t>女性からのメッセージ</a:t>
            </a:r>
          </a:p>
          <a:p>
            <a:r>
              <a:rPr lang="ja-JP" altLang="en-US" dirty="0"/>
              <a:t>～ロールモデル集～</a:t>
            </a:r>
            <a:endParaRPr lang="en-US" altLang="ja-JP" dirty="0"/>
          </a:p>
          <a:p>
            <a:r>
              <a:rPr lang="ja-JP" altLang="en-US" dirty="0"/>
              <a:t>内閣府男女共同参画局</a:t>
            </a:r>
          </a:p>
        </p:txBody>
      </p:sp>
      <p:sp>
        <p:nvSpPr>
          <p:cNvPr id="5" name="矢印: 上 4">
            <a:extLst>
              <a:ext uri="{FF2B5EF4-FFF2-40B4-BE49-F238E27FC236}">
                <a16:creationId xmlns:a16="http://schemas.microsoft.com/office/drawing/2014/main" id="{6B50A3FE-B8DE-A715-8404-D1C14436833B}"/>
              </a:ext>
            </a:extLst>
          </p:cNvPr>
          <p:cNvSpPr/>
          <p:nvPr/>
        </p:nvSpPr>
        <p:spPr>
          <a:xfrm>
            <a:off x="9841224" y="3505443"/>
            <a:ext cx="2094424" cy="778838"/>
          </a:xfrm>
          <a:prstGeom prst="upArrow">
            <a:avLst>
              <a:gd name="adj1" fmla="val 7027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Ctrl</a:t>
            </a:r>
            <a:r>
              <a:rPr kumimoji="1" lang="ja-JP" altLang="en-US" dirty="0"/>
              <a:t>＋</a:t>
            </a:r>
            <a:endParaRPr kumimoji="1" lang="en-US" altLang="ja-JP" dirty="0"/>
          </a:p>
          <a:p>
            <a:pPr algn="ctr"/>
            <a:r>
              <a:rPr kumimoji="1" lang="ja-JP" altLang="en-US" dirty="0"/>
              <a:t>クリック</a:t>
            </a:r>
          </a:p>
        </p:txBody>
      </p:sp>
    </p:spTree>
    <p:extLst>
      <p:ext uri="{BB962C8B-B14F-4D97-AF65-F5344CB8AC3E}">
        <p14:creationId xmlns:p14="http://schemas.microsoft.com/office/powerpoint/2010/main" val="205767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96E5D9C-EB6C-4D0F-EFB2-8213FF9C9FB2}"/>
              </a:ext>
            </a:extLst>
          </p:cNvPr>
          <p:cNvSpPr>
            <a:spLocks noGrp="1"/>
          </p:cNvSpPr>
          <p:nvPr>
            <p:ph sz="quarter" idx="13"/>
          </p:nvPr>
        </p:nvSpPr>
        <p:spPr>
          <a:xfrm>
            <a:off x="1765321" y="2866522"/>
            <a:ext cx="8661358" cy="1124956"/>
          </a:xfrm>
        </p:spPr>
        <p:txBody>
          <a:bodyPr>
            <a:noAutofit/>
          </a:bodyPr>
          <a:lstStyle/>
          <a:p>
            <a:pPr marL="0" indent="0">
              <a:buNone/>
            </a:pPr>
            <a:r>
              <a:rPr kumimoji="1" lang="ja-JP" altLang="en-US" sz="6000" dirty="0">
                <a:latin typeface="BIZ UDゴシック" panose="020B0400000000000000" pitchFamily="49" charset="-128"/>
                <a:ea typeface="BIZ UDゴシック" panose="020B0400000000000000" pitchFamily="49" charset="-128"/>
              </a:rPr>
              <a:t>（２）協議・（３）発表</a:t>
            </a:r>
          </a:p>
        </p:txBody>
      </p:sp>
      <p:sp>
        <p:nvSpPr>
          <p:cNvPr id="6" name="テキスト ボックス 5">
            <a:extLst>
              <a:ext uri="{FF2B5EF4-FFF2-40B4-BE49-F238E27FC236}">
                <a16:creationId xmlns:a16="http://schemas.microsoft.com/office/drawing/2014/main" id="{7EC2232A-4D44-CB3B-A82A-8A93540A7681}"/>
              </a:ext>
            </a:extLst>
          </p:cNvPr>
          <p:cNvSpPr txBox="1"/>
          <p:nvPr/>
        </p:nvSpPr>
        <p:spPr>
          <a:xfrm>
            <a:off x="636814" y="4143284"/>
            <a:ext cx="11168743" cy="1323439"/>
          </a:xfrm>
          <a:prstGeom prst="rect">
            <a:avLst/>
          </a:prstGeom>
          <a:solidFill>
            <a:schemeClr val="accent6">
              <a:lumMod val="20000"/>
              <a:lumOff val="80000"/>
            </a:schemeClr>
          </a:solidFill>
        </p:spPr>
        <p:txBody>
          <a:bodyPr wrap="square">
            <a:spAutoFit/>
          </a:bodyPr>
          <a:lstStyle/>
          <a:p>
            <a:r>
              <a:rPr lang="ja-JP" altLang="en-US" sz="2000" dirty="0"/>
              <a:t>協議テーマ　</a:t>
            </a:r>
            <a:endParaRPr lang="en-US" altLang="ja-JP" sz="2000" dirty="0"/>
          </a:p>
          <a:p>
            <a:endParaRPr lang="en-US" altLang="ja-JP" sz="2000" dirty="0"/>
          </a:p>
          <a:p>
            <a:r>
              <a:rPr lang="ja-JP" altLang="en-US" sz="2000" dirty="0"/>
              <a:t>理工系女子を増やすという考えではなく、性別に関係のない自分らしい進路実現に向けて、学校では、どのようなキャリア教育が考えられるかアイデアを出し合い共有しましょう。</a:t>
            </a:r>
          </a:p>
        </p:txBody>
      </p:sp>
    </p:spTree>
    <p:extLst>
      <p:ext uri="{BB962C8B-B14F-4D97-AF65-F5344CB8AC3E}">
        <p14:creationId xmlns:p14="http://schemas.microsoft.com/office/powerpoint/2010/main" val="307819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0D44171-A11C-56F1-0C02-BC8BF13841B0}"/>
              </a:ext>
            </a:extLst>
          </p:cNvPr>
          <p:cNvSpPr txBox="1">
            <a:spLocks/>
          </p:cNvSpPr>
          <p:nvPr/>
        </p:nvSpPr>
        <p:spPr>
          <a:xfrm>
            <a:off x="3053443" y="194694"/>
            <a:ext cx="6757788" cy="1320800"/>
          </a:xfrm>
          <a:prstGeom prst="rect">
            <a:avLst/>
          </a:prstGeom>
        </p:spPr>
        <p:txBody>
          <a:bodyPr>
            <a:norm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dirty="0">
                <a:latin typeface="BIZ UDゴシック" panose="020B0400000000000000" pitchFamily="49" charset="-128"/>
                <a:ea typeface="BIZ UDゴシック" panose="020B0400000000000000" pitchFamily="49" charset="-128"/>
              </a:rPr>
              <a:t>以上で研修会を終了いたします。</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お疲れ様でした。</a:t>
            </a:r>
            <a:endParaRPr lang="en-US" altLang="ja-JP" dirty="0">
              <a:latin typeface="BIZ UDゴシック" panose="020B0400000000000000" pitchFamily="49" charset="-128"/>
              <a:ea typeface="BIZ UDゴシック" panose="020B0400000000000000" pitchFamily="49" charset="-128"/>
            </a:endParaRPr>
          </a:p>
          <a:p>
            <a:endParaRPr lang="ja-JP" altLang="en-US" dirty="0">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6850CFBB-6734-1E24-5A3A-C02DF7D92FE5}"/>
              </a:ext>
            </a:extLst>
          </p:cNvPr>
          <p:cNvSpPr txBox="1"/>
          <p:nvPr/>
        </p:nvSpPr>
        <p:spPr>
          <a:xfrm>
            <a:off x="16044" y="1858919"/>
            <a:ext cx="12191999" cy="3970318"/>
          </a:xfrm>
          <a:prstGeom prst="rect">
            <a:avLst/>
          </a:prstGeom>
          <a:noFill/>
        </p:spPr>
        <p:txBody>
          <a:bodyPr wrap="square">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内閣府男女共同参画局　男女共同参画週間のキャッチフレーズ　第</a:t>
            </a:r>
            <a:r>
              <a:rPr lang="en-US" altLang="ja-JP" sz="2000" dirty="0">
                <a:latin typeface="UD デジタル 教科書体 NK-B" panose="02020700000000000000" pitchFamily="18" charset="-128"/>
                <a:ea typeface="UD デジタル 教科書体 NK-B" panose="02020700000000000000" pitchFamily="18" charset="-128"/>
              </a:rPr>
              <a:t>19</a:t>
            </a:r>
            <a:r>
              <a:rPr lang="ja-JP" altLang="en-US" sz="2000" dirty="0">
                <a:latin typeface="UD デジタル 教科書体 NK-B" panose="02020700000000000000" pitchFamily="18" charset="-128"/>
                <a:ea typeface="UD デジタル 教科書体 NK-B" panose="02020700000000000000" pitchFamily="18" charset="-128"/>
              </a:rPr>
              <a:t>回（令和元年度）</a:t>
            </a:r>
          </a:p>
          <a:p>
            <a:r>
              <a:rPr lang="ja-JP" altLang="en-US" sz="2000" dirty="0">
                <a:latin typeface="UD デジタル 教科書体 NK-B" panose="02020700000000000000" pitchFamily="18" charset="-128"/>
                <a:ea typeface="UD デジタル 教科書体 NK-B" panose="02020700000000000000" pitchFamily="18" charset="-128"/>
              </a:rPr>
              <a:t>テーマ</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「学び」を通じて、男性も女性も、ひとりひとりが、多様なライフキャリアの形成と選択ができる社会の実現に向けたキャッチフレーズ</a:t>
            </a:r>
            <a:endParaRPr lang="en-US" altLang="ja-JP" sz="2000" dirty="0">
              <a:latin typeface="UD デジタル 教科書体 NK-B" panose="02020700000000000000" pitchFamily="18" charset="-128"/>
              <a:ea typeface="UD デジタル 教科書体 NK-B" panose="02020700000000000000" pitchFamily="18" charset="-128"/>
            </a:endParaRPr>
          </a:p>
          <a:p>
            <a:endParaRPr lang="ja-JP" altLang="en-US"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最優秀賞</a:t>
            </a:r>
          </a:p>
          <a:p>
            <a:r>
              <a:rPr lang="ja-JP" altLang="en-US" sz="2400" dirty="0">
                <a:latin typeface="UD デジタル 教科書体 NK-B" panose="02020700000000000000" pitchFamily="18" charset="-128"/>
                <a:ea typeface="UD デジタル 教科書体 NK-B" panose="02020700000000000000" pitchFamily="18" charset="-128"/>
              </a:rPr>
              <a:t>「知る 学ぶ 考える 私の人生 私がつくる」（東京都　梶浦　公靖さん）</a:t>
            </a:r>
          </a:p>
          <a:p>
            <a:r>
              <a:rPr lang="ja-JP" altLang="en-US" sz="2400" dirty="0">
                <a:latin typeface="UD デジタル 教科書体 NK-B" panose="02020700000000000000" pitchFamily="18" charset="-128"/>
                <a:ea typeface="UD デジタル 教科書体 NK-B" panose="02020700000000000000" pitchFamily="18" charset="-128"/>
              </a:rPr>
              <a:t>「男女共同参「学」」（神奈川県　浜口　直樹さん）</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ja-JP" altLang="en-US"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優秀賞</a:t>
            </a:r>
          </a:p>
          <a:p>
            <a:r>
              <a:rPr lang="ja-JP" altLang="en-US" sz="2400" dirty="0">
                <a:latin typeface="UD デジタル 教科書体 NK-B" panose="02020700000000000000" pitchFamily="18" charset="-128"/>
                <a:ea typeface="UD デジタル 教科書体 NK-B" panose="02020700000000000000" pitchFamily="18" charset="-128"/>
              </a:rPr>
              <a:t>「夢を性別なんかに壊させない。」（沖縄県　長井　謙さん）</a:t>
            </a:r>
          </a:p>
          <a:p>
            <a:r>
              <a:rPr lang="ja-JP" altLang="en-US" sz="2400" dirty="0">
                <a:latin typeface="UD デジタル 教科書体 NK-B" panose="02020700000000000000" pitchFamily="18" charset="-128"/>
                <a:ea typeface="UD デジタル 教科書体 NK-B" panose="02020700000000000000" pitchFamily="18" charset="-128"/>
              </a:rPr>
              <a:t>「男らしさ、女らしさはいらない。さぁ、あなたらしく学ぼう。」（神奈川県　杉山　大地さん）</a:t>
            </a:r>
          </a:p>
        </p:txBody>
      </p:sp>
    </p:spTree>
    <p:extLst>
      <p:ext uri="{BB962C8B-B14F-4D97-AF65-F5344CB8AC3E}">
        <p14:creationId xmlns:p14="http://schemas.microsoft.com/office/powerpoint/2010/main" val="3986404916"/>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158AC7-AA74-4FE4-9207-24EA2187AAEA}">
  <ds:schemaRefs>
    <ds:schemaRef ds:uri="http://schemas.microsoft.com/sharepoint/v3/contenttype/forms"/>
  </ds:schemaRefs>
</ds:datastoreItem>
</file>

<file path=customXml/itemProps2.xml><?xml version="1.0" encoding="utf-8"?>
<ds:datastoreItem xmlns:ds="http://schemas.openxmlformats.org/officeDocument/2006/customXml" ds:itemID="{A2B31D25-712D-46FD-A9DF-85443E555627}">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71af3243-3dd4-4a8d-8c0d-dd76da1f02a5"/>
    <ds:schemaRef ds:uri="http://purl.org/dc/terms/"/>
    <ds:schemaRef ds:uri="16c05727-aa75-4e4a-9b5f-8a80a116589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818</TotalTime>
  <Words>1203</Words>
  <Application>Microsoft Office PowerPoint</Application>
  <PresentationFormat>ワイド画面</PresentationFormat>
  <Paragraphs>89</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BIZ UDPゴシック</vt:lpstr>
      <vt:lpstr>BIZ UDゴシック</vt:lpstr>
      <vt:lpstr>HGS創英角ﾎﾟｯﾌﾟ体</vt:lpstr>
      <vt:lpstr>Meiryo UI</vt:lpstr>
      <vt:lpstr>ＭＳ Ｐゴシック</vt:lpstr>
      <vt:lpstr>ＭＳ 明朝</vt:lpstr>
      <vt:lpstr>UD デジタル 教科書体 NK-B</vt:lpstr>
      <vt:lpstr>Arial</vt:lpstr>
      <vt:lpstr>Gill Sans MT</vt:lpstr>
      <vt:lpstr>ギャラリー</vt:lpstr>
      <vt:lpstr>～男女平等意識を高める校内短時間研修～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堀口 剛（人権教育課）</cp:lastModifiedBy>
  <cp:revision>61</cp:revision>
  <cp:lastPrinted>2025-05-27T04:28:09Z</cp:lastPrinted>
  <dcterms:created xsi:type="dcterms:W3CDTF">2024-06-21T00:04:08Z</dcterms:created>
  <dcterms:modified xsi:type="dcterms:W3CDTF">2026-03-06T07:15:56Z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