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1" r:id="rId4"/>
  </p:sldMasterIdLst>
  <p:notesMasterIdLst>
    <p:notesMasterId r:id="rId12"/>
  </p:notesMasterIdLst>
  <p:handoutMasterIdLst>
    <p:handoutMasterId r:id="rId13"/>
  </p:handoutMasterIdLst>
  <p:sldIdLst>
    <p:sldId id="256" r:id="rId5"/>
    <p:sldId id="289" r:id="rId6"/>
    <p:sldId id="280" r:id="rId7"/>
    <p:sldId id="287" r:id="rId8"/>
    <p:sldId id="288" r:id="rId9"/>
    <p:sldId id="286" r:id="rId10"/>
    <p:sldId id="284" r:id="rId11"/>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97" autoAdjust="0"/>
    <p:restoredTop sz="43030" autoAdjust="0"/>
  </p:normalViewPr>
  <p:slideViewPr>
    <p:cSldViewPr snapToGrid="0">
      <p:cViewPr varScale="1">
        <p:scale>
          <a:sx n="47" d="100"/>
          <a:sy n="47" d="100"/>
        </p:scale>
        <p:origin x="2226" y="54"/>
      </p:cViewPr>
      <p:guideLst/>
    </p:cSldViewPr>
  </p:slideViewPr>
  <p:notesTextViewPr>
    <p:cViewPr>
      <p:scale>
        <a:sx n="3" d="2"/>
        <a:sy n="3" d="2"/>
      </p:scale>
      <p:origin x="0" y="0"/>
    </p:cViewPr>
  </p:notesTextViewPr>
  <p:notesViewPr>
    <p:cSldViewPr snapToGrid="0">
      <p:cViewPr varScale="1">
        <p:scale>
          <a:sx n="89" d="100"/>
          <a:sy n="89" d="100"/>
        </p:scale>
        <p:origin x="378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7C8F906-9018-4AF2-8E2E-7DE12E201C42}"/>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17B19D24-3EE0-41B6-9D2C-1B3BF5E5D390}"/>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A59EC517-36A2-4624-A9AE-62D925B3332B}" type="datetime1">
              <a:rPr kumimoji="1" lang="ja-JP" altLang="en-US" smtClean="0">
                <a:latin typeface="Meiryo UI" panose="020B0604030504040204" pitchFamily="50" charset="-128"/>
                <a:ea typeface="Meiryo UI" panose="020B0604030504040204" pitchFamily="50" charset="-128"/>
              </a:rPr>
              <a:t>2026/3/3</a:t>
            </a:fld>
            <a:endParaRPr kumimoji="1"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48628C67-F9DD-4E6C-A8CA-5B46B2FE07E6}"/>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0625513F-38D5-43DF-82EA-38A9E7064433}"/>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818F496-CC2B-4CEC-82FD-E516304D694D}" type="slidenum">
              <a:rPr kumimoji="1" lang="en-US" altLang="ja-JP" smtClean="0">
                <a:latin typeface="Meiryo UI" panose="020B0604030504040204" pitchFamily="50" charset="-128"/>
                <a:ea typeface="Meiryo UI" panose="020B0604030504040204" pitchFamily="50" charset="-128"/>
              </a:rPr>
              <a:t>‹#›</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944872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BF387562-9BAF-494B-890B-AA70B64085EE}" type="datetime1">
              <a:rPr kumimoji="1" lang="ja-JP" altLang="en-US" noProof="0" smtClean="0"/>
              <a:t>2026/3/3</a:t>
            </a:fld>
            <a:endParaRPr kumimoji="1" lang="ja-JP" altLang="en-US" noProof="0"/>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noProof="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noProof="0"/>
              <a:t>マスター テキストのスタイルを編集する</a:t>
            </a:r>
          </a:p>
          <a:p>
            <a:pPr lvl="1"/>
            <a:r>
              <a:rPr kumimoji="1" lang="ja-JP" altLang="en-US" noProof="0"/>
              <a:t>第 </a:t>
            </a:r>
            <a:r>
              <a:rPr kumimoji="1" lang="en-US" altLang="ja-JP" noProof="0"/>
              <a:t>2 </a:t>
            </a:r>
            <a:r>
              <a:rPr kumimoji="1" lang="ja-JP" altLang="en-US" noProof="0"/>
              <a:t>レベル</a:t>
            </a:r>
          </a:p>
          <a:p>
            <a:pPr lvl="2"/>
            <a:r>
              <a:rPr kumimoji="1" lang="ja-JP" altLang="en-US" noProof="0"/>
              <a:t>第 </a:t>
            </a:r>
            <a:r>
              <a:rPr kumimoji="1" lang="en-US" altLang="ja-JP" noProof="0"/>
              <a:t>3 </a:t>
            </a:r>
            <a:r>
              <a:rPr kumimoji="1" lang="ja-JP" altLang="en-US" noProof="0"/>
              <a:t>レベル</a:t>
            </a:r>
          </a:p>
          <a:p>
            <a:pPr lvl="3"/>
            <a:r>
              <a:rPr kumimoji="1" lang="ja-JP" altLang="en-US" noProof="0"/>
              <a:t>第 </a:t>
            </a:r>
            <a:r>
              <a:rPr kumimoji="1" lang="en-US" altLang="ja-JP" noProof="0"/>
              <a:t>4 </a:t>
            </a:r>
            <a:r>
              <a:rPr kumimoji="1" lang="ja-JP" altLang="en-US" noProof="0"/>
              <a:t>レベル</a:t>
            </a:r>
          </a:p>
          <a:p>
            <a:pPr lvl="4"/>
            <a:r>
              <a:rPr kumimoji="1" lang="ja-JP" altLang="en-US" noProof="0"/>
              <a:t>第 </a:t>
            </a:r>
            <a:r>
              <a:rPr kumimoji="1" lang="en-US" altLang="ja-JP" noProof="0"/>
              <a:t>5 </a:t>
            </a:r>
            <a:r>
              <a:rPr kumimoji="1" lang="ja-JP" altLang="en-US" noProof="0"/>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A31FB8F3-31CF-46A8-8E96-B61FDBEF6207}" type="slidenum">
              <a:rPr kumimoji="1" lang="en-US" altLang="ja-JP" noProof="0" smtClean="0"/>
              <a:pPr/>
              <a:t>‹#›</a:t>
            </a:fld>
            <a:endParaRPr kumimoji="1" lang="ja-JP" altLang="en-US" noProof="0"/>
          </a:p>
        </p:txBody>
      </p:sp>
    </p:spTree>
    <p:extLst>
      <p:ext uri="{BB962C8B-B14F-4D97-AF65-F5344CB8AC3E}">
        <p14:creationId xmlns:p14="http://schemas.microsoft.com/office/powerpoint/2010/main" val="28884799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本日の短時間研修</a:t>
            </a:r>
            <a:endParaRPr kumimoji="1" lang="en-US" altLang="ja-JP" dirty="0"/>
          </a:p>
          <a:p>
            <a:r>
              <a:rPr kumimoji="1" lang="ja-JP" altLang="en-US" dirty="0"/>
              <a:t>「７　なぜ、学校で男女平等教育を推進する必要があるのか」</a:t>
            </a:r>
            <a:endParaRPr kumimoji="1" lang="en-US" altLang="ja-JP" dirty="0"/>
          </a:p>
          <a:p>
            <a:r>
              <a:rPr kumimoji="1" lang="ja-JP" altLang="en-US" dirty="0"/>
              <a:t>「８　男女平等教育の具体的な実践について」ということで、</a:t>
            </a:r>
            <a:endParaRPr kumimoji="1" lang="en-US" altLang="ja-JP" dirty="0"/>
          </a:p>
          <a:p>
            <a:r>
              <a:rPr kumimoji="1" lang="ja-JP" altLang="en-US" dirty="0"/>
              <a:t>内容については御覧のとおりです。</a:t>
            </a:r>
            <a:endParaRPr kumimoji="1" lang="en-US" altLang="ja-JP" dirty="0"/>
          </a:p>
          <a:p>
            <a:r>
              <a:rPr kumimoji="1" lang="ja-JP" altLang="en-US" dirty="0"/>
              <a:t>（１）埼玉県の男女平等参画の現状　</a:t>
            </a:r>
            <a:r>
              <a:rPr kumimoji="1" lang="en-US" altLang="ja-JP" dirty="0"/>
              <a:t>3</a:t>
            </a:r>
            <a:r>
              <a:rPr kumimoji="1" lang="ja-JP" altLang="en-US" dirty="0"/>
              <a:t>分</a:t>
            </a:r>
          </a:p>
          <a:p>
            <a:r>
              <a:rPr kumimoji="1" lang="ja-JP" altLang="en-US" dirty="0"/>
              <a:t>（２）男女平等教育の取組　</a:t>
            </a:r>
            <a:r>
              <a:rPr kumimoji="1" lang="en-US" altLang="ja-JP" dirty="0"/>
              <a:t>3</a:t>
            </a:r>
            <a:r>
              <a:rPr kumimoji="1" lang="ja-JP" altLang="en-US" dirty="0"/>
              <a:t>分　</a:t>
            </a:r>
          </a:p>
          <a:p>
            <a:r>
              <a:rPr kumimoji="1" lang="ja-JP" altLang="en-US" dirty="0"/>
              <a:t>（３）協議　</a:t>
            </a:r>
            <a:r>
              <a:rPr kumimoji="1" lang="en-US" altLang="ja-JP" dirty="0"/>
              <a:t>10</a:t>
            </a:r>
            <a:r>
              <a:rPr kumimoji="1" lang="ja-JP" altLang="en-US" dirty="0"/>
              <a:t>分</a:t>
            </a:r>
          </a:p>
          <a:p>
            <a:r>
              <a:rPr kumimoji="1" lang="ja-JP" altLang="en-US" dirty="0"/>
              <a:t>（４）発表　</a:t>
            </a:r>
            <a:r>
              <a:rPr kumimoji="1" lang="en-US" altLang="ja-JP" dirty="0"/>
              <a:t>2</a:t>
            </a:r>
            <a:r>
              <a:rPr kumimoji="1" lang="ja-JP" altLang="en-US" dirty="0"/>
              <a:t>分</a:t>
            </a:r>
          </a:p>
          <a:p>
            <a:endParaRPr kumimoji="1" lang="en-US" altLang="ja-JP"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smtClean="0"/>
              <a:pPr/>
              <a:t>1</a:t>
            </a:fld>
            <a:endParaRPr kumimoji="1" lang="ja-JP" altLang="en-US"/>
          </a:p>
        </p:txBody>
      </p:sp>
    </p:spTree>
    <p:extLst>
      <p:ext uri="{BB962C8B-B14F-4D97-AF65-F5344CB8AC3E}">
        <p14:creationId xmlns:p14="http://schemas.microsoft.com/office/powerpoint/2010/main" val="1979539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8DB762-0F72-75E3-6853-2FEE4957D98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2C7E16E-9FA0-CD7B-519A-E75F949FA6D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8E617F4-D2AE-C555-E6A6-B96D33CF579A}"/>
              </a:ext>
            </a:extLst>
          </p:cNvPr>
          <p:cNvSpPr>
            <a:spLocks noGrp="1"/>
          </p:cNvSpPr>
          <p:nvPr>
            <p:ph type="body" idx="1"/>
          </p:nvPr>
        </p:nvSpPr>
        <p:spPr/>
        <p:txBody>
          <a:bodyPr/>
          <a:lstStyle/>
          <a:p>
            <a:r>
              <a:rPr kumimoji="1" lang="ja-JP" altLang="en-US" dirty="0"/>
              <a:t>なぜ、学校で男女平等教育を推進する必要があるのか？</a:t>
            </a:r>
            <a:r>
              <a:rPr kumimoji="1" lang="en-US" altLang="ja-JP" dirty="0"/>
              <a:t>【</a:t>
            </a:r>
            <a:r>
              <a:rPr kumimoji="1" lang="ja-JP" altLang="en-US" dirty="0"/>
              <a:t>背景</a:t>
            </a:r>
            <a:r>
              <a:rPr kumimoji="1" lang="en-US" altLang="ja-JP" dirty="0"/>
              <a:t>】</a:t>
            </a:r>
          </a:p>
          <a:p>
            <a:r>
              <a:rPr kumimoji="1" lang="ja-JP" altLang="en-US" dirty="0"/>
              <a:t>　日本では長く「男は仕事、女は家庭」という固定的な価値観が根強く、無意識のうちに子どもへ性別による役割意識が押し付けられやすい状況があります。 </a:t>
            </a:r>
            <a:endParaRPr kumimoji="1" lang="en-US" altLang="ja-JP" dirty="0"/>
          </a:p>
          <a:p>
            <a:r>
              <a:rPr kumimoji="1" lang="ja-JP" altLang="en-US" dirty="0"/>
              <a:t>　そのため学校は、こうした思い込みをほぐし、子どもが性別にとらわれず自由に将来を選べるようにする重要な場となっています。学校教育では、男女が互いの人格や個性を尊重し、性別に関係なく自分の能力を発揮し主体的に行動できるようにすることが求められています。</a:t>
            </a:r>
            <a:endParaRPr kumimoji="1" lang="en-US" altLang="ja-JP" dirty="0"/>
          </a:p>
          <a:p>
            <a:r>
              <a:rPr kumimoji="1" lang="ja-JP" altLang="en-US" dirty="0"/>
              <a:t>　埼玉県の「男女共同参画基本計画（令和</a:t>
            </a:r>
            <a:r>
              <a:rPr kumimoji="1" lang="en-US" altLang="ja-JP" dirty="0"/>
              <a:t>4</a:t>
            </a:r>
            <a:r>
              <a:rPr kumimoji="1" lang="ja-JP" altLang="en-US" dirty="0"/>
              <a:t>年度～</a:t>
            </a:r>
            <a:r>
              <a:rPr kumimoji="1" lang="en-US" altLang="ja-JP" dirty="0"/>
              <a:t>8</a:t>
            </a:r>
            <a:r>
              <a:rPr kumimoji="1" lang="ja-JP" altLang="en-US" dirty="0"/>
              <a:t>年度）」でも、学校は男女共同参画の意識を育てる重要な場であると位置づけられ、 人権尊重を基盤とした男女平等観の形成を進めるため、男女共同参画の視点に立った教育を推進することが明確に示されています。</a:t>
            </a:r>
            <a:endParaRPr kumimoji="1" lang="en-US" altLang="ja-JP" dirty="0"/>
          </a:p>
          <a:p>
            <a:endParaRPr kumimoji="1" lang="en-US" altLang="ja-JP" dirty="0"/>
          </a:p>
          <a:p>
            <a:r>
              <a:rPr kumimoji="1" lang="ja-JP" altLang="en-US" dirty="0"/>
              <a:t>男女共同参画社会の実現のためには、男女共同参画の意義を理解することが不可欠であり、そのために学校・家庭・地域における教育・学習の果たす役割は大きくなっています。</a:t>
            </a:r>
            <a:endParaRPr kumimoji="1" lang="en-US" altLang="ja-JP" dirty="0"/>
          </a:p>
          <a:p>
            <a:endParaRPr kumimoji="1" lang="en-US" altLang="ja-JP" dirty="0"/>
          </a:p>
          <a:p>
            <a:r>
              <a:rPr kumimoji="1" lang="ja-JP" altLang="en-US" dirty="0"/>
              <a:t>基本計画では、施策の基本的な方向性として、</a:t>
            </a:r>
            <a:endParaRPr kumimoji="1" lang="en-US" altLang="ja-JP" dirty="0"/>
          </a:p>
          <a:p>
            <a:endParaRPr kumimoji="1" lang="en-US" altLang="ja-JP" dirty="0"/>
          </a:p>
          <a:p>
            <a:r>
              <a:rPr lang="ja-JP" altLang="en-US" dirty="0">
                <a:solidFill>
                  <a:schemeClr val="tx1"/>
                </a:solidFill>
                <a:latin typeface="BIZ UDゴシック" panose="020B0400000000000000" pitchFamily="49" charset="-128"/>
                <a:ea typeface="BIZ UDゴシック" panose="020B0400000000000000" pitchFamily="49" charset="-128"/>
              </a:rPr>
              <a:t>①男女共同参画の視点に立った男女平等教育の推進</a:t>
            </a:r>
            <a:endParaRPr lang="en-US" altLang="ja-JP" dirty="0">
              <a:solidFill>
                <a:schemeClr val="tx1"/>
              </a:solidFill>
              <a:latin typeface="BIZ UDゴシック" panose="020B0400000000000000" pitchFamily="49" charset="-128"/>
              <a:ea typeface="BIZ UDゴシック" panose="020B0400000000000000" pitchFamily="49" charset="-128"/>
            </a:endParaRPr>
          </a:p>
          <a:p>
            <a:r>
              <a:rPr lang="ja-JP" altLang="en-US" dirty="0">
                <a:solidFill>
                  <a:schemeClr val="tx1"/>
                </a:solidFill>
                <a:latin typeface="BIZ UDゴシック" panose="020B0400000000000000" pitchFamily="49" charset="-128"/>
                <a:ea typeface="BIZ UDゴシック" panose="020B0400000000000000" pitchFamily="49" charset="-128"/>
              </a:rPr>
              <a:t>　　・学校教育における男女平等教育の推進</a:t>
            </a:r>
          </a:p>
          <a:p>
            <a:r>
              <a:rPr lang="ja-JP" altLang="en-US" dirty="0">
                <a:solidFill>
                  <a:schemeClr val="tx1"/>
                </a:solidFill>
                <a:latin typeface="BIZ UDゴシック" panose="020B0400000000000000" pitchFamily="49" charset="-128"/>
                <a:ea typeface="BIZ UDゴシック" panose="020B0400000000000000" pitchFamily="49" charset="-128"/>
              </a:rPr>
              <a:t>　　・女性学・ジェンダー学を含む男女共同参画に関する調査・研究などの充実</a:t>
            </a:r>
          </a:p>
          <a:p>
            <a:r>
              <a:rPr lang="ja-JP" altLang="en-US" dirty="0">
                <a:solidFill>
                  <a:schemeClr val="tx1"/>
                </a:solidFill>
                <a:latin typeface="BIZ UDゴシック" panose="020B0400000000000000" pitchFamily="49" charset="-128"/>
                <a:ea typeface="BIZ UDゴシック" panose="020B0400000000000000" pitchFamily="49" charset="-128"/>
              </a:rPr>
              <a:t>　　・教職員などに対する意識啓発及び研修の充実</a:t>
            </a:r>
            <a:endParaRPr lang="en-US" altLang="ja-JP" dirty="0">
              <a:solidFill>
                <a:schemeClr val="tx1"/>
              </a:solidFill>
              <a:latin typeface="BIZ UDゴシック" panose="020B0400000000000000" pitchFamily="49" charset="-128"/>
              <a:ea typeface="BIZ UDゴシック" panose="020B0400000000000000" pitchFamily="49" charset="-128"/>
            </a:endParaRPr>
          </a:p>
          <a:p>
            <a:endParaRPr kumimoji="1" lang="en-US" altLang="ja-JP" dirty="0"/>
          </a:p>
          <a:p>
            <a:r>
              <a:rPr lang="ja-JP" altLang="en-US" dirty="0">
                <a:solidFill>
                  <a:schemeClr val="tx1"/>
                </a:solidFill>
                <a:latin typeface="BIZ UDゴシック" panose="020B0400000000000000" pitchFamily="49" charset="-128"/>
                <a:ea typeface="BIZ UDゴシック" panose="020B0400000000000000" pitchFamily="49" charset="-128"/>
              </a:rPr>
              <a:t>②男女共同参画の視点に立った家庭教育の促進</a:t>
            </a:r>
          </a:p>
          <a:p>
            <a:r>
              <a:rPr lang="ja-JP" altLang="en-US" dirty="0">
                <a:solidFill>
                  <a:schemeClr val="tx1"/>
                </a:solidFill>
                <a:latin typeface="BIZ UDゴシック" panose="020B0400000000000000" pitchFamily="49" charset="-128"/>
                <a:ea typeface="BIZ UDゴシック" panose="020B0400000000000000" pitchFamily="49" charset="-128"/>
              </a:rPr>
              <a:t>　　・男女共同参画の視点に立った家庭・地域教育の推進</a:t>
            </a:r>
          </a:p>
          <a:p>
            <a:r>
              <a:rPr lang="ja-JP" altLang="en-US" dirty="0">
                <a:solidFill>
                  <a:schemeClr val="tx1"/>
                </a:solidFill>
                <a:latin typeface="BIZ UDゴシック" panose="020B0400000000000000" pitchFamily="49" charset="-128"/>
                <a:ea typeface="BIZ UDゴシック" panose="020B0400000000000000" pitchFamily="49" charset="-128"/>
              </a:rPr>
              <a:t>　　・家庭教育に関する情報提供や学習機会の充実</a:t>
            </a:r>
          </a:p>
          <a:p>
            <a:endParaRPr kumimoji="1" lang="ja-JP" altLang="en-US" dirty="0"/>
          </a:p>
        </p:txBody>
      </p:sp>
      <p:sp>
        <p:nvSpPr>
          <p:cNvPr id="4" name="スライド番号プレースホルダー 3">
            <a:extLst>
              <a:ext uri="{FF2B5EF4-FFF2-40B4-BE49-F238E27FC236}">
                <a16:creationId xmlns:a16="http://schemas.microsoft.com/office/drawing/2014/main" id="{F05A0559-E545-1D03-D756-03F1CADDA165}"/>
              </a:ext>
            </a:extLst>
          </p:cNvPr>
          <p:cNvSpPr>
            <a:spLocks noGrp="1"/>
          </p:cNvSpPr>
          <p:nvPr>
            <p:ph type="sldNum" sz="quarter" idx="10"/>
          </p:nvPr>
        </p:nvSpPr>
        <p:spPr/>
        <p:txBody>
          <a:bodyPr/>
          <a:lstStyle/>
          <a:p>
            <a:fld id="{A31FB8F3-31CF-46A8-8E96-B61FDBEF6207}" type="slidenum">
              <a:rPr kumimoji="1" lang="en-US" altLang="ja-JP" noProof="0" smtClean="0"/>
              <a:pPr/>
              <a:t>2</a:t>
            </a:fld>
            <a:endParaRPr kumimoji="1" lang="ja-JP" altLang="en-US" noProof="0"/>
          </a:p>
        </p:txBody>
      </p:sp>
    </p:spTree>
    <p:extLst>
      <p:ext uri="{BB962C8B-B14F-4D97-AF65-F5344CB8AC3E}">
        <p14:creationId xmlns:p14="http://schemas.microsoft.com/office/powerpoint/2010/main" val="656310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8F79F-9347-1B40-45A3-9FEF0E9D8C1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EE47F5C-2FC0-9B16-1F76-DF0D1EF32E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DCC05D-4F87-8511-1939-1A8E32F55FF8}"/>
              </a:ext>
            </a:extLst>
          </p:cNvPr>
          <p:cNvSpPr>
            <a:spLocks noGrp="1"/>
          </p:cNvSpPr>
          <p:nvPr>
            <p:ph type="body" idx="1"/>
          </p:nvPr>
        </p:nvSpPr>
        <p:spPr/>
        <p:txBody>
          <a:bodyPr/>
          <a:lstStyle/>
          <a:p>
            <a:r>
              <a:rPr lang="ja-JP" altLang="en-US" dirty="0">
                <a:solidFill>
                  <a:schemeClr val="tx1"/>
                </a:solidFill>
                <a:latin typeface="BIZ UDゴシック" panose="020B0400000000000000" pitchFamily="49" charset="-128"/>
                <a:ea typeface="BIZ UDゴシック" panose="020B0400000000000000" pitchFamily="49" charset="-128"/>
              </a:rPr>
              <a:t>③男女共同参画を推進し多様な選択を可能とする学習の推進</a:t>
            </a:r>
          </a:p>
          <a:p>
            <a:r>
              <a:rPr lang="ja-JP" altLang="en-US" dirty="0">
                <a:solidFill>
                  <a:schemeClr val="tx1"/>
                </a:solidFill>
                <a:latin typeface="BIZ UDゴシック" panose="020B0400000000000000" pitchFamily="49" charset="-128"/>
                <a:ea typeface="BIZ UDゴシック" panose="020B0400000000000000" pitchFamily="49" charset="-128"/>
              </a:rPr>
              <a:t>　・男女共同参画に関する学習機会の充実</a:t>
            </a:r>
          </a:p>
          <a:p>
            <a:r>
              <a:rPr lang="ja-JP" altLang="en-US" dirty="0">
                <a:solidFill>
                  <a:schemeClr val="tx1"/>
                </a:solidFill>
                <a:latin typeface="BIZ UDゴシック" panose="020B0400000000000000" pitchFamily="49" charset="-128"/>
                <a:ea typeface="BIZ UDゴシック" panose="020B0400000000000000" pitchFamily="49" charset="-128"/>
              </a:rPr>
              <a:t>　・人材の育成</a:t>
            </a:r>
          </a:p>
          <a:p>
            <a:r>
              <a:rPr lang="ja-JP" altLang="en-US" dirty="0">
                <a:solidFill>
                  <a:schemeClr val="tx1"/>
                </a:solidFill>
                <a:latin typeface="BIZ UDゴシック" panose="020B0400000000000000" pitchFamily="49" charset="-128"/>
                <a:ea typeface="BIZ UDゴシック" panose="020B0400000000000000" pitchFamily="49" charset="-128"/>
              </a:rPr>
              <a:t>　・女性のキャリア形成支援</a:t>
            </a:r>
          </a:p>
          <a:p>
            <a:r>
              <a:rPr lang="ja-JP" altLang="en-US" dirty="0">
                <a:solidFill>
                  <a:schemeClr val="tx1"/>
                </a:solidFill>
                <a:latin typeface="BIZ UDゴシック" panose="020B0400000000000000" pitchFamily="49" charset="-128"/>
                <a:ea typeface="BIZ UDゴシック" panose="020B0400000000000000" pitchFamily="49" charset="-128"/>
              </a:rPr>
              <a:t>　・キャリア教育の推進</a:t>
            </a:r>
            <a:endParaRPr lang="en-US" altLang="ja-JP" dirty="0">
              <a:solidFill>
                <a:schemeClr val="tx1"/>
              </a:solidFill>
              <a:latin typeface="BIZ UDゴシック" panose="020B0400000000000000" pitchFamily="49" charset="-128"/>
              <a:ea typeface="BIZ UDゴシック" panose="020B0400000000000000" pitchFamily="49" charset="-128"/>
            </a:endParaRPr>
          </a:p>
          <a:p>
            <a:endParaRPr lang="en-US" altLang="ja-JP" dirty="0">
              <a:solidFill>
                <a:schemeClr val="tx1"/>
              </a:solidFill>
              <a:latin typeface="BIZ UDゴシック" panose="020B0400000000000000" pitchFamily="49" charset="-128"/>
              <a:ea typeface="BIZ UDゴシック" panose="020B0400000000000000" pitchFamily="49" charset="-128"/>
            </a:endParaRPr>
          </a:p>
          <a:p>
            <a:r>
              <a:rPr lang="ja-JP" altLang="en-US" dirty="0">
                <a:solidFill>
                  <a:schemeClr val="tx1"/>
                </a:solidFill>
                <a:latin typeface="BIZ UDゴシック" panose="020B0400000000000000" pitchFamily="49" charset="-128"/>
                <a:ea typeface="BIZ UDゴシック" panose="020B0400000000000000" pitchFamily="49" charset="-128"/>
              </a:rPr>
              <a:t>　を基本的な方向性としています。</a:t>
            </a:r>
          </a:p>
          <a:p>
            <a:endParaRPr kumimoji="1" lang="ja-JP" altLang="en-US" dirty="0"/>
          </a:p>
        </p:txBody>
      </p:sp>
      <p:sp>
        <p:nvSpPr>
          <p:cNvPr id="4" name="スライド番号プレースホルダー 3">
            <a:extLst>
              <a:ext uri="{FF2B5EF4-FFF2-40B4-BE49-F238E27FC236}">
                <a16:creationId xmlns:a16="http://schemas.microsoft.com/office/drawing/2014/main" id="{47D1E054-8085-FCB5-C54B-7281B30F500A}"/>
              </a:ext>
            </a:extLst>
          </p:cNvPr>
          <p:cNvSpPr>
            <a:spLocks noGrp="1"/>
          </p:cNvSpPr>
          <p:nvPr>
            <p:ph type="sldNum" sz="quarter" idx="10"/>
          </p:nvPr>
        </p:nvSpPr>
        <p:spPr/>
        <p:txBody>
          <a:bodyPr/>
          <a:lstStyle/>
          <a:p>
            <a:fld id="{A31FB8F3-31CF-46A8-8E96-B61FDBEF6207}" type="slidenum">
              <a:rPr kumimoji="1" lang="en-US" altLang="ja-JP" noProof="0" smtClean="0"/>
              <a:pPr/>
              <a:t>3</a:t>
            </a:fld>
            <a:endParaRPr kumimoji="1" lang="ja-JP" altLang="en-US" noProof="0"/>
          </a:p>
        </p:txBody>
      </p:sp>
    </p:spTree>
    <p:extLst>
      <p:ext uri="{BB962C8B-B14F-4D97-AF65-F5344CB8AC3E}">
        <p14:creationId xmlns:p14="http://schemas.microsoft.com/office/powerpoint/2010/main" val="4248097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8F79F-9347-1B40-45A3-9FEF0E9D8C1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EE47F5C-2FC0-9B16-1F76-DF0D1EF32E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DCC05D-4F87-8511-1939-1A8E32F55FF8}"/>
              </a:ext>
            </a:extLst>
          </p:cNvPr>
          <p:cNvSpPr>
            <a:spLocks noGrp="1"/>
          </p:cNvSpPr>
          <p:nvPr>
            <p:ph type="body" idx="1"/>
          </p:nvPr>
        </p:nvSpPr>
        <p:spPr/>
        <p:txBody>
          <a:bodyPr/>
          <a:lstStyle/>
          <a:p>
            <a:endParaRPr kumimoji="1" lang="en-US" altLang="ja-JP" dirty="0"/>
          </a:p>
          <a:p>
            <a:r>
              <a:rPr kumimoji="1" lang="ja-JP" altLang="en-US" dirty="0"/>
              <a:t>（</a:t>
            </a:r>
            <a:r>
              <a:rPr kumimoji="1" lang="en-US" altLang="ja-JP" dirty="0"/>
              <a:t>2</a:t>
            </a:r>
            <a:r>
              <a:rPr kumimoji="1" lang="ja-JP" altLang="en-US" dirty="0"/>
              <a:t>）男女平等教育の取組について</a:t>
            </a:r>
            <a:endParaRPr kumimoji="1" lang="en-US" altLang="ja-JP" dirty="0"/>
          </a:p>
          <a:p>
            <a:endParaRPr kumimoji="1" lang="en-US" altLang="ja-JP" dirty="0"/>
          </a:p>
          <a:p>
            <a:r>
              <a:rPr kumimoji="1" lang="ja-JP" altLang="en-US" dirty="0"/>
              <a:t>教職員に関する取組について、児童生徒の指導・支援に当たる教職員が、男女共同参画について認識を深め、協力体制を確立することが、男女平等教育を進める上で重要です。男女平等教育や男女共同参画に関する研修を一層充実させ、教職員の意識改革を図ることが求められます。 </a:t>
            </a:r>
            <a:endParaRPr kumimoji="1" lang="en-US" altLang="ja-JP" dirty="0"/>
          </a:p>
          <a:p>
            <a:endParaRPr kumimoji="1" lang="en-US" altLang="ja-JP" dirty="0"/>
          </a:p>
          <a:p>
            <a:r>
              <a:rPr kumimoji="1" lang="ja-JP" altLang="en-US" dirty="0"/>
              <a:t>男女平等教育は、人権教育の視点に立って、児童生徒の発達の段階に応じて、推進体制、指導方法、環境づくりの面で改善を図り、あらゆる教育活動を通して進めていく必要があります。</a:t>
            </a:r>
            <a:endParaRPr kumimoji="1" lang="en-US" altLang="ja-JP" dirty="0"/>
          </a:p>
          <a:p>
            <a:r>
              <a:rPr kumimoji="1" lang="ja-JP" altLang="en-US" dirty="0"/>
              <a:t>特に環境づくりについては、教職員自身の男女平等意識が、児童生徒にとって重要な学習環境と言えます。教職員の固定的なものの見方や考え方は、知らず知らずのうちに児童生徒に影響を及ぼすこともあるため、日常の教育活動で点検し、見直すことが必要です。</a:t>
            </a:r>
            <a:endParaRPr kumimoji="1" lang="en-US" altLang="ja-JP" dirty="0"/>
          </a:p>
          <a:p>
            <a:endParaRPr kumimoji="1" lang="ja-JP" altLang="en-US" dirty="0"/>
          </a:p>
          <a:p>
            <a:r>
              <a:rPr kumimoji="1" lang="ja-JP" altLang="en-US" dirty="0"/>
              <a:t>学級等の係分担や行事の際の役割などにおいて、「男子は力仕事・運搬作業」「女子は清掃・受付」のように、性別で決められることがあります。</a:t>
            </a:r>
          </a:p>
          <a:p>
            <a:r>
              <a:rPr kumimoji="1" lang="ja-JP" altLang="en-US" dirty="0"/>
              <a:t>性別にかかわらず児童生徒がその個性と能力を十分に発揮できるようにするためには、アンコンシャス・バイアスにとらわれない役割分担を考えていく必要があります。</a:t>
            </a:r>
            <a:endParaRPr kumimoji="1" lang="en-US" altLang="ja-JP" dirty="0"/>
          </a:p>
          <a:p>
            <a:endParaRPr kumimoji="1" lang="ja-JP" altLang="en-US" dirty="0"/>
          </a:p>
          <a:p>
            <a:r>
              <a:rPr kumimoji="1" lang="ja-JP" altLang="en-US" dirty="0"/>
              <a:t>男女が、性別にかかわりなく個人として尊重され、その個性と能力を十分に発揮する機会が確保されることは、男女共同参画社会の目指すところです。</a:t>
            </a:r>
          </a:p>
          <a:p>
            <a:r>
              <a:rPr kumimoji="1" lang="ja-JP" altLang="en-US" dirty="0"/>
              <a:t>したがって、教育活動においても、特別な理由もなく男女のどちらかが優先して扱われていないかを確認するなど、男女が平等に扱われ、対等な関係で責任も負い、それぞれの個性や能力を高め、可能性を広げる指導が必要です。</a:t>
            </a:r>
            <a:endParaRPr kumimoji="1" lang="en-US" altLang="ja-JP" dirty="0"/>
          </a:p>
          <a:p>
            <a:endParaRPr kumimoji="1" lang="ja-JP" altLang="en-US" dirty="0"/>
          </a:p>
          <a:p>
            <a:r>
              <a:rPr kumimoji="1" lang="ja-JP" altLang="en-US" dirty="0"/>
              <a:t>例）</a:t>
            </a:r>
            <a:r>
              <a:rPr kumimoji="1" lang="en-US" altLang="ja-JP" dirty="0"/>
              <a:t>×</a:t>
            </a:r>
            <a:r>
              <a:rPr kumimoji="1" lang="ja-JP" altLang="en-US" dirty="0"/>
              <a:t>理科の実験は男子が行い、女子が記録をする。</a:t>
            </a:r>
          </a:p>
          <a:p>
            <a:r>
              <a:rPr kumimoji="1" lang="ja-JP" altLang="en-US" dirty="0"/>
              <a:t>　　　○全員が実験と記録を交代で行う。</a:t>
            </a:r>
            <a:endParaRPr kumimoji="1" lang="en-US" altLang="ja-JP" dirty="0"/>
          </a:p>
          <a:p>
            <a:endParaRPr kumimoji="1" lang="ja-JP" altLang="en-US" dirty="0"/>
          </a:p>
          <a:p>
            <a:r>
              <a:rPr kumimoji="1" lang="ja-JP" altLang="en-US" dirty="0"/>
              <a:t>児童生徒を希望や興味・関心、性別等により、グループ分けして活動させることはよくあることです。</a:t>
            </a:r>
          </a:p>
          <a:p>
            <a:r>
              <a:rPr kumimoji="1" lang="ja-JP" altLang="en-US" dirty="0"/>
              <a:t>その際、性別によるグループ分けはよく使われている方法ですが、性別で分ける必要のない場合にも用いられていることがあります。</a:t>
            </a:r>
            <a:endParaRPr kumimoji="1" lang="en-US" altLang="ja-JP" dirty="0"/>
          </a:p>
          <a:p>
            <a:r>
              <a:rPr kumimoji="1" lang="ja-JP" altLang="en-US" dirty="0"/>
              <a:t>もちろん、性別のグループ分けが必要な場合もありますし、あえて性別のグループ分けをした方が効果的な場合もあります。</a:t>
            </a:r>
          </a:p>
          <a:p>
            <a:r>
              <a:rPr kumimoji="1" lang="ja-JP" altLang="en-US" dirty="0"/>
              <a:t>グループ分けをする際には、学習の目的を達成できるか、内容に適しているか、児童生徒の実態に即しているかなど、活動ごとに考える必要があります。</a:t>
            </a:r>
          </a:p>
          <a:p>
            <a:endParaRPr kumimoji="1" lang="en-US" altLang="ja-JP" dirty="0"/>
          </a:p>
          <a:p>
            <a:r>
              <a:rPr kumimoji="1" lang="ja-JP" altLang="en-US" dirty="0"/>
              <a:t>例）</a:t>
            </a:r>
            <a:r>
              <a:rPr kumimoji="1" lang="en-US" altLang="ja-JP" dirty="0"/>
              <a:t>×</a:t>
            </a:r>
            <a:r>
              <a:rPr kumimoji="1" lang="ja-JP" altLang="en-US" dirty="0"/>
              <a:t>文化祭準備の際のグループ分けでは、男子が力仕事、女子はコーヒーの提供を行う。</a:t>
            </a:r>
          </a:p>
          <a:p>
            <a:r>
              <a:rPr kumimoji="1" lang="ja-JP" altLang="en-US" dirty="0"/>
              <a:t>　　　○文化祭準備の際のグループ分けでは、全員の希望を聞き、話合いで役割を決める。</a:t>
            </a:r>
          </a:p>
          <a:p>
            <a:r>
              <a:rPr kumimoji="1" lang="ja-JP" altLang="en-US" dirty="0"/>
              <a:t>　　　</a:t>
            </a:r>
            <a:r>
              <a:rPr kumimoji="1" lang="en-US" altLang="ja-JP" dirty="0"/>
              <a:t>×</a:t>
            </a:r>
            <a:r>
              <a:rPr kumimoji="1" lang="ja-JP" altLang="en-US" dirty="0"/>
              <a:t>掃除の役割分担 トイレ掃除は男子</a:t>
            </a:r>
            <a:r>
              <a:rPr kumimoji="1" lang="en-US" altLang="ja-JP" dirty="0"/>
              <a:t>2</a:t>
            </a:r>
            <a:r>
              <a:rPr kumimoji="1" lang="ja-JP" altLang="en-US" dirty="0"/>
              <a:t>名、女子</a:t>
            </a:r>
            <a:r>
              <a:rPr kumimoji="1" lang="en-US" altLang="ja-JP" dirty="0"/>
              <a:t>2</a:t>
            </a:r>
            <a:r>
              <a:rPr kumimoji="1" lang="ja-JP" altLang="en-US" dirty="0"/>
              <a:t>名 教室掃除は男子</a:t>
            </a:r>
            <a:r>
              <a:rPr kumimoji="1" lang="en-US" altLang="ja-JP" dirty="0"/>
              <a:t>4</a:t>
            </a:r>
            <a:r>
              <a:rPr kumimoji="1" lang="ja-JP" altLang="en-US" dirty="0"/>
              <a:t>名、女子</a:t>
            </a:r>
            <a:r>
              <a:rPr kumimoji="1" lang="en-US" altLang="ja-JP" dirty="0"/>
              <a:t>4</a:t>
            </a:r>
            <a:r>
              <a:rPr kumimoji="1" lang="ja-JP" altLang="en-US" dirty="0"/>
              <a:t>名</a:t>
            </a:r>
          </a:p>
          <a:p>
            <a:r>
              <a:rPr kumimoji="1" lang="ja-JP" altLang="en-US" dirty="0"/>
              <a:t>　　　○掃除の役割分担 トイレ掃除は男子</a:t>
            </a:r>
            <a:r>
              <a:rPr kumimoji="1" lang="en-US" altLang="ja-JP" dirty="0"/>
              <a:t>2</a:t>
            </a:r>
            <a:r>
              <a:rPr kumimoji="1" lang="ja-JP" altLang="en-US" dirty="0"/>
              <a:t>名、女子</a:t>
            </a:r>
            <a:r>
              <a:rPr kumimoji="1" lang="en-US" altLang="ja-JP" dirty="0"/>
              <a:t>2</a:t>
            </a:r>
            <a:r>
              <a:rPr kumimoji="1" lang="ja-JP" altLang="en-US" dirty="0"/>
              <a:t>名 教室掃除は</a:t>
            </a:r>
            <a:r>
              <a:rPr kumimoji="1" lang="en-US" altLang="ja-JP" dirty="0"/>
              <a:t>8</a:t>
            </a:r>
            <a:r>
              <a:rPr kumimoji="1" lang="ja-JP" altLang="en-US" dirty="0"/>
              <a:t>名（男女で分ける必要がないため）≪★クリック≫</a:t>
            </a:r>
            <a:endParaRPr kumimoji="1" lang="en-US" altLang="ja-JP" dirty="0"/>
          </a:p>
          <a:p>
            <a:endParaRPr kumimoji="1" lang="en-US" altLang="ja-JP" dirty="0"/>
          </a:p>
          <a:p>
            <a:r>
              <a:rPr kumimoji="1" lang="ja-JP" altLang="en-US" dirty="0"/>
              <a:t>・生徒会や委員会活動など性別で役割を分けない。</a:t>
            </a:r>
          </a:p>
          <a:p>
            <a:r>
              <a:rPr kumimoji="1" lang="ja-JP" altLang="en-US" dirty="0"/>
              <a:t>・名簿や整列の順を名前の順にする。　など、男女平等を意識し、改善が進んでいる学校もあります。</a:t>
            </a:r>
          </a:p>
        </p:txBody>
      </p:sp>
      <p:sp>
        <p:nvSpPr>
          <p:cNvPr id="4" name="スライド番号プレースホルダー 3">
            <a:extLst>
              <a:ext uri="{FF2B5EF4-FFF2-40B4-BE49-F238E27FC236}">
                <a16:creationId xmlns:a16="http://schemas.microsoft.com/office/drawing/2014/main" id="{47D1E054-8085-FCB5-C54B-7281B30F500A}"/>
              </a:ext>
            </a:extLst>
          </p:cNvPr>
          <p:cNvSpPr>
            <a:spLocks noGrp="1"/>
          </p:cNvSpPr>
          <p:nvPr>
            <p:ph type="sldNum" sz="quarter" idx="10"/>
          </p:nvPr>
        </p:nvSpPr>
        <p:spPr/>
        <p:txBody>
          <a:bodyPr/>
          <a:lstStyle/>
          <a:p>
            <a:fld id="{A31FB8F3-31CF-46A8-8E96-B61FDBEF6207}" type="slidenum">
              <a:rPr kumimoji="1" lang="en-US" altLang="ja-JP" noProof="0" smtClean="0"/>
              <a:pPr/>
              <a:t>4</a:t>
            </a:fld>
            <a:endParaRPr kumimoji="1" lang="ja-JP" altLang="en-US" noProof="0"/>
          </a:p>
        </p:txBody>
      </p:sp>
    </p:spTree>
    <p:extLst>
      <p:ext uri="{BB962C8B-B14F-4D97-AF65-F5344CB8AC3E}">
        <p14:creationId xmlns:p14="http://schemas.microsoft.com/office/powerpoint/2010/main" val="4248097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i="0" u="none" strike="noStrike" baseline="0" dirty="0">
                <a:solidFill>
                  <a:srgbClr val="000000"/>
                </a:solidFill>
                <a:latin typeface="Meiryo UI" panose="020B0604030504040204" pitchFamily="50" charset="-128"/>
                <a:ea typeface="Meiryo UI" panose="020B0604030504040204" pitchFamily="50" charset="-128"/>
              </a:rPr>
              <a:t>家庭や地域社会に関する取組について、保護者や周囲の人々の意識は、児童生徒の考え方や行動に大きな影響を与えます。男女平等教育を推進する上で、保護者や地域社会の理解と協力が重要です。</a:t>
            </a:r>
            <a:r>
              <a:rPr lang="ja-JP" altLang="en-US" sz="1800" b="0" i="0" u="none" strike="noStrike" baseline="0" dirty="0">
                <a:solidFill>
                  <a:srgbClr val="000000"/>
                </a:solidFill>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b="0" i="0" u="none" strike="noStrike" baseline="0" dirty="0">
                <a:solidFill>
                  <a:srgbClr val="000000"/>
                </a:solidFill>
                <a:latin typeface="ＭＳ 明朝" panose="02020609040205080304" pitchFamily="17" charset="-128"/>
                <a:ea typeface="ＭＳ 明朝" panose="02020609040205080304" pitchFamily="17" charset="-128"/>
              </a:rPr>
              <a:t>	</a:t>
            </a:r>
          </a:p>
          <a:p>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5</a:t>
            </a:fld>
            <a:endParaRPr kumimoji="1" lang="ja-JP" altLang="en-US" noProof="0"/>
          </a:p>
        </p:txBody>
      </p:sp>
    </p:spTree>
    <p:extLst>
      <p:ext uri="{BB962C8B-B14F-4D97-AF65-F5344CB8AC3E}">
        <p14:creationId xmlns:p14="http://schemas.microsoft.com/office/powerpoint/2010/main" val="558616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協議のテーマとして画面に出ているテーマについて先生方が実践していることや意識していること、修正できそうなことや、アイデア等を出し合ってみてください。</a:t>
            </a:r>
            <a:endParaRPr kumimoji="1" lang="en-US" altLang="ja-JP" dirty="0"/>
          </a:p>
          <a:p>
            <a:r>
              <a:rPr kumimoji="1" lang="ja-JP" altLang="en-US" dirty="0"/>
              <a:t>①学校ではどのような男女平等教育を行っていますか？　男女混合名簿の使用や敬称をさんで統一するなど、実践していること、普段意識していることなどについて協議してください。</a:t>
            </a:r>
            <a:endParaRPr kumimoji="1" lang="en-US" altLang="ja-JP" dirty="0"/>
          </a:p>
          <a:p>
            <a:r>
              <a:rPr kumimoji="1" lang="ja-JP" altLang="en-US" dirty="0"/>
              <a:t>②学校から家庭や地域へ男女平等意識の啓発を行う手段・方法として、</a:t>
            </a:r>
            <a:r>
              <a:rPr kumimoji="1" lang="en-US" altLang="ja-JP" dirty="0"/>
              <a:t>HP</a:t>
            </a:r>
            <a:r>
              <a:rPr kumimoji="1" lang="ja-JP" altLang="en-US" dirty="0"/>
              <a:t>掲載や学校だより等のほかに、どのようなことが考えられますか？</a:t>
            </a:r>
            <a:endParaRPr kumimoji="1" lang="en-US" altLang="ja-JP" dirty="0"/>
          </a:p>
          <a:p>
            <a:endParaRPr kumimoji="1" lang="en-US" altLang="ja-JP" dirty="0"/>
          </a:p>
          <a:p>
            <a:r>
              <a:rPr kumimoji="1" lang="ja-JP" altLang="en-US" dirty="0"/>
              <a:t>それでは協議をスタートしてください。</a:t>
            </a:r>
            <a:endParaRPr kumimoji="1" lang="en-US" altLang="ja-JP" dirty="0"/>
          </a:p>
          <a:p>
            <a:r>
              <a:rPr kumimoji="1" lang="ja-JP" altLang="en-US" dirty="0"/>
              <a:t>（</a:t>
            </a:r>
            <a:r>
              <a:rPr kumimoji="1" lang="en-US" altLang="ja-JP" dirty="0"/>
              <a:t>10</a:t>
            </a:r>
            <a:r>
              <a:rPr kumimoji="1" lang="ja-JP" altLang="en-US" dirty="0"/>
              <a:t>分後）</a:t>
            </a:r>
            <a:endParaRPr kumimoji="1" lang="en-US" altLang="ja-JP" dirty="0"/>
          </a:p>
          <a:p>
            <a:r>
              <a:rPr kumimoji="1" lang="ja-JP" altLang="en-US" dirty="0"/>
              <a:t>時間になりましたのでそこまでにしてください。</a:t>
            </a:r>
          </a:p>
          <a:p>
            <a:r>
              <a:rPr kumimoji="1" lang="ja-JP" altLang="en-US" dirty="0"/>
              <a:t>協議ありがとうございました。</a:t>
            </a:r>
          </a:p>
          <a:p>
            <a:r>
              <a:rPr kumimoji="1" lang="ja-JP" altLang="en-US" dirty="0"/>
              <a:t>それでは</a:t>
            </a:r>
            <a:r>
              <a:rPr kumimoji="1" lang="en-US" altLang="ja-JP" b="0" dirty="0"/>
              <a:t>2</a:t>
            </a:r>
            <a:r>
              <a:rPr kumimoji="1" lang="ja-JP" altLang="en-US" dirty="0"/>
              <a:t>組に発表していただきたいと思います。</a:t>
            </a:r>
          </a:p>
          <a:p>
            <a:r>
              <a:rPr kumimoji="1" lang="en-US" altLang="ja-JP" dirty="0"/>
              <a:t>1</a:t>
            </a:r>
            <a:r>
              <a:rPr kumimoji="1" lang="ja-JP" altLang="en-US" dirty="0"/>
              <a:t>組</a:t>
            </a:r>
            <a:r>
              <a:rPr kumimoji="1" lang="en-US" altLang="ja-JP" dirty="0"/>
              <a:t>1</a:t>
            </a:r>
            <a:r>
              <a:rPr kumimoji="1" lang="ja-JP" altLang="en-US" dirty="0"/>
              <a:t>分程度でお願いします。</a:t>
            </a:r>
          </a:p>
          <a:p>
            <a:endParaRPr kumimoji="1" lang="ja-JP" altLang="en-US" dirty="0"/>
          </a:p>
          <a:p>
            <a:r>
              <a:rPr kumimoji="1" lang="ja-JP" altLang="en-US" dirty="0"/>
              <a:t>発表者が発表したら拍手</a:t>
            </a:r>
          </a:p>
          <a:p>
            <a:r>
              <a:rPr kumimoji="1" lang="ja-JP" altLang="en-US" dirty="0"/>
              <a:t>ありがとうございました。続きまして・・・</a:t>
            </a:r>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6</a:t>
            </a:fld>
            <a:endParaRPr kumimoji="1" lang="ja-JP" altLang="en-US" noProof="0"/>
          </a:p>
        </p:txBody>
      </p:sp>
    </p:spTree>
    <p:extLst>
      <p:ext uri="{BB962C8B-B14F-4D97-AF65-F5344CB8AC3E}">
        <p14:creationId xmlns:p14="http://schemas.microsoft.com/office/powerpoint/2010/main" val="2989467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以上で研修会を終了いたします。お疲れ様でした。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7</a:t>
            </a:fld>
            <a:endParaRPr kumimoji="1" lang="ja-JP" altLang="en-US" noProof="0"/>
          </a:p>
        </p:txBody>
      </p:sp>
    </p:spTree>
    <p:extLst>
      <p:ext uri="{BB962C8B-B14F-4D97-AF65-F5344CB8AC3E}">
        <p14:creationId xmlns:p14="http://schemas.microsoft.com/office/powerpoint/2010/main" val="3878076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rtl="0"/>
            <a:fld id="{A73305FE-4DDA-4BEB-A351-7DB3BD3236CE}" type="datetime1">
              <a:rPr lang="ja-JP" altLang="en-US" noProof="0" smtClean="0"/>
              <a:t>2026/3/3</a:t>
            </a:fld>
            <a:endParaRPr lang="ja-JP" altLang="en-US" noProof="0"/>
          </a:p>
        </p:txBody>
      </p:sp>
      <p:sp>
        <p:nvSpPr>
          <p:cNvPr id="5" name="Footer Placeholder 4"/>
          <p:cNvSpPr>
            <a:spLocks noGrp="1"/>
          </p:cNvSpPr>
          <p:nvPr>
            <p:ph type="ftr" sz="quarter" idx="11"/>
          </p:nvPr>
        </p:nvSpPr>
        <p:spPr>
          <a:xfrm>
            <a:off x="2416500" y="329307"/>
            <a:ext cx="4973915" cy="309201"/>
          </a:xfrm>
        </p:spPr>
        <p:txBody>
          <a:bodyPr/>
          <a:lstStyle/>
          <a:p>
            <a:pPr rtl="0"/>
            <a:endParaRPr lang="ja-JP" altLang="en-US" noProof="0"/>
          </a:p>
        </p:txBody>
      </p:sp>
      <p:sp>
        <p:nvSpPr>
          <p:cNvPr id="6" name="Slide Number Placeholder 5"/>
          <p:cNvSpPr>
            <a:spLocks noGrp="1"/>
          </p:cNvSpPr>
          <p:nvPr>
            <p:ph type="sldNum" sz="quarter" idx="12"/>
          </p:nvPr>
        </p:nvSpPr>
        <p:spPr>
          <a:xfrm>
            <a:off x="1437664" y="798973"/>
            <a:ext cx="811019" cy="503578"/>
          </a:xfrm>
        </p:spPr>
        <p:txBody>
          <a:bodyPr/>
          <a:lstStyle/>
          <a:p>
            <a:pPr rtl="0"/>
            <a:fld id="{6D22F896-40B5-4ADD-8801-0D06FADFA095}" type="slidenum">
              <a:rPr lang="en-US" altLang="ja-JP" noProof="0" smtClean="0"/>
              <a:t>‹#›</a:t>
            </a:fld>
            <a:endParaRPr lang="ja-JP" altLang="en-US" noProof="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54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2026/3/3</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493690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2026/3/3</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699360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12" name="コンテンツ プレースホルダー 2"/>
          <p:cNvSpPr>
            <a:spLocks noGrp="1"/>
          </p:cNvSpPr>
          <p:nvPr>
            <p:ph sz="quarter" idx="13" hasCustomPrompt="1"/>
          </p:nvPr>
        </p:nvSpPr>
        <p:spPr>
          <a:xfrm>
            <a:off x="913774" y="2367092"/>
            <a:ext cx="10363826" cy="3424107"/>
          </a:xfrm>
        </p:spPr>
        <p:txBody>
          <a:bodyPr rtlCol="0"/>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10"/>
          </p:nvPr>
        </p:nvSpPr>
        <p:spPr/>
        <p:txBody>
          <a:bodyPr rtlCol="0"/>
          <a:lstStyle/>
          <a:p>
            <a:pPr rtl="0"/>
            <a:fld id="{9B47FE27-6274-4386-8AE0-AD53739EF451}" type="datetime1">
              <a:rPr lang="ja-JP" altLang="en-US" noProof="0" smtClean="0"/>
              <a:t>2026/3/3</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spTree>
    <p:extLst>
      <p:ext uri="{BB962C8B-B14F-4D97-AF65-F5344CB8AC3E}">
        <p14:creationId xmlns:p14="http://schemas.microsoft.com/office/powerpoint/2010/main" val="189993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2026/3/3</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9461484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2026/3/3</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9978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2026/3/3</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039166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B5E6D98-21E1-40F3-AD8D-BBE410E20B2D}" type="datetime1">
              <a:rPr lang="ja-JP" altLang="en-US" noProof="0" smtClean="0"/>
              <a:t>2026/3/3</a:t>
            </a:fld>
            <a:endParaRPr lang="ja-JP" altLang="en-US" noProof="0" dirty="0"/>
          </a:p>
        </p:txBody>
      </p:sp>
      <p:sp>
        <p:nvSpPr>
          <p:cNvPr id="8" name="Footer Placeholder 7"/>
          <p:cNvSpPr>
            <a:spLocks noGrp="1"/>
          </p:cNvSpPr>
          <p:nvPr>
            <p:ph type="ftr" sz="quarter" idx="11"/>
          </p:nvPr>
        </p:nvSpPr>
        <p:spPr/>
        <p:txBody>
          <a:bodyPr/>
          <a:lstStyle/>
          <a:p>
            <a:endParaRPr lang="ja-JP" altLang="en-US" noProof="0" dirty="0"/>
          </a:p>
        </p:txBody>
      </p:sp>
      <p:sp>
        <p:nvSpPr>
          <p:cNvPr id="9" name="Slide Number Placeholder 8"/>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2460374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rtl="0"/>
            <a:fld id="{61018FAD-874A-47B5-A7A2-B87C2A0D758B}" type="datetime1">
              <a:rPr lang="ja-JP" altLang="en-US" noProof="0" smtClean="0"/>
              <a:t>2026/3/3</a:t>
            </a:fld>
            <a:endParaRPr lang="ja-JP" altLang="en-US" noProof="0"/>
          </a:p>
        </p:txBody>
      </p:sp>
      <p:sp>
        <p:nvSpPr>
          <p:cNvPr id="4" name="Footer Placeholder 3"/>
          <p:cNvSpPr>
            <a:spLocks noGrp="1"/>
          </p:cNvSpPr>
          <p:nvPr>
            <p:ph type="ftr" sz="quarter" idx="11"/>
          </p:nvPr>
        </p:nvSpPr>
        <p:spPr/>
        <p:txBody>
          <a:bodyPr/>
          <a:lstStyle/>
          <a:p>
            <a:pPr rtl="0"/>
            <a:endParaRPr lang="ja-JP" altLang="en-US" noProof="0"/>
          </a:p>
        </p:txBody>
      </p:sp>
      <p:sp>
        <p:nvSpPr>
          <p:cNvPr id="5" name="Slide Number Placeholder 4"/>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4233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E6D98-21E1-40F3-AD8D-BBE410E20B2D}" type="datetime1">
              <a:rPr lang="ja-JP" altLang="en-US" noProof="0" smtClean="0"/>
              <a:t>2026/3/3</a:t>
            </a:fld>
            <a:endParaRPr lang="ja-JP" altLang="en-US" noProof="0" dirty="0"/>
          </a:p>
        </p:txBody>
      </p:sp>
      <p:sp>
        <p:nvSpPr>
          <p:cNvPr id="3" name="Footer Placeholder 2"/>
          <p:cNvSpPr>
            <a:spLocks noGrp="1"/>
          </p:cNvSpPr>
          <p:nvPr>
            <p:ph type="ftr" sz="quarter" idx="11"/>
          </p:nvPr>
        </p:nvSpPr>
        <p:spPr/>
        <p:txBody>
          <a:bodyPr/>
          <a:lstStyle/>
          <a:p>
            <a:endParaRPr lang="ja-JP" altLang="en-US" noProof="0" dirty="0"/>
          </a:p>
        </p:txBody>
      </p:sp>
      <p:sp>
        <p:nvSpPr>
          <p:cNvPr id="4" name="Slide Number Placeholder 3"/>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spTree>
    <p:extLst>
      <p:ext uri="{BB962C8B-B14F-4D97-AF65-F5344CB8AC3E}">
        <p14:creationId xmlns:p14="http://schemas.microsoft.com/office/powerpoint/2010/main" val="138387312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2026/3/3</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09799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rtl="0"/>
            <a:fld id="{7BDDEE26-D0CD-484E-A2FC-1444D53B8C01}" type="datetime1">
              <a:rPr lang="ja-JP" altLang="en-US" noProof="0" smtClean="0"/>
              <a:t>2026/3/3</a:t>
            </a:fld>
            <a:endParaRPr lang="ja-JP" altLang="en-US" noProof="0"/>
          </a:p>
        </p:txBody>
      </p:sp>
      <p:sp>
        <p:nvSpPr>
          <p:cNvPr id="6" name="Footer Placeholder 5"/>
          <p:cNvSpPr>
            <a:spLocks noGrp="1"/>
          </p:cNvSpPr>
          <p:nvPr>
            <p:ph type="ftr" sz="quarter" idx="11"/>
          </p:nvPr>
        </p:nvSpPr>
        <p:spPr>
          <a:xfrm>
            <a:off x="1447382" y="318640"/>
            <a:ext cx="5541004" cy="320931"/>
          </a:xfrm>
        </p:spPr>
        <p:txBody>
          <a:bodyPr/>
          <a:lstStyle/>
          <a:p>
            <a:pPr rtl="0"/>
            <a:endParaRPr lang="ja-JP" altLang="en-US" noProof="0"/>
          </a:p>
        </p:txBody>
      </p:sp>
      <p:sp>
        <p:nvSpPr>
          <p:cNvPr id="7" name="Slide Number Placeholder 6"/>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1797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B5E6D98-21E1-40F3-AD8D-BBE410E20B2D}" type="datetime1">
              <a:rPr lang="ja-JP" altLang="en-US" noProof="0" smtClean="0"/>
              <a:t>2026/3/3</a:t>
            </a:fld>
            <a:endParaRPr lang="ja-JP" altLang="en-US" noProof="0"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ja-JP" altLang="en-US" noProof="0"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ltLang="ja-JP" noProof="0" smtClean="0"/>
              <a:pPr/>
              <a:t>‹#›</a:t>
            </a:fld>
            <a:endParaRPr lang="ja-JP" altLang="en-US" noProof="0"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624558"/>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Lst>
  <p:hf sldNum="0" hdr="0" ftr="0" dt="0"/>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7596B-F237-47DD-989E-9D8B0B49B4BB}"/>
              </a:ext>
            </a:extLst>
          </p:cNvPr>
          <p:cNvSpPr>
            <a:spLocks noGrp="1"/>
          </p:cNvSpPr>
          <p:nvPr>
            <p:ph type="ctrTitle"/>
          </p:nvPr>
        </p:nvSpPr>
        <p:spPr>
          <a:xfrm>
            <a:off x="360647" y="191698"/>
            <a:ext cx="8928784" cy="660312"/>
          </a:xfrm>
        </p:spPr>
        <p:txBody>
          <a:bodyPr rtlCol="0">
            <a:normAutofit fontScale="90000"/>
          </a:bodyPr>
          <a:lstStyle/>
          <a:p>
            <a:pPr rtl="0"/>
            <a:r>
              <a:rPr lang="ja-JP" altLang="en-US" sz="4000" dirty="0">
                <a:solidFill>
                  <a:schemeClr val="tx1"/>
                </a:solidFill>
                <a:latin typeface="BIZ UDゴシック" panose="020B0400000000000000" pitchFamily="49" charset="-128"/>
                <a:ea typeface="BIZ UDゴシック" panose="020B0400000000000000" pitchFamily="49" charset="-128"/>
              </a:rPr>
              <a:t>～男女平等意識を高める校内短時間研修～</a:t>
            </a:r>
          </a:p>
        </p:txBody>
      </p:sp>
      <p:sp>
        <p:nvSpPr>
          <p:cNvPr id="3" name="サブタイトル 2">
            <a:extLst>
              <a:ext uri="{FF2B5EF4-FFF2-40B4-BE49-F238E27FC236}">
                <a16:creationId xmlns:a16="http://schemas.microsoft.com/office/drawing/2014/main" id="{6063915B-82A1-4F1C-B5C6-3E18DDD97232}"/>
              </a:ext>
            </a:extLst>
          </p:cNvPr>
          <p:cNvSpPr>
            <a:spLocks noGrp="1"/>
          </p:cNvSpPr>
          <p:nvPr>
            <p:ph type="subTitle" idx="1"/>
          </p:nvPr>
        </p:nvSpPr>
        <p:spPr>
          <a:xfrm>
            <a:off x="600353" y="2073729"/>
            <a:ext cx="10991294" cy="1355271"/>
          </a:xfrm>
          <a:solidFill>
            <a:schemeClr val="bg2">
              <a:lumMod val="20000"/>
              <a:lumOff val="80000"/>
            </a:schemeClr>
          </a:solidFill>
        </p:spPr>
        <p:txBody>
          <a:bodyPr rtlCol="0">
            <a:noAutofit/>
          </a:bodyPr>
          <a:lstStyle/>
          <a:p>
            <a:pPr algn="l">
              <a:lnSpc>
                <a:spcPct val="100000"/>
              </a:lnSpc>
            </a:pPr>
            <a:r>
              <a:rPr lang="ja-JP" altLang="en-US" sz="3200" dirty="0">
                <a:solidFill>
                  <a:schemeClr val="tx1"/>
                </a:solidFill>
                <a:latin typeface="BIZ UDゴシック" panose="020B0400000000000000" pitchFamily="49" charset="-128"/>
                <a:ea typeface="BIZ UDゴシック" panose="020B0400000000000000" pitchFamily="49" charset="-128"/>
              </a:rPr>
              <a:t>７　なぜ、学校で男女平等教育を推進する</a:t>
            </a:r>
            <a:r>
              <a:rPr lang="ja-JP" altLang="en-US" sz="3200" dirty="0">
                <a:latin typeface="BIZ UDゴシック" panose="020B0400000000000000" pitchFamily="49" charset="-128"/>
                <a:ea typeface="BIZ UDゴシック" panose="020B0400000000000000" pitchFamily="49" charset="-128"/>
              </a:rPr>
              <a:t>必要</a:t>
            </a:r>
            <a:r>
              <a:rPr lang="ja-JP" altLang="en-US" sz="3200" dirty="0">
                <a:solidFill>
                  <a:schemeClr val="tx1"/>
                </a:solidFill>
                <a:latin typeface="BIZ UDゴシック" panose="020B0400000000000000" pitchFamily="49" charset="-128"/>
                <a:ea typeface="BIZ UDゴシック" panose="020B0400000000000000" pitchFamily="49" charset="-128"/>
              </a:rPr>
              <a:t>があるのか</a:t>
            </a:r>
          </a:p>
          <a:p>
            <a:pPr algn="l"/>
            <a:r>
              <a:rPr lang="ja-JP" altLang="en-US" sz="3200" dirty="0">
                <a:solidFill>
                  <a:schemeClr val="tx1"/>
                </a:solidFill>
                <a:latin typeface="BIZ UDゴシック" panose="020B0400000000000000" pitchFamily="49" charset="-128"/>
                <a:ea typeface="BIZ UDゴシック" panose="020B0400000000000000" pitchFamily="49" charset="-128"/>
                <a:cs typeface="Miriam" panose="020F0502020204030204" pitchFamily="34" charset="-79"/>
              </a:rPr>
              <a:t>８　男女平等教育の具体的な実践について</a:t>
            </a:r>
          </a:p>
          <a:p>
            <a:pPr algn="l"/>
            <a:endParaRPr lang="en-US" altLang="ja-JP" sz="4800"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4" name="正方形/長方形 3"/>
          <p:cNvSpPr/>
          <p:nvPr/>
        </p:nvSpPr>
        <p:spPr>
          <a:xfrm>
            <a:off x="4781004" y="6220916"/>
            <a:ext cx="3640844" cy="535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埼玉県　男女平等教育推進委員会</a:t>
            </a:r>
          </a:p>
        </p:txBody>
      </p:sp>
      <p:sp>
        <p:nvSpPr>
          <p:cNvPr id="6" name="サブタイトル 2">
            <a:extLst>
              <a:ext uri="{FF2B5EF4-FFF2-40B4-BE49-F238E27FC236}">
                <a16:creationId xmlns:a16="http://schemas.microsoft.com/office/drawing/2014/main" id="{B0486ED1-265D-047C-1415-D76AAA5704EC}"/>
              </a:ext>
            </a:extLst>
          </p:cNvPr>
          <p:cNvSpPr txBox="1">
            <a:spLocks/>
          </p:cNvSpPr>
          <p:nvPr/>
        </p:nvSpPr>
        <p:spPr>
          <a:xfrm>
            <a:off x="4218431" y="3643926"/>
            <a:ext cx="5071000" cy="2234360"/>
          </a:xfrm>
          <a:prstGeom prst="rect">
            <a:avLst/>
          </a:prstGeom>
          <a:solidFill>
            <a:schemeClr val="bg2">
              <a:lumMod val="20000"/>
              <a:lumOff val="80000"/>
            </a:schemeClr>
          </a:solidFill>
          <a:ln>
            <a:solidFill>
              <a:schemeClr val="tx1"/>
            </a:solidFill>
          </a:ln>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kumimoji="1"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kumimoji="1"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kumimoji="1"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9pPr>
          </a:lstStyle>
          <a:p>
            <a:pPr algn="l"/>
            <a:r>
              <a:rPr lang="ja-JP" altLang="en-US" sz="2000" dirty="0">
                <a:solidFill>
                  <a:schemeClr val="tx1"/>
                </a:solidFill>
                <a:latin typeface="BIZ UDゴシック" panose="020B0400000000000000" pitchFamily="49" charset="-128"/>
                <a:ea typeface="BIZ UDゴシック" panose="020B0400000000000000" pitchFamily="49" charset="-128"/>
              </a:rPr>
              <a:t>本日の研修内容　約</a:t>
            </a:r>
            <a:r>
              <a:rPr lang="en-US" altLang="ja-JP" sz="2000" dirty="0">
                <a:solidFill>
                  <a:schemeClr val="tx1"/>
                </a:solidFill>
                <a:latin typeface="BIZ UDゴシック" panose="020B0400000000000000" pitchFamily="49" charset="-128"/>
                <a:ea typeface="BIZ UDゴシック" panose="020B0400000000000000" pitchFamily="49" charset="-128"/>
              </a:rPr>
              <a:t>18</a:t>
            </a:r>
            <a:r>
              <a:rPr lang="ja-JP" altLang="en-US" sz="2000" dirty="0">
                <a:solidFill>
                  <a:schemeClr val="tx1"/>
                </a:solidFill>
                <a:latin typeface="BIZ UDゴシック" panose="020B0400000000000000" pitchFamily="49" charset="-128"/>
                <a:ea typeface="BIZ UDゴシック" panose="020B0400000000000000" pitchFamily="49" charset="-128"/>
              </a:rPr>
              <a:t>分　</a:t>
            </a:r>
            <a:endParaRPr lang="en-US" altLang="ja-JP" sz="2000" dirty="0">
              <a:solidFill>
                <a:schemeClr val="tx1"/>
              </a:solidFill>
              <a:latin typeface="BIZ UDゴシック" panose="020B0400000000000000" pitchFamily="49" charset="-128"/>
              <a:ea typeface="BIZ UDゴシック" panose="020B0400000000000000" pitchFamily="49" charset="-128"/>
            </a:endParaRP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（１）埼玉県の男女共同参画の現状　</a:t>
            </a:r>
            <a:r>
              <a:rPr lang="en-US" altLang="ja-JP" sz="2000" dirty="0">
                <a:solidFill>
                  <a:schemeClr val="tx1"/>
                </a:solidFill>
                <a:latin typeface="BIZ UDゴシック" panose="020B0400000000000000" pitchFamily="49" charset="-128"/>
                <a:ea typeface="BIZ UDゴシック" panose="020B0400000000000000" pitchFamily="49" charset="-128"/>
              </a:rPr>
              <a:t>3</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（２）男女平等教育の取組　</a:t>
            </a:r>
            <a:r>
              <a:rPr lang="en-US" altLang="ja-JP" sz="2000" dirty="0">
                <a:solidFill>
                  <a:schemeClr val="tx1"/>
                </a:solidFill>
                <a:latin typeface="BIZ UDゴシック" panose="020B0400000000000000" pitchFamily="49" charset="-128"/>
                <a:ea typeface="BIZ UDゴシック" panose="020B0400000000000000" pitchFamily="49" charset="-128"/>
              </a:rPr>
              <a:t>3</a:t>
            </a:r>
            <a:r>
              <a:rPr lang="ja-JP" altLang="en-US" sz="2000" dirty="0">
                <a:solidFill>
                  <a:schemeClr val="tx1"/>
                </a:solidFill>
                <a:latin typeface="BIZ UDゴシック" panose="020B0400000000000000" pitchFamily="49" charset="-128"/>
                <a:ea typeface="BIZ UDゴシック" panose="020B0400000000000000" pitchFamily="49" charset="-128"/>
              </a:rPr>
              <a:t>分　</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（３）協議　</a:t>
            </a:r>
            <a:r>
              <a:rPr lang="en-US" altLang="ja-JP" sz="2000" dirty="0">
                <a:solidFill>
                  <a:schemeClr val="tx1"/>
                </a:solidFill>
                <a:latin typeface="BIZ UDゴシック" panose="020B0400000000000000" pitchFamily="49" charset="-128"/>
                <a:ea typeface="BIZ UDゴシック" panose="020B0400000000000000" pitchFamily="49" charset="-128"/>
              </a:rPr>
              <a:t>10</a:t>
            </a:r>
            <a:r>
              <a:rPr lang="ja-JP" altLang="en-US" sz="2000" dirty="0">
                <a:solidFill>
                  <a:schemeClr val="tx1"/>
                </a:solidFill>
                <a:latin typeface="BIZ UDゴシック" panose="020B0400000000000000" pitchFamily="49" charset="-128"/>
                <a:ea typeface="BIZ UDゴシック" panose="020B0400000000000000" pitchFamily="49" charset="-128"/>
              </a:rPr>
              <a:t>分</a:t>
            </a:r>
            <a:endParaRPr lang="en-US" altLang="ja-JP" sz="2000" dirty="0">
              <a:solidFill>
                <a:schemeClr val="tx1"/>
              </a:solidFill>
              <a:latin typeface="BIZ UDゴシック" panose="020B0400000000000000" pitchFamily="49" charset="-128"/>
              <a:ea typeface="BIZ UDゴシック" panose="020B0400000000000000" pitchFamily="49" charset="-128"/>
            </a:endParaRP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（４）発表　</a:t>
            </a:r>
            <a:r>
              <a:rPr lang="en-US" altLang="ja-JP" sz="2000" dirty="0">
                <a:solidFill>
                  <a:schemeClr val="tx1"/>
                </a:solidFill>
                <a:latin typeface="BIZ UDゴシック" panose="020B0400000000000000" pitchFamily="49" charset="-128"/>
                <a:ea typeface="BIZ UDゴシック" panose="020B0400000000000000" pitchFamily="49" charset="-128"/>
              </a:rPr>
              <a:t>2</a:t>
            </a:r>
            <a:r>
              <a:rPr lang="ja-JP" altLang="en-US" sz="2000" dirty="0">
                <a:solidFill>
                  <a:schemeClr val="tx1"/>
                </a:solidFill>
                <a:latin typeface="BIZ UDゴシック" panose="020B0400000000000000" pitchFamily="49" charset="-128"/>
                <a:ea typeface="BIZ UDゴシック" panose="020B0400000000000000" pitchFamily="49" charset="-128"/>
              </a:rPr>
              <a:t>分</a:t>
            </a:r>
            <a:endParaRPr lang="en-US" altLang="ja-JP" sz="2000" dirty="0">
              <a:solidFill>
                <a:schemeClr val="tx1"/>
              </a:solidFill>
              <a:latin typeface="BIZ UDゴシック" panose="020B0400000000000000" pitchFamily="49" charset="-128"/>
              <a:ea typeface="BIZ UDゴシック" panose="020B0400000000000000" pitchFamily="49" charset="-128"/>
            </a:endParaRPr>
          </a:p>
          <a:p>
            <a:pPr algn="l"/>
            <a:endParaRPr lang="en-US" altLang="ja-JP" sz="8000" dirty="0">
              <a:solidFill>
                <a:schemeClr val="tx1"/>
              </a:solidFill>
              <a:latin typeface="HGS創英角ﾎﾟｯﾌﾟ体" panose="040B0A00000000000000" pitchFamily="50" charset="-128"/>
              <a:ea typeface="HGS創英角ﾎﾟｯﾌﾟ体" panose="040B0A00000000000000" pitchFamily="50" charset="-128"/>
            </a:endParaRPr>
          </a:p>
        </p:txBody>
      </p:sp>
    </p:spTree>
    <p:extLst>
      <p:ext uri="{BB962C8B-B14F-4D97-AF65-F5344CB8AC3E}">
        <p14:creationId xmlns:p14="http://schemas.microsoft.com/office/powerpoint/2010/main" val="264202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0BC3F-63A6-94A0-FA1D-E7B7A991E8BD}"/>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9211B02C-6592-891B-FDA1-25F92B9CC272}"/>
              </a:ext>
            </a:extLst>
          </p:cNvPr>
          <p:cNvSpPr/>
          <p:nvPr/>
        </p:nvSpPr>
        <p:spPr>
          <a:xfrm>
            <a:off x="326571" y="674281"/>
            <a:ext cx="11378439" cy="5352937"/>
          </a:xfrm>
          <a:prstGeom prst="roundRect">
            <a:avLst>
              <a:gd name="adj" fmla="val 4465"/>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99A2DFE2-E50D-96E8-3DAA-AEACE40B31C8}"/>
              </a:ext>
            </a:extLst>
          </p:cNvPr>
          <p:cNvSpPr txBox="1"/>
          <p:nvPr/>
        </p:nvSpPr>
        <p:spPr>
          <a:xfrm>
            <a:off x="954982" y="1237446"/>
            <a:ext cx="10431008" cy="4739759"/>
          </a:xfrm>
          <a:prstGeom prst="rect">
            <a:avLst/>
          </a:prstGeom>
          <a:noFill/>
        </p:spPr>
        <p:txBody>
          <a:bodyPr wrap="square">
            <a:spAutoFit/>
          </a:bodyPr>
          <a:lstStyle/>
          <a:p>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埼玉県男女共同参画基本計画（令和４年度～令和８年度）</a:t>
            </a:r>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における位置付け</a:t>
            </a:r>
            <a:endParaRPr lang="en-US" altLang="ja-JP" dirty="0">
              <a:latin typeface="BIZ UDゴシック" panose="020B0400000000000000" pitchFamily="49" charset="-128"/>
              <a:ea typeface="BIZ UDゴシック" panose="020B0400000000000000" pitchFamily="49" charset="-128"/>
            </a:endParaRPr>
          </a:p>
          <a:p>
            <a:endParaRPr lang="ja-JP" altLang="en-US"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◎基本目標</a:t>
            </a:r>
            <a:r>
              <a:rPr lang="en-US" altLang="ja-JP" dirty="0">
                <a:latin typeface="BIZ UDゴシック" panose="020B0400000000000000" pitchFamily="49" charset="-128"/>
                <a:ea typeface="BIZ UDゴシック" panose="020B0400000000000000" pitchFamily="49" charset="-128"/>
              </a:rPr>
              <a:t>Ⅳ </a:t>
            </a:r>
            <a:r>
              <a:rPr lang="ja-JP" altLang="en-US" dirty="0">
                <a:latin typeface="BIZ UDゴシック" panose="020B0400000000000000" pitchFamily="49" charset="-128"/>
                <a:ea typeface="BIZ UDゴシック" panose="020B0400000000000000" pitchFamily="49" charset="-128"/>
              </a:rPr>
              <a:t>男女共同参画社会の実現に向けた基盤が整う</a:t>
            </a:r>
          </a:p>
          <a:p>
            <a:r>
              <a:rPr lang="ja-JP" altLang="en-US" dirty="0">
                <a:latin typeface="BIZ UDゴシック" panose="020B0400000000000000" pitchFamily="49" charset="-128"/>
                <a:ea typeface="BIZ UDゴシック" panose="020B0400000000000000" pitchFamily="49" charset="-128"/>
              </a:rPr>
              <a:t>○</a:t>
            </a:r>
            <a:r>
              <a:rPr lang="en-US" altLang="ja-JP" dirty="0">
                <a:latin typeface="BIZ UDゴシック" panose="020B0400000000000000" pitchFamily="49" charset="-128"/>
                <a:ea typeface="BIZ UDゴシック" panose="020B0400000000000000" pitchFamily="49" charset="-128"/>
              </a:rPr>
              <a:t>Ⅳ</a:t>
            </a:r>
            <a:r>
              <a:rPr lang="ja-JP" altLang="en-US" dirty="0">
                <a:latin typeface="BIZ UDゴシック" panose="020B0400000000000000" pitchFamily="49" charset="-128"/>
                <a:ea typeface="BIZ UDゴシック" panose="020B0400000000000000" pitchFamily="49" charset="-128"/>
              </a:rPr>
              <a:t>－２ 男女共同参画の視点に立った教育・学習の充実</a:t>
            </a:r>
            <a:endParaRPr lang="en-US" altLang="ja-JP" dirty="0">
              <a:latin typeface="BIZ UDゴシック" panose="020B0400000000000000" pitchFamily="49" charset="-128"/>
              <a:ea typeface="BIZ UDゴシック" panose="020B0400000000000000" pitchFamily="49" charset="-128"/>
            </a:endParaRPr>
          </a:p>
          <a:p>
            <a:endParaRPr lang="ja-JP" altLang="en-US" dirty="0">
              <a:latin typeface="BIZ UDゴシック" panose="020B0400000000000000" pitchFamily="49" charset="-128"/>
              <a:ea typeface="BIZ UDゴシック" panose="020B0400000000000000" pitchFamily="49" charset="-128"/>
            </a:endParaRPr>
          </a:p>
          <a:p>
            <a:r>
              <a:rPr lang="ja-JP" altLang="en-US" sz="2000" dirty="0">
                <a:latin typeface="BIZ UDゴシック" panose="020B0400000000000000" pitchFamily="49" charset="-128"/>
                <a:ea typeface="BIZ UDゴシック" panose="020B0400000000000000" pitchFamily="49" charset="-128"/>
              </a:rPr>
              <a:t>☆施策の基本的な方向</a:t>
            </a:r>
            <a:endParaRPr lang="en-US" altLang="ja-JP" sz="2000"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ja-JP" altLang="en-US"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ja-JP" altLang="en-US" dirty="0">
              <a:latin typeface="BIZ UDゴシック" panose="020B0400000000000000" pitchFamily="49" charset="-128"/>
              <a:ea typeface="BIZ UDゴシック" panose="020B0400000000000000" pitchFamily="49" charset="-128"/>
            </a:endParaRPr>
          </a:p>
          <a:p>
            <a:r>
              <a:rPr lang="ja-JP" altLang="en-US" sz="1400" dirty="0">
                <a:latin typeface="BIZ UDゴシック" panose="020B0400000000000000" pitchFamily="49" charset="-128"/>
                <a:ea typeface="BIZ UDゴシック" panose="020B0400000000000000" pitchFamily="49" charset="-128"/>
              </a:rPr>
              <a:t>出典：</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埼玉県男女共同参画基本計画（令和４年度～令和８年度）</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令和４年３月埼玉県県民生活部 人権・男女共同参画課</a:t>
            </a:r>
          </a:p>
        </p:txBody>
      </p:sp>
      <p:sp>
        <p:nvSpPr>
          <p:cNvPr id="2" name="正方形/長方形 1">
            <a:extLst>
              <a:ext uri="{FF2B5EF4-FFF2-40B4-BE49-F238E27FC236}">
                <a16:creationId xmlns:a16="http://schemas.microsoft.com/office/drawing/2014/main" id="{7E2925D2-F518-5E85-E71D-964A6E978FC9}"/>
              </a:ext>
            </a:extLst>
          </p:cNvPr>
          <p:cNvSpPr/>
          <p:nvPr/>
        </p:nvSpPr>
        <p:spPr>
          <a:xfrm>
            <a:off x="486990" y="677858"/>
            <a:ext cx="5534526" cy="67376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400" dirty="0">
                <a:latin typeface="BIZ UDゴシック" panose="020B0400000000000000" pitchFamily="49" charset="-128"/>
                <a:ea typeface="BIZ UDゴシック" panose="020B0400000000000000" pitchFamily="49" charset="-128"/>
              </a:rPr>
              <a:t>(</a:t>
            </a:r>
            <a:r>
              <a:rPr kumimoji="1" lang="ja-JP" altLang="en-US" sz="2400" dirty="0">
                <a:latin typeface="BIZ UDゴシック" panose="020B0400000000000000" pitchFamily="49" charset="-128"/>
                <a:ea typeface="BIZ UDゴシック" panose="020B0400000000000000" pitchFamily="49" charset="-128"/>
              </a:rPr>
              <a:t>１</a:t>
            </a:r>
            <a:r>
              <a:rPr kumimoji="1" lang="en-US" altLang="ja-JP" sz="2400" dirty="0">
                <a:latin typeface="BIZ UDゴシック" panose="020B0400000000000000" pitchFamily="49" charset="-128"/>
                <a:ea typeface="BIZ UDゴシック" panose="020B0400000000000000" pitchFamily="49" charset="-128"/>
              </a:rPr>
              <a:t>)</a:t>
            </a:r>
            <a:r>
              <a:rPr kumimoji="1" lang="ja-JP" altLang="en-US" sz="2400" dirty="0">
                <a:latin typeface="BIZ UDゴシック" panose="020B0400000000000000" pitchFamily="49" charset="-128"/>
                <a:ea typeface="BIZ UDゴシック" panose="020B0400000000000000" pitchFamily="49" charset="-128"/>
              </a:rPr>
              <a:t>　埼玉県の男女共同参画の現状</a:t>
            </a:r>
          </a:p>
        </p:txBody>
      </p:sp>
      <p:sp>
        <p:nvSpPr>
          <p:cNvPr id="5" name="テキスト ボックス 4">
            <a:extLst>
              <a:ext uri="{FF2B5EF4-FFF2-40B4-BE49-F238E27FC236}">
                <a16:creationId xmlns:a16="http://schemas.microsoft.com/office/drawing/2014/main" id="{66A4D604-4FE7-D810-F71D-781A158D04AB}"/>
              </a:ext>
            </a:extLst>
          </p:cNvPr>
          <p:cNvSpPr txBox="1"/>
          <p:nvPr/>
        </p:nvSpPr>
        <p:spPr>
          <a:xfrm>
            <a:off x="326571" y="212616"/>
            <a:ext cx="9111343" cy="461665"/>
          </a:xfrm>
          <a:prstGeom prst="rect">
            <a:avLst/>
          </a:prstGeom>
          <a:noFill/>
        </p:spPr>
        <p:txBody>
          <a:bodyPr wrap="square">
            <a:spAutoFit/>
          </a:bodyPr>
          <a:lstStyle/>
          <a:p>
            <a:pPr algn="l"/>
            <a:r>
              <a:rPr lang="ja-JP" altLang="en-US" sz="2400" dirty="0">
                <a:solidFill>
                  <a:schemeClr val="tx1"/>
                </a:solidFill>
                <a:latin typeface="BIZ UDゴシック" panose="020B0400000000000000" pitchFamily="49" charset="-128"/>
                <a:ea typeface="BIZ UDゴシック" panose="020B0400000000000000" pitchFamily="49" charset="-128"/>
              </a:rPr>
              <a:t>７　なぜ、学校で男女平等教育を推進する必要があるのか</a:t>
            </a:r>
          </a:p>
        </p:txBody>
      </p:sp>
      <p:sp>
        <p:nvSpPr>
          <p:cNvPr id="4" name="四角形: 角を丸くする 3">
            <a:extLst>
              <a:ext uri="{FF2B5EF4-FFF2-40B4-BE49-F238E27FC236}">
                <a16:creationId xmlns:a16="http://schemas.microsoft.com/office/drawing/2014/main" id="{ABCB6B47-9086-3608-93FA-38AA14130947}"/>
              </a:ext>
            </a:extLst>
          </p:cNvPr>
          <p:cNvSpPr/>
          <p:nvPr/>
        </p:nvSpPr>
        <p:spPr>
          <a:xfrm>
            <a:off x="954982" y="2999612"/>
            <a:ext cx="10431008" cy="1379621"/>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BIZ UDゴシック" panose="020B0400000000000000" pitchFamily="49" charset="-128"/>
                <a:ea typeface="BIZ UDゴシック" panose="020B0400000000000000" pitchFamily="49" charset="-128"/>
              </a:rPr>
              <a:t>①男女共同参画の視点に立った男女平等教育の推進</a:t>
            </a:r>
            <a:endParaRPr lang="en-US" altLang="ja-JP" sz="2000" dirty="0">
              <a:solidFill>
                <a:schemeClr val="tx1"/>
              </a:solidFill>
              <a:latin typeface="BIZ UDゴシック" panose="020B0400000000000000" pitchFamily="49" charset="-128"/>
              <a:ea typeface="BIZ UDゴシック" panose="020B0400000000000000" pitchFamily="49" charset="-128"/>
            </a:endParaRPr>
          </a:p>
          <a:p>
            <a:r>
              <a:rPr lang="ja-JP" altLang="en-US" sz="2000" dirty="0">
                <a:solidFill>
                  <a:schemeClr val="tx1"/>
                </a:solidFill>
                <a:latin typeface="BIZ UDゴシック" panose="020B0400000000000000" pitchFamily="49" charset="-128"/>
                <a:ea typeface="BIZ UDゴシック" panose="020B0400000000000000" pitchFamily="49" charset="-128"/>
              </a:rPr>
              <a:t>　　・学校教育における男女平等教育の推進</a:t>
            </a:r>
          </a:p>
          <a:p>
            <a:r>
              <a:rPr lang="ja-JP" altLang="en-US" sz="2000" dirty="0">
                <a:solidFill>
                  <a:schemeClr val="tx1"/>
                </a:solidFill>
                <a:latin typeface="BIZ UDゴシック" panose="020B0400000000000000" pitchFamily="49" charset="-128"/>
                <a:ea typeface="BIZ UDゴシック" panose="020B0400000000000000" pitchFamily="49" charset="-128"/>
              </a:rPr>
              <a:t>　　・女性学・ジェンダー学を含む男女共同参画に関する調査・研究などの充実</a:t>
            </a:r>
          </a:p>
          <a:p>
            <a:r>
              <a:rPr lang="ja-JP" altLang="en-US" sz="2000" dirty="0">
                <a:solidFill>
                  <a:schemeClr val="tx1"/>
                </a:solidFill>
                <a:latin typeface="BIZ UDゴシック" panose="020B0400000000000000" pitchFamily="49" charset="-128"/>
                <a:ea typeface="BIZ UDゴシック" panose="020B0400000000000000" pitchFamily="49" charset="-128"/>
              </a:rPr>
              <a:t>　　・教職員などに対する意識啓発及び研修の充実</a:t>
            </a:r>
            <a:endParaRPr lang="en-US" altLang="ja-JP" sz="2000" dirty="0">
              <a:solidFill>
                <a:schemeClr val="tx1"/>
              </a:solidFill>
              <a:latin typeface="BIZ UDゴシック" panose="020B0400000000000000" pitchFamily="49" charset="-128"/>
              <a:ea typeface="BIZ UDゴシック" panose="020B0400000000000000" pitchFamily="49" charset="-128"/>
            </a:endParaRPr>
          </a:p>
        </p:txBody>
      </p:sp>
      <p:sp>
        <p:nvSpPr>
          <p:cNvPr id="6" name="四角形: 角を丸くする 5">
            <a:extLst>
              <a:ext uri="{FF2B5EF4-FFF2-40B4-BE49-F238E27FC236}">
                <a16:creationId xmlns:a16="http://schemas.microsoft.com/office/drawing/2014/main" id="{DACFECB4-1D60-D187-E457-D325C07B543C}"/>
              </a:ext>
            </a:extLst>
          </p:cNvPr>
          <p:cNvSpPr/>
          <p:nvPr/>
        </p:nvSpPr>
        <p:spPr>
          <a:xfrm>
            <a:off x="954982" y="4590506"/>
            <a:ext cx="10431008" cy="1030048"/>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BIZ UDゴシック" panose="020B0400000000000000" pitchFamily="49" charset="-128"/>
                <a:ea typeface="BIZ UDゴシック" panose="020B0400000000000000" pitchFamily="49" charset="-128"/>
              </a:rPr>
              <a:t>②男女共同参画の視点に立った家庭教育の促進</a:t>
            </a:r>
          </a:p>
          <a:p>
            <a:r>
              <a:rPr lang="ja-JP" altLang="en-US" sz="2000" dirty="0">
                <a:solidFill>
                  <a:schemeClr val="tx1"/>
                </a:solidFill>
                <a:latin typeface="BIZ UDゴシック" panose="020B0400000000000000" pitchFamily="49" charset="-128"/>
                <a:ea typeface="BIZ UDゴシック" panose="020B0400000000000000" pitchFamily="49" charset="-128"/>
              </a:rPr>
              <a:t>　　・男女共同参画の視点に立った家庭・地域教育の推進</a:t>
            </a:r>
          </a:p>
          <a:p>
            <a:r>
              <a:rPr lang="ja-JP" altLang="en-US" sz="2000" dirty="0">
                <a:solidFill>
                  <a:schemeClr val="tx1"/>
                </a:solidFill>
                <a:latin typeface="BIZ UDゴシック" panose="020B0400000000000000" pitchFamily="49" charset="-128"/>
                <a:ea typeface="BIZ UDゴシック" panose="020B0400000000000000" pitchFamily="49" charset="-128"/>
              </a:rPr>
              <a:t>　　・家庭教育に関する情報提供や学習機会の充実</a:t>
            </a:r>
          </a:p>
        </p:txBody>
      </p:sp>
    </p:spTree>
    <p:extLst>
      <p:ext uri="{BB962C8B-B14F-4D97-AF65-F5344CB8AC3E}">
        <p14:creationId xmlns:p14="http://schemas.microsoft.com/office/powerpoint/2010/main" val="2252188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6E7B9-3DFF-A95B-2ACC-C0A65B1E4135}"/>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CE5B1168-B924-D0AE-AFE4-FF2A9413D682}"/>
              </a:ext>
            </a:extLst>
          </p:cNvPr>
          <p:cNvSpPr/>
          <p:nvPr/>
        </p:nvSpPr>
        <p:spPr>
          <a:xfrm>
            <a:off x="326571" y="674281"/>
            <a:ext cx="11378439" cy="5417105"/>
          </a:xfrm>
          <a:prstGeom prst="roundRect">
            <a:avLst>
              <a:gd name="adj" fmla="val 3706"/>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ACDBEACA-6091-CF17-6666-85068E966E7F}"/>
              </a:ext>
            </a:extLst>
          </p:cNvPr>
          <p:cNvSpPr txBox="1"/>
          <p:nvPr/>
        </p:nvSpPr>
        <p:spPr>
          <a:xfrm>
            <a:off x="832370" y="1296638"/>
            <a:ext cx="10431008" cy="4770537"/>
          </a:xfrm>
          <a:prstGeom prst="rect">
            <a:avLst/>
          </a:prstGeom>
          <a:noFill/>
        </p:spPr>
        <p:txBody>
          <a:bodyPr wrap="square">
            <a:spAutoFit/>
          </a:bodyPr>
          <a:lstStyle/>
          <a:p>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埼玉県男女共同参画基本計画（令和４年度～令和８年度）</a:t>
            </a:r>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における位置付け</a:t>
            </a:r>
            <a:endParaRPr lang="en-US" altLang="ja-JP" dirty="0">
              <a:latin typeface="BIZ UDゴシック" panose="020B0400000000000000" pitchFamily="49" charset="-128"/>
              <a:ea typeface="BIZ UDゴシック" panose="020B0400000000000000" pitchFamily="49" charset="-128"/>
            </a:endParaRPr>
          </a:p>
          <a:p>
            <a:endParaRPr lang="ja-JP" altLang="en-US"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◎基本目標</a:t>
            </a:r>
            <a:r>
              <a:rPr lang="en-US" altLang="ja-JP" dirty="0">
                <a:latin typeface="BIZ UDゴシック" panose="020B0400000000000000" pitchFamily="49" charset="-128"/>
                <a:ea typeface="BIZ UDゴシック" panose="020B0400000000000000" pitchFamily="49" charset="-128"/>
              </a:rPr>
              <a:t>Ⅳ </a:t>
            </a:r>
            <a:r>
              <a:rPr lang="ja-JP" altLang="en-US" dirty="0">
                <a:latin typeface="BIZ UDゴシック" panose="020B0400000000000000" pitchFamily="49" charset="-128"/>
                <a:ea typeface="BIZ UDゴシック" panose="020B0400000000000000" pitchFamily="49" charset="-128"/>
              </a:rPr>
              <a:t>男女共同参画社会の実現に向けた基盤が整う</a:t>
            </a:r>
          </a:p>
          <a:p>
            <a:r>
              <a:rPr lang="ja-JP" altLang="en-US" dirty="0">
                <a:latin typeface="BIZ UDゴシック" panose="020B0400000000000000" pitchFamily="49" charset="-128"/>
                <a:ea typeface="BIZ UDゴシック" panose="020B0400000000000000" pitchFamily="49" charset="-128"/>
              </a:rPr>
              <a:t>○</a:t>
            </a:r>
            <a:r>
              <a:rPr lang="en-US" altLang="ja-JP" dirty="0">
                <a:latin typeface="BIZ UDゴシック" panose="020B0400000000000000" pitchFamily="49" charset="-128"/>
                <a:ea typeface="BIZ UDゴシック" panose="020B0400000000000000" pitchFamily="49" charset="-128"/>
              </a:rPr>
              <a:t>Ⅳ</a:t>
            </a:r>
            <a:r>
              <a:rPr lang="ja-JP" altLang="en-US" dirty="0">
                <a:latin typeface="BIZ UDゴシック" panose="020B0400000000000000" pitchFamily="49" charset="-128"/>
                <a:ea typeface="BIZ UDゴシック" panose="020B0400000000000000" pitchFamily="49" charset="-128"/>
              </a:rPr>
              <a:t>－</a:t>
            </a:r>
            <a:r>
              <a:rPr lang="en-US" altLang="ja-JP" dirty="0">
                <a:latin typeface="BIZ UDゴシック" panose="020B0400000000000000" pitchFamily="49" charset="-128"/>
                <a:ea typeface="BIZ UDゴシック" panose="020B0400000000000000" pitchFamily="49" charset="-128"/>
              </a:rPr>
              <a:t>2</a:t>
            </a:r>
            <a:r>
              <a:rPr lang="ja-JP" altLang="en-US" dirty="0">
                <a:latin typeface="BIZ UDゴシック" panose="020B0400000000000000" pitchFamily="49" charset="-128"/>
                <a:ea typeface="BIZ UDゴシック" panose="020B0400000000000000" pitchFamily="49" charset="-128"/>
              </a:rPr>
              <a:t> 男女共同参画の視点に立った教育・学習の充実</a:t>
            </a:r>
            <a:endParaRPr lang="en-US" altLang="ja-JP" dirty="0">
              <a:latin typeface="BIZ UDゴシック" panose="020B0400000000000000" pitchFamily="49" charset="-128"/>
              <a:ea typeface="BIZ UDゴシック" panose="020B0400000000000000" pitchFamily="49" charset="-128"/>
            </a:endParaRPr>
          </a:p>
          <a:p>
            <a:endParaRPr lang="ja-JP" altLang="en-US" dirty="0">
              <a:latin typeface="BIZ UDゴシック" panose="020B0400000000000000" pitchFamily="49" charset="-128"/>
              <a:ea typeface="BIZ UDゴシック" panose="020B0400000000000000" pitchFamily="49" charset="-128"/>
            </a:endParaRPr>
          </a:p>
          <a:p>
            <a:r>
              <a:rPr lang="ja-JP" altLang="en-US" sz="2000" dirty="0">
                <a:latin typeface="BIZ UDゴシック" panose="020B0400000000000000" pitchFamily="49" charset="-128"/>
                <a:ea typeface="BIZ UDゴシック" panose="020B0400000000000000" pitchFamily="49" charset="-128"/>
              </a:rPr>
              <a:t>☆施策の基本的な方向</a:t>
            </a:r>
            <a:endParaRPr lang="en-US" altLang="ja-JP" sz="2000"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en-US" altLang="ja-JP" dirty="0">
              <a:latin typeface="BIZ UDゴシック" panose="020B0400000000000000" pitchFamily="49" charset="-128"/>
              <a:ea typeface="BIZ UDゴシック" panose="020B0400000000000000" pitchFamily="49" charset="-128"/>
            </a:endParaRPr>
          </a:p>
          <a:p>
            <a:endParaRPr lang="ja-JP" altLang="en-US" dirty="0">
              <a:latin typeface="BIZ UDゴシック" panose="020B0400000000000000" pitchFamily="49" charset="-128"/>
              <a:ea typeface="BIZ UDゴシック" panose="020B0400000000000000" pitchFamily="49" charset="-128"/>
            </a:endParaRPr>
          </a:p>
          <a:p>
            <a:r>
              <a:rPr lang="ja-JP" altLang="en-US" sz="1400" dirty="0">
                <a:latin typeface="BIZ UDゴシック" panose="020B0400000000000000" pitchFamily="49" charset="-128"/>
                <a:ea typeface="BIZ UDゴシック" panose="020B0400000000000000" pitchFamily="49" charset="-128"/>
              </a:rPr>
              <a:t>出典：</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埼玉県男女共同参画基本計画（令和４年度～令和８年度）</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令和４年３月埼玉県県民生活部 人権・男女共同参画課</a:t>
            </a:r>
          </a:p>
        </p:txBody>
      </p:sp>
      <p:sp>
        <p:nvSpPr>
          <p:cNvPr id="2" name="正方形/長方形 1">
            <a:extLst>
              <a:ext uri="{FF2B5EF4-FFF2-40B4-BE49-F238E27FC236}">
                <a16:creationId xmlns:a16="http://schemas.microsoft.com/office/drawing/2014/main" id="{364DDFC3-A4E4-0D94-2C4A-915DE9401D95}"/>
              </a:ext>
            </a:extLst>
          </p:cNvPr>
          <p:cNvSpPr/>
          <p:nvPr/>
        </p:nvSpPr>
        <p:spPr>
          <a:xfrm>
            <a:off x="486990" y="677858"/>
            <a:ext cx="5534526" cy="67376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400" dirty="0">
                <a:latin typeface="BIZ UDゴシック" panose="020B0400000000000000" pitchFamily="49" charset="-128"/>
                <a:ea typeface="BIZ UDゴシック" panose="020B0400000000000000" pitchFamily="49" charset="-128"/>
              </a:rPr>
              <a:t>(</a:t>
            </a:r>
            <a:r>
              <a:rPr kumimoji="1" lang="ja-JP" altLang="en-US" sz="2400" dirty="0">
                <a:latin typeface="BIZ UDゴシック" panose="020B0400000000000000" pitchFamily="49" charset="-128"/>
                <a:ea typeface="BIZ UDゴシック" panose="020B0400000000000000" pitchFamily="49" charset="-128"/>
              </a:rPr>
              <a:t>１</a:t>
            </a:r>
            <a:r>
              <a:rPr kumimoji="1" lang="en-US" altLang="ja-JP" sz="2400" dirty="0">
                <a:latin typeface="BIZ UDゴシック" panose="020B0400000000000000" pitchFamily="49" charset="-128"/>
                <a:ea typeface="BIZ UDゴシック" panose="020B0400000000000000" pitchFamily="49" charset="-128"/>
              </a:rPr>
              <a:t>)</a:t>
            </a:r>
            <a:r>
              <a:rPr kumimoji="1" lang="ja-JP" altLang="en-US" sz="2400" dirty="0">
                <a:latin typeface="BIZ UDゴシック" panose="020B0400000000000000" pitchFamily="49" charset="-128"/>
                <a:ea typeface="BIZ UDゴシック" panose="020B0400000000000000" pitchFamily="49" charset="-128"/>
              </a:rPr>
              <a:t>　埼玉県の男女平等参画の現状</a:t>
            </a:r>
          </a:p>
        </p:txBody>
      </p:sp>
      <p:sp>
        <p:nvSpPr>
          <p:cNvPr id="5" name="テキスト ボックス 4">
            <a:extLst>
              <a:ext uri="{FF2B5EF4-FFF2-40B4-BE49-F238E27FC236}">
                <a16:creationId xmlns:a16="http://schemas.microsoft.com/office/drawing/2014/main" id="{474B4014-0E5B-610D-EDA3-FFAB7B157A29}"/>
              </a:ext>
            </a:extLst>
          </p:cNvPr>
          <p:cNvSpPr txBox="1"/>
          <p:nvPr/>
        </p:nvSpPr>
        <p:spPr>
          <a:xfrm>
            <a:off x="326571" y="212616"/>
            <a:ext cx="9111343" cy="461665"/>
          </a:xfrm>
          <a:prstGeom prst="rect">
            <a:avLst/>
          </a:prstGeom>
          <a:noFill/>
        </p:spPr>
        <p:txBody>
          <a:bodyPr wrap="square">
            <a:spAutoFit/>
          </a:bodyPr>
          <a:lstStyle/>
          <a:p>
            <a:pPr algn="l"/>
            <a:r>
              <a:rPr lang="ja-JP" altLang="en-US" sz="2400" dirty="0">
                <a:solidFill>
                  <a:schemeClr val="tx1"/>
                </a:solidFill>
                <a:latin typeface="BIZ UDゴシック" panose="020B0400000000000000" pitchFamily="49" charset="-128"/>
                <a:ea typeface="BIZ UDゴシック" panose="020B0400000000000000" pitchFamily="49" charset="-128"/>
              </a:rPr>
              <a:t>７　なぜ、学校で男女平等教育を推進する必要があるのか</a:t>
            </a:r>
          </a:p>
        </p:txBody>
      </p:sp>
      <p:sp>
        <p:nvSpPr>
          <p:cNvPr id="4" name="四角形: 角を丸くする 3">
            <a:extLst>
              <a:ext uri="{FF2B5EF4-FFF2-40B4-BE49-F238E27FC236}">
                <a16:creationId xmlns:a16="http://schemas.microsoft.com/office/drawing/2014/main" id="{83FF3A28-4182-1436-1193-32AB1D953463}"/>
              </a:ext>
            </a:extLst>
          </p:cNvPr>
          <p:cNvSpPr/>
          <p:nvPr/>
        </p:nvSpPr>
        <p:spPr>
          <a:xfrm>
            <a:off x="832370" y="3368759"/>
            <a:ext cx="10431008" cy="1860964"/>
          </a:xfrm>
          <a:prstGeom prst="roundRect">
            <a:avLst>
              <a:gd name="adj" fmla="val 8770"/>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BIZ UDゴシック" panose="020B0400000000000000" pitchFamily="49" charset="-128"/>
                <a:ea typeface="BIZ UDゴシック" panose="020B0400000000000000" pitchFamily="49" charset="-128"/>
              </a:rPr>
              <a:t>③男女共同参画を推進し多様な選択を可能とする学習の推進</a:t>
            </a:r>
          </a:p>
          <a:p>
            <a:r>
              <a:rPr lang="ja-JP" altLang="en-US" sz="2000" dirty="0">
                <a:solidFill>
                  <a:schemeClr val="tx1"/>
                </a:solidFill>
                <a:latin typeface="BIZ UDゴシック" panose="020B0400000000000000" pitchFamily="49" charset="-128"/>
                <a:ea typeface="BIZ UDゴシック" panose="020B0400000000000000" pitchFamily="49" charset="-128"/>
              </a:rPr>
              <a:t>　・男女共同参画に関する学習機会の充実</a:t>
            </a:r>
          </a:p>
          <a:p>
            <a:r>
              <a:rPr lang="ja-JP" altLang="en-US" sz="2000" dirty="0">
                <a:solidFill>
                  <a:schemeClr val="tx1"/>
                </a:solidFill>
                <a:latin typeface="BIZ UDゴシック" panose="020B0400000000000000" pitchFamily="49" charset="-128"/>
                <a:ea typeface="BIZ UDゴシック" panose="020B0400000000000000" pitchFamily="49" charset="-128"/>
              </a:rPr>
              <a:t>　・人材の育成</a:t>
            </a:r>
          </a:p>
          <a:p>
            <a:r>
              <a:rPr lang="ja-JP" altLang="en-US" sz="2000" dirty="0">
                <a:solidFill>
                  <a:schemeClr val="tx1"/>
                </a:solidFill>
                <a:latin typeface="BIZ UDゴシック" panose="020B0400000000000000" pitchFamily="49" charset="-128"/>
                <a:ea typeface="BIZ UDゴシック" panose="020B0400000000000000" pitchFamily="49" charset="-128"/>
              </a:rPr>
              <a:t>　・女性のキャリア形成支援</a:t>
            </a:r>
          </a:p>
          <a:p>
            <a:r>
              <a:rPr lang="ja-JP" altLang="en-US" sz="2000" dirty="0">
                <a:solidFill>
                  <a:schemeClr val="tx1"/>
                </a:solidFill>
                <a:latin typeface="BIZ UDゴシック" panose="020B0400000000000000" pitchFamily="49" charset="-128"/>
                <a:ea typeface="BIZ UDゴシック" panose="020B0400000000000000" pitchFamily="49" charset="-128"/>
              </a:rPr>
              <a:t>　・キャリア教育の推進</a:t>
            </a:r>
            <a:endParaRPr lang="ja-JP" altLang="en-US"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636980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6E7B9-3DFF-A95B-2ACC-C0A65B1E4135}"/>
            </a:ext>
          </a:extLst>
        </p:cNvPr>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329AF77B-7162-EEC0-C682-5E35EA33C331}"/>
              </a:ext>
            </a:extLst>
          </p:cNvPr>
          <p:cNvGrpSpPr/>
          <p:nvPr/>
        </p:nvGrpSpPr>
        <p:grpSpPr>
          <a:xfrm>
            <a:off x="3628666" y="4445692"/>
            <a:ext cx="3322293" cy="1644463"/>
            <a:chOff x="2833470" y="4548403"/>
            <a:chExt cx="2387011" cy="1109832"/>
          </a:xfrm>
        </p:grpSpPr>
        <p:pic>
          <p:nvPicPr>
            <p:cNvPr id="1032" name="Picture 8" descr="関連する画像の詳細をご覧ください。科学・理科の実験のイラスト（女の子） | かわいいフリー素材集 いらすとや">
              <a:extLst>
                <a:ext uri="{FF2B5EF4-FFF2-40B4-BE49-F238E27FC236}">
                  <a16:creationId xmlns:a16="http://schemas.microsoft.com/office/drawing/2014/main" id="{81904C47-A253-15E6-B9B6-A2DBD8DCB69C}"/>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943302" y="4548403"/>
              <a:ext cx="1277179" cy="1109832"/>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都会と田舎の受験事情の違い - taku物理">
              <a:extLst>
                <a:ext uri="{FF2B5EF4-FFF2-40B4-BE49-F238E27FC236}">
                  <a16:creationId xmlns:a16="http://schemas.microsoft.com/office/drawing/2014/main" id="{14C4C694-4DB0-2371-3C9F-3C2F6CDF63B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33470" y="4548403"/>
              <a:ext cx="1109832" cy="110983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 name="グループ化 5">
            <a:extLst>
              <a:ext uri="{FF2B5EF4-FFF2-40B4-BE49-F238E27FC236}">
                <a16:creationId xmlns:a16="http://schemas.microsoft.com/office/drawing/2014/main" id="{828CCD1C-CCF9-2547-8E1E-8555E3C6311F}"/>
              </a:ext>
            </a:extLst>
          </p:cNvPr>
          <p:cNvGrpSpPr/>
          <p:nvPr/>
        </p:nvGrpSpPr>
        <p:grpSpPr>
          <a:xfrm>
            <a:off x="306373" y="3472411"/>
            <a:ext cx="3322293" cy="1644463"/>
            <a:chOff x="2671360" y="2185777"/>
            <a:chExt cx="2597549" cy="1206788"/>
          </a:xfrm>
          <a:solidFill>
            <a:schemeClr val="bg1"/>
          </a:solidFill>
        </p:grpSpPr>
        <p:pic>
          <p:nvPicPr>
            <p:cNvPr id="1028" name="Picture 4" descr="科学・理科の実験のイラスト（男の子） | かわいいフリー素材集 いらすとや">
              <a:extLst>
                <a:ext uri="{FF2B5EF4-FFF2-40B4-BE49-F238E27FC236}">
                  <a16:creationId xmlns:a16="http://schemas.microsoft.com/office/drawing/2014/main" id="{795D6524-EA05-CC9A-3940-B2B99046B2F0}"/>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flipH="1">
              <a:off x="2671360" y="2185777"/>
              <a:ext cx="1453411" cy="1206788"/>
            </a:xfrm>
            <a:prstGeom prst="rect">
              <a:avLst/>
            </a:prstGeom>
            <a:grpFill/>
          </p:spPr>
        </p:pic>
        <p:pic>
          <p:nvPicPr>
            <p:cNvPr id="1040" name="Picture 16" descr="関連する画像の詳細をご覧ください。心智圖學習法-筆記篇 | 孫易新心智圖法">
              <a:extLst>
                <a:ext uri="{FF2B5EF4-FFF2-40B4-BE49-F238E27FC236}">
                  <a16:creationId xmlns:a16="http://schemas.microsoft.com/office/drawing/2014/main" id="{E638BA48-46F1-09D3-E5C8-D26B0CBBB2E9}"/>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066617" y="2185777"/>
              <a:ext cx="1202292" cy="1206788"/>
            </a:xfrm>
            <a:prstGeom prst="rect">
              <a:avLst/>
            </a:prstGeom>
            <a:grpFill/>
          </p:spPr>
        </p:pic>
      </p:grpSp>
      <p:sp>
        <p:nvSpPr>
          <p:cNvPr id="3" name="正方形/長方形 2">
            <a:extLst>
              <a:ext uri="{FF2B5EF4-FFF2-40B4-BE49-F238E27FC236}">
                <a16:creationId xmlns:a16="http://schemas.microsoft.com/office/drawing/2014/main" id="{9C42EB3A-3F56-5255-58A7-C6FE453DD71C}"/>
              </a:ext>
            </a:extLst>
          </p:cNvPr>
          <p:cNvSpPr/>
          <p:nvPr/>
        </p:nvSpPr>
        <p:spPr>
          <a:xfrm>
            <a:off x="79618" y="1015059"/>
            <a:ext cx="4861350" cy="47685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800" dirty="0">
                <a:solidFill>
                  <a:schemeClr val="tx1"/>
                </a:solidFill>
                <a:latin typeface="BIZ UDPゴシック" panose="020B0400000000000000" pitchFamily="50" charset="-128"/>
                <a:ea typeface="BIZ UDPゴシック" panose="020B0400000000000000" pitchFamily="50" charset="-128"/>
              </a:rPr>
              <a:t>　</a:t>
            </a:r>
            <a:r>
              <a:rPr kumimoji="1" lang="ja-JP" altLang="en-US" sz="2400" dirty="0">
                <a:solidFill>
                  <a:schemeClr val="tx1"/>
                </a:solidFill>
                <a:latin typeface="BIZ UDPゴシック" panose="020B0400000000000000" pitchFamily="50" charset="-128"/>
                <a:ea typeface="BIZ UDPゴシック" panose="020B0400000000000000" pitchFamily="50" charset="-128"/>
              </a:rPr>
              <a:t>（２）男女平等教育の取組　</a:t>
            </a:r>
            <a:endParaRPr kumimoji="1" lang="ja-JP" altLang="en-US" sz="2800" dirty="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529206EC-C95C-A097-C2EA-38A1156D53FD}"/>
              </a:ext>
            </a:extLst>
          </p:cNvPr>
          <p:cNvSpPr txBox="1"/>
          <p:nvPr/>
        </p:nvSpPr>
        <p:spPr>
          <a:xfrm>
            <a:off x="306374" y="1703590"/>
            <a:ext cx="11579252" cy="1569660"/>
          </a:xfrm>
          <a:prstGeom prst="rect">
            <a:avLst/>
          </a:prstGeom>
          <a:noFill/>
        </p:spPr>
        <p:txBody>
          <a:bodyPr wrap="square">
            <a:spAutoFit/>
          </a:bodyPr>
          <a:lstStyle/>
          <a:p>
            <a:r>
              <a:rPr lang="ja-JP" altLang="en-US" sz="2400" b="1" dirty="0">
                <a:solidFill>
                  <a:srgbClr val="000000"/>
                </a:solidFill>
                <a:latin typeface="BIZ UDPゴシック" panose="020B0400000000000000" pitchFamily="50" charset="-128"/>
                <a:ea typeface="BIZ UDPゴシック" panose="020B0400000000000000" pitchFamily="50" charset="-128"/>
              </a:rPr>
              <a:t>〇</a:t>
            </a:r>
            <a:r>
              <a:rPr lang="ja-JP" altLang="en-US" sz="2400" b="1" i="0" u="none" strike="noStrike" baseline="0" dirty="0">
                <a:solidFill>
                  <a:srgbClr val="000000"/>
                </a:solidFill>
                <a:latin typeface="BIZ UDPゴシック" panose="020B0400000000000000" pitchFamily="50" charset="-128"/>
                <a:ea typeface="BIZ UDPゴシック" panose="020B0400000000000000" pitchFamily="50" charset="-128"/>
              </a:rPr>
              <a:t>教職員に関する取組 </a:t>
            </a:r>
            <a:endParaRPr lang="en-US" altLang="ja-JP" sz="2400" b="1" i="0" u="none" strike="noStrike" baseline="0" dirty="0">
              <a:solidFill>
                <a:srgbClr val="000000"/>
              </a:solidFill>
              <a:latin typeface="BIZ UDPゴシック" panose="020B0400000000000000" pitchFamily="50" charset="-128"/>
              <a:ea typeface="BIZ UDPゴシック" panose="020B0400000000000000" pitchFamily="50" charset="-128"/>
            </a:endParaRPr>
          </a:p>
          <a:p>
            <a:endParaRPr lang="en-US" altLang="ja-JP" sz="1800" b="0" i="0" u="none" strike="noStrike" baseline="0" dirty="0">
              <a:solidFill>
                <a:srgbClr val="000000"/>
              </a:solidFill>
              <a:latin typeface="BIZ UDPゴシック" panose="020B0400000000000000" pitchFamily="50" charset="-128"/>
              <a:ea typeface="BIZ UDPゴシック" panose="020B0400000000000000" pitchFamily="50" charset="-128"/>
            </a:endParaRPr>
          </a:p>
          <a:p>
            <a:r>
              <a:rPr lang="ja-JP" altLang="en-US" sz="1800" b="0" i="0" u="none" strike="noStrike" baseline="0" dirty="0">
                <a:solidFill>
                  <a:srgbClr val="000000"/>
                </a:solidFill>
                <a:latin typeface="BIZ UDPゴシック" panose="020B0400000000000000" pitchFamily="50" charset="-128"/>
                <a:ea typeface="BIZ UDPゴシック" panose="020B0400000000000000" pitchFamily="50" charset="-128"/>
              </a:rPr>
              <a:t>児童生徒の指導・</a:t>
            </a:r>
            <a:r>
              <a:rPr lang="ja-JP" altLang="en-US" dirty="0">
                <a:solidFill>
                  <a:srgbClr val="000000"/>
                </a:solidFill>
                <a:latin typeface="BIZ UDPゴシック" panose="020B0400000000000000" pitchFamily="50" charset="-128"/>
                <a:ea typeface="BIZ UDPゴシック" panose="020B0400000000000000" pitchFamily="50" charset="-128"/>
              </a:rPr>
              <a:t>支援</a:t>
            </a:r>
            <a:r>
              <a:rPr lang="ja-JP" altLang="en-US" sz="1800" b="0" i="0" u="none" strike="noStrike" baseline="0" dirty="0">
                <a:solidFill>
                  <a:srgbClr val="000000"/>
                </a:solidFill>
                <a:latin typeface="BIZ UDPゴシック" panose="020B0400000000000000" pitchFamily="50" charset="-128"/>
                <a:ea typeface="BIZ UDPゴシック" panose="020B0400000000000000" pitchFamily="50" charset="-128"/>
              </a:rPr>
              <a:t>に当たる教職員が、男女共同参画について認識を深め、協力体制を確立することが男女平等教育を進める上で重要です。男女平等教育や男女共同参画に関する研修を一層充実させ、教職員の意識改革を図ることが求められます。 	</a:t>
            </a:r>
          </a:p>
        </p:txBody>
      </p:sp>
      <p:sp>
        <p:nvSpPr>
          <p:cNvPr id="8" name="四角形: 角を丸くする 7">
            <a:extLst>
              <a:ext uri="{FF2B5EF4-FFF2-40B4-BE49-F238E27FC236}">
                <a16:creationId xmlns:a16="http://schemas.microsoft.com/office/drawing/2014/main" id="{7D30C8D1-5324-950F-622B-56AECE5E3B26}"/>
              </a:ext>
            </a:extLst>
          </p:cNvPr>
          <p:cNvSpPr/>
          <p:nvPr/>
        </p:nvSpPr>
        <p:spPr>
          <a:xfrm>
            <a:off x="3969198" y="3273250"/>
            <a:ext cx="2245672" cy="1093717"/>
          </a:xfrm>
          <a:prstGeom prst="roundRect">
            <a:avLst/>
          </a:prstGeom>
          <a:solidFill>
            <a:schemeClr val="bg1"/>
          </a:solidFill>
          <a:ln w="28575">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0070C0"/>
                </a:solidFill>
              </a:rPr>
              <a:t>理科の実験と記録を</a:t>
            </a:r>
            <a:endParaRPr kumimoji="1" lang="en-US" altLang="ja-JP" sz="1600" b="1" dirty="0">
              <a:solidFill>
                <a:srgbClr val="0070C0"/>
              </a:solidFill>
            </a:endParaRPr>
          </a:p>
          <a:p>
            <a:pPr algn="ctr"/>
            <a:r>
              <a:rPr kumimoji="1" lang="ja-JP" altLang="en-US" sz="1600" b="1" dirty="0">
                <a:solidFill>
                  <a:srgbClr val="0070C0"/>
                </a:solidFill>
              </a:rPr>
              <a:t>性別で分けない。</a:t>
            </a:r>
            <a:endParaRPr kumimoji="1" lang="en-US" altLang="ja-JP" sz="1600" b="1" dirty="0">
              <a:solidFill>
                <a:srgbClr val="0070C0"/>
              </a:solidFill>
            </a:endParaRPr>
          </a:p>
          <a:p>
            <a:pPr algn="ctr"/>
            <a:r>
              <a:rPr kumimoji="1" lang="ja-JP" altLang="en-US" sz="1600" b="1" dirty="0">
                <a:solidFill>
                  <a:srgbClr val="0070C0"/>
                </a:solidFill>
              </a:rPr>
              <a:t>全員が実験と記録を</a:t>
            </a:r>
            <a:endParaRPr kumimoji="1" lang="en-US" altLang="ja-JP" sz="1600" b="1" dirty="0">
              <a:solidFill>
                <a:srgbClr val="0070C0"/>
              </a:solidFill>
            </a:endParaRPr>
          </a:p>
          <a:p>
            <a:pPr algn="ctr"/>
            <a:r>
              <a:rPr kumimoji="1" lang="ja-JP" altLang="en-US" sz="1600" b="1" dirty="0">
                <a:solidFill>
                  <a:srgbClr val="0070C0"/>
                </a:solidFill>
              </a:rPr>
              <a:t>交代で行う。</a:t>
            </a:r>
            <a:endParaRPr kumimoji="1" lang="en-US" altLang="ja-JP" sz="1600" b="1" dirty="0">
              <a:solidFill>
                <a:srgbClr val="0070C0"/>
              </a:solidFill>
            </a:endParaRPr>
          </a:p>
        </p:txBody>
      </p:sp>
      <p:sp>
        <p:nvSpPr>
          <p:cNvPr id="9" name="矢印: 左右 8">
            <a:extLst>
              <a:ext uri="{FF2B5EF4-FFF2-40B4-BE49-F238E27FC236}">
                <a16:creationId xmlns:a16="http://schemas.microsoft.com/office/drawing/2014/main" id="{9A30AB47-7F6E-4B60-D39E-E73F8B50B7AE}"/>
              </a:ext>
            </a:extLst>
          </p:cNvPr>
          <p:cNvSpPr/>
          <p:nvPr/>
        </p:nvSpPr>
        <p:spPr>
          <a:xfrm rot="2141193">
            <a:off x="3304789" y="4221990"/>
            <a:ext cx="767632" cy="368679"/>
          </a:xfrm>
          <a:prstGeom prst="leftRightArrow">
            <a:avLst/>
          </a:prstGeom>
          <a:solidFill>
            <a:srgbClr val="0070C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739D9109-8735-3D42-DC8D-3D6C933482A7}"/>
              </a:ext>
            </a:extLst>
          </p:cNvPr>
          <p:cNvSpPr txBox="1"/>
          <p:nvPr/>
        </p:nvSpPr>
        <p:spPr>
          <a:xfrm>
            <a:off x="306374" y="310553"/>
            <a:ext cx="8298784" cy="523220"/>
          </a:xfrm>
          <a:prstGeom prst="rect">
            <a:avLst/>
          </a:prstGeom>
          <a:noFill/>
        </p:spPr>
        <p:txBody>
          <a:bodyPr wrap="square">
            <a:spAutoFit/>
          </a:bodyPr>
          <a:lstStyle/>
          <a:p>
            <a:r>
              <a:rPr lang="ja-JP" altLang="en-US" sz="2800" dirty="0">
                <a:latin typeface="BIZ UDPゴシック" panose="020B0400000000000000" pitchFamily="50" charset="-128"/>
                <a:ea typeface="BIZ UDPゴシック" panose="020B0400000000000000" pitchFamily="50" charset="-128"/>
              </a:rPr>
              <a:t>８　　男女平等教育の具体的な実践について</a:t>
            </a:r>
          </a:p>
        </p:txBody>
      </p:sp>
      <p:sp>
        <p:nvSpPr>
          <p:cNvPr id="11" name="吹き出し: 角を丸めた四角形 10">
            <a:extLst>
              <a:ext uri="{FF2B5EF4-FFF2-40B4-BE49-F238E27FC236}">
                <a16:creationId xmlns:a16="http://schemas.microsoft.com/office/drawing/2014/main" id="{64C0EE99-8290-F3C5-E53B-B0AA5471E729}"/>
              </a:ext>
            </a:extLst>
          </p:cNvPr>
          <p:cNvSpPr/>
          <p:nvPr/>
        </p:nvSpPr>
        <p:spPr>
          <a:xfrm>
            <a:off x="5163015" y="832120"/>
            <a:ext cx="6195865" cy="1393037"/>
          </a:xfrm>
          <a:prstGeom prst="wedgeRoundRectCallout">
            <a:avLst>
              <a:gd name="adj1" fmla="val -69616"/>
              <a:gd name="adj2" fmla="val 35340"/>
              <a:gd name="adj3" fmla="val 16667"/>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BIZ UDゴシック" panose="020B0400000000000000" pitchFamily="49" charset="-128"/>
                <a:ea typeface="BIZ UDゴシック" panose="020B0400000000000000" pitchFamily="49" charset="-128"/>
              </a:rPr>
              <a:t>・生徒会や委員会活動など性別で役割等を分けない。</a:t>
            </a:r>
            <a:endParaRPr kumimoji="1" lang="en-US" altLang="ja-JP" sz="2000" dirty="0">
              <a:solidFill>
                <a:schemeClr val="tx1"/>
              </a:solidFill>
              <a:latin typeface="BIZ UDゴシック" panose="020B0400000000000000" pitchFamily="49" charset="-128"/>
              <a:ea typeface="BIZ UDゴシック" panose="020B0400000000000000" pitchFamily="49" charset="-128"/>
            </a:endParaRPr>
          </a:p>
          <a:p>
            <a:r>
              <a:rPr kumimoji="1" lang="ja-JP" altLang="en-US" sz="2000" dirty="0">
                <a:solidFill>
                  <a:schemeClr val="tx1"/>
                </a:solidFill>
                <a:latin typeface="BIZ UDゴシック" panose="020B0400000000000000" pitchFamily="49" charset="-128"/>
                <a:ea typeface="BIZ UDゴシック" panose="020B0400000000000000" pitchFamily="49" charset="-128"/>
              </a:rPr>
              <a:t>・名簿や整列の順を名前の順にする。</a:t>
            </a:r>
            <a:endParaRPr kumimoji="1" lang="en-US" altLang="ja-JP" sz="2000" dirty="0">
              <a:solidFill>
                <a:schemeClr val="tx1"/>
              </a:solidFill>
              <a:latin typeface="BIZ UDゴシック" panose="020B0400000000000000" pitchFamily="49" charset="-128"/>
              <a:ea typeface="BIZ UDゴシック" panose="020B0400000000000000" pitchFamily="49" charset="-128"/>
            </a:endParaRPr>
          </a:p>
          <a:p>
            <a:r>
              <a:rPr kumimoji="1" lang="ja-JP" altLang="en-US" sz="2000" dirty="0">
                <a:solidFill>
                  <a:schemeClr val="tx1"/>
                </a:solidFill>
                <a:latin typeface="BIZ UDゴシック" panose="020B0400000000000000" pitchFamily="49" charset="-128"/>
                <a:ea typeface="BIZ UDゴシック" panose="020B0400000000000000" pitchFamily="49" charset="-128"/>
              </a:rPr>
              <a:t>　など、男女平等を意識し、改善が進んでいる</a:t>
            </a:r>
            <a:endParaRPr kumimoji="1" lang="en-US" altLang="ja-JP" sz="2000" dirty="0">
              <a:solidFill>
                <a:schemeClr val="tx1"/>
              </a:solidFill>
              <a:latin typeface="BIZ UDゴシック" panose="020B0400000000000000" pitchFamily="49" charset="-128"/>
              <a:ea typeface="BIZ UDゴシック" panose="020B0400000000000000" pitchFamily="49" charset="-128"/>
            </a:endParaRPr>
          </a:p>
          <a:p>
            <a:r>
              <a:rPr kumimoji="1" lang="ja-JP" altLang="en-US" sz="2000" dirty="0">
                <a:solidFill>
                  <a:schemeClr val="tx1"/>
                </a:solidFill>
                <a:latin typeface="BIZ UDゴシック" panose="020B0400000000000000" pitchFamily="49" charset="-128"/>
                <a:ea typeface="BIZ UDゴシック" panose="020B0400000000000000" pitchFamily="49" charset="-128"/>
              </a:rPr>
              <a:t>　学校もあります！</a:t>
            </a:r>
          </a:p>
        </p:txBody>
      </p:sp>
      <p:pic>
        <p:nvPicPr>
          <p:cNvPr id="12" name="図 11">
            <a:extLst>
              <a:ext uri="{FF2B5EF4-FFF2-40B4-BE49-F238E27FC236}">
                <a16:creationId xmlns:a16="http://schemas.microsoft.com/office/drawing/2014/main" id="{8FFE0DD5-7957-C7BD-327E-0FA2E1F020EC}"/>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6776057" y="3156529"/>
            <a:ext cx="5362221" cy="2933626"/>
          </a:xfrm>
          <a:prstGeom prst="rect">
            <a:avLst/>
          </a:prstGeom>
        </p:spPr>
      </p:pic>
      <p:sp>
        <p:nvSpPr>
          <p:cNvPr id="7" name="四角形: 角を丸くする 6">
            <a:extLst>
              <a:ext uri="{FF2B5EF4-FFF2-40B4-BE49-F238E27FC236}">
                <a16:creationId xmlns:a16="http://schemas.microsoft.com/office/drawing/2014/main" id="{E63D9F4F-DDED-C6AA-25FC-0304E1B0BFD2}"/>
              </a:ext>
            </a:extLst>
          </p:cNvPr>
          <p:cNvSpPr/>
          <p:nvPr/>
        </p:nvSpPr>
        <p:spPr>
          <a:xfrm>
            <a:off x="9341301" y="3189598"/>
            <a:ext cx="2380598" cy="976995"/>
          </a:xfrm>
          <a:prstGeom prst="roundRect">
            <a:avLst/>
          </a:prstGeom>
          <a:solidFill>
            <a:schemeClr val="bg1"/>
          </a:solidFill>
          <a:ln w="28575">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0070C0"/>
                </a:solidFill>
              </a:rPr>
              <a:t>性別で役割を決めているような印象を与えることはさけましょう。</a:t>
            </a:r>
            <a:endParaRPr kumimoji="1" lang="en-US" altLang="ja-JP" b="1" dirty="0">
              <a:solidFill>
                <a:srgbClr val="0070C0"/>
              </a:solidFill>
            </a:endParaRPr>
          </a:p>
        </p:txBody>
      </p:sp>
    </p:spTree>
    <p:extLst>
      <p:ext uri="{BB962C8B-B14F-4D97-AF65-F5344CB8AC3E}">
        <p14:creationId xmlns:p14="http://schemas.microsoft.com/office/powerpoint/2010/main" val="2633042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4DAD1AF-CA1E-0D60-D01D-C957D02A233C}"/>
              </a:ext>
            </a:extLst>
          </p:cNvPr>
          <p:cNvSpPr txBox="1"/>
          <p:nvPr/>
        </p:nvSpPr>
        <p:spPr>
          <a:xfrm>
            <a:off x="466073" y="1340296"/>
            <a:ext cx="11579252" cy="1292662"/>
          </a:xfrm>
          <a:prstGeom prst="rect">
            <a:avLst/>
          </a:prstGeom>
          <a:noFill/>
        </p:spPr>
        <p:txBody>
          <a:bodyPr wrap="square">
            <a:spAutoFit/>
          </a:bodyPr>
          <a:lstStyle/>
          <a:p>
            <a:r>
              <a:rPr lang="ja-JP" altLang="en-US" sz="2400" b="1" dirty="0">
                <a:solidFill>
                  <a:srgbClr val="000000"/>
                </a:solidFill>
                <a:latin typeface="BIZ UDPゴシック" panose="020B0400000000000000" pitchFamily="50" charset="-128"/>
                <a:ea typeface="BIZ UDPゴシック" panose="020B0400000000000000" pitchFamily="50" charset="-128"/>
              </a:rPr>
              <a:t>〇</a:t>
            </a:r>
            <a:r>
              <a:rPr lang="ja-JP" altLang="en-US" sz="2400" b="1" i="0" u="none" strike="noStrike" baseline="0" dirty="0">
                <a:solidFill>
                  <a:srgbClr val="000000"/>
                </a:solidFill>
                <a:latin typeface="BIZ UDPゴシック" panose="020B0400000000000000" pitchFamily="50" charset="-128"/>
                <a:ea typeface="BIZ UDPゴシック" panose="020B0400000000000000" pitchFamily="50" charset="-128"/>
              </a:rPr>
              <a:t>家庭や地域社会に関する取組 </a:t>
            </a:r>
            <a:endParaRPr lang="en-US" altLang="ja-JP" sz="2400" b="1" i="0" u="none" strike="noStrike" baseline="0" dirty="0">
              <a:solidFill>
                <a:srgbClr val="000000"/>
              </a:solidFill>
              <a:latin typeface="BIZ UDPゴシック" panose="020B0400000000000000" pitchFamily="50" charset="-128"/>
              <a:ea typeface="BIZ UDPゴシック" panose="020B0400000000000000" pitchFamily="50" charset="-128"/>
            </a:endParaRPr>
          </a:p>
          <a:p>
            <a:endParaRPr lang="en-US" altLang="ja-JP" dirty="0">
              <a:solidFill>
                <a:srgbClr val="000000"/>
              </a:solidFill>
              <a:latin typeface="BIZ UDPゴシック" panose="020B0400000000000000" pitchFamily="50" charset="-128"/>
              <a:ea typeface="BIZ UDPゴシック" panose="020B0400000000000000" pitchFamily="50" charset="-128"/>
            </a:endParaRPr>
          </a:p>
          <a:p>
            <a:r>
              <a:rPr lang="ja-JP" altLang="en-US" sz="1800" b="0" i="0" u="none" strike="noStrike" baseline="0" dirty="0">
                <a:solidFill>
                  <a:srgbClr val="000000"/>
                </a:solidFill>
                <a:latin typeface="BIZ UDPゴシック" panose="020B0400000000000000" pitchFamily="50" charset="-128"/>
                <a:ea typeface="BIZ UDPゴシック" panose="020B0400000000000000" pitchFamily="50" charset="-128"/>
              </a:rPr>
              <a:t>保護者や周囲の人々の意識は、児童生徒の考え方や行動に大きな影響を与えます。男女平等教育を推進する上で、保護者や地域社会の理解と協力が重要です。 	</a:t>
            </a:r>
          </a:p>
        </p:txBody>
      </p:sp>
      <p:pic>
        <p:nvPicPr>
          <p:cNvPr id="3" name="図 2">
            <a:extLst>
              <a:ext uri="{FF2B5EF4-FFF2-40B4-BE49-F238E27FC236}">
                <a16:creationId xmlns:a16="http://schemas.microsoft.com/office/drawing/2014/main" id="{3D825338-019A-34AE-C216-255CDF8402F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08547" y="2584171"/>
            <a:ext cx="5724640" cy="3127519"/>
          </a:xfrm>
          <a:prstGeom prst="rect">
            <a:avLst/>
          </a:prstGeom>
        </p:spPr>
      </p:pic>
      <p:pic>
        <p:nvPicPr>
          <p:cNvPr id="4" name="図 3">
            <a:extLst>
              <a:ext uri="{FF2B5EF4-FFF2-40B4-BE49-F238E27FC236}">
                <a16:creationId xmlns:a16="http://schemas.microsoft.com/office/drawing/2014/main" id="{DEB03BA4-1BC8-07A1-9CFC-F1D8DEA211A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255699" y="2584170"/>
            <a:ext cx="5694158" cy="3127519"/>
          </a:xfrm>
          <a:prstGeom prst="rect">
            <a:avLst/>
          </a:prstGeom>
        </p:spPr>
      </p:pic>
      <p:sp>
        <p:nvSpPr>
          <p:cNvPr id="5" name="テキスト ボックス 4">
            <a:extLst>
              <a:ext uri="{FF2B5EF4-FFF2-40B4-BE49-F238E27FC236}">
                <a16:creationId xmlns:a16="http://schemas.microsoft.com/office/drawing/2014/main" id="{9D4C692F-F96C-9323-94CD-66F9B0E0A8EE}"/>
              </a:ext>
            </a:extLst>
          </p:cNvPr>
          <p:cNvSpPr txBox="1"/>
          <p:nvPr/>
        </p:nvSpPr>
        <p:spPr>
          <a:xfrm>
            <a:off x="306374" y="310553"/>
            <a:ext cx="8298784" cy="523220"/>
          </a:xfrm>
          <a:prstGeom prst="rect">
            <a:avLst/>
          </a:prstGeom>
          <a:noFill/>
        </p:spPr>
        <p:txBody>
          <a:bodyPr wrap="square">
            <a:spAutoFit/>
          </a:bodyPr>
          <a:lstStyle/>
          <a:p>
            <a:r>
              <a:rPr lang="ja-JP" altLang="en-US" sz="2800" dirty="0">
                <a:latin typeface="BIZ UDPゴシック" panose="020B0400000000000000" pitchFamily="50" charset="-128"/>
                <a:ea typeface="BIZ UDPゴシック" panose="020B0400000000000000" pitchFamily="50" charset="-128"/>
              </a:rPr>
              <a:t>８　　男女平等教育の具体的な実践について</a:t>
            </a:r>
          </a:p>
        </p:txBody>
      </p:sp>
      <p:sp>
        <p:nvSpPr>
          <p:cNvPr id="2" name="正方形/長方形 1">
            <a:extLst>
              <a:ext uri="{FF2B5EF4-FFF2-40B4-BE49-F238E27FC236}">
                <a16:creationId xmlns:a16="http://schemas.microsoft.com/office/drawing/2014/main" id="{A3C79A4C-29B2-E360-E80E-2FE9D6B72081}"/>
              </a:ext>
            </a:extLst>
          </p:cNvPr>
          <p:cNvSpPr/>
          <p:nvPr/>
        </p:nvSpPr>
        <p:spPr>
          <a:xfrm>
            <a:off x="0" y="863439"/>
            <a:ext cx="4861350" cy="47685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800" dirty="0">
                <a:solidFill>
                  <a:schemeClr val="tx1"/>
                </a:solidFill>
                <a:latin typeface="BIZ UDPゴシック" panose="020B0400000000000000" pitchFamily="50" charset="-128"/>
                <a:ea typeface="BIZ UDPゴシック" panose="020B0400000000000000" pitchFamily="50" charset="-128"/>
              </a:rPr>
              <a:t>　</a:t>
            </a:r>
            <a:r>
              <a:rPr kumimoji="1" lang="ja-JP" altLang="en-US" sz="2400" dirty="0">
                <a:solidFill>
                  <a:schemeClr val="tx1"/>
                </a:solidFill>
                <a:latin typeface="BIZ UDPゴシック" panose="020B0400000000000000" pitchFamily="50" charset="-128"/>
                <a:ea typeface="BIZ UDPゴシック" panose="020B0400000000000000" pitchFamily="50" charset="-128"/>
              </a:rPr>
              <a:t>（２）男女平等教育の取組　</a:t>
            </a:r>
            <a:endParaRPr kumimoji="1" lang="ja-JP" altLang="en-US" sz="28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35093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596E5D9C-EB6C-4D0F-EFB2-8213FF9C9FB2}"/>
              </a:ext>
            </a:extLst>
          </p:cNvPr>
          <p:cNvSpPr>
            <a:spLocks noGrp="1"/>
          </p:cNvSpPr>
          <p:nvPr>
            <p:ph sz="quarter" idx="13"/>
          </p:nvPr>
        </p:nvSpPr>
        <p:spPr>
          <a:xfrm>
            <a:off x="824305" y="2728587"/>
            <a:ext cx="10543387" cy="1400826"/>
          </a:xfrm>
        </p:spPr>
        <p:txBody>
          <a:bodyPr>
            <a:noAutofit/>
          </a:bodyPr>
          <a:lstStyle/>
          <a:p>
            <a:pPr marL="0" indent="0">
              <a:buNone/>
            </a:pPr>
            <a:r>
              <a:rPr lang="ja-JP" altLang="en-US" sz="6000" dirty="0">
                <a:latin typeface="BIZ UDゴシック" panose="020B0400000000000000" pitchFamily="49" charset="-128"/>
                <a:ea typeface="BIZ UDゴシック" panose="020B0400000000000000" pitchFamily="49" charset="-128"/>
              </a:rPr>
              <a:t>（３）協　議・（４）発　表</a:t>
            </a:r>
            <a:endParaRPr kumimoji="1" lang="ja-JP" altLang="en-US" sz="6000" dirty="0">
              <a:latin typeface="BIZ UDゴシック" panose="020B0400000000000000" pitchFamily="49" charset="-128"/>
              <a:ea typeface="BIZ UDゴシック" panose="020B0400000000000000" pitchFamily="49" charset="-128"/>
            </a:endParaRPr>
          </a:p>
        </p:txBody>
      </p:sp>
      <p:sp>
        <p:nvSpPr>
          <p:cNvPr id="5" name="テキスト ボックス 4">
            <a:extLst>
              <a:ext uri="{FF2B5EF4-FFF2-40B4-BE49-F238E27FC236}">
                <a16:creationId xmlns:a16="http://schemas.microsoft.com/office/drawing/2014/main" id="{8EE282B7-EA95-83F5-967D-859F9F2C21DD}"/>
              </a:ext>
            </a:extLst>
          </p:cNvPr>
          <p:cNvSpPr txBox="1"/>
          <p:nvPr/>
        </p:nvSpPr>
        <p:spPr>
          <a:xfrm>
            <a:off x="378708" y="4077119"/>
            <a:ext cx="11434584" cy="1938992"/>
          </a:xfrm>
          <a:prstGeom prst="rect">
            <a:avLst/>
          </a:prstGeom>
          <a:solidFill>
            <a:schemeClr val="accent6">
              <a:lumMod val="20000"/>
              <a:lumOff val="80000"/>
            </a:schemeClr>
          </a:solidFill>
        </p:spPr>
        <p:txBody>
          <a:bodyPr wrap="square">
            <a:spAutoFit/>
          </a:bodyPr>
          <a:lstStyle/>
          <a:p>
            <a:r>
              <a:rPr kumimoji="1" lang="ja-JP" altLang="en-US" sz="2000" dirty="0"/>
              <a:t>協議テーマ：先生方が実践していることや意識していること、修正できそうなこと</a:t>
            </a:r>
            <a:endParaRPr kumimoji="1" lang="en-US" altLang="ja-JP" sz="2000" dirty="0"/>
          </a:p>
          <a:p>
            <a:endParaRPr kumimoji="1" lang="en-US" altLang="ja-JP" sz="2000" dirty="0"/>
          </a:p>
          <a:p>
            <a:r>
              <a:rPr kumimoji="1" lang="ja-JP" altLang="en-US" sz="2000" dirty="0"/>
              <a:t>　</a:t>
            </a:r>
            <a:r>
              <a:rPr kumimoji="1" lang="en-US" altLang="ja-JP" sz="2000" dirty="0"/>
              <a:t>POINT</a:t>
            </a:r>
            <a:r>
              <a:rPr kumimoji="1" lang="ja-JP" altLang="en-US" sz="2000" dirty="0"/>
              <a:t>　・「学校ではどのような男女平等教育の取組を行っているか？」</a:t>
            </a:r>
            <a:endParaRPr kumimoji="1" lang="en-US" altLang="ja-JP" sz="2000" dirty="0"/>
          </a:p>
          <a:p>
            <a:endParaRPr kumimoji="1" lang="en-US" altLang="ja-JP" sz="2000" dirty="0"/>
          </a:p>
          <a:p>
            <a:r>
              <a:rPr kumimoji="1" lang="ja-JP" altLang="en-US" sz="2000" dirty="0"/>
              <a:t>　　　　　・「学校が男女平等について、保護者や地域社会の理解と協力を得るためには、どのよ</a:t>
            </a:r>
            <a:endParaRPr kumimoji="1" lang="en-US" altLang="ja-JP" sz="2000" dirty="0"/>
          </a:p>
          <a:p>
            <a:r>
              <a:rPr kumimoji="1" lang="ja-JP" altLang="en-US" sz="2000" dirty="0"/>
              <a:t>　　　　　　うなことが考えられるか？」</a:t>
            </a:r>
            <a:endParaRPr lang="ja-JP" altLang="en-US" sz="2000" dirty="0"/>
          </a:p>
        </p:txBody>
      </p:sp>
    </p:spTree>
    <p:extLst>
      <p:ext uri="{BB962C8B-B14F-4D97-AF65-F5344CB8AC3E}">
        <p14:creationId xmlns:p14="http://schemas.microsoft.com/office/powerpoint/2010/main" val="3078194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20D44171-A11C-56F1-0C02-BC8BF13841B0}"/>
              </a:ext>
            </a:extLst>
          </p:cNvPr>
          <p:cNvSpPr txBox="1">
            <a:spLocks/>
          </p:cNvSpPr>
          <p:nvPr/>
        </p:nvSpPr>
        <p:spPr>
          <a:xfrm>
            <a:off x="2717106" y="424302"/>
            <a:ext cx="6757788" cy="1038663"/>
          </a:xfrm>
          <a:prstGeom prst="rect">
            <a:avLst/>
          </a:prstGeom>
        </p:spPr>
        <p:txBody>
          <a:bodyPr>
            <a:normAutofit/>
          </a:bodyPr>
          <a:lst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a:lstStyle>
          <a:p>
            <a:r>
              <a:rPr lang="ja-JP" altLang="en-US" dirty="0">
                <a:latin typeface="BIZ UDゴシック" panose="020B0400000000000000" pitchFamily="49" charset="-128"/>
                <a:ea typeface="BIZ UDゴシック" panose="020B0400000000000000" pitchFamily="49" charset="-128"/>
              </a:rPr>
              <a:t>以上で研修会を終了いたします。</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お疲れ様でした。</a:t>
            </a:r>
          </a:p>
        </p:txBody>
      </p:sp>
      <p:sp>
        <p:nvSpPr>
          <p:cNvPr id="2" name="テキスト ボックス 1">
            <a:extLst>
              <a:ext uri="{FF2B5EF4-FFF2-40B4-BE49-F238E27FC236}">
                <a16:creationId xmlns:a16="http://schemas.microsoft.com/office/drawing/2014/main" id="{6EC70D45-7469-AE8D-DBE4-8E882890D442}"/>
              </a:ext>
            </a:extLst>
          </p:cNvPr>
          <p:cNvSpPr txBox="1"/>
          <p:nvPr/>
        </p:nvSpPr>
        <p:spPr>
          <a:xfrm>
            <a:off x="35471" y="1719639"/>
            <a:ext cx="12192000" cy="3970318"/>
          </a:xfrm>
          <a:prstGeom prst="rect">
            <a:avLst/>
          </a:prstGeom>
          <a:noFill/>
        </p:spPr>
        <p:txBody>
          <a:bodyPr wrap="square">
            <a:spAutoFit/>
          </a:bodyPr>
          <a:lstStyle/>
          <a:p>
            <a:r>
              <a:rPr lang="ja-JP" altLang="en-US" sz="2000">
                <a:latin typeface="UD デジタル 教科書体 NK-B" panose="02020700000000000000" pitchFamily="18" charset="-128"/>
                <a:ea typeface="UD デジタル 教科書体 NK-B" panose="02020700000000000000" pitchFamily="18" charset="-128"/>
              </a:rPr>
              <a:t>内閣府男女</a:t>
            </a:r>
            <a:r>
              <a:rPr lang="ja-JP" altLang="en-US" sz="2000" dirty="0">
                <a:latin typeface="UD デジタル 教科書体 NK-B" panose="02020700000000000000" pitchFamily="18" charset="-128"/>
                <a:ea typeface="UD デジタル 教科書体 NK-B" panose="02020700000000000000" pitchFamily="18" charset="-128"/>
              </a:rPr>
              <a:t>共同参画局　男女共同参画週間のキャッチフレーズ　第</a:t>
            </a:r>
            <a:r>
              <a:rPr lang="en-US" altLang="ja-JP" sz="2000" dirty="0">
                <a:latin typeface="UD デジタル 教科書体 NK-B" panose="02020700000000000000" pitchFamily="18" charset="-128"/>
                <a:ea typeface="UD デジタル 教科書体 NK-B" panose="02020700000000000000" pitchFamily="18" charset="-128"/>
              </a:rPr>
              <a:t>20</a:t>
            </a:r>
            <a:r>
              <a:rPr lang="ja-JP" altLang="en-US" sz="2000" dirty="0">
                <a:latin typeface="UD デジタル 教科書体 NK-B" panose="02020700000000000000" pitchFamily="18" charset="-128"/>
                <a:ea typeface="UD デジタル 教科書体 NK-B" panose="02020700000000000000" pitchFamily="18" charset="-128"/>
              </a:rPr>
              <a:t>回（令和</a:t>
            </a:r>
            <a:r>
              <a:rPr lang="en-US" altLang="ja-JP" sz="2000" dirty="0">
                <a:latin typeface="UD デジタル 教科書体 NK-B" panose="02020700000000000000" pitchFamily="18" charset="-128"/>
                <a:ea typeface="UD デジタル 教科書体 NK-B" panose="02020700000000000000" pitchFamily="18" charset="-128"/>
              </a:rPr>
              <a:t>2</a:t>
            </a:r>
            <a:r>
              <a:rPr lang="ja-JP" altLang="en-US" sz="2000" dirty="0">
                <a:latin typeface="UD デジタル 教科書体 NK-B" panose="02020700000000000000" pitchFamily="18" charset="-128"/>
                <a:ea typeface="UD デジタル 教科書体 NK-B" panose="02020700000000000000" pitchFamily="18" charset="-128"/>
              </a:rPr>
              <a:t>年度）</a:t>
            </a:r>
          </a:p>
          <a:p>
            <a:r>
              <a:rPr lang="ja-JP" altLang="en-US" sz="2000" dirty="0">
                <a:latin typeface="UD デジタル 教科書体 NK-B" panose="02020700000000000000" pitchFamily="18" charset="-128"/>
                <a:ea typeface="UD デジタル 教科書体 NK-B" panose="02020700000000000000" pitchFamily="18" charset="-128"/>
              </a:rPr>
              <a:t>テーマ</a:t>
            </a:r>
            <a:r>
              <a:rPr lang="en-US" altLang="ja-JP" sz="2000" dirty="0">
                <a:latin typeface="UD デジタル 教科書体 NK-B" panose="02020700000000000000" pitchFamily="18" charset="-128"/>
                <a:ea typeface="UD デジタル 教科書体 NK-B" panose="02020700000000000000" pitchFamily="18" charset="-128"/>
              </a:rPr>
              <a:t>:</a:t>
            </a:r>
            <a:r>
              <a:rPr lang="ja-JP" altLang="en-US" sz="2000" dirty="0">
                <a:latin typeface="UD デジタル 教科書体 NK-B" panose="02020700000000000000" pitchFamily="18" charset="-128"/>
                <a:ea typeface="UD デジタル 教科書体 NK-B" panose="02020700000000000000" pitchFamily="18" charset="-128"/>
              </a:rPr>
              <a:t>自分らしい人生を実現するために、時間をどう使っていくのか。家族や地域、社会はそれをどう後押しして　</a:t>
            </a:r>
            <a:endParaRPr lang="en-US" altLang="ja-JP" sz="2000" dirty="0">
              <a:latin typeface="UD デジタル 教科書体 NK-B" panose="02020700000000000000" pitchFamily="18" charset="-128"/>
              <a:ea typeface="UD デジタル 教科書体 NK-B" panose="02020700000000000000" pitchFamily="18" charset="-128"/>
            </a:endParaRPr>
          </a:p>
          <a:p>
            <a:r>
              <a:rPr lang="ja-JP" altLang="en-US" sz="2000" dirty="0">
                <a:latin typeface="UD デジタル 教科書体 NK-B" panose="02020700000000000000" pitchFamily="18" charset="-128"/>
                <a:ea typeface="UD デジタル 教科書体 NK-B" panose="02020700000000000000" pitchFamily="18" charset="-128"/>
              </a:rPr>
              <a:t>　　　　　　いくのか。それを社会全体で考えていくきっかけとなるキャッチフレーズ</a:t>
            </a:r>
            <a:endParaRPr lang="en-US" altLang="ja-JP" sz="2000" dirty="0">
              <a:latin typeface="UD デジタル 教科書体 NK-B" panose="02020700000000000000" pitchFamily="18" charset="-128"/>
              <a:ea typeface="UD デジタル 教科書体 NK-B" panose="02020700000000000000" pitchFamily="18" charset="-128"/>
            </a:endParaRP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最優秀賞</a:t>
            </a:r>
          </a:p>
          <a:p>
            <a:r>
              <a:rPr lang="ja-JP" altLang="en-US" sz="2400" dirty="0">
                <a:latin typeface="UD デジタル 教科書体 NK-B" panose="02020700000000000000" pitchFamily="18" charset="-128"/>
                <a:ea typeface="UD デジタル 教科書体 NK-B" panose="02020700000000000000" pitchFamily="18" charset="-128"/>
              </a:rPr>
              <a:t>「そっか。いい人生は、いい時間の使い方なんだ。」 （大阪府　山野　大輔さん）</a:t>
            </a:r>
          </a:p>
          <a:p>
            <a:r>
              <a:rPr lang="ja-JP" altLang="en-US" sz="2400" dirty="0">
                <a:latin typeface="UD デジタル 教科書体 NK-B" panose="02020700000000000000" pitchFamily="18" charset="-128"/>
                <a:ea typeface="UD デジタル 教科書体 NK-B" panose="02020700000000000000" pitchFamily="18" charset="-128"/>
              </a:rPr>
              <a:t>「ワクワク・ライフ・バランス」（島根県　松江市男女共同参画センター）</a:t>
            </a:r>
            <a:endParaRPr lang="en-US" altLang="ja-JP" sz="2400" dirty="0">
              <a:latin typeface="UD デジタル 教科書体 NK-B" panose="02020700000000000000" pitchFamily="18" charset="-128"/>
              <a:ea typeface="UD デジタル 教科書体 NK-B" panose="02020700000000000000" pitchFamily="18" charset="-128"/>
            </a:endParaRP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優秀賞</a:t>
            </a:r>
          </a:p>
          <a:p>
            <a:r>
              <a:rPr lang="ja-JP" altLang="en-US" sz="2400" dirty="0">
                <a:latin typeface="UD デジタル 教科書体 NK-B" panose="02020700000000000000" pitchFamily="18" charset="-128"/>
                <a:ea typeface="UD デジタル 教科書体 NK-B" panose="02020700000000000000" pitchFamily="18" charset="-128"/>
              </a:rPr>
              <a:t>「人生の時間割は自分で作ろう。」（京都府　鈴木　恵美さん）</a:t>
            </a:r>
          </a:p>
          <a:p>
            <a:r>
              <a:rPr lang="ja-JP" altLang="en-US" sz="2400" dirty="0">
                <a:latin typeface="UD デジタル 教科書体 NK-B" panose="02020700000000000000" pitchFamily="18" charset="-128"/>
                <a:ea typeface="UD デジタル 教科書体 NK-B" panose="02020700000000000000" pitchFamily="18" charset="-128"/>
              </a:rPr>
              <a:t>「みんなで支える　一人一人の「使える」時間」（神奈川県　浜口　直樹さん）</a:t>
            </a:r>
            <a:endParaRPr lang="ja-JP" altLang="en-US"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86404916"/>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2B31D25-712D-46FD-A9DF-85443E555627}">
  <ds:schemaRefs>
    <ds:schemaRef ds:uri="16c05727-aa75-4e4a-9b5f-8a80a1165891"/>
    <ds:schemaRef ds:uri="http://purl.org/dc/elements/1.1/"/>
    <ds:schemaRef ds:uri="71af3243-3dd4-4a8d-8c0d-dd76da1f02a5"/>
    <ds:schemaRef ds:uri="http://schemas.microsoft.com/office/2006/documentManagement/type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2E158AC7-AA74-4FE4-9207-24EA2187AAEA}">
  <ds:schemaRefs>
    <ds:schemaRef ds:uri="http://schemas.microsoft.com/sharepoint/v3/contenttype/forms"/>
  </ds:schemaRefs>
</ds:datastoreItem>
</file>

<file path=customXml/itemProps3.xml><?xml version="1.0" encoding="utf-8"?>
<ds:datastoreItem xmlns:ds="http://schemas.openxmlformats.org/officeDocument/2006/customXml" ds:itemID="{297E0B37-40BF-4857-B2E5-B52E6B39D4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772</TotalTime>
  <Words>2322</Words>
  <Application>Microsoft Office PowerPoint</Application>
  <PresentationFormat>ワイド画面</PresentationFormat>
  <Paragraphs>182</Paragraphs>
  <Slides>7</Slides>
  <Notes>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BIZ UDPゴシック</vt:lpstr>
      <vt:lpstr>BIZ UDゴシック</vt:lpstr>
      <vt:lpstr>HGS創英角ﾎﾟｯﾌﾟ体</vt:lpstr>
      <vt:lpstr>Meiryo UI</vt:lpstr>
      <vt:lpstr>ＭＳ 明朝</vt:lpstr>
      <vt:lpstr>UD デジタル 教科書体 NK-B</vt:lpstr>
      <vt:lpstr>Arial</vt:lpstr>
      <vt:lpstr>Gill Sans MT</vt:lpstr>
      <vt:lpstr>ギャラリー</vt:lpstr>
      <vt:lpstr>～男女平等意識を高める校内短時間研修～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堀口 剛（人権教育課）</cp:lastModifiedBy>
  <cp:revision>64</cp:revision>
  <cp:lastPrinted>2025-11-18T01:07:51Z</cp:lastPrinted>
  <dcterms:created xsi:type="dcterms:W3CDTF">2024-06-21T00:04:08Z</dcterms:created>
  <dcterms:modified xsi:type="dcterms:W3CDTF">2026-03-03T01:10:40Z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