
<file path=[Content_Types].xml><?xml version="1.0" encoding="utf-8"?>
<Types xmlns="http://schemas.openxmlformats.org/package/2006/content-types">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presProps.xml" ContentType="application/vnd.openxmlformats-officedocument.presentationml.presProps+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Default Extension="xlsx" ContentType="application/vnd.openxmlformats-officedocument.spreadsheetml.sheet"/>
  <Override PartName="/ppt/viewProps.xml" ContentType="application/vnd.openxmlformats-officedocument.presentationml.viewProps+xml"/>
  <Override PartName="/ppt/charts/chart1.xml" ContentType="application/vnd.openxmlformats-officedocument.drawingml.char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56" r:id="rId2"/>
    <p:sldId id="257" r:id="rId3"/>
  </p:sldIdLst>
  <p:sldSz cx="6858000" cy="9144000" type="screen4x3"/>
  <p:notesSz cx="6807200" cy="9939338"/>
  <p:defaultTextStyle>
    <a:defPPr>
      <a:defRPr lang="ja-JP"/>
    </a:defPPr>
    <a:lvl1pPr algn="l" rtl="0" fontAlgn="base">
      <a:spcBef>
        <a:spcPct val="0"/>
      </a:spcBef>
      <a:spcAft>
        <a:spcPct val="0"/>
      </a:spcAft>
      <a:defRPr kumimoji="1"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CCFFFF"/>
    <a:srgbClr val="00FFFF"/>
    <a:srgbClr val="00CCFF"/>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9165" autoAdjust="0"/>
  </p:normalViewPr>
  <p:slideViewPr>
    <p:cSldViewPr>
      <p:cViewPr>
        <p:scale>
          <a:sx n="100" d="100"/>
          <a:sy n="100" d="100"/>
        </p:scale>
        <p:origin x="-936" y="-108"/>
      </p:cViewPr>
      <p:guideLst>
        <p:guide orient="horz" pos="2880"/>
        <p:guide pos="2160"/>
      </p:guideLst>
    </p:cSldViewPr>
  </p:slideViewPr>
  <p:notesTextViewPr>
    <p:cViewPr>
      <p:scale>
        <a:sx n="100" d="100"/>
        <a:sy n="100" d="100"/>
      </p:scale>
      <p:origin x="0" y="0"/>
    </p:cViewPr>
  </p:notesTextViewPr>
  <p:notesViewPr>
    <p:cSldViewPr>
      <p:cViewPr varScale="1">
        <p:scale>
          <a:sx n="57" d="100"/>
          <a:sy n="57" d="100"/>
        </p:scale>
        <p:origin x="-2520" y="-84"/>
      </p:cViewPr>
      <p:guideLst>
        <p:guide orient="horz" pos="3131"/>
        <p:guide pos="2144"/>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Office_Excel_______1.xlsx"/></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ja-JP"/>
  <c:chart>
    <c:autoTitleDeleted val="1"/>
    <c:plotArea>
      <c:layout>
        <c:manualLayout>
          <c:layoutTarget val="inner"/>
          <c:xMode val="edge"/>
          <c:yMode val="edge"/>
          <c:x val="0.21348938271605153"/>
          <c:y val="0.11519495614035165"/>
          <c:w val="0.53691827485380161"/>
          <c:h val="0.80537741228070703"/>
        </c:manualLayout>
      </c:layout>
      <c:radarChart>
        <c:radarStyle val="marker"/>
        <c:ser>
          <c:idx val="0"/>
          <c:order val="0"/>
          <c:tx>
            <c:strRef>
              <c:f>Sheet1!$B$1</c:f>
              <c:strCache>
                <c:ptCount val="1"/>
                <c:pt idx="0">
                  <c:v>結果</c:v>
                </c:pt>
              </c:strCache>
            </c:strRef>
          </c:tx>
          <c:spPr>
            <a:ln w="76200"/>
          </c:spPr>
          <c:marker>
            <c:symbol val="none"/>
          </c:marker>
          <c:cat>
            <c:strRef>
              <c:f>Sheet1!$A$2:$A$11</c:f>
              <c:strCache>
                <c:ptCount val="10"/>
                <c:pt idx="0">
                  <c:v>①水の流れ</c:v>
                </c:pt>
                <c:pt idx="1">
                  <c:v>②水の澄み具合</c:v>
                </c:pt>
                <c:pt idx="2">
                  <c:v>③生き物</c:v>
                </c:pt>
                <c:pt idx="3">
                  <c:v>④植物</c:v>
                </c:pt>
                <c:pt idx="4">
                  <c:v>⑤まわりの景色</c:v>
                </c:pt>
                <c:pt idx="5">
                  <c:v>⑥自然の音</c:v>
                </c:pt>
                <c:pt idx="6">
                  <c:v>⑦におい</c:v>
                </c:pt>
                <c:pt idx="7">
                  <c:v>　　　　⑧
　　食べら
　　れる物</c:v>
                </c:pt>
                <c:pt idx="8">
                  <c:v>　⑨
遊ぶ</c:v>
                </c:pt>
                <c:pt idx="9">
                  <c:v>⑩触る</c:v>
                </c:pt>
              </c:strCache>
            </c:strRef>
          </c:cat>
          <c:val>
            <c:numRef>
              <c:f>Sheet1!$B$2:$B$11</c:f>
              <c:numCache>
                <c:formatCode>General</c:formatCode>
                <c:ptCount val="10"/>
              </c:numCache>
            </c:numRef>
          </c:val>
        </c:ser>
        <c:axId val="102980224"/>
        <c:axId val="102994304"/>
      </c:radarChart>
      <c:catAx>
        <c:axId val="102980224"/>
        <c:scaling>
          <c:orientation val="minMax"/>
        </c:scaling>
        <c:axPos val="b"/>
        <c:majorGridlines/>
        <c:numFmt formatCode="yyyy/mm/dd" sourceLinked="1"/>
        <c:tickLblPos val="nextTo"/>
        <c:txPr>
          <a:bodyPr/>
          <a:lstStyle/>
          <a:p>
            <a:pPr>
              <a:defRPr sz="1400" b="1">
                <a:latin typeface="HG丸ｺﾞｼｯｸM-PRO" panose="020F0600000000000000" pitchFamily="50" charset="-128"/>
                <a:ea typeface="HG丸ｺﾞｼｯｸM-PRO" panose="020F0600000000000000" pitchFamily="50" charset="-128"/>
              </a:defRPr>
            </a:pPr>
            <a:endParaRPr lang="ja-JP"/>
          </a:p>
        </c:txPr>
        <c:crossAx val="102994304"/>
        <c:crosses val="autoZero"/>
        <c:auto val="1"/>
        <c:lblAlgn val="ctr"/>
        <c:lblOffset val="100"/>
      </c:catAx>
      <c:valAx>
        <c:axId val="102994304"/>
        <c:scaling>
          <c:orientation val="minMax"/>
          <c:max val="3"/>
          <c:min val="0"/>
        </c:scaling>
        <c:axPos val="l"/>
        <c:majorGridlines>
          <c:spPr>
            <a:ln>
              <a:prstDash val="dash"/>
            </a:ln>
          </c:spPr>
        </c:majorGridlines>
        <c:numFmt formatCode="General" sourceLinked="1"/>
        <c:majorTickMark val="cross"/>
        <c:tickLblPos val="nextTo"/>
        <c:txPr>
          <a:bodyPr/>
          <a:lstStyle/>
          <a:p>
            <a:pPr>
              <a:defRPr sz="1400" b="1">
                <a:solidFill>
                  <a:schemeClr val="tx1"/>
                </a:solidFill>
                <a:latin typeface="HG丸ｺﾞｼｯｸM-PRO" panose="020F0600000000000000" pitchFamily="50" charset="-128"/>
                <a:ea typeface="HG丸ｺﾞｼｯｸM-PRO" panose="020F0600000000000000" pitchFamily="50" charset="-128"/>
              </a:defRPr>
            </a:pPr>
            <a:endParaRPr lang="ja-JP"/>
          </a:p>
        </c:txPr>
        <c:crossAx val="102980224"/>
        <c:crosses val="autoZero"/>
        <c:crossBetween val="between"/>
        <c:majorUnit val="1"/>
      </c:valAx>
    </c:plotArea>
    <c:plotVisOnly val="1"/>
    <c:dispBlanksAs val="gap"/>
  </c:chart>
  <c:txPr>
    <a:bodyPr/>
    <a:lstStyle/>
    <a:p>
      <a:pPr>
        <a:defRPr sz="1800"/>
      </a:pPr>
      <a:endParaRPr lang="ja-JP"/>
    </a:p>
  </c:txPr>
  <c:externalData r:id="rId1"/>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1" y="1"/>
            <a:ext cx="2949787" cy="496967"/>
          </a:xfrm>
          <a:prstGeom prst="rect">
            <a:avLst/>
          </a:prstGeom>
        </p:spPr>
        <p:txBody>
          <a:bodyPr vert="horz" lIns="91432" tIns="45716" rIns="91432" bIns="45716" rtlCol="0"/>
          <a:lstStyle>
            <a:lvl1pPr algn="l">
              <a:defRPr sz="1200"/>
            </a:lvl1pPr>
          </a:lstStyle>
          <a:p>
            <a:pPr>
              <a:defRPr/>
            </a:pPr>
            <a:endParaRPr lang="ja-JP" altLang="en-US"/>
          </a:p>
        </p:txBody>
      </p:sp>
      <p:sp>
        <p:nvSpPr>
          <p:cNvPr id="3" name="日付プレースホルダ 2"/>
          <p:cNvSpPr>
            <a:spLocks noGrp="1"/>
          </p:cNvSpPr>
          <p:nvPr>
            <p:ph type="dt" idx="1"/>
          </p:nvPr>
        </p:nvSpPr>
        <p:spPr>
          <a:xfrm>
            <a:off x="3855839" y="1"/>
            <a:ext cx="2949787" cy="496967"/>
          </a:xfrm>
          <a:prstGeom prst="rect">
            <a:avLst/>
          </a:prstGeom>
        </p:spPr>
        <p:txBody>
          <a:bodyPr vert="horz" lIns="91432" tIns="45716" rIns="91432" bIns="45716" rtlCol="0"/>
          <a:lstStyle>
            <a:lvl1pPr algn="r">
              <a:defRPr sz="1200"/>
            </a:lvl1pPr>
          </a:lstStyle>
          <a:p>
            <a:pPr>
              <a:defRPr/>
            </a:pPr>
            <a:fld id="{925CAB70-E6DD-45A3-896B-40E736E5EB7B}" type="datetimeFigureOut">
              <a:rPr lang="ja-JP" altLang="en-US"/>
              <a:pPr>
                <a:defRPr/>
              </a:pPr>
              <a:t>2013/12/26</a:t>
            </a:fld>
            <a:endParaRPr lang="ja-JP" altLang="en-US"/>
          </a:p>
        </p:txBody>
      </p:sp>
      <p:sp>
        <p:nvSpPr>
          <p:cNvPr id="4" name="スライド イメージ プレースホルダ 3"/>
          <p:cNvSpPr>
            <a:spLocks noGrp="1" noRot="1" noChangeAspect="1"/>
          </p:cNvSpPr>
          <p:nvPr>
            <p:ph type="sldImg" idx="2"/>
          </p:nvPr>
        </p:nvSpPr>
        <p:spPr>
          <a:xfrm>
            <a:off x="2006600" y="746125"/>
            <a:ext cx="2794000" cy="3725863"/>
          </a:xfrm>
          <a:prstGeom prst="rect">
            <a:avLst/>
          </a:prstGeom>
          <a:noFill/>
          <a:ln w="12700">
            <a:solidFill>
              <a:prstClr val="black"/>
            </a:solidFill>
          </a:ln>
        </p:spPr>
        <p:txBody>
          <a:bodyPr vert="horz" lIns="91432" tIns="45716" rIns="91432" bIns="45716" rtlCol="0" anchor="ctr"/>
          <a:lstStyle/>
          <a:p>
            <a:pPr lvl="0"/>
            <a:endParaRPr lang="ja-JP" altLang="en-US" noProof="0" smtClean="0"/>
          </a:p>
        </p:txBody>
      </p:sp>
      <p:sp>
        <p:nvSpPr>
          <p:cNvPr id="5" name="ノート プレースホルダ 4"/>
          <p:cNvSpPr>
            <a:spLocks noGrp="1"/>
          </p:cNvSpPr>
          <p:nvPr>
            <p:ph type="body" sz="quarter" idx="3"/>
          </p:nvPr>
        </p:nvSpPr>
        <p:spPr>
          <a:xfrm>
            <a:off x="680720" y="4721187"/>
            <a:ext cx="5445760" cy="4472702"/>
          </a:xfrm>
          <a:prstGeom prst="rect">
            <a:avLst/>
          </a:prstGeom>
        </p:spPr>
        <p:txBody>
          <a:bodyPr vert="horz" lIns="91432" tIns="45716" rIns="91432" bIns="45716" rtlCol="0">
            <a:normAutofit/>
          </a:bodyPr>
          <a:lstStyle/>
          <a:p>
            <a:pPr lvl="0"/>
            <a:r>
              <a:rPr lang="ja-JP" altLang="en-US" noProof="0" smtClean="0"/>
              <a:t>マスタ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p>
        </p:txBody>
      </p:sp>
      <p:sp>
        <p:nvSpPr>
          <p:cNvPr id="6" name="フッター プレースホルダ 5"/>
          <p:cNvSpPr>
            <a:spLocks noGrp="1"/>
          </p:cNvSpPr>
          <p:nvPr>
            <p:ph type="ftr" sz="quarter" idx="4"/>
          </p:nvPr>
        </p:nvSpPr>
        <p:spPr>
          <a:xfrm>
            <a:off x="1" y="9440647"/>
            <a:ext cx="2949787" cy="496967"/>
          </a:xfrm>
          <a:prstGeom prst="rect">
            <a:avLst/>
          </a:prstGeom>
        </p:spPr>
        <p:txBody>
          <a:bodyPr vert="horz" lIns="91432" tIns="45716" rIns="91432" bIns="45716" rtlCol="0" anchor="b"/>
          <a:lstStyle>
            <a:lvl1pPr algn="l">
              <a:defRPr sz="1200"/>
            </a:lvl1pPr>
          </a:lstStyle>
          <a:p>
            <a:pPr>
              <a:defRPr/>
            </a:pPr>
            <a:endParaRPr lang="ja-JP" altLang="en-US"/>
          </a:p>
        </p:txBody>
      </p:sp>
      <p:sp>
        <p:nvSpPr>
          <p:cNvPr id="7" name="スライド番号プレースホルダ 6"/>
          <p:cNvSpPr>
            <a:spLocks noGrp="1"/>
          </p:cNvSpPr>
          <p:nvPr>
            <p:ph type="sldNum" sz="quarter" idx="5"/>
          </p:nvPr>
        </p:nvSpPr>
        <p:spPr>
          <a:xfrm>
            <a:off x="3855839" y="9440647"/>
            <a:ext cx="2949787" cy="496967"/>
          </a:xfrm>
          <a:prstGeom prst="rect">
            <a:avLst/>
          </a:prstGeom>
        </p:spPr>
        <p:txBody>
          <a:bodyPr vert="horz" lIns="91432" tIns="45716" rIns="91432" bIns="45716" rtlCol="0" anchor="b"/>
          <a:lstStyle>
            <a:lvl1pPr algn="r">
              <a:defRPr sz="1200"/>
            </a:lvl1pPr>
          </a:lstStyle>
          <a:p>
            <a:pPr>
              <a:defRPr/>
            </a:pPr>
            <a:fld id="{D8668201-3EBE-44E1-80F9-F113A7FBE492}" type="slidenum">
              <a:rPr lang="ja-JP" altLang="en-US"/>
              <a:pPr>
                <a:defRPr/>
              </a:pPr>
              <a:t>&lt;#&gt;</a:t>
            </a:fld>
            <a:endParaRPr lang="ja-JP" altLang="en-US"/>
          </a:p>
        </p:txBody>
      </p:sp>
    </p:spTree>
    <p:extLst>
      <p:ext uri="{BB962C8B-B14F-4D97-AF65-F5344CB8AC3E}">
        <p14:creationId xmlns="" xmlns:p14="http://schemas.microsoft.com/office/powerpoint/2010/main" val="16886862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mn-lt"/>
        <a:ea typeface="+mn-ea"/>
        <a:cs typeface="+mn-cs"/>
      </a:defRPr>
    </a:lvl1pPr>
    <a:lvl2pPr marL="457200" algn="l" rtl="0" eaLnBrk="0" fontAlgn="base" hangingPunct="0">
      <a:spcBef>
        <a:spcPct val="30000"/>
      </a:spcBef>
      <a:spcAft>
        <a:spcPct val="0"/>
      </a:spcAft>
      <a:defRPr kumimoji="1" sz="1200" kern="1200">
        <a:solidFill>
          <a:schemeClr val="tx1"/>
        </a:solidFill>
        <a:latin typeface="+mn-lt"/>
        <a:ea typeface="+mn-ea"/>
        <a:cs typeface="+mn-cs"/>
      </a:defRPr>
    </a:lvl2pPr>
    <a:lvl3pPr marL="914400" algn="l" rtl="0" eaLnBrk="0" fontAlgn="base" hangingPunct="0">
      <a:spcBef>
        <a:spcPct val="30000"/>
      </a:spcBef>
      <a:spcAft>
        <a:spcPct val="0"/>
      </a:spcAft>
      <a:defRPr kumimoji="1" sz="1200" kern="1200">
        <a:solidFill>
          <a:schemeClr val="tx1"/>
        </a:solidFill>
        <a:latin typeface="+mn-lt"/>
        <a:ea typeface="+mn-ea"/>
        <a:cs typeface="+mn-cs"/>
      </a:defRPr>
    </a:lvl3pPr>
    <a:lvl4pPr marL="1371600" algn="l" rtl="0" eaLnBrk="0" fontAlgn="base" hangingPunct="0">
      <a:spcBef>
        <a:spcPct val="30000"/>
      </a:spcBef>
      <a:spcAft>
        <a:spcPct val="0"/>
      </a:spcAft>
      <a:defRPr kumimoji="1" sz="1200" kern="1200">
        <a:solidFill>
          <a:schemeClr val="tx1"/>
        </a:solidFill>
        <a:latin typeface="+mn-lt"/>
        <a:ea typeface="+mn-ea"/>
        <a:cs typeface="+mn-cs"/>
      </a:defRPr>
    </a:lvl4pPr>
    <a:lvl5pPr marL="1828800" algn="l" rtl="0" eaLnBrk="0" fontAlgn="base" hangingPunct="0">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pPr>
              <a:defRPr/>
            </a:pPr>
            <a:fld id="{D8668201-3EBE-44E1-80F9-F113A7FBE492}" type="slidenum">
              <a:rPr lang="ja-JP" altLang="en-US" smtClean="0"/>
              <a:pPr>
                <a:defRPr/>
              </a:pPr>
              <a:t>1</a:t>
            </a:fld>
            <a:endParaRPr lang="ja-JP"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pPr>
              <a:defRPr/>
            </a:pPr>
            <a:fld id="{D8668201-3EBE-44E1-80F9-F113A7FBE492}" type="slidenum">
              <a:rPr lang="ja-JP" altLang="en-US" smtClean="0"/>
              <a:pPr>
                <a:defRPr/>
              </a:pPr>
              <a:t>2</a:t>
            </a:fld>
            <a:endParaRPr lang="ja-JP" alt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白紙">
    <p:spTree>
      <p:nvGrpSpPr>
        <p:cNvPr id="1" name=""/>
        <p:cNvGrpSpPr/>
        <p:nvPr/>
      </p:nvGrpSpPr>
      <p:grpSpPr>
        <a:xfrm>
          <a:off x="0" y="0"/>
          <a:ext cx="0" cy="0"/>
          <a:chOff x="0" y="0"/>
          <a:chExt cx="0" cy="0"/>
        </a:xfrm>
      </p:grpSpPr>
      <p:sp>
        <p:nvSpPr>
          <p:cNvPr id="3" name="日付プレースホルダ 3"/>
          <p:cNvSpPr>
            <a:spLocks noGrp="1"/>
          </p:cNvSpPr>
          <p:nvPr>
            <p:ph type="dt" sz="half" idx="10"/>
          </p:nvPr>
        </p:nvSpPr>
        <p:spPr/>
        <p:txBody>
          <a:bodyPr/>
          <a:lstStyle>
            <a:lvl1pPr>
              <a:defRPr/>
            </a:lvl1pPr>
          </a:lstStyle>
          <a:p>
            <a:pPr>
              <a:defRPr/>
            </a:pPr>
            <a:fld id="{F2216AD9-3DDA-4B9F-BE7C-6D2DFC3F2348}" type="datetimeFigureOut">
              <a:rPr lang="ja-JP" altLang="en-US"/>
              <a:pPr>
                <a:defRPr/>
              </a:pPr>
              <a:t>2013/12/26</a:t>
            </a:fld>
            <a:endParaRPr lang="ja-JP" altLang="en-US"/>
          </a:p>
        </p:txBody>
      </p:sp>
      <p:sp>
        <p:nvSpPr>
          <p:cNvPr id="4"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1DFC5151-51B8-47C3-A2CD-0558F4D84241}" type="slidenum">
              <a:rPr lang="ja-JP" altLang="en-US"/>
              <a:pPr>
                <a:defRPr/>
              </a:pPr>
              <a:t>&lt;#&gt;</a:t>
            </a:fld>
            <a:endParaRPr lang="ja-JP" altLang="en-US"/>
          </a:p>
        </p:txBody>
      </p:sp>
      <p:sp>
        <p:nvSpPr>
          <p:cNvPr id="8" name="角丸四角形 7"/>
          <p:cNvSpPr/>
          <p:nvPr userDrawn="1"/>
        </p:nvSpPr>
        <p:spPr>
          <a:xfrm>
            <a:off x="0" y="0"/>
            <a:ext cx="6858000" cy="476672"/>
          </a:xfrm>
          <a:prstGeom prst="roundRect">
            <a:avLst/>
          </a:prstGeom>
          <a:ln cap="sq">
            <a:miter lim="800000"/>
          </a:ln>
        </p:spPr>
        <p:style>
          <a:lnRef idx="1">
            <a:schemeClr val="accent5"/>
          </a:lnRef>
          <a:fillRef idx="2">
            <a:schemeClr val="accent5"/>
          </a:fillRef>
          <a:effectRef idx="1">
            <a:schemeClr val="accent5"/>
          </a:effectRef>
          <a:fontRef idx="minor">
            <a:schemeClr val="dk1"/>
          </a:fontRef>
        </p:style>
        <p:txBody>
          <a:bodyPr rtlCol="0" anchor="ctr"/>
          <a:lstStyle/>
          <a:p>
            <a:pPr algn="ctr"/>
            <a:r>
              <a:rPr kumimoji="1" lang="ja-JP" altLang="en-US" sz="2400" dirty="0" smtClean="0">
                <a:latin typeface="HGP創英角ﾎﾟｯﾌﾟ体" pitchFamily="50" charset="-128"/>
                <a:ea typeface="HGP創英角ﾎﾟｯﾌﾟ体" pitchFamily="50" charset="-128"/>
              </a:rPr>
              <a:t>　　みんなの川のチェックシート</a:t>
            </a:r>
            <a:endParaRPr kumimoji="1" lang="ja-JP" altLang="en-US" sz="2400" dirty="0">
              <a:latin typeface="HGP創英角ﾎﾟｯﾌﾟ体" pitchFamily="50" charset="-128"/>
              <a:ea typeface="HGP創英角ﾎﾟｯﾌﾟ体" pitchFamily="50" charset="-128"/>
            </a:endParaRPr>
          </a:p>
        </p:txBody>
      </p:sp>
      <p:pic>
        <p:nvPicPr>
          <p:cNvPr id="7" name="Picture 5" descr="\\09g00nas045\転換・応援団担当\H25\20_共助による川の再生\06_五感による河川環境指標\02_検討会\子供版\04 試行版（案）\コバトン\1-5-03.png"/>
          <p:cNvPicPr>
            <a:picLocks noChangeAspect="1" noChangeArrowheads="1"/>
          </p:cNvPicPr>
          <p:nvPr userDrawn="1"/>
        </p:nvPicPr>
        <p:blipFill>
          <a:blip r:embed="rId2" cstate="print"/>
          <a:srcRect/>
          <a:stretch>
            <a:fillRect/>
          </a:stretch>
        </p:blipFill>
        <p:spPr bwMode="auto">
          <a:xfrm>
            <a:off x="5949280" y="22279"/>
            <a:ext cx="557009" cy="432000"/>
          </a:xfrm>
          <a:prstGeom prst="rect">
            <a:avLst/>
          </a:prstGeom>
          <a:noFill/>
        </p:spPr>
      </p:pic>
      <p:grpSp>
        <p:nvGrpSpPr>
          <p:cNvPr id="9" name="グループ化 8"/>
          <p:cNvGrpSpPr/>
          <p:nvPr userDrawn="1"/>
        </p:nvGrpSpPr>
        <p:grpSpPr>
          <a:xfrm>
            <a:off x="332776" y="22572"/>
            <a:ext cx="1080000" cy="432000"/>
            <a:chOff x="260768" y="27536"/>
            <a:chExt cx="1080000" cy="432000"/>
          </a:xfrm>
        </p:grpSpPr>
        <p:sp>
          <p:nvSpPr>
            <p:cNvPr id="10" name="角丸四角形 9"/>
            <p:cNvSpPr/>
            <p:nvPr userDrawn="1"/>
          </p:nvSpPr>
          <p:spPr>
            <a:xfrm>
              <a:off x="260768" y="27536"/>
              <a:ext cx="1080000" cy="432000"/>
            </a:xfrm>
            <a:prstGeom prst="roundRect">
              <a:avLst/>
            </a:prstGeom>
            <a:solidFill>
              <a:schemeClr val="tx1"/>
            </a:solidFill>
            <a:ln cap="sq">
              <a:solidFill>
                <a:schemeClr val="tx1"/>
              </a:solidFill>
              <a:miter lim="800000"/>
            </a:ln>
          </p:spPr>
          <p:style>
            <a:lnRef idx="1">
              <a:schemeClr val="accent5"/>
            </a:lnRef>
            <a:fillRef idx="2">
              <a:schemeClr val="accent5"/>
            </a:fillRef>
            <a:effectRef idx="1">
              <a:schemeClr val="accent5"/>
            </a:effectRef>
            <a:fontRef idx="minor">
              <a:schemeClr val="dk1"/>
            </a:fontRef>
          </p:style>
          <p:txBody>
            <a:bodyPr rtlCol="0" anchor="t" anchorCtr="1"/>
            <a:lstStyle>
              <a:defPPr>
                <a:defRPr lang="ja-JP"/>
              </a:defPPr>
              <a:lvl1pPr algn="l" rtl="0" fontAlgn="base">
                <a:spcBef>
                  <a:spcPct val="0"/>
                </a:spcBef>
                <a:spcAft>
                  <a:spcPct val="0"/>
                </a:spcAft>
                <a:defRPr kumimoji="1" kern="1200">
                  <a:solidFill>
                    <a:schemeClr val="dk1"/>
                  </a:solidFill>
                  <a:latin typeface="+mn-lt"/>
                  <a:ea typeface="+mn-ea"/>
                  <a:cs typeface="+mn-cs"/>
                </a:defRPr>
              </a:lvl1pPr>
              <a:lvl2pPr marL="457200" algn="l" rtl="0" fontAlgn="base">
                <a:spcBef>
                  <a:spcPct val="0"/>
                </a:spcBef>
                <a:spcAft>
                  <a:spcPct val="0"/>
                </a:spcAft>
                <a:defRPr kumimoji="1" kern="1200">
                  <a:solidFill>
                    <a:schemeClr val="dk1"/>
                  </a:solidFill>
                  <a:latin typeface="+mn-lt"/>
                  <a:ea typeface="+mn-ea"/>
                  <a:cs typeface="+mn-cs"/>
                </a:defRPr>
              </a:lvl2pPr>
              <a:lvl3pPr marL="914400" algn="l" rtl="0" fontAlgn="base">
                <a:spcBef>
                  <a:spcPct val="0"/>
                </a:spcBef>
                <a:spcAft>
                  <a:spcPct val="0"/>
                </a:spcAft>
                <a:defRPr kumimoji="1" kern="1200">
                  <a:solidFill>
                    <a:schemeClr val="dk1"/>
                  </a:solidFill>
                  <a:latin typeface="+mn-lt"/>
                  <a:ea typeface="+mn-ea"/>
                  <a:cs typeface="+mn-cs"/>
                </a:defRPr>
              </a:lvl3pPr>
              <a:lvl4pPr marL="1371600" algn="l" rtl="0" fontAlgn="base">
                <a:spcBef>
                  <a:spcPct val="0"/>
                </a:spcBef>
                <a:spcAft>
                  <a:spcPct val="0"/>
                </a:spcAft>
                <a:defRPr kumimoji="1" kern="1200">
                  <a:solidFill>
                    <a:schemeClr val="dk1"/>
                  </a:solidFill>
                  <a:latin typeface="+mn-lt"/>
                  <a:ea typeface="+mn-ea"/>
                  <a:cs typeface="+mn-cs"/>
                </a:defRPr>
              </a:lvl4pPr>
              <a:lvl5pPr marL="1828800" algn="l" rtl="0" fontAlgn="base">
                <a:spcBef>
                  <a:spcPct val="0"/>
                </a:spcBef>
                <a:spcAft>
                  <a:spcPct val="0"/>
                </a:spcAft>
                <a:defRPr kumimoji="1" kern="1200">
                  <a:solidFill>
                    <a:schemeClr val="dk1"/>
                  </a:solidFill>
                  <a:latin typeface="+mn-lt"/>
                  <a:ea typeface="+mn-ea"/>
                  <a:cs typeface="+mn-cs"/>
                </a:defRPr>
              </a:lvl5pPr>
              <a:lvl6pPr marL="2286000" algn="l" defTabSz="914400" rtl="0" eaLnBrk="1" latinLnBrk="0" hangingPunct="1">
                <a:defRPr kumimoji="1" kern="1200">
                  <a:solidFill>
                    <a:schemeClr val="dk1"/>
                  </a:solidFill>
                  <a:latin typeface="+mn-lt"/>
                  <a:ea typeface="+mn-ea"/>
                  <a:cs typeface="+mn-cs"/>
                </a:defRPr>
              </a:lvl6pPr>
              <a:lvl7pPr marL="2743200" algn="l" defTabSz="914400" rtl="0" eaLnBrk="1" latinLnBrk="0" hangingPunct="1">
                <a:defRPr kumimoji="1" kern="1200">
                  <a:solidFill>
                    <a:schemeClr val="dk1"/>
                  </a:solidFill>
                  <a:latin typeface="+mn-lt"/>
                  <a:ea typeface="+mn-ea"/>
                  <a:cs typeface="+mn-cs"/>
                </a:defRPr>
              </a:lvl7pPr>
              <a:lvl8pPr marL="3200400" algn="l" defTabSz="914400" rtl="0" eaLnBrk="1" latinLnBrk="0" hangingPunct="1">
                <a:defRPr kumimoji="1" kern="1200">
                  <a:solidFill>
                    <a:schemeClr val="dk1"/>
                  </a:solidFill>
                  <a:latin typeface="+mn-lt"/>
                  <a:ea typeface="+mn-ea"/>
                  <a:cs typeface="+mn-cs"/>
                </a:defRPr>
              </a:lvl8pPr>
              <a:lvl9pPr marL="3657600" algn="l" defTabSz="914400" rtl="0" eaLnBrk="1" latinLnBrk="0" hangingPunct="1">
                <a:defRPr kumimoji="1" kern="1200">
                  <a:solidFill>
                    <a:schemeClr val="dk1"/>
                  </a:solidFill>
                  <a:latin typeface="+mn-lt"/>
                  <a:ea typeface="+mn-ea"/>
                  <a:cs typeface="+mn-cs"/>
                </a:defRPr>
              </a:lvl9pPr>
            </a:lstStyle>
            <a:p>
              <a:pPr algn="ctr"/>
              <a:r>
                <a:rPr kumimoji="1" lang="ja-JP" altLang="en-US" sz="2200" dirty="0" smtClean="0">
                  <a:solidFill>
                    <a:schemeClr val="bg1"/>
                  </a:solidFill>
                  <a:latin typeface="HGP創英角ﾎﾟｯﾌﾟ体" pitchFamily="50" charset="-128"/>
                  <a:ea typeface="HGP創英角ﾎﾟｯﾌﾟ体" pitchFamily="50" charset="-128"/>
                </a:rPr>
                <a:t>子供版</a:t>
              </a:r>
              <a:endParaRPr kumimoji="1" lang="ja-JP" altLang="en-US" sz="2200" dirty="0">
                <a:solidFill>
                  <a:schemeClr val="bg1"/>
                </a:solidFill>
                <a:latin typeface="HGP創英角ﾎﾟｯﾌﾟ体" pitchFamily="50" charset="-128"/>
                <a:ea typeface="HGP創英角ﾎﾟｯﾌﾟ体" pitchFamily="50" charset="-128"/>
              </a:endParaRPr>
            </a:p>
          </p:txBody>
        </p:sp>
        <p:sp>
          <p:nvSpPr>
            <p:cNvPr id="11" name="テキスト ボックス 8"/>
            <p:cNvSpPr txBox="1"/>
            <p:nvPr userDrawn="1"/>
          </p:nvSpPr>
          <p:spPr>
            <a:xfrm>
              <a:off x="394366" y="36682"/>
              <a:ext cx="864000" cy="72000"/>
            </a:xfrm>
            <a:prstGeom prst="rect">
              <a:avLst/>
            </a:prstGeom>
            <a:solidFill>
              <a:schemeClr val="tx1"/>
            </a:solidFill>
          </p:spPr>
          <p:txBody>
            <a:bodyPr wrap="square" rtlCol="0" anchor="ctr" anchorCtr="1">
              <a:noAutofit/>
            </a:bodyPr>
            <a:lstStyle>
              <a:defPPr>
                <a:defRPr lang="ja-JP"/>
              </a:defPPr>
              <a:lvl1pPr algn="l" rtl="0" fontAlgn="base">
                <a:spcBef>
                  <a:spcPct val="0"/>
                </a:spcBef>
                <a:spcAft>
                  <a:spcPct val="0"/>
                </a:spcAft>
                <a:defRPr kumimoji="1"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a:lstStyle>
            <a:p>
              <a:pPr algn="l"/>
              <a:r>
                <a:rPr kumimoji="1" lang="ja-JP" altLang="en-US" sz="600" dirty="0" smtClean="0">
                  <a:solidFill>
                    <a:schemeClr val="bg1"/>
                  </a:solidFill>
                  <a:latin typeface="HGP創英角ﾎﾟｯﾌﾟ体" pitchFamily="50" charset="-128"/>
                  <a:ea typeface="HGP創英角ﾎﾟｯﾌﾟ体" pitchFamily="50" charset="-128"/>
                </a:rPr>
                <a:t>こ　 　　ども　　　ばん</a:t>
              </a:r>
              <a:endParaRPr kumimoji="1" lang="ja-JP" altLang="en-US" sz="600" dirty="0">
                <a:solidFill>
                  <a:schemeClr val="bg1"/>
                </a:solidFill>
                <a:latin typeface="HGP創英角ﾎﾟｯﾌﾟ体" pitchFamily="50" charset="-128"/>
                <a:ea typeface="HGP創英角ﾎﾟｯﾌﾟ体" pitchFamily="50" charset="-128"/>
              </a:endParaRPr>
            </a:p>
          </p:txBody>
        </p:sp>
      </p:gr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タイトル プレースホルダ 1"/>
          <p:cNvSpPr>
            <a:spLocks noGrp="1"/>
          </p:cNvSpPr>
          <p:nvPr>
            <p:ph type="title"/>
          </p:nvPr>
        </p:nvSpPr>
        <p:spPr bwMode="auto">
          <a:xfrm>
            <a:off x="342900" y="366713"/>
            <a:ext cx="6172200" cy="1524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1027" name="テキスト プレースホルダ 2"/>
          <p:cNvSpPr>
            <a:spLocks noGrp="1"/>
          </p:cNvSpPr>
          <p:nvPr>
            <p:ph type="body" idx="1"/>
          </p:nvPr>
        </p:nvSpPr>
        <p:spPr bwMode="auto">
          <a:xfrm>
            <a:off x="342900" y="2133600"/>
            <a:ext cx="6172200" cy="60340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4" name="日付プレースホルダ 3"/>
          <p:cNvSpPr>
            <a:spLocks noGrp="1"/>
          </p:cNvSpPr>
          <p:nvPr>
            <p:ph type="dt" sz="half" idx="2"/>
          </p:nvPr>
        </p:nvSpPr>
        <p:spPr>
          <a:xfrm>
            <a:off x="342900" y="8475663"/>
            <a:ext cx="1600200" cy="48577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ea typeface="+mn-ea"/>
              </a:defRPr>
            </a:lvl1pPr>
          </a:lstStyle>
          <a:p>
            <a:pPr>
              <a:defRPr/>
            </a:pPr>
            <a:fld id="{62FF8CEC-48E0-4A54-8F80-CDA619B34D9E}" type="datetimeFigureOut">
              <a:rPr lang="ja-JP" altLang="en-US"/>
              <a:pPr>
                <a:defRPr/>
              </a:pPr>
              <a:t>2013/12/26</a:t>
            </a:fld>
            <a:endParaRPr lang="ja-JP" altLang="en-US"/>
          </a:p>
        </p:txBody>
      </p:sp>
      <p:sp>
        <p:nvSpPr>
          <p:cNvPr id="5" name="フッター プレースホルダ 4"/>
          <p:cNvSpPr>
            <a:spLocks noGrp="1"/>
          </p:cNvSpPr>
          <p:nvPr>
            <p:ph type="ftr" sz="quarter" idx="3"/>
          </p:nvPr>
        </p:nvSpPr>
        <p:spPr>
          <a:xfrm>
            <a:off x="2343150" y="8475663"/>
            <a:ext cx="2171700" cy="48577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defRPr>
            </a:lvl1pPr>
          </a:lstStyle>
          <a:p>
            <a:pPr>
              <a:defRPr/>
            </a:pPr>
            <a:endParaRPr lang="ja-JP" altLang="en-US"/>
          </a:p>
        </p:txBody>
      </p:sp>
      <p:sp>
        <p:nvSpPr>
          <p:cNvPr id="6" name="スライド番号プレースホルダ 5"/>
          <p:cNvSpPr>
            <a:spLocks noGrp="1"/>
          </p:cNvSpPr>
          <p:nvPr>
            <p:ph type="sldNum" sz="quarter" idx="4"/>
          </p:nvPr>
        </p:nvSpPr>
        <p:spPr>
          <a:xfrm>
            <a:off x="4914900" y="8475663"/>
            <a:ext cx="1600200" cy="48577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ea typeface="+mn-ea"/>
              </a:defRPr>
            </a:lvl1pPr>
          </a:lstStyle>
          <a:p>
            <a:pPr>
              <a:defRPr/>
            </a:pPr>
            <a:fld id="{E282D4B3-60AE-414D-80DA-8E0F22335A0B}" type="slidenum">
              <a:rPr lang="ja-JP" altLang="en-US"/>
              <a:pPr>
                <a:defRPr/>
              </a:pPr>
              <a:t>&lt;#&gt;</a:t>
            </a:fld>
            <a:endParaRPr lang="ja-JP" altLang="en-US"/>
          </a:p>
        </p:txBody>
      </p:sp>
    </p:spTree>
  </p:cSld>
  <p:clrMap bg1="lt1" tx1="dk1" bg2="lt2" tx2="dk2" accent1="accent1" accent2="accent2" accent3="accent3" accent4="accent4" accent5="accent5" accent6="accent6" hlink="hlink" folHlink="folHlink"/>
  <p:sldLayoutIdLst>
    <p:sldLayoutId id="2147483649" r:id="rId1"/>
  </p:sldLayoutIdLst>
  <p:txStyles>
    <p:title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2pPr>
      <a:lvl3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3pPr>
      <a:lvl4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4pPr>
      <a:lvl5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5pPr>
      <a:lvl6pPr marL="457200" algn="ctr" rtl="0" fontAlgn="base">
        <a:spcBef>
          <a:spcPct val="0"/>
        </a:spcBef>
        <a:spcAft>
          <a:spcPct val="0"/>
        </a:spcAft>
        <a:defRPr kumimoji="1" sz="4400">
          <a:solidFill>
            <a:schemeClr val="tx1"/>
          </a:solidFill>
          <a:latin typeface="Calibri" pitchFamily="34" charset="0"/>
          <a:ea typeface="ＭＳ Ｐゴシック" charset="-128"/>
        </a:defRPr>
      </a:lvl6pPr>
      <a:lvl7pPr marL="914400" algn="ctr" rtl="0" fontAlgn="base">
        <a:spcBef>
          <a:spcPct val="0"/>
        </a:spcBef>
        <a:spcAft>
          <a:spcPct val="0"/>
        </a:spcAft>
        <a:defRPr kumimoji="1" sz="4400">
          <a:solidFill>
            <a:schemeClr val="tx1"/>
          </a:solidFill>
          <a:latin typeface="Calibri" pitchFamily="34" charset="0"/>
          <a:ea typeface="ＭＳ Ｐゴシック" charset="-128"/>
        </a:defRPr>
      </a:lvl7pPr>
      <a:lvl8pPr marL="1371600" algn="ctr" rtl="0" fontAlgn="base">
        <a:spcBef>
          <a:spcPct val="0"/>
        </a:spcBef>
        <a:spcAft>
          <a:spcPct val="0"/>
        </a:spcAft>
        <a:defRPr kumimoji="1" sz="4400">
          <a:solidFill>
            <a:schemeClr val="tx1"/>
          </a:solidFill>
          <a:latin typeface="Calibri" pitchFamily="34" charset="0"/>
          <a:ea typeface="ＭＳ Ｐゴシック" charset="-128"/>
        </a:defRPr>
      </a:lvl8pPr>
      <a:lvl9pPr marL="1828800" algn="ctr" rtl="0" fontAlgn="base">
        <a:spcBef>
          <a:spcPct val="0"/>
        </a:spcBef>
        <a:spcAft>
          <a:spcPct val="0"/>
        </a:spcAft>
        <a:defRPr kumimoji="1" sz="4400">
          <a:solidFill>
            <a:schemeClr val="tx1"/>
          </a:solidFill>
          <a:latin typeface="Calibri" pitchFamily="34" charset="0"/>
          <a:ea typeface="ＭＳ Ｐゴシック" charset="-128"/>
        </a:defRPr>
      </a:lvl9pPr>
    </p:titleStyle>
    <p:bodyStyle>
      <a:lvl1pPr marL="342900" indent="-342900" algn="l" rtl="0" eaLnBrk="0" fontAlgn="base" hangingPunct="0">
        <a:spcBef>
          <a:spcPct val="20000"/>
        </a:spcBef>
        <a:spcAft>
          <a:spcPct val="0"/>
        </a:spcAft>
        <a:buFont typeface="Arial" charset="0"/>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image" Target="../media/image8.emf"/><Relationship Id="rId3" Type="http://schemas.openxmlformats.org/officeDocument/2006/relationships/image" Target="../media/image3.emf"/><Relationship Id="rId7" Type="http://schemas.openxmlformats.org/officeDocument/2006/relationships/image" Target="../media/image7.jpeg"/><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image" Target="../media/image6.jpeg"/><Relationship Id="rId5" Type="http://schemas.openxmlformats.org/officeDocument/2006/relationships/image" Target="../media/image5.jpeg"/><Relationship Id="rId10" Type="http://schemas.openxmlformats.org/officeDocument/2006/relationships/image" Target="../media/image9.emf"/><Relationship Id="rId4" Type="http://schemas.openxmlformats.org/officeDocument/2006/relationships/image" Target="../media/image4.emf"/><Relationship Id="rId9" Type="http://schemas.openxmlformats.org/officeDocument/2006/relationships/chart" Target="../charts/char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09g00nas045\転換・応援団担当\H25\20_共助による川の再生\06_五感による河川環境指標\02_検討会\子供版\04 試行版（案）\コバトン\5-1-09.jpg"/>
          <p:cNvPicPr>
            <a:picLocks noChangeAspect="1" noChangeArrowheads="1"/>
          </p:cNvPicPr>
          <p:nvPr/>
        </p:nvPicPr>
        <p:blipFill>
          <a:blip r:embed="rId3" cstate="print"/>
          <a:srcRect/>
          <a:stretch>
            <a:fillRect/>
          </a:stretch>
        </p:blipFill>
        <p:spPr bwMode="auto">
          <a:xfrm flipH="1">
            <a:off x="6165304" y="539552"/>
            <a:ext cx="536400" cy="683825"/>
          </a:xfrm>
          <a:prstGeom prst="rect">
            <a:avLst/>
          </a:prstGeom>
          <a:noFill/>
        </p:spPr>
      </p:pic>
      <p:graphicFrame>
        <p:nvGraphicFramePr>
          <p:cNvPr id="2" name="表 1"/>
          <p:cNvGraphicFramePr>
            <a:graphicFrameLocks noGrp="1"/>
          </p:cNvGraphicFramePr>
          <p:nvPr>
            <p:extLst>
              <p:ext uri="{D42A27DB-BD31-4B8C-83A1-F6EECF244321}">
                <p14:modId xmlns="" xmlns:p14="http://schemas.microsoft.com/office/powerpoint/2010/main" val="1916268541"/>
              </p:ext>
            </p:extLst>
          </p:nvPr>
        </p:nvGraphicFramePr>
        <p:xfrm>
          <a:off x="4501" y="2576166"/>
          <a:ext cx="6156000" cy="6551388"/>
        </p:xfrm>
        <a:graphic>
          <a:graphicData uri="http://schemas.openxmlformats.org/drawingml/2006/table">
            <a:tbl>
              <a:tblPr firstRow="1" firstCol="1" bandRow="1">
                <a:tableStyleId>{5C22544A-7EE6-4342-B048-85BDC9FD1C3A}</a:tableStyleId>
              </a:tblPr>
              <a:tblGrid>
                <a:gridCol w="1620000"/>
                <a:gridCol w="1512000"/>
                <a:gridCol w="1512000"/>
                <a:gridCol w="1512000"/>
              </a:tblGrid>
              <a:tr h="864000">
                <a:tc>
                  <a:txBody>
                    <a:bodyPr/>
                    <a:lstStyle/>
                    <a:p>
                      <a:pPr algn="ctr"/>
                      <a:r>
                        <a:rPr kumimoji="1" lang="ja-JP" altLang="en-US" sz="1100" dirty="0" smtClean="0">
                          <a:solidFill>
                            <a:schemeClr val="tx1"/>
                          </a:solidFill>
                          <a:latin typeface="HG丸ｺﾞｼｯｸM-PRO" pitchFamily="50" charset="-128"/>
                          <a:ea typeface="HG丸ｺﾞｼｯｸM-PRO" pitchFamily="50" charset="-128"/>
                        </a:rPr>
                        <a:t>質</a:t>
                      </a:r>
                      <a:r>
                        <a:rPr kumimoji="1" lang="ja-JP" altLang="en-US" sz="1100" baseline="0" dirty="0" smtClean="0">
                          <a:solidFill>
                            <a:schemeClr val="tx1"/>
                          </a:solidFill>
                          <a:latin typeface="HG丸ｺﾞｼｯｸM-PRO" pitchFamily="50" charset="-128"/>
                          <a:ea typeface="HG丸ｺﾞｼｯｸM-PRO" pitchFamily="50" charset="-128"/>
                        </a:rPr>
                        <a:t>　　</a:t>
                      </a:r>
                      <a:r>
                        <a:rPr kumimoji="1" lang="ja-JP" altLang="en-US" sz="1100" dirty="0" smtClean="0">
                          <a:solidFill>
                            <a:schemeClr val="tx1"/>
                          </a:solidFill>
                          <a:latin typeface="HG丸ｺﾞｼｯｸM-PRO" pitchFamily="50" charset="-128"/>
                          <a:ea typeface="HG丸ｺﾞｼｯｸM-PRO" pitchFamily="50" charset="-128"/>
                        </a:rPr>
                        <a:t>問</a:t>
                      </a:r>
                      <a:endParaRPr kumimoji="1" lang="ja-JP" altLang="en-US" sz="1100" dirty="0">
                        <a:solidFill>
                          <a:schemeClr val="tx1"/>
                        </a:solidFill>
                        <a:latin typeface="HG丸ｺﾞｼｯｸM-PRO" pitchFamily="50" charset="-128"/>
                        <a:ea typeface="HG丸ｺﾞｼｯｸM-PRO" pitchFamily="50" charset="-128"/>
                      </a:endParaRPr>
                    </a:p>
                  </a:txBody>
                  <a:tcPr anchor="ctr">
                    <a:lnB w="12700" cap="flat" cmpd="sng" algn="ctr">
                      <a:solidFill>
                        <a:schemeClr val="bg1"/>
                      </a:solidFill>
                      <a:prstDash val="solid"/>
                      <a:round/>
                      <a:headEnd type="none" w="med" len="med"/>
                      <a:tailEnd type="none" w="med" len="med"/>
                    </a:lnB>
                    <a:solidFill>
                      <a:schemeClr val="tx2">
                        <a:lumMod val="20000"/>
                        <a:lumOff val="80000"/>
                      </a:schemeClr>
                    </a:solidFill>
                  </a:tcPr>
                </a:tc>
                <a:tc>
                  <a:txBody>
                    <a:bodyPr/>
                    <a:lstStyle/>
                    <a:p>
                      <a:pPr algn="ctr"/>
                      <a:endParaRPr kumimoji="1" lang="en-US" altLang="ja-JP" sz="1100" dirty="0" smtClean="0">
                        <a:solidFill>
                          <a:schemeClr val="tx1"/>
                        </a:solidFill>
                        <a:latin typeface="HG丸ｺﾞｼｯｸM-PRO" pitchFamily="50" charset="-128"/>
                        <a:ea typeface="HG丸ｺﾞｼｯｸM-PRO" pitchFamily="50" charset="-128"/>
                      </a:endParaRPr>
                    </a:p>
                    <a:p>
                      <a:pPr algn="ctr"/>
                      <a:endParaRPr kumimoji="1" lang="en-US" altLang="ja-JP" sz="1100" dirty="0" smtClean="0">
                        <a:solidFill>
                          <a:schemeClr val="tx1"/>
                        </a:solidFill>
                        <a:latin typeface="HG丸ｺﾞｼｯｸM-PRO" pitchFamily="50" charset="-128"/>
                        <a:ea typeface="HG丸ｺﾞｼｯｸM-PRO" pitchFamily="50" charset="-128"/>
                      </a:endParaRPr>
                    </a:p>
                    <a:p>
                      <a:pPr algn="ctr"/>
                      <a:r>
                        <a:rPr kumimoji="1" lang="ja-JP" altLang="en-US" sz="1100" dirty="0" smtClean="0">
                          <a:solidFill>
                            <a:schemeClr val="tx1"/>
                          </a:solidFill>
                          <a:latin typeface="HG丸ｺﾞｼｯｸM-PRO" pitchFamily="50" charset="-128"/>
                          <a:ea typeface="HG丸ｺﾞｼｯｸM-PRO" pitchFamily="50" charset="-128"/>
                        </a:rPr>
                        <a:t>３</a:t>
                      </a:r>
                      <a:endParaRPr kumimoji="1" lang="ja-JP" altLang="en-US" sz="1100" dirty="0">
                        <a:solidFill>
                          <a:schemeClr val="tx1"/>
                        </a:solidFill>
                        <a:latin typeface="HG丸ｺﾞｼｯｸM-PRO" pitchFamily="50" charset="-128"/>
                        <a:ea typeface="HG丸ｺﾞｼｯｸM-PRO" pitchFamily="50" charset="-128"/>
                      </a:endParaRPr>
                    </a:p>
                  </a:txBody>
                  <a:tcPr anchor="ctr">
                    <a:lnB w="12700" cap="flat" cmpd="sng" algn="ctr">
                      <a:solidFill>
                        <a:schemeClr val="bg1"/>
                      </a:solidFill>
                      <a:prstDash val="solid"/>
                      <a:round/>
                      <a:headEnd type="none" w="med" len="med"/>
                      <a:tailEnd type="none" w="med" len="med"/>
                    </a:lnB>
                    <a:solidFill>
                      <a:schemeClr val="tx2">
                        <a:lumMod val="20000"/>
                        <a:lumOff val="80000"/>
                      </a:schemeClr>
                    </a:solidFill>
                  </a:tcPr>
                </a:tc>
                <a:tc>
                  <a:txBody>
                    <a:bodyPr/>
                    <a:lstStyle/>
                    <a:p>
                      <a:pPr algn="ctr"/>
                      <a:endParaRPr kumimoji="1" lang="en-US" altLang="ja-JP" sz="1100" dirty="0" smtClean="0">
                        <a:solidFill>
                          <a:schemeClr val="tx1"/>
                        </a:solidFill>
                        <a:latin typeface="HG丸ｺﾞｼｯｸM-PRO" pitchFamily="50" charset="-128"/>
                        <a:ea typeface="HG丸ｺﾞｼｯｸM-PRO" pitchFamily="50" charset="-128"/>
                      </a:endParaRPr>
                    </a:p>
                    <a:p>
                      <a:pPr algn="ctr"/>
                      <a:endParaRPr kumimoji="1" lang="en-US" altLang="ja-JP" sz="1100" dirty="0" smtClean="0">
                        <a:solidFill>
                          <a:schemeClr val="tx1"/>
                        </a:solidFill>
                        <a:latin typeface="HG丸ｺﾞｼｯｸM-PRO" pitchFamily="50" charset="-128"/>
                        <a:ea typeface="HG丸ｺﾞｼｯｸM-PRO" pitchFamily="50" charset="-128"/>
                      </a:endParaRPr>
                    </a:p>
                    <a:p>
                      <a:pPr algn="ctr"/>
                      <a:r>
                        <a:rPr kumimoji="1" lang="ja-JP" altLang="en-US" sz="1100" dirty="0" smtClean="0">
                          <a:solidFill>
                            <a:schemeClr val="tx1"/>
                          </a:solidFill>
                          <a:latin typeface="HG丸ｺﾞｼｯｸM-PRO" pitchFamily="50" charset="-128"/>
                          <a:ea typeface="HG丸ｺﾞｼｯｸM-PRO" pitchFamily="50" charset="-128"/>
                        </a:rPr>
                        <a:t>２</a:t>
                      </a:r>
                      <a:endParaRPr kumimoji="1" lang="en-US" altLang="ja-JP" sz="1100" dirty="0" smtClean="0">
                        <a:solidFill>
                          <a:schemeClr val="tx1"/>
                        </a:solidFill>
                        <a:latin typeface="HG丸ｺﾞｼｯｸM-PRO" pitchFamily="50" charset="-128"/>
                        <a:ea typeface="HG丸ｺﾞｼｯｸM-PRO" pitchFamily="50" charset="-128"/>
                      </a:endParaRPr>
                    </a:p>
                  </a:txBody>
                  <a:tcPr anchor="ctr">
                    <a:lnB w="12700" cap="flat" cmpd="sng" algn="ctr">
                      <a:solidFill>
                        <a:schemeClr val="bg1"/>
                      </a:solidFill>
                      <a:prstDash val="solid"/>
                      <a:round/>
                      <a:headEnd type="none" w="med" len="med"/>
                      <a:tailEnd type="none" w="med" len="med"/>
                    </a:lnB>
                    <a:solidFill>
                      <a:schemeClr val="tx2">
                        <a:lumMod val="20000"/>
                        <a:lumOff val="80000"/>
                      </a:schemeClr>
                    </a:solidFill>
                  </a:tcPr>
                </a:tc>
                <a:tc>
                  <a:txBody>
                    <a:bodyPr/>
                    <a:lstStyle/>
                    <a:p>
                      <a:pPr algn="ctr"/>
                      <a:endParaRPr kumimoji="1" lang="en-US" altLang="ja-JP" sz="1100" dirty="0" smtClean="0">
                        <a:solidFill>
                          <a:schemeClr val="tx1"/>
                        </a:solidFill>
                        <a:latin typeface="HG丸ｺﾞｼｯｸM-PRO" pitchFamily="50" charset="-128"/>
                        <a:ea typeface="HG丸ｺﾞｼｯｸM-PRO" pitchFamily="50" charset="-128"/>
                      </a:endParaRPr>
                    </a:p>
                    <a:p>
                      <a:pPr algn="ctr"/>
                      <a:endParaRPr kumimoji="1" lang="en-US" altLang="ja-JP" sz="1100" dirty="0" smtClean="0">
                        <a:solidFill>
                          <a:schemeClr val="tx1"/>
                        </a:solidFill>
                        <a:latin typeface="HG丸ｺﾞｼｯｸM-PRO" pitchFamily="50" charset="-128"/>
                        <a:ea typeface="HG丸ｺﾞｼｯｸM-PRO" pitchFamily="50" charset="-128"/>
                      </a:endParaRPr>
                    </a:p>
                    <a:p>
                      <a:pPr algn="ctr"/>
                      <a:r>
                        <a:rPr kumimoji="1" lang="ja-JP" altLang="en-US" sz="1100" dirty="0" smtClean="0">
                          <a:solidFill>
                            <a:schemeClr val="tx1"/>
                          </a:solidFill>
                          <a:latin typeface="HG丸ｺﾞｼｯｸM-PRO" pitchFamily="50" charset="-128"/>
                          <a:ea typeface="HG丸ｺﾞｼｯｸM-PRO" pitchFamily="50" charset="-128"/>
                        </a:rPr>
                        <a:t>１</a:t>
                      </a:r>
                      <a:endParaRPr kumimoji="1" lang="ja-JP" altLang="en-US" sz="1100" dirty="0">
                        <a:solidFill>
                          <a:schemeClr val="tx1"/>
                        </a:solidFill>
                        <a:latin typeface="HG丸ｺﾞｼｯｸM-PRO" pitchFamily="50" charset="-128"/>
                        <a:ea typeface="HG丸ｺﾞｼｯｸM-PRO" pitchFamily="50" charset="-128"/>
                      </a:endParaRPr>
                    </a:p>
                  </a:txBody>
                  <a:tcPr anchor="ctr">
                    <a:lnB w="12700" cap="flat" cmpd="sng" algn="ctr">
                      <a:solidFill>
                        <a:schemeClr val="bg1"/>
                      </a:solidFill>
                      <a:prstDash val="solid"/>
                      <a:round/>
                      <a:headEnd type="none" w="med" len="med"/>
                      <a:tailEnd type="none" w="med" len="med"/>
                    </a:lnB>
                    <a:solidFill>
                      <a:schemeClr val="tx2">
                        <a:lumMod val="20000"/>
                        <a:lumOff val="80000"/>
                      </a:schemeClr>
                    </a:solidFill>
                  </a:tcPr>
                </a:tc>
              </a:tr>
              <a:tr h="540000">
                <a:tc>
                  <a:txBody>
                    <a:bodyPr/>
                    <a:lstStyle/>
                    <a:p>
                      <a:pPr algn="l"/>
                      <a:r>
                        <a:rPr kumimoji="1" lang="ja-JP" altLang="en-US" sz="1100" dirty="0" smtClean="0">
                          <a:solidFill>
                            <a:schemeClr val="tx1"/>
                          </a:solidFill>
                          <a:latin typeface="HG丸ｺﾞｼｯｸM-PRO" pitchFamily="50" charset="-128"/>
                          <a:ea typeface="HG丸ｺﾞｼｯｸM-PRO" pitchFamily="50" charset="-128"/>
                        </a:rPr>
                        <a:t>①水は流れていますか？</a:t>
                      </a:r>
                      <a:endParaRPr kumimoji="1" lang="ja-JP" altLang="en-US" sz="1100" dirty="0">
                        <a:solidFill>
                          <a:schemeClr val="tx1"/>
                        </a:solidFill>
                        <a:latin typeface="HG丸ｺﾞｼｯｸM-PRO" pitchFamily="50" charset="-128"/>
                        <a:ea typeface="HG丸ｺﾞｼｯｸM-PRO" pitchFamily="50" charset="-128"/>
                      </a:endParaRPr>
                    </a:p>
                  </a:txBody>
                  <a:tcPr anchor="ctr">
                    <a:lnT w="12700" cap="flat" cmpd="sng" algn="ctr">
                      <a:solidFill>
                        <a:schemeClr val="bg1"/>
                      </a:solidFill>
                      <a:prstDash val="solid"/>
                      <a:round/>
                      <a:headEnd type="none" w="med" len="med"/>
                      <a:tailEnd type="none" w="med" len="med"/>
                    </a:lnT>
                    <a:solidFill>
                      <a:schemeClr val="tx2">
                        <a:lumMod val="20000"/>
                        <a:lumOff val="80000"/>
                      </a:schemeClr>
                    </a:solidFill>
                  </a:tcPr>
                </a:tc>
                <a:tc>
                  <a:txBody>
                    <a:bodyPr/>
                    <a:lstStyle/>
                    <a:p>
                      <a:pPr algn="l"/>
                      <a:r>
                        <a:rPr kumimoji="1" lang="ja-JP" altLang="en-US" sz="1100" dirty="0" smtClean="0">
                          <a:latin typeface="HG丸ｺﾞｼｯｸM-PRO" pitchFamily="50" charset="-128"/>
                          <a:ea typeface="HG丸ｺﾞｼｯｸM-PRO" pitchFamily="50" charset="-128"/>
                        </a:rPr>
                        <a:t>すごく流れています</a:t>
                      </a:r>
                      <a:endParaRPr kumimoji="1" lang="ja-JP" altLang="en-US" sz="1100" dirty="0">
                        <a:latin typeface="HG丸ｺﾞｼｯｸM-PRO" pitchFamily="50" charset="-128"/>
                        <a:ea typeface="HG丸ｺﾞｼｯｸM-PRO" pitchFamily="50" charset="-128"/>
                      </a:endParaRPr>
                    </a:p>
                  </a:txBody>
                  <a:tcPr anchor="ctr">
                    <a:lnT w="12700" cap="flat" cmpd="sng" algn="ctr">
                      <a:solidFill>
                        <a:schemeClr val="bg1"/>
                      </a:solidFill>
                      <a:prstDash val="solid"/>
                      <a:round/>
                      <a:headEnd type="none" w="med" len="med"/>
                      <a:tailEnd type="none" w="med" len="med"/>
                    </a:lnT>
                  </a:tcPr>
                </a:tc>
                <a:tc>
                  <a:txBody>
                    <a:bodyPr/>
                    <a:lstStyle/>
                    <a:p>
                      <a:pPr algn="l"/>
                      <a:r>
                        <a:rPr kumimoji="1" lang="ja-JP" altLang="en-US" sz="1100" dirty="0" smtClean="0">
                          <a:latin typeface="HG丸ｺﾞｼｯｸM-PRO" pitchFamily="50" charset="-128"/>
                          <a:ea typeface="HG丸ｺﾞｼｯｸM-PRO" pitchFamily="50" charset="-128"/>
                        </a:rPr>
                        <a:t>流れています</a:t>
                      </a:r>
                      <a:endParaRPr kumimoji="1" lang="ja-JP" altLang="en-US" sz="1100" dirty="0">
                        <a:latin typeface="HG丸ｺﾞｼｯｸM-PRO" pitchFamily="50" charset="-128"/>
                        <a:ea typeface="HG丸ｺﾞｼｯｸM-PRO" pitchFamily="50" charset="-128"/>
                      </a:endParaRPr>
                    </a:p>
                  </a:txBody>
                  <a:tcPr anchor="ctr">
                    <a:lnT w="12700" cap="flat" cmpd="sng" algn="ctr">
                      <a:solidFill>
                        <a:schemeClr val="bg1"/>
                      </a:solidFill>
                      <a:prstDash val="solid"/>
                      <a:round/>
                      <a:headEnd type="none" w="med" len="med"/>
                      <a:tailEnd type="none" w="med" len="med"/>
                    </a:lnT>
                  </a:tcPr>
                </a:tc>
                <a:tc>
                  <a:txBody>
                    <a:bodyPr/>
                    <a:lstStyle/>
                    <a:p>
                      <a:pPr algn="l"/>
                      <a:r>
                        <a:rPr kumimoji="1" lang="ja-JP" altLang="en-US" sz="1100" dirty="0" smtClean="0">
                          <a:latin typeface="HG丸ｺﾞｼｯｸM-PRO" pitchFamily="50" charset="-128"/>
                          <a:ea typeface="HG丸ｺﾞｼｯｸM-PRO" pitchFamily="50" charset="-128"/>
                        </a:rPr>
                        <a:t>ほとんど流れていません</a:t>
                      </a:r>
                      <a:endParaRPr kumimoji="1" lang="ja-JP" altLang="en-US" sz="1100" dirty="0">
                        <a:latin typeface="HG丸ｺﾞｼｯｸM-PRO" pitchFamily="50" charset="-128"/>
                        <a:ea typeface="HG丸ｺﾞｼｯｸM-PRO" pitchFamily="50" charset="-128"/>
                      </a:endParaRPr>
                    </a:p>
                  </a:txBody>
                  <a:tcPr anchor="ctr">
                    <a:lnT w="12700" cap="flat" cmpd="sng" algn="ctr">
                      <a:solidFill>
                        <a:schemeClr val="bg1"/>
                      </a:solidFill>
                      <a:prstDash val="solid"/>
                      <a:round/>
                      <a:headEnd type="none" w="med" len="med"/>
                      <a:tailEnd type="none" w="med" len="med"/>
                    </a:lnT>
                  </a:tcPr>
                </a:tc>
              </a:tr>
              <a:tr h="612000">
                <a:tc>
                  <a:txBody>
                    <a:bodyPr/>
                    <a:lstStyle/>
                    <a:p>
                      <a:pPr algn="l"/>
                      <a:r>
                        <a:rPr kumimoji="1" lang="ja-JP" altLang="en-US" sz="1100" dirty="0" smtClean="0">
                          <a:solidFill>
                            <a:schemeClr val="tx1"/>
                          </a:solidFill>
                          <a:latin typeface="HG丸ｺﾞｼｯｸM-PRO" pitchFamily="50" charset="-128"/>
                          <a:ea typeface="HG丸ｺﾞｼｯｸM-PRO" pitchFamily="50" charset="-128"/>
                        </a:rPr>
                        <a:t>②水は澄んでいますか？</a:t>
                      </a:r>
                      <a:endParaRPr kumimoji="1" lang="ja-JP" altLang="en-US" sz="1100" dirty="0">
                        <a:solidFill>
                          <a:schemeClr val="tx1"/>
                        </a:solidFill>
                        <a:latin typeface="HG丸ｺﾞｼｯｸM-PRO" pitchFamily="50" charset="-128"/>
                        <a:ea typeface="HG丸ｺﾞｼｯｸM-PRO" pitchFamily="50" charset="-128"/>
                      </a:endParaRPr>
                    </a:p>
                  </a:txBody>
                  <a:tcPr anchor="ctr">
                    <a:solidFill>
                      <a:schemeClr val="tx2">
                        <a:lumMod val="20000"/>
                        <a:lumOff val="80000"/>
                      </a:schemeClr>
                    </a:solidFill>
                  </a:tcPr>
                </a:tc>
                <a:tc>
                  <a:txBody>
                    <a:bodyPr/>
                    <a:lstStyle/>
                    <a:p>
                      <a:pPr algn="l"/>
                      <a:r>
                        <a:rPr kumimoji="1" lang="ja-JP" altLang="en-US" sz="1100" dirty="0" smtClean="0">
                          <a:latin typeface="HG丸ｺﾞｼｯｸM-PRO" pitchFamily="50" charset="-128"/>
                          <a:ea typeface="HG丸ｺﾞｼｯｸM-PRO" pitchFamily="50" charset="-128"/>
                        </a:rPr>
                        <a:t>澄んでいます</a:t>
                      </a:r>
                      <a:endParaRPr kumimoji="1" lang="ja-JP" altLang="en-US" sz="1100" dirty="0">
                        <a:latin typeface="HG丸ｺﾞｼｯｸM-PRO" pitchFamily="50" charset="-128"/>
                        <a:ea typeface="HG丸ｺﾞｼｯｸM-PRO" pitchFamily="50" charset="-128"/>
                      </a:endParaRPr>
                    </a:p>
                  </a:txBody>
                  <a:tcPr anchor="ctr"/>
                </a:tc>
                <a:tc>
                  <a:txBody>
                    <a:bodyPr/>
                    <a:lstStyle/>
                    <a:p>
                      <a:pPr algn="l"/>
                      <a:r>
                        <a:rPr kumimoji="1" lang="ja-JP" altLang="en-US" sz="1100" dirty="0" smtClean="0">
                          <a:latin typeface="HG丸ｺﾞｼｯｸM-PRO" pitchFamily="50" charset="-128"/>
                          <a:ea typeface="HG丸ｺﾞｼｯｸM-PRO" pitchFamily="50" charset="-128"/>
                        </a:rPr>
                        <a:t>少しにごっています</a:t>
                      </a:r>
                      <a:r>
                        <a:rPr kumimoji="1" lang="en-US" altLang="ja-JP" sz="1100" dirty="0" smtClean="0">
                          <a:latin typeface="HG丸ｺﾞｼｯｸM-PRO" pitchFamily="50" charset="-128"/>
                          <a:ea typeface="HG丸ｺﾞｼｯｸM-PRO" pitchFamily="50" charset="-128"/>
                        </a:rPr>
                        <a:t>(</a:t>
                      </a:r>
                      <a:r>
                        <a:rPr kumimoji="1" lang="ja-JP" altLang="en-US" sz="1100" dirty="0" smtClean="0">
                          <a:latin typeface="HG丸ｺﾞｼｯｸM-PRO" pitchFamily="50" charset="-128"/>
                          <a:ea typeface="HG丸ｺﾞｼｯｸM-PRO" pitchFamily="50" charset="-128"/>
                        </a:rPr>
                        <a:t>色：　　　　　</a:t>
                      </a:r>
                      <a:r>
                        <a:rPr kumimoji="1" lang="ja-JP" altLang="en-US" sz="1100" baseline="0" dirty="0" smtClean="0">
                          <a:latin typeface="HG丸ｺﾞｼｯｸM-PRO" pitchFamily="50" charset="-128"/>
                          <a:ea typeface="HG丸ｺﾞｼｯｸM-PRO" pitchFamily="50" charset="-128"/>
                        </a:rPr>
                        <a:t>     </a:t>
                      </a:r>
                      <a:r>
                        <a:rPr kumimoji="1" lang="en-US" altLang="ja-JP" sz="1100" baseline="0" dirty="0" smtClean="0">
                          <a:latin typeface="HG丸ｺﾞｼｯｸM-PRO" pitchFamily="50" charset="-128"/>
                          <a:ea typeface="HG丸ｺﾞｼｯｸM-PRO" pitchFamily="50" charset="-128"/>
                        </a:rPr>
                        <a:t>)</a:t>
                      </a:r>
                      <a:endParaRPr kumimoji="1" lang="ja-JP" altLang="en-US" sz="1100" dirty="0">
                        <a:latin typeface="HG丸ｺﾞｼｯｸM-PRO" pitchFamily="50" charset="-128"/>
                        <a:ea typeface="HG丸ｺﾞｼｯｸM-PRO" pitchFamily="50" charset="-128"/>
                      </a:endParaRPr>
                    </a:p>
                  </a:txBody>
                  <a:tcPr anchor="ctr"/>
                </a:tc>
                <a:tc>
                  <a:txBody>
                    <a:bodyPr/>
                    <a:lstStyle/>
                    <a:p>
                      <a:pPr algn="l"/>
                      <a:r>
                        <a:rPr kumimoji="1" lang="ja-JP" altLang="en-US" sz="1100" dirty="0" smtClean="0">
                          <a:latin typeface="HG丸ｺﾞｼｯｸM-PRO" pitchFamily="50" charset="-128"/>
                          <a:ea typeface="HG丸ｺﾞｼｯｸM-PRO" pitchFamily="50" charset="-128"/>
                        </a:rPr>
                        <a:t>すごくにごっています</a:t>
                      </a:r>
                      <a:endParaRPr kumimoji="1" lang="en-US" altLang="ja-JP" sz="1100" dirty="0" smtClean="0">
                        <a:latin typeface="HG丸ｺﾞｼｯｸM-PRO" pitchFamily="50" charset="-128"/>
                        <a:ea typeface="HG丸ｺﾞｼｯｸM-PRO" pitchFamily="50" charset="-128"/>
                      </a:endParaRPr>
                    </a:p>
                    <a:p>
                      <a:pPr algn="l"/>
                      <a:r>
                        <a:rPr kumimoji="1" lang="en-US" altLang="ja-JP" sz="1100" dirty="0" smtClean="0">
                          <a:latin typeface="HG丸ｺﾞｼｯｸM-PRO" pitchFamily="50" charset="-128"/>
                          <a:ea typeface="HG丸ｺﾞｼｯｸM-PRO" pitchFamily="50" charset="-128"/>
                        </a:rPr>
                        <a:t>(</a:t>
                      </a:r>
                      <a:r>
                        <a:rPr kumimoji="1" lang="ja-JP" altLang="en-US" sz="1100" dirty="0" smtClean="0">
                          <a:latin typeface="HG丸ｺﾞｼｯｸM-PRO" pitchFamily="50" charset="-128"/>
                          <a:ea typeface="HG丸ｺﾞｼｯｸM-PRO" pitchFamily="50" charset="-128"/>
                        </a:rPr>
                        <a:t>色：</a:t>
                      </a:r>
                      <a:r>
                        <a:rPr kumimoji="1" lang="ja-JP" altLang="en-US" sz="1100" baseline="0" dirty="0" smtClean="0">
                          <a:latin typeface="HG丸ｺﾞｼｯｸM-PRO" pitchFamily="50" charset="-128"/>
                          <a:ea typeface="HG丸ｺﾞｼｯｸM-PRO" pitchFamily="50" charset="-128"/>
                        </a:rPr>
                        <a:t>                    </a:t>
                      </a:r>
                      <a:r>
                        <a:rPr kumimoji="1" lang="en-US" altLang="ja-JP" sz="1100" baseline="0" dirty="0" smtClean="0">
                          <a:latin typeface="HG丸ｺﾞｼｯｸM-PRO" pitchFamily="50" charset="-128"/>
                          <a:ea typeface="HG丸ｺﾞｼｯｸM-PRO" pitchFamily="50" charset="-128"/>
                        </a:rPr>
                        <a:t>)</a:t>
                      </a:r>
                      <a:endParaRPr kumimoji="1" lang="ja-JP" altLang="en-US" sz="1100" dirty="0">
                        <a:latin typeface="HG丸ｺﾞｼｯｸM-PRO" pitchFamily="50" charset="-128"/>
                        <a:ea typeface="HG丸ｺﾞｼｯｸM-PRO" pitchFamily="50" charset="-128"/>
                      </a:endParaRPr>
                    </a:p>
                  </a:txBody>
                  <a:tcPr anchor="ctr"/>
                </a:tc>
              </a:tr>
              <a:tr h="540000">
                <a:tc>
                  <a:txBody>
                    <a:bodyPr/>
                    <a:lstStyle/>
                    <a:p>
                      <a:pPr algn="l"/>
                      <a:r>
                        <a:rPr kumimoji="1" lang="ja-JP" altLang="en-US" sz="1100" dirty="0" smtClean="0">
                          <a:solidFill>
                            <a:schemeClr val="tx1"/>
                          </a:solidFill>
                          <a:latin typeface="HG丸ｺﾞｼｯｸM-PRO" pitchFamily="50" charset="-128"/>
                          <a:ea typeface="HG丸ｺﾞｼｯｸM-PRO" pitchFamily="50" charset="-128"/>
                        </a:rPr>
                        <a:t>③魚や虫、鳥などの生き物はいますか？</a:t>
                      </a:r>
                      <a:endParaRPr kumimoji="1" lang="ja-JP" altLang="en-US" sz="1100" dirty="0">
                        <a:solidFill>
                          <a:schemeClr val="tx1"/>
                        </a:solidFill>
                        <a:latin typeface="HG丸ｺﾞｼｯｸM-PRO" pitchFamily="50" charset="-128"/>
                        <a:ea typeface="HG丸ｺﾞｼｯｸM-PRO" pitchFamily="50" charset="-128"/>
                      </a:endParaRPr>
                    </a:p>
                  </a:txBody>
                  <a:tcPr anchor="ctr">
                    <a:solidFill>
                      <a:schemeClr val="tx2">
                        <a:lumMod val="20000"/>
                        <a:lumOff val="80000"/>
                      </a:schemeClr>
                    </a:solidFill>
                  </a:tcPr>
                </a:tc>
                <a:tc>
                  <a:txBody>
                    <a:bodyPr/>
                    <a:lstStyle/>
                    <a:p>
                      <a:pPr algn="l"/>
                      <a:r>
                        <a:rPr kumimoji="1" lang="ja-JP" altLang="en-US" sz="1100" dirty="0" smtClean="0">
                          <a:latin typeface="HG丸ｺﾞｼｯｸM-PRO" pitchFamily="50" charset="-128"/>
                          <a:ea typeface="HG丸ｺﾞｼｯｸM-PRO" pitchFamily="50" charset="-128"/>
                        </a:rPr>
                        <a:t>たくさんいます</a:t>
                      </a:r>
                      <a:endParaRPr kumimoji="1" lang="en-US" altLang="ja-JP" sz="1100" dirty="0" smtClean="0">
                        <a:latin typeface="HG丸ｺﾞｼｯｸM-PRO" pitchFamily="50" charset="-128"/>
                        <a:ea typeface="HG丸ｺﾞｼｯｸM-PRO" pitchFamily="50" charset="-128"/>
                      </a:endParaRPr>
                    </a:p>
                    <a:p>
                      <a:pPr algn="l"/>
                      <a:r>
                        <a:rPr kumimoji="1" lang="en-US" altLang="ja-JP" sz="1100" dirty="0" smtClean="0">
                          <a:latin typeface="HG丸ｺﾞｼｯｸM-PRO" pitchFamily="50" charset="-128"/>
                          <a:ea typeface="HG丸ｺﾞｼｯｸM-PRO" pitchFamily="50" charset="-128"/>
                        </a:rPr>
                        <a:t>(</a:t>
                      </a:r>
                      <a:r>
                        <a:rPr kumimoji="1" lang="ja-JP" altLang="en-US" sz="1100" dirty="0" smtClean="0">
                          <a:latin typeface="HG丸ｺﾞｼｯｸM-PRO" pitchFamily="50" charset="-128"/>
                          <a:ea typeface="HG丸ｺﾞｼｯｸM-PRO" pitchFamily="50" charset="-128"/>
                        </a:rPr>
                        <a:t>名前：　　           </a:t>
                      </a:r>
                      <a:r>
                        <a:rPr kumimoji="1" lang="en-US" altLang="ja-JP" sz="1100" dirty="0" smtClean="0">
                          <a:latin typeface="HG丸ｺﾞｼｯｸM-PRO" pitchFamily="50" charset="-128"/>
                          <a:ea typeface="HG丸ｺﾞｼｯｸM-PRO" pitchFamily="50" charset="-128"/>
                        </a:rPr>
                        <a:t>)</a:t>
                      </a:r>
                      <a:endParaRPr kumimoji="1" lang="ja-JP" altLang="en-US" sz="1100" dirty="0">
                        <a:latin typeface="HG丸ｺﾞｼｯｸM-PRO" pitchFamily="50" charset="-128"/>
                        <a:ea typeface="HG丸ｺﾞｼｯｸM-PRO" pitchFamily="50" charset="-128"/>
                      </a:endParaRPr>
                    </a:p>
                  </a:txBody>
                  <a:tcPr anchor="ctr"/>
                </a:tc>
                <a:tc>
                  <a:txBody>
                    <a:bodyPr/>
                    <a:lstStyle/>
                    <a:p>
                      <a:pPr algn="l"/>
                      <a:r>
                        <a:rPr kumimoji="1" lang="ja-JP" altLang="en-US" sz="1100" dirty="0" smtClean="0">
                          <a:latin typeface="HG丸ｺﾞｼｯｸM-PRO" pitchFamily="50" charset="-128"/>
                          <a:ea typeface="HG丸ｺﾞｼｯｸM-PRO" pitchFamily="50" charset="-128"/>
                        </a:rPr>
                        <a:t>少しいます</a:t>
                      </a:r>
                      <a:endParaRPr kumimoji="1" lang="en-US" altLang="ja-JP" sz="1100" dirty="0" smtClean="0">
                        <a:latin typeface="HG丸ｺﾞｼｯｸM-PRO" pitchFamily="50" charset="-128"/>
                        <a:ea typeface="HG丸ｺﾞｼｯｸM-PRO" pitchFamily="50" charset="-128"/>
                      </a:endParaRPr>
                    </a:p>
                    <a:p>
                      <a:pPr algn="l"/>
                      <a:r>
                        <a:rPr kumimoji="1" lang="en-US" altLang="ja-JP" sz="1100" dirty="0" smtClean="0">
                          <a:latin typeface="HG丸ｺﾞｼｯｸM-PRO" pitchFamily="50" charset="-128"/>
                          <a:ea typeface="HG丸ｺﾞｼｯｸM-PRO" pitchFamily="50" charset="-128"/>
                        </a:rPr>
                        <a:t>(</a:t>
                      </a:r>
                      <a:r>
                        <a:rPr kumimoji="1" lang="ja-JP" altLang="en-US" sz="1100" dirty="0" smtClean="0">
                          <a:latin typeface="HG丸ｺﾞｼｯｸM-PRO" pitchFamily="50" charset="-128"/>
                          <a:ea typeface="HG丸ｺﾞｼｯｸM-PRO" pitchFamily="50" charset="-128"/>
                        </a:rPr>
                        <a:t>名前：　　           </a:t>
                      </a:r>
                      <a:r>
                        <a:rPr kumimoji="1" lang="en-US" altLang="ja-JP" sz="1100" dirty="0" smtClean="0">
                          <a:latin typeface="HG丸ｺﾞｼｯｸM-PRO" pitchFamily="50" charset="-128"/>
                          <a:ea typeface="HG丸ｺﾞｼｯｸM-PRO" pitchFamily="50" charset="-128"/>
                        </a:rPr>
                        <a:t>)</a:t>
                      </a:r>
                      <a:endParaRPr kumimoji="1" lang="ja-JP" altLang="en-US" sz="1100" dirty="0">
                        <a:latin typeface="HG丸ｺﾞｼｯｸM-PRO" pitchFamily="50" charset="-128"/>
                        <a:ea typeface="HG丸ｺﾞｼｯｸM-PRO" pitchFamily="50" charset="-128"/>
                      </a:endParaRPr>
                    </a:p>
                  </a:txBody>
                  <a:tcPr anchor="ctr"/>
                </a:tc>
                <a:tc>
                  <a:txBody>
                    <a:bodyPr/>
                    <a:lstStyle/>
                    <a:p>
                      <a:pPr algn="l"/>
                      <a:r>
                        <a:rPr kumimoji="1" lang="ja-JP" altLang="en-US" sz="1100" dirty="0" smtClean="0">
                          <a:latin typeface="HG丸ｺﾞｼｯｸM-PRO" pitchFamily="50" charset="-128"/>
                          <a:ea typeface="HG丸ｺﾞｼｯｸM-PRO" pitchFamily="50" charset="-128"/>
                        </a:rPr>
                        <a:t>見つかりません</a:t>
                      </a:r>
                      <a:endParaRPr kumimoji="1" lang="en-US" altLang="ja-JP" sz="1100" dirty="0" smtClean="0">
                        <a:latin typeface="HG丸ｺﾞｼｯｸM-PRO" pitchFamily="50" charset="-128"/>
                        <a:ea typeface="HG丸ｺﾞｼｯｸM-PRO" pitchFamily="50" charset="-128"/>
                      </a:endParaRPr>
                    </a:p>
                  </a:txBody>
                  <a:tcPr anchor="ctr"/>
                </a:tc>
              </a:tr>
              <a:tr h="5400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smtClean="0">
                          <a:solidFill>
                            <a:schemeClr val="tx1"/>
                          </a:solidFill>
                          <a:latin typeface="HG丸ｺﾞｼｯｸM-PRO" pitchFamily="50" charset="-128"/>
                          <a:ea typeface="HG丸ｺﾞｼｯｸM-PRO" pitchFamily="50" charset="-128"/>
                        </a:rPr>
                        <a:t>④植物はありますか？</a:t>
                      </a:r>
                    </a:p>
                  </a:txBody>
                  <a:tcPr anchor="ctr">
                    <a:solidFill>
                      <a:schemeClr val="tx2">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smtClean="0">
                          <a:latin typeface="HG丸ｺﾞｼｯｸM-PRO" pitchFamily="50" charset="-128"/>
                          <a:ea typeface="HG丸ｺﾞｼｯｸM-PRO" pitchFamily="50" charset="-128"/>
                        </a:rPr>
                        <a:t>たくさんあります</a:t>
                      </a:r>
                      <a:endParaRPr kumimoji="1" lang="en-US" altLang="ja-JP" sz="1100" dirty="0" smtClean="0">
                        <a:latin typeface="HG丸ｺﾞｼｯｸM-PRO" pitchFamily="50" charset="-128"/>
                        <a:ea typeface="HG丸ｺﾞｼｯｸM-PRO"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100" dirty="0" smtClean="0">
                          <a:latin typeface="HG丸ｺﾞｼｯｸM-PRO" pitchFamily="50" charset="-128"/>
                          <a:ea typeface="HG丸ｺﾞｼｯｸM-PRO" pitchFamily="50" charset="-128"/>
                        </a:rPr>
                        <a:t>(</a:t>
                      </a:r>
                      <a:r>
                        <a:rPr kumimoji="1" lang="ja-JP" altLang="en-US" sz="1100" dirty="0" smtClean="0">
                          <a:latin typeface="HG丸ｺﾞｼｯｸM-PRO" pitchFamily="50" charset="-128"/>
                          <a:ea typeface="HG丸ｺﾞｼｯｸM-PRO" pitchFamily="50" charset="-128"/>
                        </a:rPr>
                        <a:t>名前：　　           </a:t>
                      </a:r>
                      <a:r>
                        <a:rPr kumimoji="1" lang="en-US" altLang="ja-JP" sz="1100" dirty="0" smtClean="0">
                          <a:latin typeface="HG丸ｺﾞｼｯｸM-PRO" pitchFamily="50" charset="-128"/>
                          <a:ea typeface="HG丸ｺﾞｼｯｸM-PRO" pitchFamily="50" charset="-128"/>
                        </a:rPr>
                        <a:t>)</a:t>
                      </a:r>
                      <a:endParaRPr kumimoji="1" lang="ja-JP" altLang="en-US" sz="1100" dirty="0" smtClean="0">
                        <a:latin typeface="HG丸ｺﾞｼｯｸM-PRO" pitchFamily="50" charset="-128"/>
                        <a:ea typeface="HG丸ｺﾞｼｯｸM-PRO" pitchFamily="50" charset="-128"/>
                      </a:endParaRP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smtClean="0">
                          <a:latin typeface="HG丸ｺﾞｼｯｸM-PRO" pitchFamily="50" charset="-128"/>
                          <a:ea typeface="HG丸ｺﾞｼｯｸM-PRO" pitchFamily="50" charset="-128"/>
                        </a:rPr>
                        <a:t>あります</a:t>
                      </a:r>
                      <a:endParaRPr kumimoji="1" lang="en-US" altLang="ja-JP" sz="1100" dirty="0" smtClean="0">
                        <a:latin typeface="HG丸ｺﾞｼｯｸM-PRO" pitchFamily="50" charset="-128"/>
                        <a:ea typeface="HG丸ｺﾞｼｯｸM-PRO"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100" dirty="0" smtClean="0">
                          <a:latin typeface="HG丸ｺﾞｼｯｸM-PRO" pitchFamily="50" charset="-128"/>
                          <a:ea typeface="HG丸ｺﾞｼｯｸM-PRO" pitchFamily="50" charset="-128"/>
                        </a:rPr>
                        <a:t>(</a:t>
                      </a:r>
                      <a:r>
                        <a:rPr kumimoji="1" lang="ja-JP" altLang="en-US" sz="1100" dirty="0" smtClean="0">
                          <a:latin typeface="HG丸ｺﾞｼｯｸM-PRO" pitchFamily="50" charset="-128"/>
                          <a:ea typeface="HG丸ｺﾞｼｯｸM-PRO" pitchFamily="50" charset="-128"/>
                        </a:rPr>
                        <a:t>名前：　　           </a:t>
                      </a:r>
                      <a:r>
                        <a:rPr kumimoji="1" lang="en-US" altLang="ja-JP" sz="1100" dirty="0" smtClean="0">
                          <a:latin typeface="HG丸ｺﾞｼｯｸM-PRO" pitchFamily="50" charset="-128"/>
                          <a:ea typeface="HG丸ｺﾞｼｯｸM-PRO" pitchFamily="50" charset="-128"/>
                        </a:rPr>
                        <a:t>)</a:t>
                      </a:r>
                      <a:endParaRPr kumimoji="1" lang="ja-JP" altLang="en-US" sz="1100" dirty="0" smtClean="0">
                        <a:latin typeface="HG丸ｺﾞｼｯｸM-PRO" pitchFamily="50" charset="-128"/>
                        <a:ea typeface="HG丸ｺﾞｼｯｸM-PRO" pitchFamily="50" charset="-128"/>
                      </a:endParaRP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smtClean="0">
                          <a:latin typeface="HG丸ｺﾞｼｯｸM-PRO" pitchFamily="50" charset="-128"/>
                          <a:ea typeface="HG丸ｺﾞｼｯｸM-PRO" pitchFamily="50" charset="-128"/>
                        </a:rPr>
                        <a:t>ほとんどありません</a:t>
                      </a:r>
                      <a:endParaRPr kumimoji="1" lang="en-US" altLang="ja-JP" sz="1100" dirty="0" smtClean="0">
                        <a:latin typeface="HG丸ｺﾞｼｯｸM-PRO" pitchFamily="50" charset="-128"/>
                        <a:ea typeface="HG丸ｺﾞｼｯｸM-PRO"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100" dirty="0" smtClean="0">
                          <a:latin typeface="HG丸ｺﾞｼｯｸM-PRO" pitchFamily="50" charset="-128"/>
                          <a:ea typeface="HG丸ｺﾞｼｯｸM-PRO" pitchFamily="50" charset="-128"/>
                        </a:rPr>
                        <a:t>(</a:t>
                      </a:r>
                      <a:r>
                        <a:rPr kumimoji="1" lang="ja-JP" altLang="en-US" sz="1100" dirty="0" smtClean="0">
                          <a:latin typeface="HG丸ｺﾞｼｯｸM-PRO" pitchFamily="50" charset="-128"/>
                          <a:ea typeface="HG丸ｺﾞｼｯｸM-PRO" pitchFamily="50" charset="-128"/>
                        </a:rPr>
                        <a:t>名前：　　           </a:t>
                      </a:r>
                      <a:r>
                        <a:rPr kumimoji="1" lang="en-US" altLang="ja-JP" sz="1100" dirty="0" smtClean="0">
                          <a:latin typeface="HG丸ｺﾞｼｯｸM-PRO" pitchFamily="50" charset="-128"/>
                          <a:ea typeface="HG丸ｺﾞｼｯｸM-PRO" pitchFamily="50" charset="-128"/>
                        </a:rPr>
                        <a:t>)</a:t>
                      </a:r>
                      <a:endParaRPr kumimoji="1" lang="ja-JP" altLang="en-US" sz="1100" dirty="0" smtClean="0">
                        <a:latin typeface="HG丸ｺﾞｼｯｸM-PRO" pitchFamily="50" charset="-128"/>
                        <a:ea typeface="HG丸ｺﾞｼｯｸM-PRO" pitchFamily="50" charset="-128"/>
                      </a:endParaRPr>
                    </a:p>
                  </a:txBody>
                  <a:tcPr anchor="ctr"/>
                </a:tc>
              </a:tr>
              <a:tr h="540000">
                <a:tc>
                  <a:txBody>
                    <a:bodyPr/>
                    <a:lstStyle/>
                    <a:p>
                      <a:pPr algn="l"/>
                      <a:r>
                        <a:rPr kumimoji="1" lang="ja-JP" altLang="en-US" sz="1100" dirty="0" smtClean="0">
                          <a:solidFill>
                            <a:schemeClr val="tx1"/>
                          </a:solidFill>
                          <a:latin typeface="HG丸ｺﾞｼｯｸM-PRO" pitchFamily="50" charset="-128"/>
                          <a:ea typeface="HG丸ｺﾞｼｯｸM-PRO" pitchFamily="50" charset="-128"/>
                        </a:rPr>
                        <a:t>⑤まわりの景色を見てどう思いますか？</a:t>
                      </a:r>
                      <a:endParaRPr kumimoji="1" lang="ja-JP" altLang="en-US" sz="1100" dirty="0">
                        <a:solidFill>
                          <a:schemeClr val="tx1"/>
                        </a:solidFill>
                        <a:latin typeface="HG丸ｺﾞｼｯｸM-PRO" pitchFamily="50" charset="-128"/>
                        <a:ea typeface="HG丸ｺﾞｼｯｸM-PRO" pitchFamily="50" charset="-128"/>
                      </a:endParaRPr>
                    </a:p>
                  </a:txBody>
                  <a:tcPr anchor="ctr">
                    <a:solidFill>
                      <a:schemeClr val="tx2">
                        <a:lumMod val="20000"/>
                        <a:lumOff val="80000"/>
                      </a:schemeClr>
                    </a:solidFill>
                  </a:tcPr>
                </a:tc>
                <a:tc>
                  <a:txBody>
                    <a:bodyPr/>
                    <a:lstStyle/>
                    <a:p>
                      <a:pPr algn="l"/>
                      <a:r>
                        <a:rPr kumimoji="1" lang="ja-JP" altLang="en-US" sz="1100" dirty="0" smtClean="0">
                          <a:latin typeface="HG丸ｺﾞｼｯｸM-PRO" pitchFamily="50" charset="-128"/>
                          <a:ea typeface="HG丸ｺﾞｼｯｸM-PRO" pitchFamily="50" charset="-128"/>
                        </a:rPr>
                        <a:t>きれいです</a:t>
                      </a:r>
                      <a:endParaRPr kumimoji="1" lang="ja-JP" altLang="en-US" sz="1100" dirty="0">
                        <a:latin typeface="HG丸ｺﾞｼｯｸM-PRO" pitchFamily="50" charset="-128"/>
                        <a:ea typeface="HG丸ｺﾞｼｯｸM-PRO" pitchFamily="50" charset="-128"/>
                      </a:endParaRPr>
                    </a:p>
                  </a:txBody>
                  <a:tcPr anchor="ctr"/>
                </a:tc>
                <a:tc>
                  <a:txBody>
                    <a:bodyPr/>
                    <a:lstStyle/>
                    <a:p>
                      <a:pPr algn="l"/>
                      <a:r>
                        <a:rPr kumimoji="1" lang="ja-JP" altLang="en-US" sz="1100" dirty="0" smtClean="0">
                          <a:latin typeface="HG丸ｺﾞｼｯｸM-PRO" pitchFamily="50" charset="-128"/>
                          <a:ea typeface="HG丸ｺﾞｼｯｸM-PRO" pitchFamily="50" charset="-128"/>
                        </a:rPr>
                        <a:t>普通です</a:t>
                      </a:r>
                      <a:endParaRPr kumimoji="1" lang="ja-JP" altLang="en-US" sz="1100" dirty="0">
                        <a:latin typeface="HG丸ｺﾞｼｯｸM-PRO" pitchFamily="50" charset="-128"/>
                        <a:ea typeface="HG丸ｺﾞｼｯｸM-PRO" pitchFamily="50" charset="-128"/>
                      </a:endParaRPr>
                    </a:p>
                  </a:txBody>
                  <a:tcPr anchor="ctr"/>
                </a:tc>
                <a:tc>
                  <a:txBody>
                    <a:bodyPr/>
                    <a:lstStyle/>
                    <a:p>
                      <a:pPr algn="l"/>
                      <a:r>
                        <a:rPr kumimoji="1" lang="ja-JP" altLang="en-US" sz="1100" dirty="0" smtClean="0">
                          <a:latin typeface="HG丸ｺﾞｼｯｸM-PRO" pitchFamily="50" charset="-128"/>
                          <a:ea typeface="HG丸ｺﾞｼｯｸM-PRO" pitchFamily="50" charset="-128"/>
                        </a:rPr>
                        <a:t>ごみがたくさんあって汚れています</a:t>
                      </a:r>
                      <a:endParaRPr kumimoji="1" lang="ja-JP" altLang="en-US" sz="1100" dirty="0">
                        <a:latin typeface="HG丸ｺﾞｼｯｸM-PRO" pitchFamily="50" charset="-128"/>
                        <a:ea typeface="HG丸ｺﾞｼｯｸM-PRO" pitchFamily="50" charset="-128"/>
                      </a:endParaRPr>
                    </a:p>
                  </a:txBody>
                  <a:tcPr anchor="ctr"/>
                </a:tc>
              </a:tr>
              <a:tr h="540000">
                <a:tc>
                  <a:txBody>
                    <a:bodyPr/>
                    <a:lstStyle/>
                    <a:p>
                      <a:pPr algn="l"/>
                      <a:r>
                        <a:rPr kumimoji="1" lang="ja-JP" altLang="en-US" sz="1100" dirty="0" smtClean="0">
                          <a:solidFill>
                            <a:schemeClr val="tx1"/>
                          </a:solidFill>
                          <a:latin typeface="HG丸ｺﾞｼｯｸM-PRO" pitchFamily="50" charset="-128"/>
                          <a:ea typeface="HG丸ｺﾞｼｯｸM-PRO" pitchFamily="50" charset="-128"/>
                        </a:rPr>
                        <a:t>⑥自然の音が聞こえますか？</a:t>
                      </a:r>
                      <a:endParaRPr kumimoji="1" lang="ja-JP" altLang="en-US" sz="1100" dirty="0">
                        <a:solidFill>
                          <a:schemeClr val="tx1"/>
                        </a:solidFill>
                        <a:latin typeface="HG丸ｺﾞｼｯｸM-PRO" pitchFamily="50" charset="-128"/>
                        <a:ea typeface="HG丸ｺﾞｼｯｸM-PRO" pitchFamily="50" charset="-128"/>
                      </a:endParaRPr>
                    </a:p>
                  </a:txBody>
                  <a:tcPr anchor="ctr">
                    <a:solidFill>
                      <a:schemeClr val="tx2">
                        <a:lumMod val="20000"/>
                        <a:lumOff val="80000"/>
                      </a:schemeClr>
                    </a:solidFill>
                  </a:tcPr>
                </a:tc>
                <a:tc>
                  <a:txBody>
                    <a:bodyPr/>
                    <a:lstStyle/>
                    <a:p>
                      <a:pPr algn="l"/>
                      <a:r>
                        <a:rPr kumimoji="1" lang="ja-JP" altLang="en-US" sz="1100" dirty="0" smtClean="0">
                          <a:latin typeface="HG丸ｺﾞｼｯｸM-PRO" pitchFamily="50" charset="-128"/>
                          <a:ea typeface="HG丸ｺﾞｼｯｸM-PRO" pitchFamily="50" charset="-128"/>
                        </a:rPr>
                        <a:t>たくさん聞こえます</a:t>
                      </a:r>
                      <a:endParaRPr kumimoji="1" lang="en-US" altLang="ja-JP" sz="1100" dirty="0" smtClean="0">
                        <a:latin typeface="HG丸ｺﾞｼｯｸM-PRO" pitchFamily="50" charset="-128"/>
                        <a:ea typeface="HG丸ｺﾞｼｯｸM-PRO" pitchFamily="50" charset="-128"/>
                      </a:endParaRPr>
                    </a:p>
                    <a:p>
                      <a:pPr algn="l"/>
                      <a:r>
                        <a:rPr kumimoji="1" lang="en-US" altLang="ja-JP" sz="1100" dirty="0" smtClean="0">
                          <a:latin typeface="HG丸ｺﾞｼｯｸM-PRO" pitchFamily="50" charset="-128"/>
                          <a:ea typeface="HG丸ｺﾞｼｯｸM-PRO" pitchFamily="50" charset="-128"/>
                        </a:rPr>
                        <a:t>(</a:t>
                      </a:r>
                      <a:r>
                        <a:rPr kumimoji="1" lang="ja-JP" altLang="en-US" sz="1100" dirty="0" smtClean="0">
                          <a:latin typeface="HG丸ｺﾞｼｯｸM-PRO" pitchFamily="50" charset="-128"/>
                          <a:ea typeface="HG丸ｺﾞｼｯｸM-PRO" pitchFamily="50" charset="-128"/>
                        </a:rPr>
                        <a:t>音：　　　           </a:t>
                      </a:r>
                      <a:r>
                        <a:rPr kumimoji="1" lang="en-US" altLang="ja-JP" sz="1100" dirty="0" smtClean="0">
                          <a:latin typeface="HG丸ｺﾞｼｯｸM-PRO" pitchFamily="50" charset="-128"/>
                          <a:ea typeface="HG丸ｺﾞｼｯｸM-PRO" pitchFamily="50" charset="-128"/>
                        </a:rPr>
                        <a:t>)</a:t>
                      </a:r>
                      <a:endParaRPr kumimoji="1" lang="ja-JP" altLang="en-US" sz="1100" dirty="0">
                        <a:latin typeface="HG丸ｺﾞｼｯｸM-PRO" pitchFamily="50" charset="-128"/>
                        <a:ea typeface="HG丸ｺﾞｼｯｸM-PRO" pitchFamily="50" charset="-128"/>
                      </a:endParaRPr>
                    </a:p>
                  </a:txBody>
                  <a:tcPr anchor="ctr"/>
                </a:tc>
                <a:tc>
                  <a:txBody>
                    <a:bodyPr/>
                    <a:lstStyle/>
                    <a:p>
                      <a:pPr algn="l"/>
                      <a:r>
                        <a:rPr kumimoji="1" lang="ja-JP" altLang="en-US" sz="1100" dirty="0" smtClean="0">
                          <a:latin typeface="HG丸ｺﾞｼｯｸM-PRO" pitchFamily="50" charset="-128"/>
                          <a:ea typeface="HG丸ｺﾞｼｯｸM-PRO" pitchFamily="50" charset="-128"/>
                        </a:rPr>
                        <a:t>聞こえます</a:t>
                      </a:r>
                      <a:endParaRPr kumimoji="1" lang="en-US" altLang="ja-JP" sz="1100" dirty="0" smtClean="0">
                        <a:latin typeface="HG丸ｺﾞｼｯｸM-PRO" pitchFamily="50" charset="-128"/>
                        <a:ea typeface="HG丸ｺﾞｼｯｸM-PRO"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100" dirty="0" smtClean="0">
                          <a:latin typeface="HG丸ｺﾞｼｯｸM-PRO" pitchFamily="50" charset="-128"/>
                          <a:ea typeface="HG丸ｺﾞｼｯｸM-PRO" pitchFamily="50" charset="-128"/>
                        </a:rPr>
                        <a:t>(</a:t>
                      </a:r>
                      <a:r>
                        <a:rPr kumimoji="1" lang="ja-JP" altLang="en-US" sz="1100" dirty="0" smtClean="0">
                          <a:latin typeface="HG丸ｺﾞｼｯｸM-PRO" pitchFamily="50" charset="-128"/>
                          <a:ea typeface="HG丸ｺﾞｼｯｸM-PRO" pitchFamily="50" charset="-128"/>
                        </a:rPr>
                        <a:t>音：　　　           </a:t>
                      </a:r>
                      <a:r>
                        <a:rPr kumimoji="1" lang="en-US" altLang="ja-JP" sz="1100" dirty="0" smtClean="0">
                          <a:latin typeface="HG丸ｺﾞｼｯｸM-PRO" pitchFamily="50" charset="-128"/>
                          <a:ea typeface="HG丸ｺﾞｼｯｸM-PRO" pitchFamily="50" charset="-128"/>
                        </a:rPr>
                        <a:t>)</a:t>
                      </a:r>
                      <a:endParaRPr kumimoji="1" lang="ja-JP" altLang="en-US" sz="1100" dirty="0" smtClean="0">
                        <a:latin typeface="HG丸ｺﾞｼｯｸM-PRO" pitchFamily="50" charset="-128"/>
                        <a:ea typeface="HG丸ｺﾞｼｯｸM-PRO" pitchFamily="50" charset="-128"/>
                      </a:endParaRPr>
                    </a:p>
                  </a:txBody>
                  <a:tcPr anchor="ctr"/>
                </a:tc>
                <a:tc>
                  <a:txBody>
                    <a:bodyPr/>
                    <a:lstStyle/>
                    <a:p>
                      <a:pPr algn="l"/>
                      <a:r>
                        <a:rPr kumimoji="1" lang="ja-JP" altLang="en-US" sz="1100" dirty="0" smtClean="0">
                          <a:latin typeface="HG丸ｺﾞｼｯｸM-PRO" pitchFamily="50" charset="-128"/>
                          <a:ea typeface="HG丸ｺﾞｼｯｸM-PRO" pitchFamily="50" charset="-128"/>
                        </a:rPr>
                        <a:t>聞こえません</a:t>
                      </a:r>
                      <a:endParaRPr kumimoji="1" lang="en-US" altLang="ja-JP" sz="1100" dirty="0" smtClean="0">
                        <a:latin typeface="HG丸ｺﾞｼｯｸM-PRO" pitchFamily="50" charset="-128"/>
                        <a:ea typeface="HG丸ｺﾞｼｯｸM-PRO" pitchFamily="50" charset="-128"/>
                      </a:endParaRPr>
                    </a:p>
                  </a:txBody>
                  <a:tcPr anchor="ctr"/>
                </a:tc>
              </a:tr>
              <a:tr h="6120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smtClean="0">
                          <a:solidFill>
                            <a:schemeClr val="tx1"/>
                          </a:solidFill>
                          <a:latin typeface="HG丸ｺﾞｼｯｸM-PRO" pitchFamily="50" charset="-128"/>
                          <a:ea typeface="HG丸ｺﾞｼｯｸM-PRO" pitchFamily="50" charset="-128"/>
                        </a:rPr>
                        <a:t>⑦川やその周りのにおいはどうですか？</a:t>
                      </a:r>
                    </a:p>
                  </a:txBody>
                  <a:tcPr anchor="ctr">
                    <a:solidFill>
                      <a:schemeClr val="tx2">
                        <a:lumMod val="20000"/>
                        <a:lumOff val="80000"/>
                      </a:schemeClr>
                    </a:solidFill>
                  </a:tcPr>
                </a:tc>
                <a:tc>
                  <a:txBody>
                    <a:bodyPr/>
                    <a:lstStyle/>
                    <a:p>
                      <a:pPr algn="l"/>
                      <a:r>
                        <a:rPr kumimoji="1" lang="ja-JP" altLang="en-US" sz="1100" dirty="0" smtClean="0">
                          <a:latin typeface="HG丸ｺﾞｼｯｸM-PRO" pitchFamily="50" charset="-128"/>
                          <a:ea typeface="HG丸ｺﾞｼｯｸM-PRO" pitchFamily="50" charset="-128"/>
                        </a:rPr>
                        <a:t>心地よいにおいがします</a:t>
                      </a:r>
                      <a:endParaRPr kumimoji="1" lang="en-US" altLang="ja-JP" sz="1100" dirty="0" smtClean="0">
                        <a:latin typeface="HG丸ｺﾞｼｯｸM-PRO" pitchFamily="50" charset="-128"/>
                        <a:ea typeface="HG丸ｺﾞｼｯｸM-PRO" pitchFamily="50" charset="-128"/>
                      </a:endParaRPr>
                    </a:p>
                    <a:p>
                      <a:pPr algn="l"/>
                      <a:r>
                        <a:rPr kumimoji="1" lang="en-US" altLang="ja-JP" sz="1100" dirty="0" smtClean="0">
                          <a:latin typeface="HG丸ｺﾞｼｯｸM-PRO" pitchFamily="50" charset="-128"/>
                          <a:ea typeface="HG丸ｺﾞｼｯｸM-PRO" pitchFamily="50" charset="-128"/>
                        </a:rPr>
                        <a:t>(</a:t>
                      </a:r>
                      <a:r>
                        <a:rPr kumimoji="1" lang="ja-JP" altLang="en-US" sz="1100" dirty="0" smtClean="0">
                          <a:latin typeface="HG丸ｺﾞｼｯｸM-PRO" pitchFamily="50" charset="-128"/>
                          <a:ea typeface="HG丸ｺﾞｼｯｸM-PRO" pitchFamily="50" charset="-128"/>
                        </a:rPr>
                        <a:t>におい：　           </a:t>
                      </a:r>
                      <a:r>
                        <a:rPr kumimoji="1" lang="en-US" altLang="ja-JP" sz="1100" dirty="0" smtClean="0">
                          <a:latin typeface="HG丸ｺﾞｼｯｸM-PRO" pitchFamily="50" charset="-128"/>
                          <a:ea typeface="HG丸ｺﾞｼｯｸM-PRO" pitchFamily="50" charset="-128"/>
                        </a:rPr>
                        <a:t>)</a:t>
                      </a:r>
                      <a:endParaRPr kumimoji="1" lang="ja-JP" altLang="en-US" sz="1100" dirty="0">
                        <a:latin typeface="HG丸ｺﾞｼｯｸM-PRO" pitchFamily="50" charset="-128"/>
                        <a:ea typeface="HG丸ｺﾞｼｯｸM-PRO" pitchFamily="50" charset="-128"/>
                      </a:endParaRPr>
                    </a:p>
                  </a:txBody>
                  <a:tcPr anchor="ctr"/>
                </a:tc>
                <a:tc>
                  <a:txBody>
                    <a:bodyPr/>
                    <a:lstStyle/>
                    <a:p>
                      <a:pPr algn="l"/>
                      <a:r>
                        <a:rPr kumimoji="1" lang="ja-JP" altLang="en-US" sz="1100" dirty="0" smtClean="0">
                          <a:latin typeface="HG丸ｺﾞｼｯｸM-PRO" pitchFamily="50" charset="-128"/>
                          <a:ea typeface="HG丸ｺﾞｼｯｸM-PRO" pitchFamily="50" charset="-128"/>
                        </a:rPr>
                        <a:t>においはしません</a:t>
                      </a:r>
                      <a:endParaRPr kumimoji="1" lang="en-US" altLang="ja-JP" sz="1100" dirty="0" smtClean="0">
                        <a:latin typeface="HG丸ｺﾞｼｯｸM-PRO" pitchFamily="50" charset="-128"/>
                        <a:ea typeface="HG丸ｺﾞｼｯｸM-PRO" pitchFamily="50" charset="-128"/>
                      </a:endParaRPr>
                    </a:p>
                  </a:txBody>
                  <a:tcPr anchor="ctr"/>
                </a:tc>
                <a:tc>
                  <a:txBody>
                    <a:bodyPr/>
                    <a:lstStyle/>
                    <a:p>
                      <a:pPr algn="l"/>
                      <a:r>
                        <a:rPr kumimoji="1" lang="ja-JP" altLang="en-US" sz="1100" dirty="0" smtClean="0">
                          <a:latin typeface="HG丸ｺﾞｼｯｸM-PRO" pitchFamily="50" charset="-128"/>
                          <a:ea typeface="HG丸ｺﾞｼｯｸM-PRO" pitchFamily="50" charset="-128"/>
                        </a:rPr>
                        <a:t>嫌なにおいがします</a:t>
                      </a:r>
                      <a:endParaRPr kumimoji="1" lang="en-US" altLang="ja-JP" sz="1100" dirty="0" smtClean="0">
                        <a:latin typeface="HG丸ｺﾞｼｯｸM-PRO" pitchFamily="50" charset="-128"/>
                        <a:ea typeface="HG丸ｺﾞｼｯｸM-PRO" pitchFamily="50" charset="-128"/>
                      </a:endParaRPr>
                    </a:p>
                    <a:p>
                      <a:pPr algn="l"/>
                      <a:r>
                        <a:rPr kumimoji="1" lang="en-US" altLang="ja-JP" sz="1100" dirty="0" smtClean="0">
                          <a:latin typeface="HG丸ｺﾞｼｯｸM-PRO" pitchFamily="50" charset="-128"/>
                          <a:ea typeface="HG丸ｺﾞｼｯｸM-PRO" pitchFamily="50" charset="-128"/>
                        </a:rPr>
                        <a:t>(</a:t>
                      </a:r>
                      <a:r>
                        <a:rPr kumimoji="1" lang="ja-JP" altLang="en-US" sz="1100" dirty="0" smtClean="0">
                          <a:latin typeface="HG丸ｺﾞｼｯｸM-PRO" pitchFamily="50" charset="-128"/>
                          <a:ea typeface="HG丸ｺﾞｼｯｸM-PRO" pitchFamily="50" charset="-128"/>
                        </a:rPr>
                        <a:t>におい：　           </a:t>
                      </a:r>
                      <a:r>
                        <a:rPr kumimoji="1" lang="en-US" altLang="ja-JP" sz="1100" dirty="0" smtClean="0">
                          <a:latin typeface="HG丸ｺﾞｼｯｸM-PRO" pitchFamily="50" charset="-128"/>
                          <a:ea typeface="HG丸ｺﾞｼｯｸM-PRO" pitchFamily="50" charset="-128"/>
                        </a:rPr>
                        <a:t>)</a:t>
                      </a:r>
                      <a:endParaRPr kumimoji="1" lang="ja-JP" altLang="en-US" sz="1100" dirty="0">
                        <a:latin typeface="HG丸ｺﾞｼｯｸM-PRO" pitchFamily="50" charset="-128"/>
                        <a:ea typeface="HG丸ｺﾞｼｯｸM-PRO" pitchFamily="50" charset="-128"/>
                      </a:endParaRPr>
                    </a:p>
                  </a:txBody>
                  <a:tcPr anchor="ctr"/>
                </a:tc>
              </a:tr>
              <a:tr h="611388">
                <a:tc>
                  <a:txBody>
                    <a:bodyPr/>
                    <a:lstStyle/>
                    <a:p>
                      <a:pPr algn="l"/>
                      <a:r>
                        <a:rPr kumimoji="1" lang="ja-JP" altLang="en-US" sz="1100" dirty="0" smtClean="0">
                          <a:solidFill>
                            <a:schemeClr val="tx1"/>
                          </a:solidFill>
                          <a:latin typeface="HG丸ｺﾞｼｯｸM-PRO" pitchFamily="50" charset="-128"/>
                          <a:ea typeface="HG丸ｺﾞｼｯｸM-PRO" pitchFamily="50" charset="-128"/>
                        </a:rPr>
                        <a:t>⑧川やその周りに食べられる魚や植物などがありますか？</a:t>
                      </a:r>
                      <a:endParaRPr kumimoji="1" lang="ja-JP" altLang="en-US" sz="1100" dirty="0">
                        <a:solidFill>
                          <a:schemeClr val="tx1"/>
                        </a:solidFill>
                        <a:latin typeface="HG丸ｺﾞｼｯｸM-PRO" pitchFamily="50" charset="-128"/>
                        <a:ea typeface="HG丸ｺﾞｼｯｸM-PRO" pitchFamily="50" charset="-128"/>
                      </a:endParaRPr>
                    </a:p>
                  </a:txBody>
                  <a:tcPr anchor="ctr">
                    <a:solidFill>
                      <a:schemeClr val="tx2">
                        <a:lumMod val="20000"/>
                        <a:lumOff val="80000"/>
                      </a:schemeClr>
                    </a:solidFill>
                  </a:tcPr>
                </a:tc>
                <a:tc>
                  <a:txBody>
                    <a:bodyPr/>
                    <a:lstStyle/>
                    <a:p>
                      <a:pPr algn="l"/>
                      <a:r>
                        <a:rPr kumimoji="1" lang="ja-JP" altLang="en-US" sz="1100" dirty="0" smtClean="0">
                          <a:latin typeface="HG丸ｺﾞｼｯｸM-PRO" pitchFamily="50" charset="-128"/>
                          <a:ea typeface="HG丸ｺﾞｼｯｸM-PRO" pitchFamily="50" charset="-128"/>
                        </a:rPr>
                        <a:t>たくさんあります</a:t>
                      </a:r>
                      <a:endParaRPr kumimoji="1" lang="en-US" altLang="ja-JP" sz="1100" dirty="0" smtClean="0">
                        <a:latin typeface="HG丸ｺﾞｼｯｸM-PRO" pitchFamily="50" charset="-128"/>
                        <a:ea typeface="HG丸ｺﾞｼｯｸM-PRO" pitchFamily="50" charset="-128"/>
                      </a:endParaRPr>
                    </a:p>
                    <a:p>
                      <a:pPr algn="l"/>
                      <a:r>
                        <a:rPr kumimoji="1" lang="en-US" altLang="ja-JP" sz="1100" dirty="0" smtClean="0">
                          <a:latin typeface="HG丸ｺﾞｼｯｸM-PRO" pitchFamily="50" charset="-128"/>
                          <a:ea typeface="HG丸ｺﾞｼｯｸM-PRO" pitchFamily="50" charset="-128"/>
                        </a:rPr>
                        <a:t>(</a:t>
                      </a:r>
                      <a:r>
                        <a:rPr kumimoji="1" lang="ja-JP" altLang="en-US" sz="1100" dirty="0" smtClean="0">
                          <a:latin typeface="HG丸ｺﾞｼｯｸM-PRO" pitchFamily="50" charset="-128"/>
                          <a:ea typeface="HG丸ｺﾞｼｯｸM-PRO" pitchFamily="50" charset="-128"/>
                        </a:rPr>
                        <a:t>名前：　　           </a:t>
                      </a:r>
                      <a:r>
                        <a:rPr kumimoji="1" lang="en-US" altLang="ja-JP" sz="1100" dirty="0" smtClean="0">
                          <a:latin typeface="HG丸ｺﾞｼｯｸM-PRO" pitchFamily="50" charset="-128"/>
                          <a:ea typeface="HG丸ｺﾞｼｯｸM-PRO" pitchFamily="50" charset="-128"/>
                        </a:rPr>
                        <a:t>)</a:t>
                      </a:r>
                      <a:endParaRPr kumimoji="1" lang="ja-JP" altLang="en-US" sz="1100" dirty="0">
                        <a:latin typeface="HG丸ｺﾞｼｯｸM-PRO" pitchFamily="50" charset="-128"/>
                        <a:ea typeface="HG丸ｺﾞｼｯｸM-PRO" pitchFamily="50" charset="-128"/>
                      </a:endParaRPr>
                    </a:p>
                  </a:txBody>
                  <a:tcPr anchor="ctr"/>
                </a:tc>
                <a:tc>
                  <a:txBody>
                    <a:bodyPr/>
                    <a:lstStyle/>
                    <a:p>
                      <a:pPr algn="l"/>
                      <a:r>
                        <a:rPr kumimoji="1" lang="ja-JP" altLang="en-US" sz="1100" dirty="0" smtClean="0">
                          <a:latin typeface="HG丸ｺﾞｼｯｸM-PRO" pitchFamily="50" charset="-128"/>
                          <a:ea typeface="HG丸ｺﾞｼｯｸM-PRO" pitchFamily="50" charset="-128"/>
                        </a:rPr>
                        <a:t>あります</a:t>
                      </a:r>
                      <a:endParaRPr kumimoji="1" lang="en-US" altLang="ja-JP" sz="1100" dirty="0" smtClean="0">
                        <a:latin typeface="HG丸ｺﾞｼｯｸM-PRO" pitchFamily="50" charset="-128"/>
                        <a:ea typeface="HG丸ｺﾞｼｯｸM-PRO" pitchFamily="50" charset="-128"/>
                      </a:endParaRPr>
                    </a:p>
                    <a:p>
                      <a:pPr algn="l"/>
                      <a:r>
                        <a:rPr kumimoji="1" lang="en-US" altLang="ja-JP" sz="1100" dirty="0" smtClean="0">
                          <a:latin typeface="HG丸ｺﾞｼｯｸM-PRO" pitchFamily="50" charset="-128"/>
                          <a:ea typeface="HG丸ｺﾞｼｯｸM-PRO" pitchFamily="50" charset="-128"/>
                        </a:rPr>
                        <a:t>(</a:t>
                      </a:r>
                      <a:r>
                        <a:rPr kumimoji="1" lang="ja-JP" altLang="en-US" sz="1100" dirty="0" smtClean="0">
                          <a:latin typeface="HG丸ｺﾞｼｯｸM-PRO" pitchFamily="50" charset="-128"/>
                          <a:ea typeface="HG丸ｺﾞｼｯｸM-PRO" pitchFamily="50" charset="-128"/>
                        </a:rPr>
                        <a:t>名前：　　           </a:t>
                      </a:r>
                      <a:r>
                        <a:rPr kumimoji="1" lang="en-US" altLang="ja-JP" sz="1100" dirty="0" smtClean="0">
                          <a:latin typeface="HG丸ｺﾞｼｯｸM-PRO" pitchFamily="50" charset="-128"/>
                          <a:ea typeface="HG丸ｺﾞｼｯｸM-PRO" pitchFamily="50" charset="-128"/>
                        </a:rPr>
                        <a:t>)</a:t>
                      </a:r>
                      <a:endParaRPr kumimoji="1" lang="ja-JP" altLang="en-US" sz="1100" dirty="0">
                        <a:latin typeface="HG丸ｺﾞｼｯｸM-PRO" pitchFamily="50" charset="-128"/>
                        <a:ea typeface="HG丸ｺﾞｼｯｸM-PRO" pitchFamily="50" charset="-128"/>
                      </a:endParaRPr>
                    </a:p>
                  </a:txBody>
                  <a:tcPr anchor="ctr"/>
                </a:tc>
                <a:tc>
                  <a:txBody>
                    <a:bodyPr/>
                    <a:lstStyle/>
                    <a:p>
                      <a:pPr algn="l"/>
                      <a:r>
                        <a:rPr kumimoji="1" lang="ja-JP" altLang="en-US" sz="1100" dirty="0" smtClean="0">
                          <a:latin typeface="HG丸ｺﾞｼｯｸM-PRO" pitchFamily="50" charset="-128"/>
                          <a:ea typeface="HG丸ｺﾞｼｯｸM-PRO" pitchFamily="50" charset="-128"/>
                        </a:rPr>
                        <a:t>見つかりません</a:t>
                      </a:r>
                      <a:endParaRPr kumimoji="1" lang="en-US" altLang="ja-JP" sz="1100" dirty="0" smtClean="0">
                        <a:latin typeface="HG丸ｺﾞｼｯｸM-PRO" pitchFamily="50" charset="-128"/>
                        <a:ea typeface="HG丸ｺﾞｼｯｸM-PRO" pitchFamily="50" charset="-128"/>
                      </a:endParaRPr>
                    </a:p>
                    <a:p>
                      <a:pPr algn="l"/>
                      <a:r>
                        <a:rPr kumimoji="1" lang="en-US" altLang="ja-JP" sz="1100" dirty="0" smtClean="0">
                          <a:latin typeface="HG丸ｺﾞｼｯｸM-PRO" pitchFamily="50" charset="-128"/>
                          <a:ea typeface="HG丸ｺﾞｼｯｸM-PRO" pitchFamily="50" charset="-128"/>
                        </a:rPr>
                        <a:t>(</a:t>
                      </a:r>
                      <a:r>
                        <a:rPr kumimoji="1" lang="ja-JP" altLang="en-US" sz="1100" dirty="0" smtClean="0">
                          <a:latin typeface="HG丸ｺﾞｼｯｸM-PRO" pitchFamily="50" charset="-128"/>
                          <a:ea typeface="HG丸ｺﾞｼｯｸM-PRO" pitchFamily="50" charset="-128"/>
                        </a:rPr>
                        <a:t>分かりません</a:t>
                      </a:r>
                      <a:r>
                        <a:rPr kumimoji="1" lang="en-US" altLang="ja-JP" sz="1100" dirty="0" smtClean="0">
                          <a:latin typeface="HG丸ｺﾞｼｯｸM-PRO" pitchFamily="50" charset="-128"/>
                          <a:ea typeface="HG丸ｺﾞｼｯｸM-PRO" pitchFamily="50" charset="-128"/>
                        </a:rPr>
                        <a:t>)</a:t>
                      </a:r>
                      <a:endParaRPr kumimoji="1" lang="ja-JP" altLang="en-US" sz="1100" dirty="0">
                        <a:latin typeface="HG丸ｺﾞｼｯｸM-PRO" pitchFamily="50" charset="-128"/>
                        <a:ea typeface="HG丸ｺﾞｼｯｸM-PRO" pitchFamily="50" charset="-128"/>
                      </a:endParaRPr>
                    </a:p>
                  </a:txBody>
                  <a:tcPr anchor="ctr"/>
                </a:tc>
              </a:tr>
              <a:tr h="6120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smtClean="0">
                          <a:solidFill>
                            <a:schemeClr val="tx1"/>
                          </a:solidFill>
                          <a:latin typeface="HG丸ｺﾞｼｯｸM-PRO" pitchFamily="50" charset="-128"/>
                          <a:ea typeface="HG丸ｺﾞｼｯｸM-PRO" pitchFamily="50" charset="-128"/>
                        </a:rPr>
                        <a:t>⑨ここで遊んだことがありますか？</a:t>
                      </a:r>
                      <a:endParaRPr kumimoji="1" lang="en-US" altLang="ja-JP" sz="1100" dirty="0" smtClean="0">
                        <a:solidFill>
                          <a:schemeClr val="tx1"/>
                        </a:solidFill>
                        <a:latin typeface="HG丸ｺﾞｼｯｸM-PRO" pitchFamily="50" charset="-128"/>
                        <a:ea typeface="HG丸ｺﾞｼｯｸM-PRO" pitchFamily="50" charset="-128"/>
                      </a:endParaRPr>
                    </a:p>
                  </a:txBody>
                  <a:tcPr anchor="ctr">
                    <a:solidFill>
                      <a:schemeClr val="tx2">
                        <a:lumMod val="20000"/>
                        <a:lumOff val="80000"/>
                      </a:schemeClr>
                    </a:solidFill>
                  </a:tcPr>
                </a:tc>
                <a:tc>
                  <a:txBody>
                    <a:bodyPr/>
                    <a:lstStyle/>
                    <a:p>
                      <a:pPr algn="l"/>
                      <a:r>
                        <a:rPr kumimoji="1" lang="ja-JP" altLang="en-US" sz="1100" dirty="0" smtClean="0">
                          <a:latin typeface="HG丸ｺﾞｼｯｸM-PRO" pitchFamily="50" charset="-128"/>
                          <a:ea typeface="HG丸ｺﾞｼｯｸM-PRO" pitchFamily="50" charset="-128"/>
                        </a:rPr>
                        <a:t>よく遊んでいます</a:t>
                      </a:r>
                      <a:endParaRPr kumimoji="1" lang="en-US" altLang="ja-JP" sz="1100" dirty="0" smtClean="0">
                        <a:latin typeface="HG丸ｺﾞｼｯｸM-PRO" pitchFamily="50" charset="-128"/>
                        <a:ea typeface="HG丸ｺﾞｼｯｸM-PRO" pitchFamily="50" charset="-128"/>
                      </a:endParaRPr>
                    </a:p>
                    <a:p>
                      <a:pPr algn="l"/>
                      <a:r>
                        <a:rPr kumimoji="1" lang="en-US" altLang="ja-JP" sz="1100" dirty="0" smtClean="0">
                          <a:latin typeface="HG丸ｺﾞｼｯｸM-PRO" pitchFamily="50" charset="-128"/>
                          <a:ea typeface="HG丸ｺﾞｼｯｸM-PRO" pitchFamily="50" charset="-128"/>
                        </a:rPr>
                        <a:t>(</a:t>
                      </a:r>
                      <a:r>
                        <a:rPr kumimoji="1" lang="ja-JP" altLang="en-US" sz="1100" dirty="0" smtClean="0">
                          <a:latin typeface="HG丸ｺﾞｼｯｸM-PRO" pitchFamily="50" charset="-128"/>
                          <a:ea typeface="HG丸ｺﾞｼｯｸM-PRO" pitchFamily="50" charset="-128"/>
                        </a:rPr>
                        <a:t>種類：　　           </a:t>
                      </a:r>
                      <a:r>
                        <a:rPr kumimoji="1" lang="en-US" altLang="ja-JP" sz="1100" dirty="0" smtClean="0">
                          <a:latin typeface="HG丸ｺﾞｼｯｸM-PRO" pitchFamily="50" charset="-128"/>
                          <a:ea typeface="HG丸ｺﾞｼｯｸM-PRO" pitchFamily="50" charset="-128"/>
                        </a:rPr>
                        <a:t>)</a:t>
                      </a:r>
                      <a:endParaRPr kumimoji="1" lang="ja-JP" altLang="en-US" sz="1100" dirty="0">
                        <a:latin typeface="HG丸ｺﾞｼｯｸM-PRO" pitchFamily="50" charset="-128"/>
                        <a:ea typeface="HG丸ｺﾞｼｯｸM-PRO" pitchFamily="50" charset="-128"/>
                      </a:endParaRPr>
                    </a:p>
                  </a:txBody>
                  <a:tcPr anchor="ctr"/>
                </a:tc>
                <a:tc>
                  <a:txBody>
                    <a:bodyPr/>
                    <a:lstStyle/>
                    <a:p>
                      <a:pPr algn="l"/>
                      <a:r>
                        <a:rPr kumimoji="1" lang="ja-JP" altLang="en-US" sz="1100" dirty="0" smtClean="0">
                          <a:latin typeface="HG丸ｺﾞｼｯｸM-PRO" pitchFamily="50" charset="-128"/>
                          <a:ea typeface="HG丸ｺﾞｼｯｸM-PRO" pitchFamily="50" charset="-128"/>
                        </a:rPr>
                        <a:t>たまに遊びます</a:t>
                      </a:r>
                      <a:endParaRPr kumimoji="1" lang="en-US" altLang="ja-JP" sz="1100" dirty="0" smtClean="0">
                        <a:latin typeface="HG丸ｺﾞｼｯｸM-PRO" pitchFamily="50" charset="-128"/>
                        <a:ea typeface="HG丸ｺﾞｼｯｸM-PRO" pitchFamily="50" charset="-128"/>
                      </a:endParaRPr>
                    </a:p>
                    <a:p>
                      <a:pPr algn="l"/>
                      <a:r>
                        <a:rPr kumimoji="1" lang="en-US" altLang="ja-JP" sz="1100" dirty="0" smtClean="0">
                          <a:latin typeface="HG丸ｺﾞｼｯｸM-PRO" pitchFamily="50" charset="-128"/>
                          <a:ea typeface="HG丸ｺﾞｼｯｸM-PRO" pitchFamily="50" charset="-128"/>
                        </a:rPr>
                        <a:t>(</a:t>
                      </a:r>
                      <a:r>
                        <a:rPr kumimoji="1" lang="ja-JP" altLang="en-US" sz="1100" dirty="0" smtClean="0">
                          <a:latin typeface="HG丸ｺﾞｼｯｸM-PRO" pitchFamily="50" charset="-128"/>
                          <a:ea typeface="HG丸ｺﾞｼｯｸM-PRO" pitchFamily="50" charset="-128"/>
                        </a:rPr>
                        <a:t>種類：　　           </a:t>
                      </a:r>
                      <a:r>
                        <a:rPr kumimoji="1" lang="en-US" altLang="ja-JP" sz="1100" dirty="0" smtClean="0">
                          <a:latin typeface="HG丸ｺﾞｼｯｸM-PRO" pitchFamily="50" charset="-128"/>
                          <a:ea typeface="HG丸ｺﾞｼｯｸM-PRO" pitchFamily="50" charset="-128"/>
                        </a:rPr>
                        <a:t>)</a:t>
                      </a:r>
                      <a:endParaRPr kumimoji="1" lang="ja-JP" altLang="en-US" sz="1100" dirty="0">
                        <a:latin typeface="HG丸ｺﾞｼｯｸM-PRO" pitchFamily="50" charset="-128"/>
                        <a:ea typeface="HG丸ｺﾞｼｯｸM-PRO" pitchFamily="50" charset="-128"/>
                      </a:endParaRPr>
                    </a:p>
                  </a:txBody>
                  <a:tcPr anchor="ctr"/>
                </a:tc>
                <a:tc>
                  <a:txBody>
                    <a:bodyPr/>
                    <a:lstStyle/>
                    <a:p>
                      <a:pPr algn="l"/>
                      <a:r>
                        <a:rPr kumimoji="1" lang="ja-JP" altLang="en-US" sz="1100" dirty="0" smtClean="0">
                          <a:latin typeface="HG丸ｺﾞｼｯｸM-PRO" pitchFamily="50" charset="-128"/>
                          <a:ea typeface="HG丸ｺﾞｼｯｸM-PRO" pitchFamily="50" charset="-128"/>
                        </a:rPr>
                        <a:t>遊んだことがありません</a:t>
                      </a:r>
                      <a:endParaRPr kumimoji="1" lang="en-US" altLang="ja-JP" sz="1100" dirty="0" smtClean="0">
                        <a:latin typeface="HG丸ｺﾞｼｯｸM-PRO" pitchFamily="50" charset="-128"/>
                        <a:ea typeface="HG丸ｺﾞｼｯｸM-PRO"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100" dirty="0" smtClean="0">
                          <a:latin typeface="HG丸ｺﾞｼｯｸM-PRO" pitchFamily="50" charset="-128"/>
                          <a:ea typeface="HG丸ｺﾞｼｯｸM-PRO" pitchFamily="50" charset="-128"/>
                        </a:rPr>
                        <a:t>(</a:t>
                      </a:r>
                      <a:r>
                        <a:rPr kumimoji="1" lang="ja-JP" altLang="en-US" sz="1100" dirty="0" smtClean="0">
                          <a:latin typeface="HG丸ｺﾞｼｯｸM-PRO" pitchFamily="50" charset="-128"/>
                          <a:ea typeface="HG丸ｺﾞｼｯｸM-PRO" pitchFamily="50" charset="-128"/>
                        </a:rPr>
                        <a:t>理由：　　           </a:t>
                      </a:r>
                      <a:r>
                        <a:rPr kumimoji="1" lang="en-US" altLang="ja-JP" sz="1100" dirty="0" smtClean="0">
                          <a:latin typeface="HG丸ｺﾞｼｯｸM-PRO" pitchFamily="50" charset="-128"/>
                          <a:ea typeface="HG丸ｺﾞｼｯｸM-PRO" pitchFamily="50" charset="-128"/>
                        </a:rPr>
                        <a:t>)</a:t>
                      </a:r>
                      <a:endParaRPr kumimoji="1" lang="ja-JP" altLang="en-US" sz="1100" dirty="0" smtClean="0">
                        <a:latin typeface="HG丸ｺﾞｼｯｸM-PRO" pitchFamily="50" charset="-128"/>
                        <a:ea typeface="HG丸ｺﾞｼｯｸM-PRO" pitchFamily="50" charset="-128"/>
                      </a:endParaRPr>
                    </a:p>
                  </a:txBody>
                  <a:tcPr anchor="ctr"/>
                </a:tc>
              </a:tr>
              <a:tr h="540000">
                <a:tc>
                  <a:txBody>
                    <a:bodyPr/>
                    <a:lstStyle/>
                    <a:p>
                      <a:pPr algn="l"/>
                      <a:r>
                        <a:rPr kumimoji="1" lang="ja-JP" altLang="en-US" sz="1100" dirty="0" smtClean="0">
                          <a:solidFill>
                            <a:schemeClr val="tx1"/>
                          </a:solidFill>
                          <a:latin typeface="HG丸ｺﾞｼｯｸM-PRO" pitchFamily="50" charset="-128"/>
                          <a:ea typeface="HG丸ｺﾞｼｯｸM-PRO" pitchFamily="50" charset="-128"/>
                        </a:rPr>
                        <a:t>⑩水に触ってみたいですか？</a:t>
                      </a:r>
                      <a:endParaRPr kumimoji="1" lang="ja-JP" altLang="en-US" sz="1100" dirty="0">
                        <a:solidFill>
                          <a:schemeClr val="tx1"/>
                        </a:solidFill>
                        <a:latin typeface="HG丸ｺﾞｼｯｸM-PRO" pitchFamily="50" charset="-128"/>
                        <a:ea typeface="HG丸ｺﾞｼｯｸM-PRO" pitchFamily="50" charset="-128"/>
                      </a:endParaRPr>
                    </a:p>
                  </a:txBody>
                  <a:tcPr anchor="ctr">
                    <a:solidFill>
                      <a:schemeClr val="tx2">
                        <a:lumMod val="20000"/>
                        <a:lumOff val="80000"/>
                      </a:schemeClr>
                    </a:solidFill>
                  </a:tcPr>
                </a:tc>
                <a:tc>
                  <a:txBody>
                    <a:bodyPr/>
                    <a:lstStyle/>
                    <a:p>
                      <a:pPr algn="l"/>
                      <a:r>
                        <a:rPr kumimoji="1" lang="ja-JP" altLang="en-US" sz="1100" dirty="0" smtClean="0">
                          <a:latin typeface="HG丸ｺﾞｼｯｸM-PRO" pitchFamily="50" charset="-128"/>
                          <a:ea typeface="HG丸ｺﾞｼｯｸM-PRO" pitchFamily="50" charset="-128"/>
                        </a:rPr>
                        <a:t>入って遊びたいです</a:t>
                      </a:r>
                      <a:endParaRPr kumimoji="1" lang="ja-JP" altLang="en-US" sz="1100" dirty="0">
                        <a:latin typeface="HG丸ｺﾞｼｯｸM-PRO" pitchFamily="50" charset="-128"/>
                        <a:ea typeface="HG丸ｺﾞｼｯｸM-PRO" pitchFamily="50" charset="-128"/>
                      </a:endParaRPr>
                    </a:p>
                  </a:txBody>
                  <a:tcPr anchor="ctr"/>
                </a:tc>
                <a:tc>
                  <a:txBody>
                    <a:bodyPr/>
                    <a:lstStyle/>
                    <a:p>
                      <a:pPr algn="l"/>
                      <a:r>
                        <a:rPr kumimoji="1" lang="ja-JP" altLang="en-US" sz="1100" dirty="0" smtClean="0">
                          <a:latin typeface="HG丸ｺﾞｼｯｸM-PRO" pitchFamily="50" charset="-128"/>
                          <a:ea typeface="HG丸ｺﾞｼｯｸM-PRO" pitchFamily="50" charset="-128"/>
                        </a:rPr>
                        <a:t>触ってみたいです</a:t>
                      </a:r>
                      <a:endParaRPr kumimoji="1" lang="ja-JP" altLang="en-US" sz="1100" dirty="0">
                        <a:latin typeface="HG丸ｺﾞｼｯｸM-PRO" pitchFamily="50" charset="-128"/>
                        <a:ea typeface="HG丸ｺﾞｼｯｸM-PRO" pitchFamily="50" charset="-128"/>
                      </a:endParaRPr>
                    </a:p>
                  </a:txBody>
                  <a:tcPr anchor="ctr"/>
                </a:tc>
                <a:tc>
                  <a:txBody>
                    <a:bodyPr/>
                    <a:lstStyle/>
                    <a:p>
                      <a:pPr algn="l"/>
                      <a:r>
                        <a:rPr kumimoji="1" lang="ja-JP" altLang="en-US" sz="1100" dirty="0" smtClean="0">
                          <a:latin typeface="HG丸ｺﾞｼｯｸM-PRO" pitchFamily="50" charset="-128"/>
                          <a:ea typeface="HG丸ｺﾞｼｯｸM-PRO" pitchFamily="50" charset="-128"/>
                        </a:rPr>
                        <a:t>触りたくありません</a:t>
                      </a:r>
                      <a:endParaRPr kumimoji="1" lang="ja-JP" altLang="en-US" sz="1100" dirty="0">
                        <a:latin typeface="HG丸ｺﾞｼｯｸM-PRO" pitchFamily="50" charset="-128"/>
                        <a:ea typeface="HG丸ｺﾞｼｯｸM-PRO" pitchFamily="50" charset="-128"/>
                      </a:endParaRPr>
                    </a:p>
                  </a:txBody>
                  <a:tcPr anchor="ctr"/>
                </a:tc>
              </a:tr>
            </a:tbl>
          </a:graphicData>
        </a:graphic>
      </p:graphicFrame>
      <p:graphicFrame>
        <p:nvGraphicFramePr>
          <p:cNvPr id="3" name="表 2"/>
          <p:cNvGraphicFramePr>
            <a:graphicFrameLocks noGrp="1"/>
          </p:cNvGraphicFramePr>
          <p:nvPr>
            <p:extLst>
              <p:ext uri="{D42A27DB-BD31-4B8C-83A1-F6EECF244321}">
                <p14:modId xmlns="" xmlns:p14="http://schemas.microsoft.com/office/powerpoint/2010/main" val="600914719"/>
              </p:ext>
            </p:extLst>
          </p:nvPr>
        </p:nvGraphicFramePr>
        <p:xfrm>
          <a:off x="1628175" y="2573532"/>
          <a:ext cx="4536000" cy="432000"/>
        </p:xfrm>
        <a:graphic>
          <a:graphicData uri="http://schemas.openxmlformats.org/drawingml/2006/table">
            <a:tbl>
              <a:tblPr firstRow="1" bandRow="1">
                <a:tableStyleId>{5C22544A-7EE6-4342-B048-85BDC9FD1C3A}</a:tableStyleId>
              </a:tblPr>
              <a:tblGrid>
                <a:gridCol w="4536000"/>
              </a:tblGrid>
              <a:tr h="432000">
                <a:tc>
                  <a:txBody>
                    <a:bodyPr/>
                    <a:lstStyle/>
                    <a:p>
                      <a:pPr algn="ctr"/>
                      <a:r>
                        <a:rPr kumimoji="1" lang="ja-JP" altLang="en-US" sz="1100" dirty="0" smtClean="0">
                          <a:solidFill>
                            <a:schemeClr val="tx1"/>
                          </a:solidFill>
                          <a:latin typeface="HG丸ｺﾞｼｯｸM-PRO" pitchFamily="50" charset="-128"/>
                          <a:ea typeface="HG丸ｺﾞｼｯｸM-PRO" pitchFamily="50" charset="-128"/>
                        </a:rPr>
                        <a:t>３段階で自分が思ったところに○を付けましょう</a:t>
                      </a:r>
                      <a:endParaRPr kumimoji="1" lang="ja-JP" altLang="en-US" sz="1100" dirty="0">
                        <a:solidFill>
                          <a:schemeClr val="tx1"/>
                        </a:solidFill>
                        <a:latin typeface="HG丸ｺﾞｼｯｸM-PRO" pitchFamily="50" charset="-128"/>
                        <a:ea typeface="HG丸ｺﾞｼｯｸM-PRO" pitchFamily="50" charset="-128"/>
                      </a:endParaRPr>
                    </a:p>
                  </a:txBody>
                  <a:tcPr anchor="ctr">
                    <a:lnB w="12700" cap="flat" cmpd="sng" algn="ctr">
                      <a:solidFill>
                        <a:schemeClr val="bg1"/>
                      </a:solidFill>
                      <a:prstDash val="solid"/>
                      <a:round/>
                      <a:headEnd type="none" w="med" len="med"/>
                      <a:tailEnd type="none" w="med" len="med"/>
                    </a:lnB>
                    <a:solidFill>
                      <a:schemeClr val="tx2">
                        <a:lumMod val="20000"/>
                        <a:lumOff val="80000"/>
                      </a:schemeClr>
                    </a:solidFill>
                  </a:tcPr>
                </a:tc>
              </a:tr>
            </a:tbl>
          </a:graphicData>
        </a:graphic>
      </p:graphicFrame>
      <p:sp>
        <p:nvSpPr>
          <p:cNvPr id="12" name="テキスト ボックス 11"/>
          <p:cNvSpPr txBox="1"/>
          <p:nvPr/>
        </p:nvSpPr>
        <p:spPr>
          <a:xfrm>
            <a:off x="0" y="477069"/>
            <a:ext cx="4509120" cy="892552"/>
          </a:xfrm>
          <a:prstGeom prst="rect">
            <a:avLst/>
          </a:prstGeom>
          <a:noFill/>
        </p:spPr>
        <p:txBody>
          <a:bodyPr wrap="square" rtlCol="0">
            <a:spAutoFit/>
          </a:bodyPr>
          <a:lstStyle/>
          <a:p>
            <a:r>
              <a:rPr lang="ja-JP" altLang="en-US" sz="1300" dirty="0" smtClean="0">
                <a:latin typeface="HG丸ｺﾞｼｯｸM-PRO" pitchFamily="50" charset="-128"/>
                <a:ea typeface="HG丸ｺﾞｼｯｸM-PRO" pitchFamily="50" charset="-128"/>
              </a:rPr>
              <a:t>１　川を観察してみよう！</a:t>
            </a:r>
            <a:endParaRPr lang="en-US" altLang="ja-JP" sz="1300" dirty="0" smtClean="0">
              <a:latin typeface="HG丸ｺﾞｼｯｸM-PRO" pitchFamily="50" charset="-128"/>
              <a:ea typeface="HG丸ｺﾞｼｯｸM-PRO" pitchFamily="50" charset="-128"/>
            </a:endParaRPr>
          </a:p>
          <a:p>
            <a:pPr marL="523875" indent="-342900"/>
            <a:r>
              <a:rPr lang="ja-JP" altLang="en-US" sz="1300" dirty="0" smtClean="0">
                <a:latin typeface="HG丸ｺﾞｼｯｸM-PRO" pitchFamily="50" charset="-128"/>
                <a:ea typeface="HG丸ｺﾞｼｯｸM-PRO" pitchFamily="50" charset="-128"/>
              </a:rPr>
              <a:t>○このシートを持って川に出かけてみましょう。</a:t>
            </a:r>
            <a:endParaRPr lang="en-US" altLang="ja-JP" sz="1300" dirty="0" smtClean="0">
              <a:latin typeface="HG丸ｺﾞｼｯｸM-PRO" pitchFamily="50" charset="-128"/>
              <a:ea typeface="HG丸ｺﾞｼｯｸM-PRO" pitchFamily="50" charset="-128"/>
            </a:endParaRPr>
          </a:p>
          <a:p>
            <a:pPr marL="361950" indent="-180975"/>
            <a:r>
              <a:rPr lang="ja-JP" altLang="en-US" sz="1300" dirty="0" smtClean="0">
                <a:latin typeface="HG丸ｺﾞｼｯｸM-PRO" pitchFamily="50" charset="-128"/>
                <a:ea typeface="HG丸ｺﾞｼｯｸM-PRO" pitchFamily="50" charset="-128"/>
              </a:rPr>
              <a:t>○質問①～⑩を３段階で自分が思ったところに○を付けてみましょう。</a:t>
            </a:r>
            <a:endParaRPr lang="en-US" altLang="ja-JP" sz="1300" dirty="0" smtClean="0">
              <a:latin typeface="HG丸ｺﾞｼｯｸM-PRO" pitchFamily="50" charset="-128"/>
              <a:ea typeface="HG丸ｺﾞｼｯｸM-PRO" pitchFamily="50" charset="-128"/>
            </a:endParaRPr>
          </a:p>
        </p:txBody>
      </p:sp>
      <p:graphicFrame>
        <p:nvGraphicFramePr>
          <p:cNvPr id="16" name="表 15"/>
          <p:cNvGraphicFramePr>
            <a:graphicFrameLocks noGrp="1"/>
          </p:cNvGraphicFramePr>
          <p:nvPr/>
        </p:nvGraphicFramePr>
        <p:xfrm>
          <a:off x="95446" y="1398315"/>
          <a:ext cx="6667109" cy="1008112"/>
        </p:xfrm>
        <a:graphic>
          <a:graphicData uri="http://schemas.openxmlformats.org/drawingml/2006/table">
            <a:tbl>
              <a:tblPr bandCol="1">
                <a:tableStyleId>{00A15C55-8517-42AA-B614-E9B94910E393}</a:tableStyleId>
              </a:tblPr>
              <a:tblGrid>
                <a:gridCol w="957290"/>
                <a:gridCol w="1512168"/>
                <a:gridCol w="648072"/>
                <a:gridCol w="3549579"/>
              </a:tblGrid>
              <a:tr h="504056">
                <a:tc>
                  <a:txBody>
                    <a:bodyPr/>
                    <a:lstStyle/>
                    <a:p>
                      <a:pPr algn="ctr"/>
                      <a:r>
                        <a:rPr lang="ja-JP" altLang="en-US" sz="1200" dirty="0" smtClean="0">
                          <a:latin typeface="HG丸ｺﾞｼｯｸM-PRO" pitchFamily="50" charset="-128"/>
                          <a:ea typeface="HG丸ｺﾞｼｯｸM-PRO" pitchFamily="50" charset="-128"/>
                        </a:rPr>
                        <a:t>名　前</a:t>
                      </a:r>
                      <a:endParaRPr lang="en-US" altLang="ja-JP" sz="1200" dirty="0" smtClean="0">
                        <a:latin typeface="HG丸ｺﾞｼｯｸM-PRO" pitchFamily="50" charset="-128"/>
                        <a:ea typeface="HG丸ｺﾞｼｯｸM-PRO" pitchFamily="50" charset="-128"/>
                      </a:endParaRPr>
                    </a:p>
                    <a:p>
                      <a:pPr algn="ctr"/>
                      <a:r>
                        <a:rPr lang="ja-JP" altLang="en-US" sz="1200" dirty="0" smtClean="0">
                          <a:latin typeface="HG丸ｺﾞｼｯｸM-PRO" pitchFamily="50" charset="-128"/>
                          <a:ea typeface="HG丸ｺﾞｼｯｸM-PRO" pitchFamily="50" charset="-128"/>
                        </a:rPr>
                        <a:t>学　年</a:t>
                      </a:r>
                      <a:endParaRPr lang="ja-JP" altLang="en-US" sz="1200" dirty="0">
                        <a:latin typeface="HG丸ｺﾞｼｯｸM-PRO" pitchFamily="50" charset="-128"/>
                        <a:ea typeface="HG丸ｺﾞｼｯｸM-PRO" pitchFamily="50" charset="-128"/>
                      </a:endParaRPr>
                    </a:p>
                  </a:txBody>
                  <a:tcPr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ja-JP" altLang="en-US" sz="1200" dirty="0" smtClean="0">
                          <a:latin typeface="HG丸ｺﾞｼｯｸM-PRO" pitchFamily="50" charset="-128"/>
                          <a:ea typeface="HG丸ｺﾞｼｯｸM-PRO" pitchFamily="50" charset="-128"/>
                        </a:rPr>
                        <a:t>　　　　　　　（　　年）</a:t>
                      </a:r>
                      <a:endParaRPr lang="en-US" altLang="ja-JP" sz="1200" dirty="0" smtClean="0">
                        <a:latin typeface="HG丸ｺﾞｼｯｸM-PRO" pitchFamily="50" charset="-128"/>
                        <a:ea typeface="HG丸ｺﾞｼｯｸM-PRO"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1200" dirty="0" smtClean="0">
                          <a:latin typeface="HG丸ｺﾞｼｯｸM-PRO" pitchFamily="50" charset="-128"/>
                          <a:ea typeface="HG丸ｺﾞｼｯｸM-PRO" pitchFamily="50" charset="-128"/>
                        </a:rPr>
                        <a:t>日　時</a:t>
                      </a:r>
                      <a:endParaRPr kumimoji="1" lang="en-US" altLang="ja-JP" sz="1200" dirty="0" smtClean="0">
                        <a:latin typeface="HG丸ｺﾞｼｯｸM-PRO" pitchFamily="50" charset="-128"/>
                        <a:ea typeface="HG丸ｺﾞｼｯｸM-PRO" pitchFamily="50" charset="-128"/>
                      </a:endParaRPr>
                    </a:p>
                    <a:p>
                      <a:pPr algn="ctr"/>
                      <a:r>
                        <a:rPr kumimoji="1" lang="ja-JP" altLang="en-US" sz="1200" dirty="0" smtClean="0">
                          <a:latin typeface="HG丸ｺﾞｼｯｸM-PRO" pitchFamily="50" charset="-128"/>
                          <a:ea typeface="HG丸ｺﾞｼｯｸM-PRO" pitchFamily="50" charset="-128"/>
                        </a:rPr>
                        <a:t>天　気</a:t>
                      </a:r>
                      <a:endParaRPr kumimoji="1" lang="ja-JP" altLang="en-US" sz="1200" dirty="0">
                        <a:latin typeface="HG丸ｺﾞｼｯｸM-PRO" pitchFamily="50" charset="-128"/>
                        <a:ea typeface="HG丸ｺﾞｼｯｸM-PRO"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latin typeface="HG丸ｺﾞｼｯｸM-PRO" pitchFamily="50" charset="-128"/>
                          <a:ea typeface="HG丸ｺﾞｼｯｸM-PRO" pitchFamily="50" charset="-128"/>
                        </a:rPr>
                        <a:t>平成</a:t>
                      </a:r>
                      <a:r>
                        <a:rPr kumimoji="1" lang="ja-JP" altLang="en-US" sz="1200" baseline="0" dirty="0" smtClean="0">
                          <a:latin typeface="HG丸ｺﾞｼｯｸM-PRO" pitchFamily="50" charset="-128"/>
                          <a:ea typeface="HG丸ｺﾞｼｯｸM-PRO" pitchFamily="50" charset="-128"/>
                        </a:rPr>
                        <a:t>　　</a:t>
                      </a:r>
                      <a:r>
                        <a:rPr kumimoji="1" lang="ja-JP" altLang="en-US" sz="1200" dirty="0" smtClean="0">
                          <a:latin typeface="HG丸ｺﾞｼｯｸM-PRO" pitchFamily="50" charset="-128"/>
                          <a:ea typeface="HG丸ｺﾞｼｯｸM-PRO" pitchFamily="50" charset="-128"/>
                        </a:rPr>
                        <a:t>年　　月　　日（　　）　　時　　分</a:t>
                      </a:r>
                    </a:p>
                    <a:p>
                      <a:r>
                        <a:rPr kumimoji="1" lang="ja-JP" altLang="en-US" sz="1200" dirty="0" smtClean="0">
                          <a:latin typeface="HG丸ｺﾞｼｯｸM-PRO" pitchFamily="50" charset="-128"/>
                          <a:ea typeface="HG丸ｺﾞｼｯｸM-PRO" pitchFamily="50" charset="-128"/>
                        </a:rPr>
                        <a:t>今日の天気：　　　　　昨日の天気：　　　　　　　</a:t>
                      </a:r>
                      <a:endParaRPr kumimoji="1" lang="ja-JP" altLang="en-US" sz="1200" dirty="0">
                        <a:latin typeface="HG丸ｺﾞｼｯｸM-PRO" pitchFamily="50" charset="-128"/>
                        <a:ea typeface="HG丸ｺﾞｼｯｸM-PRO" pitchFamily="50" charset="-128"/>
                      </a:endParaRPr>
                    </a:p>
                  </a:txBody>
                  <a:tcP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504056">
                <a:tc>
                  <a:txBody>
                    <a:bodyPr/>
                    <a:lstStyle/>
                    <a:p>
                      <a:pPr algn="ctr"/>
                      <a:r>
                        <a:rPr lang="ja-JP" altLang="en-US" sz="1200" dirty="0" smtClean="0">
                          <a:latin typeface="HG丸ｺﾞｼｯｸM-PRO" pitchFamily="50" charset="-128"/>
                          <a:ea typeface="HG丸ｺﾞｼｯｸM-PRO" pitchFamily="50" charset="-128"/>
                        </a:rPr>
                        <a:t>学校名</a:t>
                      </a:r>
                      <a:endParaRPr lang="en-US" altLang="ja-JP" sz="1200" dirty="0" smtClean="0">
                        <a:latin typeface="HG丸ｺﾞｼｯｸM-PRO" pitchFamily="50" charset="-128"/>
                        <a:ea typeface="HG丸ｺﾞｼｯｸM-PRO" pitchFamily="50" charset="-128"/>
                      </a:endParaRPr>
                    </a:p>
                    <a:p>
                      <a:pPr algn="ctr"/>
                      <a:r>
                        <a:rPr lang="ja-JP" altLang="en-US" sz="1200" dirty="0" smtClean="0">
                          <a:latin typeface="HG丸ｺﾞｼｯｸM-PRO" pitchFamily="50" charset="-128"/>
                          <a:ea typeface="HG丸ｺﾞｼｯｸM-PRO" pitchFamily="50" charset="-128"/>
                        </a:rPr>
                        <a:t>（団体名）</a:t>
                      </a:r>
                      <a:endParaRPr lang="ja-JP" altLang="en-US" sz="1200" dirty="0">
                        <a:latin typeface="HG丸ｺﾞｼｯｸM-PRO" pitchFamily="50" charset="-128"/>
                        <a:ea typeface="HG丸ｺﾞｼｯｸM-PRO" pitchFamily="50" charset="-128"/>
                      </a:endParaRPr>
                    </a:p>
                  </a:txBody>
                  <a:tcPr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a:endParaRPr lang="en-US" altLang="ja-JP" sz="1200" dirty="0" smtClean="0">
                        <a:latin typeface="HG丸ｺﾞｼｯｸM-PRO" pitchFamily="50" charset="-128"/>
                        <a:ea typeface="HG丸ｺﾞｼｯｸM-PRO"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1200" dirty="0" smtClean="0">
                          <a:latin typeface="HG丸ｺﾞｼｯｸM-PRO" pitchFamily="50" charset="-128"/>
                          <a:ea typeface="HG丸ｺﾞｼｯｸM-PRO" pitchFamily="50" charset="-128"/>
                        </a:rPr>
                        <a:t>場　所</a:t>
                      </a:r>
                      <a:endParaRPr kumimoji="1" lang="ja-JP" altLang="en-US" sz="1200" dirty="0">
                        <a:latin typeface="HG丸ｺﾞｼｯｸM-PRO" pitchFamily="50" charset="-128"/>
                        <a:ea typeface="HG丸ｺﾞｼｯｸM-PRO"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l"/>
                      <a:r>
                        <a:rPr kumimoji="1" lang="ja-JP" altLang="en-US" sz="1200" dirty="0" smtClean="0">
                          <a:latin typeface="HG丸ｺﾞｼｯｸM-PRO" pitchFamily="50" charset="-128"/>
                          <a:ea typeface="HG丸ｺﾞｼｯｸM-PRO" pitchFamily="50" charset="-128"/>
                        </a:rPr>
                        <a:t>川の名前：</a:t>
                      </a:r>
                      <a:endParaRPr kumimoji="1" lang="en-US" altLang="ja-JP" sz="1200" dirty="0" smtClean="0">
                        <a:latin typeface="HG丸ｺﾞｼｯｸM-PRO" pitchFamily="50" charset="-128"/>
                        <a:ea typeface="HG丸ｺﾞｼｯｸM-PRO" pitchFamily="50" charset="-128"/>
                      </a:endParaRPr>
                    </a:p>
                    <a:p>
                      <a:r>
                        <a:rPr kumimoji="1" lang="ja-JP" altLang="en-US" sz="1200" dirty="0" smtClean="0">
                          <a:latin typeface="HG丸ｺﾞｼｯｸM-PRO" pitchFamily="50" charset="-128"/>
                          <a:ea typeface="HG丸ｺﾞｼｯｸM-PRO" pitchFamily="50" charset="-128"/>
                        </a:rPr>
                        <a:t>場所の名前：</a:t>
                      </a:r>
                      <a:endParaRPr kumimoji="1" lang="ja-JP" altLang="en-US" sz="1200" dirty="0">
                        <a:latin typeface="HG丸ｺﾞｼｯｸM-PRO" pitchFamily="50" charset="-128"/>
                        <a:ea typeface="HG丸ｺﾞｼｯｸM-PRO" pitchFamily="50" charset="-128"/>
                      </a:endParaRPr>
                    </a:p>
                  </a:txBody>
                  <a:tcP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r>
            </a:tbl>
          </a:graphicData>
        </a:graphic>
      </p:graphicFrame>
      <p:grpSp>
        <p:nvGrpSpPr>
          <p:cNvPr id="19" name="グループ化 18"/>
          <p:cNvGrpSpPr/>
          <p:nvPr/>
        </p:nvGrpSpPr>
        <p:grpSpPr>
          <a:xfrm>
            <a:off x="4509120" y="611560"/>
            <a:ext cx="1296144" cy="595114"/>
            <a:chOff x="4434061" y="448494"/>
            <a:chExt cx="1227187" cy="595114"/>
          </a:xfrm>
        </p:grpSpPr>
        <p:sp>
          <p:nvSpPr>
            <p:cNvPr id="13" name="テキスト ボックス 12"/>
            <p:cNvSpPr txBox="1"/>
            <p:nvPr/>
          </p:nvSpPr>
          <p:spPr>
            <a:xfrm>
              <a:off x="4509120" y="467544"/>
              <a:ext cx="1152128" cy="553998"/>
            </a:xfrm>
            <a:prstGeom prst="rect">
              <a:avLst/>
            </a:prstGeom>
            <a:noFill/>
          </p:spPr>
          <p:txBody>
            <a:bodyPr wrap="square" rtlCol="0">
              <a:spAutoFit/>
            </a:bodyPr>
            <a:lstStyle/>
            <a:p>
              <a:r>
                <a:rPr kumimoji="1" lang="ja-JP" altLang="en-US" sz="1000" dirty="0" smtClean="0">
                  <a:latin typeface="HG丸ｺﾞｼｯｸM-PRO" pitchFamily="50" charset="-128"/>
                  <a:ea typeface="HG丸ｺﾞｼｯｸM-PRO" pitchFamily="50" charset="-128"/>
                </a:rPr>
                <a:t>川に行くときは必ず大人の人と一緒に行きましょう。</a:t>
              </a:r>
              <a:endParaRPr kumimoji="1" lang="ja-JP" altLang="en-US" sz="1000" dirty="0">
                <a:latin typeface="HG丸ｺﾞｼｯｸM-PRO" pitchFamily="50" charset="-128"/>
                <a:ea typeface="HG丸ｺﾞｼｯｸM-PRO" pitchFamily="50" charset="-128"/>
              </a:endParaRPr>
            </a:p>
          </p:txBody>
        </p:sp>
        <p:sp>
          <p:nvSpPr>
            <p:cNvPr id="18" name="角丸四角形吹き出し 17"/>
            <p:cNvSpPr/>
            <p:nvPr/>
          </p:nvSpPr>
          <p:spPr>
            <a:xfrm>
              <a:off x="4434061" y="448494"/>
              <a:ext cx="1224136" cy="595114"/>
            </a:xfrm>
            <a:prstGeom prst="wedgeRoundRectCallout">
              <a:avLst>
                <a:gd name="adj1" fmla="val 80324"/>
                <a:gd name="adj2" fmla="val -9551"/>
                <a:gd name="adj3" fmla="val 16667"/>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HG丸ｺﾞｼｯｸM-PRO" pitchFamily="50" charset="-128"/>
                <a:ea typeface="HG丸ｺﾞｼｯｸM-PRO" pitchFamily="50" charset="-128"/>
              </a:endParaRPr>
            </a:p>
          </p:txBody>
        </p:sp>
      </p:grpSp>
      <p:sp>
        <p:nvSpPr>
          <p:cNvPr id="20" name="正方形/長方形 19"/>
          <p:cNvSpPr/>
          <p:nvPr/>
        </p:nvSpPr>
        <p:spPr>
          <a:xfrm>
            <a:off x="1635160" y="3429748"/>
            <a:ext cx="4500000" cy="568800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HG丸ｺﾞｼｯｸM-PRO" pitchFamily="50" charset="-128"/>
              <a:ea typeface="HG丸ｺﾞｼｯｸM-PRO" pitchFamily="50" charset="-128"/>
            </a:endParaRPr>
          </a:p>
        </p:txBody>
      </p:sp>
      <p:sp>
        <p:nvSpPr>
          <p:cNvPr id="22" name="テキスト ボックス 21"/>
          <p:cNvSpPr txBox="1"/>
          <p:nvPr/>
        </p:nvSpPr>
        <p:spPr>
          <a:xfrm>
            <a:off x="5809576" y="1178099"/>
            <a:ext cx="1146468" cy="169277"/>
          </a:xfrm>
          <a:prstGeom prst="rect">
            <a:avLst/>
          </a:prstGeom>
          <a:noFill/>
        </p:spPr>
        <p:txBody>
          <a:bodyPr wrap="none" rtlCol="0">
            <a:spAutoFit/>
          </a:bodyPr>
          <a:lstStyle/>
          <a:p>
            <a:r>
              <a:rPr kumimoji="1" lang="ja-JP" altLang="en-US" sz="500" dirty="0" smtClean="0">
                <a:latin typeface="HG丸ｺﾞｼｯｸM-PRO" pitchFamily="50" charset="-128"/>
                <a:ea typeface="HG丸ｺﾞｼｯｸM-PRO" pitchFamily="50" charset="-128"/>
              </a:rPr>
              <a:t>埼玉県のマスコット「コバトン」</a:t>
            </a:r>
            <a:endParaRPr kumimoji="1" lang="ja-JP" altLang="en-US" sz="500" dirty="0">
              <a:latin typeface="HG丸ｺﾞｼｯｸM-PRO" pitchFamily="50" charset="-128"/>
              <a:ea typeface="HG丸ｺﾞｼｯｸM-PRO" pitchFamily="50" charset="-128"/>
            </a:endParaRPr>
          </a:p>
        </p:txBody>
      </p:sp>
      <p:sp>
        <p:nvSpPr>
          <p:cNvPr id="15" name="テキスト ボックス 14"/>
          <p:cNvSpPr txBox="1"/>
          <p:nvPr/>
        </p:nvSpPr>
        <p:spPr>
          <a:xfrm>
            <a:off x="682648" y="433424"/>
            <a:ext cx="596536" cy="169277"/>
          </a:xfrm>
          <a:prstGeom prst="rect">
            <a:avLst/>
          </a:prstGeom>
          <a:noFill/>
        </p:spPr>
        <p:txBody>
          <a:bodyPr wrap="square" rtlCol="0">
            <a:spAutoFit/>
          </a:bodyPr>
          <a:lstStyle/>
          <a:p>
            <a:r>
              <a:rPr lang="ja-JP" altLang="en-US" sz="500" dirty="0" smtClean="0">
                <a:latin typeface="HG丸ｺﾞｼｯｸM-PRO" pitchFamily="50" charset="-128"/>
                <a:ea typeface="HG丸ｺﾞｼｯｸM-PRO" pitchFamily="50" charset="-128"/>
              </a:rPr>
              <a:t>かん </a:t>
            </a:r>
            <a:r>
              <a:rPr lang="ja-JP" altLang="en-US" sz="500" dirty="0" err="1" smtClean="0">
                <a:latin typeface="HG丸ｺﾞｼｯｸM-PRO" pitchFamily="50" charset="-128"/>
                <a:ea typeface="HG丸ｺﾞｼｯｸM-PRO" pitchFamily="50" charset="-128"/>
              </a:rPr>
              <a:t>さつ</a:t>
            </a:r>
            <a:r>
              <a:rPr lang="ja-JP" altLang="en-US" sz="500" dirty="0" smtClean="0">
                <a:latin typeface="HG丸ｺﾞｼｯｸM-PRO" pitchFamily="50" charset="-128"/>
                <a:ea typeface="HG丸ｺﾞｼｯｸM-PRO" pitchFamily="50" charset="-128"/>
              </a:rPr>
              <a:t> </a:t>
            </a:r>
            <a:endParaRPr kumimoji="1" lang="ja-JP" altLang="en-US" sz="500" dirty="0">
              <a:latin typeface="HG丸ｺﾞｼｯｸM-PRO" pitchFamily="50" charset="-128"/>
              <a:ea typeface="HG丸ｺﾞｼｯｸM-PRO" pitchFamily="50" charset="-128"/>
            </a:endParaRPr>
          </a:p>
        </p:txBody>
      </p:sp>
      <p:sp>
        <p:nvSpPr>
          <p:cNvPr id="17" name="テキスト ボックス 16"/>
          <p:cNvSpPr txBox="1"/>
          <p:nvPr/>
        </p:nvSpPr>
        <p:spPr>
          <a:xfrm>
            <a:off x="371968" y="838243"/>
            <a:ext cx="936104" cy="169277"/>
          </a:xfrm>
          <a:prstGeom prst="rect">
            <a:avLst/>
          </a:prstGeom>
          <a:noFill/>
        </p:spPr>
        <p:txBody>
          <a:bodyPr wrap="square" rtlCol="0">
            <a:spAutoFit/>
          </a:bodyPr>
          <a:lstStyle/>
          <a:p>
            <a:r>
              <a:rPr lang="ja-JP" altLang="en-US" sz="500" dirty="0" smtClean="0">
                <a:latin typeface="HG丸ｺﾞｼｯｸM-PRO" pitchFamily="50" charset="-128"/>
                <a:ea typeface="HG丸ｺﾞｼｯｸM-PRO" pitchFamily="50" charset="-128"/>
              </a:rPr>
              <a:t>しつ もん</a:t>
            </a:r>
            <a:endParaRPr kumimoji="1" lang="ja-JP" altLang="en-US" sz="500" dirty="0">
              <a:latin typeface="HG丸ｺﾞｼｯｸM-PRO" pitchFamily="50" charset="-128"/>
              <a:ea typeface="HG丸ｺﾞｼｯｸM-PRO" pitchFamily="50" charset="-128"/>
            </a:endParaRPr>
          </a:p>
        </p:txBody>
      </p:sp>
      <p:sp>
        <p:nvSpPr>
          <p:cNvPr id="21" name="テキスト ボックス 20"/>
          <p:cNvSpPr txBox="1"/>
          <p:nvPr/>
        </p:nvSpPr>
        <p:spPr>
          <a:xfrm>
            <a:off x="1525289" y="841818"/>
            <a:ext cx="936104" cy="169277"/>
          </a:xfrm>
          <a:prstGeom prst="rect">
            <a:avLst/>
          </a:prstGeom>
          <a:noFill/>
        </p:spPr>
        <p:txBody>
          <a:bodyPr wrap="square" rtlCol="0">
            <a:spAutoFit/>
          </a:bodyPr>
          <a:lstStyle/>
          <a:p>
            <a:r>
              <a:rPr lang="ja-JP" altLang="en-US" sz="500" dirty="0" smtClean="0">
                <a:latin typeface="HG丸ｺﾞｼｯｸM-PRO" pitchFamily="50" charset="-128"/>
                <a:ea typeface="HG丸ｺﾞｼｯｸM-PRO" pitchFamily="50" charset="-128"/>
              </a:rPr>
              <a:t>だん かい</a:t>
            </a:r>
            <a:endParaRPr kumimoji="1" lang="ja-JP" altLang="en-US" sz="500" dirty="0">
              <a:latin typeface="HG丸ｺﾞｼｯｸM-PRO" pitchFamily="50" charset="-128"/>
              <a:ea typeface="HG丸ｺﾞｼｯｸM-PRO" pitchFamily="50" charset="-128"/>
            </a:endParaRPr>
          </a:p>
        </p:txBody>
      </p:sp>
      <p:sp>
        <p:nvSpPr>
          <p:cNvPr id="23" name="テキスト ボックス 22"/>
          <p:cNvSpPr txBox="1"/>
          <p:nvPr/>
        </p:nvSpPr>
        <p:spPr>
          <a:xfrm>
            <a:off x="4031419" y="834812"/>
            <a:ext cx="288032" cy="169277"/>
          </a:xfrm>
          <a:prstGeom prst="rect">
            <a:avLst/>
          </a:prstGeom>
          <a:noFill/>
        </p:spPr>
        <p:txBody>
          <a:bodyPr wrap="square" rtlCol="0">
            <a:spAutoFit/>
          </a:bodyPr>
          <a:lstStyle/>
          <a:p>
            <a:r>
              <a:rPr lang="ja-JP" altLang="en-US" sz="500" dirty="0" smtClean="0">
                <a:latin typeface="HG丸ｺﾞｼｯｸM-PRO" pitchFamily="50" charset="-128"/>
                <a:ea typeface="HG丸ｺﾞｼｯｸM-PRO" pitchFamily="50" charset="-128"/>
              </a:rPr>
              <a:t>つ</a:t>
            </a:r>
            <a:endParaRPr kumimoji="1" lang="ja-JP" altLang="en-US" sz="500" dirty="0">
              <a:latin typeface="HG丸ｺﾞｼｯｸM-PRO" pitchFamily="50" charset="-128"/>
              <a:ea typeface="HG丸ｺﾞｼｯｸM-PRO" pitchFamily="50" charset="-128"/>
            </a:endParaRPr>
          </a:p>
        </p:txBody>
      </p:sp>
      <p:sp>
        <p:nvSpPr>
          <p:cNvPr id="24" name="テキスト ボックス 23"/>
          <p:cNvSpPr txBox="1"/>
          <p:nvPr/>
        </p:nvSpPr>
        <p:spPr>
          <a:xfrm>
            <a:off x="5459151" y="598009"/>
            <a:ext cx="432048" cy="153888"/>
          </a:xfrm>
          <a:prstGeom prst="rect">
            <a:avLst/>
          </a:prstGeom>
          <a:noFill/>
        </p:spPr>
        <p:txBody>
          <a:bodyPr wrap="square" rtlCol="0">
            <a:spAutoFit/>
          </a:bodyPr>
          <a:lstStyle/>
          <a:p>
            <a:r>
              <a:rPr lang="ja-JP" altLang="en-US" sz="400" dirty="0" smtClean="0">
                <a:latin typeface="HG丸ｺﾞｼｯｸM-PRO" pitchFamily="50" charset="-128"/>
                <a:ea typeface="HG丸ｺﾞｼｯｸM-PRO" pitchFamily="50" charset="-128"/>
              </a:rPr>
              <a:t>かなら</a:t>
            </a:r>
            <a:endParaRPr kumimoji="1" lang="ja-JP" altLang="en-US" sz="400" dirty="0">
              <a:latin typeface="HG丸ｺﾞｼｯｸM-PRO" pitchFamily="50" charset="-128"/>
              <a:ea typeface="HG丸ｺﾞｼｯｸM-PRO" pitchFamily="50" charset="-128"/>
            </a:endParaRPr>
          </a:p>
        </p:txBody>
      </p:sp>
      <p:sp>
        <p:nvSpPr>
          <p:cNvPr id="25" name="テキスト ボックス 24"/>
          <p:cNvSpPr txBox="1"/>
          <p:nvPr/>
        </p:nvSpPr>
        <p:spPr>
          <a:xfrm>
            <a:off x="5391499" y="764938"/>
            <a:ext cx="476760" cy="138499"/>
          </a:xfrm>
          <a:prstGeom prst="rect">
            <a:avLst/>
          </a:prstGeom>
          <a:noFill/>
        </p:spPr>
        <p:txBody>
          <a:bodyPr wrap="square" rtlCol="0">
            <a:spAutoFit/>
          </a:bodyPr>
          <a:lstStyle/>
          <a:p>
            <a:r>
              <a:rPr lang="ja-JP" altLang="en-US" sz="300" dirty="0" smtClean="0">
                <a:latin typeface="HG丸ｺﾞｼｯｸM-PRO" pitchFamily="50" charset="-128"/>
                <a:ea typeface="HG丸ｺﾞｼｯｸM-PRO" pitchFamily="50" charset="-128"/>
              </a:rPr>
              <a:t>いっ　</a:t>
            </a:r>
            <a:r>
              <a:rPr lang="ja-JP" altLang="en-US" sz="300" dirty="0" err="1" smtClean="0">
                <a:latin typeface="HG丸ｺﾞｼｯｸM-PRO" pitchFamily="50" charset="-128"/>
                <a:ea typeface="HG丸ｺﾞｼｯｸM-PRO" pitchFamily="50" charset="-128"/>
              </a:rPr>
              <a:t>しょ</a:t>
            </a:r>
            <a:endParaRPr kumimoji="1" lang="ja-JP" altLang="en-US" sz="300" dirty="0">
              <a:latin typeface="HG丸ｺﾞｼｯｸM-PRO" pitchFamily="50" charset="-128"/>
              <a:ea typeface="HG丸ｺﾞｼｯｸM-PRO" pitchFamily="50" charset="-128"/>
            </a:endParaRPr>
          </a:p>
        </p:txBody>
      </p:sp>
      <p:sp>
        <p:nvSpPr>
          <p:cNvPr id="26" name="テキスト ボックス 25"/>
          <p:cNvSpPr txBox="1"/>
          <p:nvPr/>
        </p:nvSpPr>
        <p:spPr>
          <a:xfrm>
            <a:off x="285628" y="2089593"/>
            <a:ext cx="631368" cy="153888"/>
          </a:xfrm>
          <a:prstGeom prst="rect">
            <a:avLst/>
          </a:prstGeom>
          <a:noFill/>
        </p:spPr>
        <p:txBody>
          <a:bodyPr wrap="square" rtlCol="0">
            <a:spAutoFit/>
          </a:bodyPr>
          <a:lstStyle/>
          <a:p>
            <a:r>
              <a:rPr lang="ja-JP" altLang="en-US" sz="400" dirty="0" smtClean="0">
                <a:latin typeface="HG丸ｺﾞｼｯｸM-PRO" pitchFamily="50" charset="-128"/>
                <a:ea typeface="HG丸ｺﾞｼｯｸM-PRO" pitchFamily="50" charset="-128"/>
              </a:rPr>
              <a:t>だん   たい   </a:t>
            </a:r>
            <a:r>
              <a:rPr lang="ja-JP" altLang="en-US" sz="400" dirty="0" err="1" smtClean="0">
                <a:latin typeface="HG丸ｺﾞｼｯｸM-PRO" pitchFamily="50" charset="-128"/>
                <a:ea typeface="HG丸ｺﾞｼｯｸM-PRO" pitchFamily="50" charset="-128"/>
              </a:rPr>
              <a:t>めい</a:t>
            </a:r>
            <a:endParaRPr kumimoji="1" lang="ja-JP" altLang="en-US" sz="400" dirty="0">
              <a:latin typeface="HG丸ｺﾞｼｯｸM-PRO" pitchFamily="50" charset="-128"/>
              <a:ea typeface="HG丸ｺﾞｼｯｸM-PRO" pitchFamily="50" charset="-128"/>
            </a:endParaRPr>
          </a:p>
        </p:txBody>
      </p:sp>
      <p:sp>
        <p:nvSpPr>
          <p:cNvPr id="27" name="テキスト ボックス 26"/>
          <p:cNvSpPr txBox="1"/>
          <p:nvPr/>
        </p:nvSpPr>
        <p:spPr>
          <a:xfrm>
            <a:off x="3229194" y="1371031"/>
            <a:ext cx="471285" cy="153888"/>
          </a:xfrm>
          <a:prstGeom prst="rect">
            <a:avLst/>
          </a:prstGeom>
          <a:noFill/>
        </p:spPr>
        <p:txBody>
          <a:bodyPr wrap="square" rtlCol="0">
            <a:spAutoFit/>
          </a:bodyPr>
          <a:lstStyle/>
          <a:p>
            <a:r>
              <a:rPr lang="ja-JP" altLang="en-US" sz="400" dirty="0" smtClean="0">
                <a:latin typeface="HG丸ｺﾞｼｯｸM-PRO" pitchFamily="50" charset="-128"/>
                <a:ea typeface="HG丸ｺﾞｼｯｸM-PRO" pitchFamily="50" charset="-128"/>
              </a:rPr>
              <a:t>へい　 </a:t>
            </a:r>
            <a:r>
              <a:rPr lang="ja-JP" altLang="en-US" sz="400" dirty="0" err="1" smtClean="0">
                <a:latin typeface="HG丸ｺﾞｼｯｸM-PRO" pitchFamily="50" charset="-128"/>
                <a:ea typeface="HG丸ｺﾞｼｯｸM-PRO" pitchFamily="50" charset="-128"/>
              </a:rPr>
              <a:t>せい</a:t>
            </a:r>
            <a:r>
              <a:rPr lang="ja-JP" altLang="en-US" sz="400" dirty="0" smtClean="0">
                <a:latin typeface="HG丸ｺﾞｼｯｸM-PRO" pitchFamily="50" charset="-128"/>
                <a:ea typeface="HG丸ｺﾞｼｯｸM-PRO" pitchFamily="50" charset="-128"/>
              </a:rPr>
              <a:t>  </a:t>
            </a:r>
            <a:endParaRPr kumimoji="1" lang="ja-JP" altLang="en-US" sz="400" dirty="0">
              <a:latin typeface="HG丸ｺﾞｼｯｸM-PRO" pitchFamily="50" charset="-128"/>
              <a:ea typeface="HG丸ｺﾞｼｯｸM-PRO" pitchFamily="50" charset="-128"/>
            </a:endParaRPr>
          </a:p>
        </p:txBody>
      </p:sp>
      <p:sp>
        <p:nvSpPr>
          <p:cNvPr id="28" name="テキスト ボックス 27"/>
          <p:cNvSpPr txBox="1"/>
          <p:nvPr/>
        </p:nvSpPr>
        <p:spPr>
          <a:xfrm>
            <a:off x="444595" y="2832351"/>
            <a:ext cx="936104" cy="169277"/>
          </a:xfrm>
          <a:prstGeom prst="rect">
            <a:avLst/>
          </a:prstGeom>
          <a:noFill/>
        </p:spPr>
        <p:txBody>
          <a:bodyPr wrap="square" rtlCol="0">
            <a:spAutoFit/>
          </a:bodyPr>
          <a:lstStyle/>
          <a:p>
            <a:r>
              <a:rPr lang="ja-JP" altLang="en-US" sz="500" b="1" dirty="0" smtClean="0">
                <a:latin typeface="HG丸ｺﾞｼｯｸM-PRO" pitchFamily="50" charset="-128"/>
                <a:ea typeface="HG丸ｺﾞｼｯｸM-PRO" pitchFamily="50" charset="-128"/>
              </a:rPr>
              <a:t>しつ　　　  　もん</a:t>
            </a:r>
            <a:endParaRPr kumimoji="1" lang="ja-JP" altLang="en-US" sz="500" b="1" dirty="0">
              <a:latin typeface="HG丸ｺﾞｼｯｸM-PRO" pitchFamily="50" charset="-128"/>
              <a:ea typeface="HG丸ｺﾞｼｯｸM-PRO" pitchFamily="50" charset="-128"/>
            </a:endParaRPr>
          </a:p>
        </p:txBody>
      </p:sp>
      <p:sp>
        <p:nvSpPr>
          <p:cNvPr id="29" name="テキスト ボックス 28"/>
          <p:cNvSpPr txBox="1"/>
          <p:nvPr/>
        </p:nvSpPr>
        <p:spPr>
          <a:xfrm>
            <a:off x="2405032" y="2592996"/>
            <a:ext cx="936104" cy="169277"/>
          </a:xfrm>
          <a:prstGeom prst="rect">
            <a:avLst/>
          </a:prstGeom>
          <a:noFill/>
        </p:spPr>
        <p:txBody>
          <a:bodyPr wrap="square" rtlCol="0">
            <a:spAutoFit/>
          </a:bodyPr>
          <a:lstStyle/>
          <a:p>
            <a:r>
              <a:rPr lang="ja-JP" altLang="en-US" sz="500" b="1" dirty="0" err="1" smtClean="0">
                <a:latin typeface="HG丸ｺﾞｼｯｸM-PRO" pitchFamily="50" charset="-128"/>
                <a:ea typeface="HG丸ｺﾞｼｯｸM-PRO" pitchFamily="50" charset="-128"/>
              </a:rPr>
              <a:t>だん</a:t>
            </a:r>
            <a:r>
              <a:rPr lang="ja-JP" altLang="en-US" sz="500" b="1" dirty="0" smtClean="0">
                <a:latin typeface="HG丸ｺﾞｼｯｸM-PRO" pitchFamily="50" charset="-128"/>
                <a:ea typeface="HG丸ｺﾞｼｯｸM-PRO" pitchFamily="50" charset="-128"/>
              </a:rPr>
              <a:t>かい</a:t>
            </a:r>
            <a:endParaRPr kumimoji="1" lang="ja-JP" altLang="en-US" sz="500" b="1" dirty="0">
              <a:latin typeface="HG丸ｺﾞｼｯｸM-PRO" pitchFamily="50" charset="-128"/>
              <a:ea typeface="HG丸ｺﾞｼｯｸM-PRO" pitchFamily="50" charset="-128"/>
            </a:endParaRPr>
          </a:p>
        </p:txBody>
      </p:sp>
      <p:sp>
        <p:nvSpPr>
          <p:cNvPr id="30" name="テキスト ボックス 29"/>
          <p:cNvSpPr txBox="1"/>
          <p:nvPr/>
        </p:nvSpPr>
        <p:spPr>
          <a:xfrm>
            <a:off x="4534578" y="2606352"/>
            <a:ext cx="288032" cy="169277"/>
          </a:xfrm>
          <a:prstGeom prst="rect">
            <a:avLst/>
          </a:prstGeom>
          <a:noFill/>
        </p:spPr>
        <p:txBody>
          <a:bodyPr wrap="square" rtlCol="0">
            <a:spAutoFit/>
          </a:bodyPr>
          <a:lstStyle/>
          <a:p>
            <a:r>
              <a:rPr lang="ja-JP" altLang="en-US" sz="500" b="1" dirty="0" smtClean="0">
                <a:latin typeface="HG丸ｺﾞｼｯｸM-PRO" pitchFamily="50" charset="-128"/>
                <a:ea typeface="HG丸ｺﾞｼｯｸM-PRO" pitchFamily="50" charset="-128"/>
              </a:rPr>
              <a:t>つ</a:t>
            </a:r>
            <a:endParaRPr lang="en-US" altLang="ja-JP" sz="500" b="1" dirty="0" smtClean="0">
              <a:latin typeface="HG丸ｺﾞｼｯｸM-PRO" pitchFamily="50" charset="-128"/>
              <a:ea typeface="HG丸ｺﾞｼｯｸM-PRO" pitchFamily="50" charset="-128"/>
            </a:endParaRPr>
          </a:p>
        </p:txBody>
      </p:sp>
      <p:sp>
        <p:nvSpPr>
          <p:cNvPr id="31" name="テキスト ボックス 30"/>
          <p:cNvSpPr txBox="1"/>
          <p:nvPr/>
        </p:nvSpPr>
        <p:spPr>
          <a:xfrm>
            <a:off x="468504" y="4014917"/>
            <a:ext cx="288032" cy="169277"/>
          </a:xfrm>
          <a:prstGeom prst="rect">
            <a:avLst/>
          </a:prstGeom>
          <a:noFill/>
        </p:spPr>
        <p:txBody>
          <a:bodyPr wrap="square" rtlCol="0">
            <a:spAutoFit/>
          </a:bodyPr>
          <a:lstStyle/>
          <a:p>
            <a:r>
              <a:rPr lang="ja-JP" altLang="en-US" sz="500" b="1" dirty="0" smtClean="0">
                <a:latin typeface="HG丸ｺﾞｼｯｸM-PRO" pitchFamily="50" charset="-128"/>
                <a:ea typeface="HG丸ｺﾞｼｯｸM-PRO" pitchFamily="50" charset="-128"/>
              </a:rPr>
              <a:t>す</a:t>
            </a:r>
            <a:endParaRPr lang="en-US" altLang="ja-JP" sz="500" b="1" dirty="0" smtClean="0">
              <a:latin typeface="HG丸ｺﾞｼｯｸM-PRO" pitchFamily="50" charset="-128"/>
              <a:ea typeface="HG丸ｺﾞｼｯｸM-PRO" pitchFamily="50" charset="-128"/>
            </a:endParaRPr>
          </a:p>
        </p:txBody>
      </p:sp>
      <p:sp>
        <p:nvSpPr>
          <p:cNvPr id="32" name="テキスト ボックス 31"/>
          <p:cNvSpPr txBox="1"/>
          <p:nvPr/>
        </p:nvSpPr>
        <p:spPr>
          <a:xfrm>
            <a:off x="1670564" y="4097114"/>
            <a:ext cx="288032" cy="169277"/>
          </a:xfrm>
          <a:prstGeom prst="rect">
            <a:avLst/>
          </a:prstGeom>
          <a:noFill/>
        </p:spPr>
        <p:txBody>
          <a:bodyPr wrap="square" rtlCol="0">
            <a:spAutoFit/>
          </a:bodyPr>
          <a:lstStyle/>
          <a:p>
            <a:r>
              <a:rPr lang="ja-JP" altLang="en-US" sz="500" b="1" dirty="0" smtClean="0">
                <a:latin typeface="HG丸ｺﾞｼｯｸM-PRO" pitchFamily="50" charset="-128"/>
                <a:ea typeface="HG丸ｺﾞｼｯｸM-PRO" pitchFamily="50" charset="-128"/>
              </a:rPr>
              <a:t>す</a:t>
            </a:r>
            <a:endParaRPr lang="en-US" altLang="ja-JP" sz="500" b="1" dirty="0" smtClean="0">
              <a:latin typeface="HG丸ｺﾞｼｯｸM-PRO" pitchFamily="50" charset="-128"/>
              <a:ea typeface="HG丸ｺﾞｼｯｸM-PRO" pitchFamily="50" charset="-128"/>
            </a:endParaRPr>
          </a:p>
        </p:txBody>
      </p:sp>
      <p:sp>
        <p:nvSpPr>
          <p:cNvPr id="33" name="テキスト ボックス 32"/>
          <p:cNvSpPr txBox="1"/>
          <p:nvPr/>
        </p:nvSpPr>
        <p:spPr>
          <a:xfrm>
            <a:off x="761006" y="5669351"/>
            <a:ext cx="441928" cy="169277"/>
          </a:xfrm>
          <a:prstGeom prst="rect">
            <a:avLst/>
          </a:prstGeom>
          <a:noFill/>
        </p:spPr>
        <p:txBody>
          <a:bodyPr wrap="square" rtlCol="0">
            <a:spAutoFit/>
          </a:bodyPr>
          <a:lstStyle/>
          <a:p>
            <a:r>
              <a:rPr lang="ja-JP" altLang="en-US" sz="500" b="1" dirty="0" smtClean="0">
                <a:latin typeface="HG丸ｺﾞｼｯｸM-PRO" pitchFamily="50" charset="-128"/>
                <a:ea typeface="HG丸ｺﾞｼｯｸM-PRO" pitchFamily="50" charset="-128"/>
              </a:rPr>
              <a:t>け しき</a:t>
            </a:r>
            <a:endParaRPr lang="en-US" altLang="ja-JP" sz="500" b="1" dirty="0" smtClean="0">
              <a:latin typeface="HG丸ｺﾞｼｯｸM-PRO" pitchFamily="50" charset="-128"/>
              <a:ea typeface="HG丸ｺﾞｼｯｸM-PRO" pitchFamily="50" charset="-128"/>
            </a:endParaRPr>
          </a:p>
        </p:txBody>
      </p:sp>
      <p:sp>
        <p:nvSpPr>
          <p:cNvPr id="34" name="テキスト ボックス 33"/>
          <p:cNvSpPr txBox="1"/>
          <p:nvPr/>
        </p:nvSpPr>
        <p:spPr>
          <a:xfrm>
            <a:off x="3177495" y="5756390"/>
            <a:ext cx="507112" cy="169277"/>
          </a:xfrm>
          <a:prstGeom prst="rect">
            <a:avLst/>
          </a:prstGeom>
          <a:noFill/>
        </p:spPr>
        <p:txBody>
          <a:bodyPr wrap="square" rtlCol="0">
            <a:spAutoFit/>
          </a:bodyPr>
          <a:lstStyle/>
          <a:p>
            <a:r>
              <a:rPr lang="ja-JP" altLang="en-US" sz="500" b="1" dirty="0" smtClean="0">
                <a:latin typeface="HG丸ｺﾞｼｯｸM-PRO" pitchFamily="50" charset="-128"/>
                <a:ea typeface="HG丸ｺﾞｼｯｸM-PRO" pitchFamily="50" charset="-128"/>
              </a:rPr>
              <a:t>ふ つう</a:t>
            </a:r>
            <a:endParaRPr lang="en-US" altLang="ja-JP" sz="500" b="1" dirty="0" smtClean="0">
              <a:latin typeface="HG丸ｺﾞｼｯｸM-PRO" pitchFamily="50" charset="-128"/>
              <a:ea typeface="HG丸ｺﾞｼｯｸM-PRO" pitchFamily="50" charset="-128"/>
            </a:endParaRPr>
          </a:p>
        </p:txBody>
      </p:sp>
      <p:sp>
        <p:nvSpPr>
          <p:cNvPr id="35" name="テキスト ボックス 34"/>
          <p:cNvSpPr txBox="1"/>
          <p:nvPr/>
        </p:nvSpPr>
        <p:spPr>
          <a:xfrm>
            <a:off x="4815839" y="5880089"/>
            <a:ext cx="386545" cy="138499"/>
          </a:xfrm>
          <a:prstGeom prst="rect">
            <a:avLst/>
          </a:prstGeom>
          <a:noFill/>
        </p:spPr>
        <p:txBody>
          <a:bodyPr wrap="square" rtlCol="0">
            <a:spAutoFit/>
          </a:bodyPr>
          <a:lstStyle/>
          <a:p>
            <a:r>
              <a:rPr lang="ja-JP" altLang="en-US" sz="300" b="1" dirty="0" smtClean="0">
                <a:latin typeface="HG丸ｺﾞｼｯｸM-PRO" pitchFamily="50" charset="-128"/>
                <a:ea typeface="HG丸ｺﾞｼｯｸM-PRO" pitchFamily="50" charset="-128"/>
              </a:rPr>
              <a:t>よご</a:t>
            </a:r>
            <a:endParaRPr lang="en-US" altLang="ja-JP" sz="300" b="1" dirty="0" smtClean="0">
              <a:latin typeface="HG丸ｺﾞｼｯｸM-PRO" pitchFamily="50" charset="-128"/>
              <a:ea typeface="HG丸ｺﾞｼｯｸM-PRO" pitchFamily="50" charset="-128"/>
            </a:endParaRPr>
          </a:p>
        </p:txBody>
      </p:sp>
      <p:sp>
        <p:nvSpPr>
          <p:cNvPr id="36" name="テキスト ボックス 35"/>
          <p:cNvSpPr txBox="1"/>
          <p:nvPr/>
        </p:nvSpPr>
        <p:spPr>
          <a:xfrm>
            <a:off x="190870" y="6218985"/>
            <a:ext cx="507112" cy="169277"/>
          </a:xfrm>
          <a:prstGeom prst="rect">
            <a:avLst/>
          </a:prstGeom>
          <a:noFill/>
        </p:spPr>
        <p:txBody>
          <a:bodyPr wrap="square" rtlCol="0">
            <a:spAutoFit/>
          </a:bodyPr>
          <a:lstStyle/>
          <a:p>
            <a:r>
              <a:rPr lang="ja-JP" altLang="en-US" sz="500" b="1" dirty="0" smtClean="0">
                <a:latin typeface="HG丸ｺﾞｼｯｸM-PRO" pitchFamily="50" charset="-128"/>
                <a:ea typeface="HG丸ｺﾞｼｯｸM-PRO" pitchFamily="50" charset="-128"/>
              </a:rPr>
              <a:t>し </a:t>
            </a:r>
            <a:r>
              <a:rPr lang="ja-JP" altLang="en-US" sz="500" b="1" dirty="0" err="1" smtClean="0">
                <a:latin typeface="HG丸ｺﾞｼｯｸM-PRO" pitchFamily="50" charset="-128"/>
                <a:ea typeface="HG丸ｺﾞｼｯｸM-PRO" pitchFamily="50" charset="-128"/>
              </a:rPr>
              <a:t>ぜん</a:t>
            </a:r>
            <a:endParaRPr lang="en-US" altLang="ja-JP" sz="500" b="1" dirty="0" smtClean="0">
              <a:latin typeface="HG丸ｺﾞｼｯｸM-PRO" pitchFamily="50" charset="-128"/>
              <a:ea typeface="HG丸ｺﾞｼｯｸM-PRO" pitchFamily="50" charset="-128"/>
            </a:endParaRPr>
          </a:p>
        </p:txBody>
      </p:sp>
      <p:sp>
        <p:nvSpPr>
          <p:cNvPr id="37" name="テキスト ボックス 36"/>
          <p:cNvSpPr txBox="1"/>
          <p:nvPr/>
        </p:nvSpPr>
        <p:spPr>
          <a:xfrm>
            <a:off x="715796" y="6785646"/>
            <a:ext cx="360040" cy="169277"/>
          </a:xfrm>
          <a:prstGeom prst="rect">
            <a:avLst/>
          </a:prstGeom>
          <a:noFill/>
        </p:spPr>
        <p:txBody>
          <a:bodyPr wrap="square" rtlCol="0">
            <a:spAutoFit/>
          </a:bodyPr>
          <a:lstStyle/>
          <a:p>
            <a:r>
              <a:rPr lang="ja-JP" altLang="en-US" sz="500" b="1" dirty="0" err="1" smtClean="0">
                <a:latin typeface="HG丸ｺﾞｼｯｸM-PRO" pitchFamily="50" charset="-128"/>
                <a:ea typeface="HG丸ｺﾞｼｯｸM-PRO" pitchFamily="50" charset="-128"/>
              </a:rPr>
              <a:t>まわ</a:t>
            </a:r>
            <a:endParaRPr lang="en-US" altLang="ja-JP" sz="500" b="1" dirty="0" smtClean="0">
              <a:latin typeface="HG丸ｺﾞｼｯｸM-PRO" pitchFamily="50" charset="-128"/>
              <a:ea typeface="HG丸ｺﾞｼｯｸM-PRO" pitchFamily="50" charset="-128"/>
            </a:endParaRPr>
          </a:p>
        </p:txBody>
      </p:sp>
      <p:sp>
        <p:nvSpPr>
          <p:cNvPr id="38" name="テキスト ボックス 37"/>
          <p:cNvSpPr txBox="1"/>
          <p:nvPr/>
        </p:nvSpPr>
        <p:spPr>
          <a:xfrm>
            <a:off x="4647850" y="6795049"/>
            <a:ext cx="360040" cy="169277"/>
          </a:xfrm>
          <a:prstGeom prst="rect">
            <a:avLst/>
          </a:prstGeom>
          <a:noFill/>
        </p:spPr>
        <p:txBody>
          <a:bodyPr wrap="square" rtlCol="0">
            <a:spAutoFit/>
          </a:bodyPr>
          <a:lstStyle/>
          <a:p>
            <a:r>
              <a:rPr lang="ja-JP" altLang="en-US" sz="500" b="1" dirty="0" smtClean="0">
                <a:latin typeface="HG丸ｺﾞｼｯｸM-PRO" pitchFamily="50" charset="-128"/>
                <a:ea typeface="HG丸ｺﾞｼｯｸM-PRO" pitchFamily="50" charset="-128"/>
              </a:rPr>
              <a:t>いや</a:t>
            </a:r>
            <a:endParaRPr lang="en-US" altLang="ja-JP" sz="500" b="1" dirty="0" smtClean="0">
              <a:latin typeface="HG丸ｺﾞｼｯｸM-PRO" pitchFamily="50" charset="-128"/>
              <a:ea typeface="HG丸ｺﾞｼｯｸM-PRO" pitchFamily="50" charset="-128"/>
            </a:endParaRPr>
          </a:p>
        </p:txBody>
      </p:sp>
      <p:sp>
        <p:nvSpPr>
          <p:cNvPr id="39" name="テキスト ボックス 38"/>
          <p:cNvSpPr txBox="1"/>
          <p:nvPr/>
        </p:nvSpPr>
        <p:spPr>
          <a:xfrm>
            <a:off x="714402" y="7319422"/>
            <a:ext cx="360040" cy="169277"/>
          </a:xfrm>
          <a:prstGeom prst="rect">
            <a:avLst/>
          </a:prstGeom>
          <a:noFill/>
        </p:spPr>
        <p:txBody>
          <a:bodyPr wrap="square" rtlCol="0">
            <a:spAutoFit/>
          </a:bodyPr>
          <a:lstStyle/>
          <a:p>
            <a:r>
              <a:rPr lang="ja-JP" altLang="en-US" sz="500" b="1" dirty="0" err="1" smtClean="0">
                <a:latin typeface="HG丸ｺﾞｼｯｸM-PRO" pitchFamily="50" charset="-128"/>
                <a:ea typeface="HG丸ｺﾞｼｯｸM-PRO" pitchFamily="50" charset="-128"/>
              </a:rPr>
              <a:t>まわ</a:t>
            </a:r>
            <a:endParaRPr lang="en-US" altLang="ja-JP" sz="500" b="1" dirty="0" smtClean="0">
              <a:latin typeface="HG丸ｺﾞｼｯｸM-PRO" pitchFamily="50" charset="-128"/>
              <a:ea typeface="HG丸ｺﾞｼｯｸM-PRO" pitchFamily="50" charset="-128"/>
            </a:endParaRPr>
          </a:p>
        </p:txBody>
      </p:sp>
      <p:sp>
        <p:nvSpPr>
          <p:cNvPr id="40" name="テキスト ボックス 39"/>
          <p:cNvSpPr txBox="1"/>
          <p:nvPr/>
        </p:nvSpPr>
        <p:spPr>
          <a:xfrm>
            <a:off x="1711380" y="8218485"/>
            <a:ext cx="482081" cy="138499"/>
          </a:xfrm>
          <a:prstGeom prst="rect">
            <a:avLst/>
          </a:prstGeom>
          <a:noFill/>
        </p:spPr>
        <p:txBody>
          <a:bodyPr wrap="square" rtlCol="0">
            <a:spAutoFit/>
          </a:bodyPr>
          <a:lstStyle/>
          <a:p>
            <a:r>
              <a:rPr lang="ja-JP" altLang="en-US" sz="300" b="1" dirty="0" smtClean="0">
                <a:latin typeface="HG丸ｺﾞｼｯｸM-PRO" pitchFamily="50" charset="-128"/>
                <a:ea typeface="HG丸ｺﾞｼｯｸM-PRO" pitchFamily="50" charset="-128"/>
              </a:rPr>
              <a:t>しゅ　</a:t>
            </a:r>
            <a:r>
              <a:rPr lang="ja-JP" altLang="en-US" sz="300" b="1" dirty="0" err="1" smtClean="0">
                <a:latin typeface="HG丸ｺﾞｼｯｸM-PRO" pitchFamily="50" charset="-128"/>
                <a:ea typeface="HG丸ｺﾞｼｯｸM-PRO" pitchFamily="50" charset="-128"/>
              </a:rPr>
              <a:t>るい</a:t>
            </a:r>
            <a:endParaRPr lang="en-US" altLang="ja-JP" sz="300" b="1" dirty="0" smtClean="0">
              <a:latin typeface="HG丸ｺﾞｼｯｸM-PRO" pitchFamily="50" charset="-128"/>
              <a:ea typeface="HG丸ｺﾞｼｯｸM-PRO" pitchFamily="50" charset="-128"/>
            </a:endParaRPr>
          </a:p>
        </p:txBody>
      </p:sp>
      <p:sp>
        <p:nvSpPr>
          <p:cNvPr id="42" name="テキスト ボックス 41"/>
          <p:cNvSpPr txBox="1"/>
          <p:nvPr/>
        </p:nvSpPr>
        <p:spPr>
          <a:xfrm>
            <a:off x="431679" y="8583265"/>
            <a:ext cx="360040" cy="169277"/>
          </a:xfrm>
          <a:prstGeom prst="rect">
            <a:avLst/>
          </a:prstGeom>
          <a:noFill/>
        </p:spPr>
        <p:txBody>
          <a:bodyPr wrap="square" rtlCol="0">
            <a:spAutoFit/>
          </a:bodyPr>
          <a:lstStyle/>
          <a:p>
            <a:r>
              <a:rPr lang="ja-JP" altLang="en-US" sz="500" b="1" dirty="0" err="1" smtClean="0">
                <a:latin typeface="HG丸ｺﾞｼｯｸM-PRO" pitchFamily="50" charset="-128"/>
                <a:ea typeface="HG丸ｺﾞｼｯｸM-PRO" pitchFamily="50" charset="-128"/>
              </a:rPr>
              <a:t>さわ</a:t>
            </a:r>
            <a:endParaRPr lang="en-US" altLang="ja-JP" sz="500" b="1" dirty="0" smtClean="0">
              <a:latin typeface="HG丸ｺﾞｼｯｸM-PRO" pitchFamily="50" charset="-128"/>
              <a:ea typeface="HG丸ｺﾞｼｯｸM-PRO" pitchFamily="50" charset="-128"/>
            </a:endParaRPr>
          </a:p>
        </p:txBody>
      </p:sp>
      <p:sp>
        <p:nvSpPr>
          <p:cNvPr id="43" name="テキスト ボックス 42"/>
          <p:cNvSpPr txBox="1"/>
          <p:nvPr/>
        </p:nvSpPr>
        <p:spPr>
          <a:xfrm>
            <a:off x="3140444" y="8667257"/>
            <a:ext cx="360040" cy="169277"/>
          </a:xfrm>
          <a:prstGeom prst="rect">
            <a:avLst/>
          </a:prstGeom>
          <a:noFill/>
        </p:spPr>
        <p:txBody>
          <a:bodyPr wrap="square" rtlCol="0">
            <a:spAutoFit/>
          </a:bodyPr>
          <a:lstStyle/>
          <a:p>
            <a:r>
              <a:rPr lang="ja-JP" altLang="en-US" sz="500" b="1" dirty="0" err="1" smtClean="0">
                <a:latin typeface="HG丸ｺﾞｼｯｸM-PRO" pitchFamily="50" charset="-128"/>
                <a:ea typeface="HG丸ｺﾞｼｯｸM-PRO" pitchFamily="50" charset="-128"/>
              </a:rPr>
              <a:t>さわ</a:t>
            </a:r>
            <a:endParaRPr lang="en-US" altLang="ja-JP" sz="500" b="1" dirty="0" smtClean="0">
              <a:latin typeface="HG丸ｺﾞｼｯｸM-PRO" pitchFamily="50" charset="-128"/>
              <a:ea typeface="HG丸ｺﾞｼｯｸM-PRO" pitchFamily="50" charset="-128"/>
            </a:endParaRPr>
          </a:p>
        </p:txBody>
      </p:sp>
      <p:sp>
        <p:nvSpPr>
          <p:cNvPr id="44" name="テキスト ボックス 43"/>
          <p:cNvSpPr txBox="1"/>
          <p:nvPr/>
        </p:nvSpPr>
        <p:spPr>
          <a:xfrm>
            <a:off x="4645854" y="8672543"/>
            <a:ext cx="360040" cy="169277"/>
          </a:xfrm>
          <a:prstGeom prst="rect">
            <a:avLst/>
          </a:prstGeom>
          <a:noFill/>
        </p:spPr>
        <p:txBody>
          <a:bodyPr wrap="square" rtlCol="0">
            <a:spAutoFit/>
          </a:bodyPr>
          <a:lstStyle/>
          <a:p>
            <a:r>
              <a:rPr lang="ja-JP" altLang="en-US" sz="500" b="1" dirty="0" err="1" smtClean="0">
                <a:latin typeface="HG丸ｺﾞｼｯｸM-PRO" pitchFamily="50" charset="-128"/>
                <a:ea typeface="HG丸ｺﾞｼｯｸM-PRO" pitchFamily="50" charset="-128"/>
              </a:rPr>
              <a:t>さわ</a:t>
            </a:r>
            <a:endParaRPr lang="en-US" altLang="ja-JP" sz="500" b="1" dirty="0" smtClean="0">
              <a:latin typeface="HG丸ｺﾞｼｯｸM-PRO" pitchFamily="50" charset="-128"/>
              <a:ea typeface="HG丸ｺﾞｼｯｸM-PRO" pitchFamily="50" charset="-128"/>
            </a:endParaRPr>
          </a:p>
        </p:txBody>
      </p:sp>
      <p:sp>
        <p:nvSpPr>
          <p:cNvPr id="46" name="テキスト ボックス 45"/>
          <p:cNvSpPr txBox="1"/>
          <p:nvPr/>
        </p:nvSpPr>
        <p:spPr>
          <a:xfrm>
            <a:off x="3223548" y="8214327"/>
            <a:ext cx="482081" cy="138499"/>
          </a:xfrm>
          <a:prstGeom prst="rect">
            <a:avLst/>
          </a:prstGeom>
          <a:noFill/>
        </p:spPr>
        <p:txBody>
          <a:bodyPr wrap="square" rtlCol="0">
            <a:spAutoFit/>
          </a:bodyPr>
          <a:lstStyle/>
          <a:p>
            <a:r>
              <a:rPr lang="ja-JP" altLang="en-US" sz="300" b="1" dirty="0" smtClean="0">
                <a:latin typeface="HG丸ｺﾞｼｯｸM-PRO" pitchFamily="50" charset="-128"/>
                <a:ea typeface="HG丸ｺﾞｼｯｸM-PRO" pitchFamily="50" charset="-128"/>
              </a:rPr>
              <a:t>しゅ　</a:t>
            </a:r>
            <a:r>
              <a:rPr lang="ja-JP" altLang="en-US" sz="300" b="1" dirty="0" err="1" smtClean="0">
                <a:latin typeface="HG丸ｺﾞｼｯｸM-PRO" pitchFamily="50" charset="-128"/>
                <a:ea typeface="HG丸ｺﾞｼｯｸM-PRO" pitchFamily="50" charset="-128"/>
              </a:rPr>
              <a:t>るい</a:t>
            </a:r>
            <a:endParaRPr lang="en-US" altLang="ja-JP" sz="300" b="1" dirty="0" smtClean="0">
              <a:latin typeface="HG丸ｺﾞｼｯｸM-PRO" pitchFamily="50" charset="-128"/>
              <a:ea typeface="HG丸ｺﾞｼｯｸM-PRO" pitchFamily="50" charset="-128"/>
            </a:endParaRPr>
          </a:p>
        </p:txBody>
      </p:sp>
      <p:cxnSp>
        <p:nvCxnSpPr>
          <p:cNvPr id="48" name="直線コネクタ 47"/>
          <p:cNvCxnSpPr/>
          <p:nvPr/>
        </p:nvCxnSpPr>
        <p:spPr>
          <a:xfrm>
            <a:off x="6212192" y="2612005"/>
            <a:ext cx="0" cy="6480000"/>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graphicFrame>
        <p:nvGraphicFramePr>
          <p:cNvPr id="49" name="表 48"/>
          <p:cNvGraphicFramePr>
            <a:graphicFrameLocks noGrp="1"/>
          </p:cNvGraphicFramePr>
          <p:nvPr>
            <p:extLst>
              <p:ext uri="{D42A27DB-BD31-4B8C-83A1-F6EECF244321}">
                <p14:modId xmlns="" xmlns:p14="http://schemas.microsoft.com/office/powerpoint/2010/main" val="2297406629"/>
              </p:ext>
            </p:extLst>
          </p:nvPr>
        </p:nvGraphicFramePr>
        <p:xfrm>
          <a:off x="6265887" y="2574554"/>
          <a:ext cx="576000" cy="6552000"/>
        </p:xfrm>
        <a:graphic>
          <a:graphicData uri="http://schemas.openxmlformats.org/drawingml/2006/table">
            <a:tbl>
              <a:tblPr firstRow="1" bandRow="1">
                <a:tableStyleId>{5C22544A-7EE6-4342-B048-85BDC9FD1C3A}</a:tableStyleId>
              </a:tblPr>
              <a:tblGrid>
                <a:gridCol w="576000"/>
              </a:tblGrid>
              <a:tr h="864000">
                <a:tc>
                  <a:txBody>
                    <a:bodyPr/>
                    <a:lstStyle/>
                    <a:p>
                      <a:r>
                        <a:rPr kumimoji="1" lang="ja-JP" altLang="en-US" sz="550" dirty="0" smtClean="0">
                          <a:solidFill>
                            <a:schemeClr val="tx1"/>
                          </a:solidFill>
                          <a:latin typeface="HG丸ｺﾞｼｯｸM-PRO" panose="020F0600000000000000" pitchFamily="50" charset="-128"/>
                          <a:ea typeface="HG丸ｺﾞｼｯｸM-PRO" panose="020F0600000000000000" pitchFamily="50" charset="-128"/>
                        </a:rPr>
                        <a:t>　左の結果</a:t>
                      </a:r>
                      <a:r>
                        <a:rPr kumimoji="1" lang="en-US" altLang="ja-JP" sz="550" dirty="0" smtClean="0">
                          <a:solidFill>
                            <a:schemeClr val="tx1"/>
                          </a:solidFill>
                          <a:latin typeface="HG丸ｺﾞｼｯｸM-PRO" panose="020F0600000000000000" pitchFamily="50" charset="-128"/>
                          <a:ea typeface="HG丸ｺﾞｼｯｸM-PRO" panose="020F0600000000000000" pitchFamily="50" charset="-128"/>
                        </a:rPr>
                        <a:t>(</a:t>
                      </a:r>
                      <a:r>
                        <a:rPr kumimoji="1" lang="ja-JP" altLang="en-US" sz="550" dirty="0" smtClean="0">
                          <a:solidFill>
                            <a:schemeClr val="tx1"/>
                          </a:solidFill>
                          <a:latin typeface="HG丸ｺﾞｼｯｸM-PRO" panose="020F0600000000000000" pitchFamily="50" charset="-128"/>
                          <a:ea typeface="HG丸ｺﾞｼｯｸM-PRO" panose="020F0600000000000000" pitchFamily="50" charset="-128"/>
                        </a:rPr>
                        <a:t>数字</a:t>
                      </a:r>
                      <a:r>
                        <a:rPr kumimoji="1" lang="en-US" altLang="ja-JP" sz="550" dirty="0" smtClean="0">
                          <a:solidFill>
                            <a:schemeClr val="tx1"/>
                          </a:solidFill>
                          <a:latin typeface="HG丸ｺﾞｼｯｸM-PRO" panose="020F0600000000000000" pitchFamily="50" charset="-128"/>
                          <a:ea typeface="HG丸ｺﾞｼｯｸM-PRO" panose="020F0600000000000000" pitchFamily="50" charset="-128"/>
                        </a:rPr>
                        <a:t>)</a:t>
                      </a:r>
                      <a:r>
                        <a:rPr kumimoji="1" lang="ja-JP" altLang="en-US" sz="550" dirty="0" smtClean="0">
                          <a:solidFill>
                            <a:schemeClr val="tx1"/>
                          </a:solidFill>
                          <a:latin typeface="HG丸ｺﾞｼｯｸM-PRO" panose="020F0600000000000000" pitchFamily="50" charset="-128"/>
                          <a:ea typeface="HG丸ｺﾞｼｯｸM-PRO" panose="020F0600000000000000" pitchFamily="50" charset="-128"/>
                        </a:rPr>
                        <a:t>を記入し点線でおり曲げるとうら面からでも結果を見ることができてべんりです！</a:t>
                      </a:r>
                      <a:endParaRPr kumimoji="1" lang="ja-JP" altLang="en-US" sz="550" dirty="0">
                        <a:solidFill>
                          <a:schemeClr val="tx1"/>
                        </a:solidFill>
                        <a:latin typeface="HG丸ｺﾞｼｯｸM-PRO" panose="020F0600000000000000" pitchFamily="50" charset="-128"/>
                        <a:ea typeface="HG丸ｺﾞｼｯｸM-PRO" panose="020F0600000000000000" pitchFamily="50" charset="-128"/>
                      </a:endParaRPr>
                    </a:p>
                  </a:txBody>
                  <a:tcPr>
                    <a:solidFill>
                      <a:schemeClr val="tx2">
                        <a:lumMod val="20000"/>
                        <a:lumOff val="80000"/>
                      </a:schemeClr>
                    </a:solidFill>
                  </a:tcPr>
                </a:tc>
              </a:tr>
              <a:tr h="540000">
                <a:tc>
                  <a:txBody>
                    <a:bodyPr/>
                    <a:lstStyle/>
                    <a:p>
                      <a:pPr algn="ctr"/>
                      <a:r>
                        <a:rPr kumimoji="1" lang="ja-JP" altLang="en-US" sz="1000" b="1" dirty="0" smtClean="0">
                          <a:solidFill>
                            <a:schemeClr val="tx1"/>
                          </a:solidFill>
                          <a:latin typeface="HG丸ｺﾞｼｯｸM-PRO" pitchFamily="50" charset="-128"/>
                          <a:ea typeface="HG丸ｺﾞｼｯｸM-PRO" pitchFamily="50" charset="-128"/>
                        </a:rPr>
                        <a:t>①</a:t>
                      </a:r>
                      <a:endParaRPr kumimoji="1" lang="ja-JP" altLang="en-US" sz="1000" b="1" dirty="0">
                        <a:solidFill>
                          <a:schemeClr val="tx1"/>
                        </a:solidFill>
                        <a:latin typeface="HG丸ｺﾞｼｯｸM-PRO" panose="020F0600000000000000" pitchFamily="50" charset="-128"/>
                        <a:ea typeface="HG丸ｺﾞｼｯｸM-PRO" panose="020F0600000000000000" pitchFamily="50" charset="-128"/>
                      </a:endParaRPr>
                    </a:p>
                  </a:txBody>
                  <a:tcPr/>
                </a:tc>
              </a:tr>
              <a:tr h="612000">
                <a:tc>
                  <a:txBody>
                    <a:bodyPr/>
                    <a:lstStyle/>
                    <a:p>
                      <a:pPr algn="ctr"/>
                      <a:r>
                        <a:rPr kumimoji="1" lang="ja-JP" altLang="en-US" sz="1000" b="1" dirty="0" smtClean="0">
                          <a:solidFill>
                            <a:schemeClr val="tx1"/>
                          </a:solidFill>
                          <a:latin typeface="HG丸ｺﾞｼｯｸM-PRO" pitchFamily="50" charset="-128"/>
                          <a:ea typeface="HG丸ｺﾞｼｯｸM-PRO" pitchFamily="50" charset="-128"/>
                        </a:rPr>
                        <a:t>②</a:t>
                      </a:r>
                      <a:endParaRPr kumimoji="1" lang="ja-JP" altLang="en-US" sz="1000" b="1" dirty="0">
                        <a:solidFill>
                          <a:schemeClr val="tx1"/>
                        </a:solidFill>
                        <a:latin typeface="HG丸ｺﾞｼｯｸM-PRO" panose="020F0600000000000000" pitchFamily="50" charset="-128"/>
                        <a:ea typeface="HG丸ｺﾞｼｯｸM-PRO" panose="020F0600000000000000" pitchFamily="50" charset="-128"/>
                      </a:endParaRPr>
                    </a:p>
                  </a:txBody>
                  <a:tcPr/>
                </a:tc>
              </a:tr>
              <a:tr h="540000">
                <a:tc>
                  <a:txBody>
                    <a:bodyPr/>
                    <a:lstStyle/>
                    <a:p>
                      <a:pPr algn="ctr"/>
                      <a:r>
                        <a:rPr kumimoji="1" lang="ja-JP" altLang="en-US" sz="1000" b="1" dirty="0" smtClean="0">
                          <a:solidFill>
                            <a:schemeClr val="tx1"/>
                          </a:solidFill>
                          <a:latin typeface="HG丸ｺﾞｼｯｸM-PRO" pitchFamily="50" charset="-128"/>
                          <a:ea typeface="HG丸ｺﾞｼｯｸM-PRO" pitchFamily="50" charset="-128"/>
                        </a:rPr>
                        <a:t>③</a:t>
                      </a:r>
                      <a:endParaRPr kumimoji="1" lang="ja-JP" altLang="en-US" sz="1000" b="1" dirty="0">
                        <a:solidFill>
                          <a:schemeClr val="tx1"/>
                        </a:solidFill>
                        <a:latin typeface="HG丸ｺﾞｼｯｸM-PRO" panose="020F0600000000000000" pitchFamily="50" charset="-128"/>
                        <a:ea typeface="HG丸ｺﾞｼｯｸM-PRO" panose="020F0600000000000000" pitchFamily="50" charset="-128"/>
                      </a:endParaRPr>
                    </a:p>
                  </a:txBody>
                  <a:tcPr/>
                </a:tc>
              </a:tr>
              <a:tr h="540000">
                <a:tc>
                  <a:txBody>
                    <a:bodyPr/>
                    <a:lstStyle/>
                    <a:p>
                      <a:pPr algn="ctr"/>
                      <a:r>
                        <a:rPr kumimoji="1" lang="ja-JP" altLang="en-US" sz="1000" b="1" dirty="0" smtClean="0">
                          <a:solidFill>
                            <a:schemeClr val="tx1"/>
                          </a:solidFill>
                          <a:latin typeface="HG丸ｺﾞｼｯｸM-PRO" pitchFamily="50" charset="-128"/>
                          <a:ea typeface="HG丸ｺﾞｼｯｸM-PRO" pitchFamily="50" charset="-128"/>
                        </a:rPr>
                        <a:t>④</a:t>
                      </a:r>
                      <a:endParaRPr kumimoji="1" lang="ja-JP" altLang="en-US" sz="1000" b="1" dirty="0">
                        <a:solidFill>
                          <a:schemeClr val="tx1"/>
                        </a:solidFill>
                        <a:latin typeface="HG丸ｺﾞｼｯｸM-PRO" panose="020F0600000000000000" pitchFamily="50" charset="-128"/>
                        <a:ea typeface="HG丸ｺﾞｼｯｸM-PRO" panose="020F0600000000000000" pitchFamily="50" charset="-128"/>
                      </a:endParaRPr>
                    </a:p>
                  </a:txBody>
                  <a:tcPr/>
                </a:tc>
              </a:tr>
              <a:tr h="540000">
                <a:tc>
                  <a:txBody>
                    <a:bodyPr/>
                    <a:lstStyle/>
                    <a:p>
                      <a:pPr algn="ctr"/>
                      <a:r>
                        <a:rPr kumimoji="1" lang="ja-JP" altLang="en-US" sz="1000" b="1" dirty="0" smtClean="0">
                          <a:solidFill>
                            <a:schemeClr val="tx1"/>
                          </a:solidFill>
                          <a:latin typeface="HG丸ｺﾞｼｯｸM-PRO" pitchFamily="50" charset="-128"/>
                          <a:ea typeface="HG丸ｺﾞｼｯｸM-PRO" pitchFamily="50" charset="-128"/>
                        </a:rPr>
                        <a:t>⑤</a:t>
                      </a:r>
                      <a:endParaRPr kumimoji="1" lang="ja-JP" altLang="en-US" sz="1000" b="1" dirty="0">
                        <a:solidFill>
                          <a:schemeClr val="tx1"/>
                        </a:solidFill>
                        <a:latin typeface="HG丸ｺﾞｼｯｸM-PRO" panose="020F0600000000000000" pitchFamily="50" charset="-128"/>
                        <a:ea typeface="HG丸ｺﾞｼｯｸM-PRO" panose="020F0600000000000000" pitchFamily="50" charset="-128"/>
                      </a:endParaRPr>
                    </a:p>
                  </a:txBody>
                  <a:tcPr/>
                </a:tc>
              </a:tr>
              <a:tr h="540000">
                <a:tc>
                  <a:txBody>
                    <a:bodyPr/>
                    <a:lstStyle/>
                    <a:p>
                      <a:pPr algn="ctr"/>
                      <a:r>
                        <a:rPr kumimoji="1" lang="ja-JP" altLang="en-US" sz="1000" b="1" dirty="0" smtClean="0">
                          <a:solidFill>
                            <a:schemeClr val="tx1"/>
                          </a:solidFill>
                          <a:latin typeface="HG丸ｺﾞｼｯｸM-PRO" pitchFamily="50" charset="-128"/>
                          <a:ea typeface="HG丸ｺﾞｼｯｸM-PRO" pitchFamily="50" charset="-128"/>
                        </a:rPr>
                        <a:t>⑥</a:t>
                      </a:r>
                      <a:endParaRPr kumimoji="1" lang="ja-JP" altLang="en-US" sz="1000" b="1" dirty="0">
                        <a:solidFill>
                          <a:schemeClr val="tx1"/>
                        </a:solidFill>
                        <a:latin typeface="HG丸ｺﾞｼｯｸM-PRO" panose="020F0600000000000000" pitchFamily="50" charset="-128"/>
                        <a:ea typeface="HG丸ｺﾞｼｯｸM-PRO" panose="020F0600000000000000" pitchFamily="50" charset="-128"/>
                      </a:endParaRPr>
                    </a:p>
                  </a:txBody>
                  <a:tcPr/>
                </a:tc>
              </a:tr>
              <a:tr h="612000">
                <a:tc>
                  <a:txBody>
                    <a:bodyPr/>
                    <a:lstStyle/>
                    <a:p>
                      <a:pPr algn="ctr"/>
                      <a:r>
                        <a:rPr kumimoji="1" lang="ja-JP" altLang="en-US" sz="1000" b="1" dirty="0" smtClean="0">
                          <a:solidFill>
                            <a:schemeClr val="tx1"/>
                          </a:solidFill>
                          <a:latin typeface="HG丸ｺﾞｼｯｸM-PRO" pitchFamily="50" charset="-128"/>
                          <a:ea typeface="HG丸ｺﾞｼｯｸM-PRO" pitchFamily="50" charset="-128"/>
                        </a:rPr>
                        <a:t>⑦</a:t>
                      </a:r>
                      <a:endParaRPr kumimoji="1" lang="en-US" altLang="ja-JP" sz="1000" b="1" dirty="0" smtClean="0">
                        <a:solidFill>
                          <a:schemeClr val="tx1"/>
                        </a:solidFill>
                        <a:latin typeface="HG丸ｺﾞｼｯｸM-PRO" panose="020F0600000000000000" pitchFamily="50" charset="-128"/>
                        <a:ea typeface="HG丸ｺﾞｼｯｸM-PRO" panose="020F0600000000000000" pitchFamily="50" charset="-128"/>
                      </a:endParaRPr>
                    </a:p>
                  </a:txBody>
                  <a:tcPr/>
                </a:tc>
              </a:tr>
              <a:tr h="612000">
                <a:tc>
                  <a:txBody>
                    <a:bodyPr/>
                    <a:lstStyle/>
                    <a:p>
                      <a:pPr algn="ctr"/>
                      <a:r>
                        <a:rPr kumimoji="1" lang="ja-JP" altLang="en-US" sz="1000" b="1" dirty="0" smtClean="0">
                          <a:solidFill>
                            <a:schemeClr val="tx1"/>
                          </a:solidFill>
                          <a:latin typeface="HG丸ｺﾞｼｯｸM-PRO" pitchFamily="50" charset="-128"/>
                          <a:ea typeface="HG丸ｺﾞｼｯｸM-PRO" pitchFamily="50" charset="-128"/>
                        </a:rPr>
                        <a:t>⑧</a:t>
                      </a:r>
                      <a:endParaRPr kumimoji="1" lang="en-US" altLang="ja-JP" sz="1000" b="1" dirty="0" smtClean="0">
                        <a:solidFill>
                          <a:schemeClr val="tx1"/>
                        </a:solidFill>
                        <a:latin typeface="HG丸ｺﾞｼｯｸM-PRO" panose="020F0600000000000000" pitchFamily="50" charset="-128"/>
                        <a:ea typeface="HG丸ｺﾞｼｯｸM-PRO" panose="020F0600000000000000" pitchFamily="50" charset="-128"/>
                      </a:endParaRPr>
                    </a:p>
                  </a:txBody>
                  <a:tcPr/>
                </a:tc>
              </a:tr>
              <a:tr h="612000">
                <a:tc>
                  <a:txBody>
                    <a:bodyPr/>
                    <a:lstStyle/>
                    <a:p>
                      <a:pPr algn="ctr"/>
                      <a:r>
                        <a:rPr kumimoji="1" lang="ja-JP" altLang="en-US" sz="1000" b="1" dirty="0" smtClean="0">
                          <a:solidFill>
                            <a:schemeClr val="tx1"/>
                          </a:solidFill>
                          <a:latin typeface="HG丸ｺﾞｼｯｸM-PRO" pitchFamily="50" charset="-128"/>
                          <a:ea typeface="HG丸ｺﾞｼｯｸM-PRO" pitchFamily="50" charset="-128"/>
                        </a:rPr>
                        <a:t>⑨</a:t>
                      </a:r>
                      <a:endParaRPr kumimoji="1" lang="en-US" altLang="ja-JP" sz="1000" b="1" dirty="0" smtClean="0">
                        <a:solidFill>
                          <a:schemeClr val="tx1"/>
                        </a:solidFill>
                        <a:latin typeface="HG丸ｺﾞｼｯｸM-PRO" panose="020F0600000000000000" pitchFamily="50" charset="-128"/>
                        <a:ea typeface="HG丸ｺﾞｼｯｸM-PRO" panose="020F0600000000000000" pitchFamily="50" charset="-128"/>
                      </a:endParaRPr>
                    </a:p>
                  </a:txBody>
                  <a:tcPr/>
                </a:tc>
              </a:tr>
              <a:tr h="540000">
                <a:tc>
                  <a:txBody>
                    <a:bodyPr/>
                    <a:lstStyle/>
                    <a:p>
                      <a:pPr algn="ctr"/>
                      <a:r>
                        <a:rPr kumimoji="1" lang="ja-JP" altLang="en-US" sz="1000" b="1" dirty="0" smtClean="0">
                          <a:solidFill>
                            <a:schemeClr val="tx1"/>
                          </a:solidFill>
                          <a:latin typeface="HG丸ｺﾞｼｯｸM-PRO" pitchFamily="50" charset="-128"/>
                          <a:ea typeface="HG丸ｺﾞｼｯｸM-PRO" pitchFamily="50" charset="-128"/>
                        </a:rPr>
                        <a:t>⑩</a:t>
                      </a:r>
                      <a:endParaRPr kumimoji="1" lang="en-US" altLang="ja-JP" sz="1000" b="1" dirty="0" smtClean="0">
                        <a:solidFill>
                          <a:schemeClr val="tx1"/>
                        </a:solidFill>
                        <a:latin typeface="HG丸ｺﾞｼｯｸM-PRO" panose="020F0600000000000000" pitchFamily="50" charset="-128"/>
                        <a:ea typeface="HG丸ｺﾞｼｯｸM-PRO" panose="020F0600000000000000" pitchFamily="50" charset="-128"/>
                      </a:endParaRPr>
                    </a:p>
                  </a:txBody>
                  <a:tcPr/>
                </a:tc>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 name="Picture 7"/>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2804781" y="2011965"/>
            <a:ext cx="3089876" cy="2059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pic>
        <p:nvPicPr>
          <p:cNvPr id="18" name="Picture 6"/>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114190" y="2001920"/>
            <a:ext cx="3089876" cy="2059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pic>
        <p:nvPicPr>
          <p:cNvPr id="1030" name="Picture 6" descr="\\09g00nas045\転換・応援団担当\H25\20_共助による川の再生\06_五感による河川環境指標\02_検討会\子供版\04 試行版（案）\コバトン\1-6-17.jpg"/>
          <p:cNvPicPr>
            <a:picLocks noChangeAspect="1" noChangeArrowheads="1"/>
          </p:cNvPicPr>
          <p:nvPr/>
        </p:nvPicPr>
        <p:blipFill>
          <a:blip r:embed="rId5" cstate="print"/>
          <a:srcRect/>
          <a:stretch>
            <a:fillRect/>
          </a:stretch>
        </p:blipFill>
        <p:spPr bwMode="auto">
          <a:xfrm>
            <a:off x="3933056" y="8100392"/>
            <a:ext cx="1440000" cy="718400"/>
          </a:xfrm>
          <a:prstGeom prst="rect">
            <a:avLst/>
          </a:prstGeom>
          <a:noFill/>
        </p:spPr>
      </p:pic>
      <p:pic>
        <p:nvPicPr>
          <p:cNvPr id="1031" name="Picture 7" descr="\\09g00nas045\転換・応援団担当\H25\20_共助による川の再生\06_五感による河川環境指標\02_検討会\子供版\04 試行版（案）\コバトン\1-7-02.jpg"/>
          <p:cNvPicPr>
            <a:picLocks noChangeAspect="1" noChangeArrowheads="1"/>
          </p:cNvPicPr>
          <p:nvPr/>
        </p:nvPicPr>
        <p:blipFill>
          <a:blip r:embed="rId6" cstate="print"/>
          <a:srcRect/>
          <a:stretch>
            <a:fillRect/>
          </a:stretch>
        </p:blipFill>
        <p:spPr bwMode="auto">
          <a:xfrm>
            <a:off x="260648" y="5724128"/>
            <a:ext cx="1080000" cy="832466"/>
          </a:xfrm>
          <a:prstGeom prst="rect">
            <a:avLst/>
          </a:prstGeom>
          <a:noFill/>
        </p:spPr>
      </p:pic>
      <p:pic>
        <p:nvPicPr>
          <p:cNvPr id="10" name="Picture 5" descr="\\09g00nas045\転換・応援団担当\H25\20_共助による川の再生\06_五感による河川環境指標\02_検討会\子供版\04 試行版（案）\コバトン\1-7-06.jpg"/>
          <p:cNvPicPr>
            <a:picLocks noChangeAspect="1" noChangeArrowheads="1"/>
          </p:cNvPicPr>
          <p:nvPr/>
        </p:nvPicPr>
        <p:blipFill>
          <a:blip r:embed="rId7" cstate="print"/>
          <a:srcRect/>
          <a:stretch>
            <a:fillRect/>
          </a:stretch>
        </p:blipFill>
        <p:spPr bwMode="auto">
          <a:xfrm>
            <a:off x="5545807" y="5830044"/>
            <a:ext cx="1044000" cy="784236"/>
          </a:xfrm>
          <a:prstGeom prst="rect">
            <a:avLst/>
          </a:prstGeom>
          <a:noFill/>
        </p:spPr>
      </p:pic>
      <p:pic>
        <p:nvPicPr>
          <p:cNvPr id="3" name="Picture 2"/>
          <p:cNvPicPr>
            <a:picLocks noChangeAspect="1" noChangeArrowheads="1"/>
          </p:cNvPicPr>
          <p:nvPr/>
        </p:nvPicPr>
        <p:blipFill>
          <a:blip r:embed="rId8" cstate="print"/>
          <a:srcRect/>
          <a:stretch>
            <a:fillRect/>
          </a:stretch>
        </p:blipFill>
        <p:spPr bwMode="auto">
          <a:xfrm>
            <a:off x="2204268" y="4106044"/>
            <a:ext cx="739726" cy="540000"/>
          </a:xfrm>
          <a:prstGeom prst="rect">
            <a:avLst/>
          </a:prstGeom>
          <a:noFill/>
          <a:ln w="9525">
            <a:noFill/>
            <a:miter lim="800000"/>
            <a:headEnd/>
            <a:tailEnd/>
          </a:ln>
          <a:effectLst/>
        </p:spPr>
      </p:pic>
      <p:grpSp>
        <p:nvGrpSpPr>
          <p:cNvPr id="44" name="グループ化 43"/>
          <p:cNvGrpSpPr/>
          <p:nvPr/>
        </p:nvGrpSpPr>
        <p:grpSpPr>
          <a:xfrm>
            <a:off x="189400" y="3900432"/>
            <a:ext cx="6840000" cy="4560000"/>
            <a:chOff x="189400" y="3900432"/>
            <a:chExt cx="6840000" cy="4560000"/>
          </a:xfrm>
        </p:grpSpPr>
        <p:graphicFrame>
          <p:nvGraphicFramePr>
            <p:cNvPr id="4" name="グラフ 3"/>
            <p:cNvGraphicFramePr>
              <a:graphicFrameLocks noChangeAspect="1"/>
            </p:cNvGraphicFramePr>
            <p:nvPr>
              <p:extLst>
                <p:ext uri="{D42A27DB-BD31-4B8C-83A1-F6EECF244321}">
                  <p14:modId xmlns="" xmlns:p14="http://schemas.microsoft.com/office/powerpoint/2010/main" val="1391267023"/>
                </p:ext>
              </p:extLst>
            </p:nvPr>
          </p:nvGraphicFramePr>
          <p:xfrm>
            <a:off x="189400" y="3900432"/>
            <a:ext cx="6840000" cy="4560000"/>
          </p:xfrm>
          <a:graphic>
            <a:graphicData uri="http://schemas.openxmlformats.org/drawingml/2006/chart">
              <c:chart xmlns:c="http://schemas.openxmlformats.org/drawingml/2006/chart" xmlns:r="http://schemas.openxmlformats.org/officeDocument/2006/relationships" r:id="rId9"/>
            </a:graphicData>
          </a:graphic>
        </p:graphicFrame>
        <p:pic>
          <p:nvPicPr>
            <p:cNvPr id="1026" name="Picture 2"/>
            <p:cNvPicPr>
              <a:picLocks noChangeAspect="1" noChangeArrowheads="1"/>
            </p:cNvPicPr>
            <p:nvPr/>
          </p:nvPicPr>
          <p:blipFill>
            <a:blip r:embed="rId10" cstate="print"/>
            <a:srcRect/>
            <a:stretch>
              <a:fillRect/>
            </a:stretch>
          </p:blipFill>
          <p:spPr bwMode="auto">
            <a:xfrm>
              <a:off x="3087807" y="5854173"/>
              <a:ext cx="790575" cy="790575"/>
            </a:xfrm>
            <a:prstGeom prst="rect">
              <a:avLst/>
            </a:prstGeom>
            <a:noFill/>
            <a:ln w="9525">
              <a:noFill/>
              <a:miter lim="800000"/>
              <a:headEnd/>
              <a:tailEnd/>
            </a:ln>
            <a:effectLst/>
          </p:spPr>
        </p:pic>
      </p:grpSp>
      <p:sp>
        <p:nvSpPr>
          <p:cNvPr id="7" name="テキスト ボックス 6"/>
          <p:cNvSpPr txBox="1"/>
          <p:nvPr/>
        </p:nvSpPr>
        <p:spPr>
          <a:xfrm>
            <a:off x="-27384" y="642223"/>
            <a:ext cx="7029400" cy="492443"/>
          </a:xfrm>
          <a:prstGeom prst="rect">
            <a:avLst/>
          </a:prstGeom>
          <a:noFill/>
        </p:spPr>
        <p:txBody>
          <a:bodyPr wrap="square" rtlCol="0">
            <a:spAutoFit/>
          </a:bodyPr>
          <a:lstStyle/>
          <a:p>
            <a:r>
              <a:rPr lang="ja-JP" altLang="en-US" sz="1300" dirty="0" smtClean="0">
                <a:latin typeface="HG丸ｺﾞｼｯｸM-PRO" panose="020F0600000000000000" pitchFamily="50" charset="-128"/>
                <a:ea typeface="HG丸ｺﾞｼｯｸM-PRO" panose="020F0600000000000000" pitchFamily="50" charset="-128"/>
              </a:rPr>
              <a:t>２</a:t>
            </a:r>
            <a:r>
              <a:rPr kumimoji="1" lang="ja-JP" altLang="en-US" sz="1300" dirty="0" smtClean="0">
                <a:latin typeface="HG丸ｺﾞｼｯｸM-PRO" panose="020F0600000000000000" pitchFamily="50" charset="-128"/>
                <a:ea typeface="HG丸ｺﾞｼｯｸM-PRO" panose="020F0600000000000000" pitchFamily="50" charset="-128"/>
              </a:rPr>
              <a:t>　結果をグラフにしてみよう！</a:t>
            </a:r>
            <a:endParaRPr lang="en-US" altLang="ja-JP" sz="1300" dirty="0" smtClean="0">
              <a:latin typeface="HG丸ｺﾞｼｯｸM-PRO" panose="020F0600000000000000" pitchFamily="50" charset="-128"/>
              <a:ea typeface="HG丸ｺﾞｼｯｸM-PRO" panose="020F0600000000000000" pitchFamily="50" charset="-128"/>
            </a:endParaRPr>
          </a:p>
          <a:p>
            <a:pPr marL="523875" indent="-342900"/>
            <a:r>
              <a:rPr lang="ja-JP" altLang="en-US" sz="1300" dirty="0" smtClean="0">
                <a:latin typeface="HG丸ｺﾞｼｯｸM-PRO" panose="020F0600000000000000" pitchFamily="50" charset="-128"/>
                <a:ea typeface="HG丸ｺﾞｼｯｸM-PRO" panose="020F0600000000000000" pitchFamily="50" charset="-128"/>
              </a:rPr>
              <a:t>○下の「グラフの作り方」を参考にしてグラフを作ってみましょう。</a:t>
            </a:r>
            <a:endParaRPr lang="en-US" altLang="ja-JP" sz="1300" dirty="0" smtClean="0">
              <a:latin typeface="HG丸ｺﾞｼｯｸM-PRO" panose="020F0600000000000000" pitchFamily="50" charset="-128"/>
              <a:ea typeface="HG丸ｺﾞｼｯｸM-PRO" panose="020F0600000000000000" pitchFamily="50" charset="-128"/>
            </a:endParaRPr>
          </a:p>
        </p:txBody>
      </p:sp>
      <p:sp>
        <p:nvSpPr>
          <p:cNvPr id="37" name="雲 36"/>
          <p:cNvSpPr>
            <a:spLocks/>
          </p:cNvSpPr>
          <p:nvPr/>
        </p:nvSpPr>
        <p:spPr>
          <a:xfrm>
            <a:off x="5510534" y="1701434"/>
            <a:ext cx="1270590" cy="1080000"/>
          </a:xfrm>
          <a:prstGeom prst="cloud">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HG丸ｺﾞｼｯｸM-PRO" panose="020F0600000000000000" pitchFamily="50" charset="-128"/>
              <a:ea typeface="HG丸ｺﾞｼｯｸM-PRO" panose="020F0600000000000000" pitchFamily="50" charset="-128"/>
            </a:endParaRPr>
          </a:p>
        </p:txBody>
      </p:sp>
      <p:sp>
        <p:nvSpPr>
          <p:cNvPr id="9" name="角丸四角形 8"/>
          <p:cNvSpPr/>
          <p:nvPr/>
        </p:nvSpPr>
        <p:spPr>
          <a:xfrm>
            <a:off x="22312" y="1403648"/>
            <a:ext cx="6804000" cy="2664296"/>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HG丸ｺﾞｼｯｸM-PRO" panose="020F0600000000000000" pitchFamily="50" charset="-128"/>
              <a:ea typeface="HG丸ｺﾞｼｯｸM-PRO" panose="020F0600000000000000" pitchFamily="50" charset="-128"/>
            </a:endParaRPr>
          </a:p>
        </p:txBody>
      </p:sp>
      <p:sp>
        <p:nvSpPr>
          <p:cNvPr id="11" name="テキスト ボックス 10"/>
          <p:cNvSpPr txBox="1"/>
          <p:nvPr/>
        </p:nvSpPr>
        <p:spPr>
          <a:xfrm>
            <a:off x="5628996" y="1892895"/>
            <a:ext cx="1112372" cy="707886"/>
          </a:xfrm>
          <a:prstGeom prst="rect">
            <a:avLst/>
          </a:prstGeom>
          <a:noFill/>
        </p:spPr>
        <p:txBody>
          <a:bodyPr wrap="square" rtlCol="0">
            <a:spAutoFit/>
          </a:bodyPr>
          <a:lstStyle/>
          <a:p>
            <a:r>
              <a:rPr kumimoji="1" lang="ja-JP" altLang="en-US" sz="1000" b="1" dirty="0" smtClean="0">
                <a:latin typeface="HG丸ｺﾞｼｯｸM-PRO" panose="020F0600000000000000" pitchFamily="50" charset="-128"/>
                <a:ea typeface="HG丸ｺﾞｼｯｸM-PRO" panose="020F0600000000000000" pitchFamily="50" charset="-128"/>
              </a:rPr>
              <a:t>さあ、下のグラフに自分の結果</a:t>
            </a:r>
            <a:endParaRPr kumimoji="1" lang="en-US" altLang="ja-JP" sz="1000" b="1" dirty="0" smtClean="0">
              <a:latin typeface="HG丸ｺﾞｼｯｸM-PRO" panose="020F0600000000000000" pitchFamily="50" charset="-128"/>
              <a:ea typeface="HG丸ｺﾞｼｯｸM-PRO" panose="020F0600000000000000" pitchFamily="50" charset="-128"/>
            </a:endParaRPr>
          </a:p>
          <a:p>
            <a:r>
              <a:rPr kumimoji="1" lang="ja-JP" altLang="en-US" sz="1000" b="1" dirty="0" smtClean="0">
                <a:latin typeface="HG丸ｺﾞｼｯｸM-PRO" panose="020F0600000000000000" pitchFamily="50" charset="-128"/>
                <a:ea typeface="HG丸ｺﾞｼｯｸM-PRO" panose="020F0600000000000000" pitchFamily="50" charset="-128"/>
              </a:rPr>
              <a:t>を書き込んで</a:t>
            </a:r>
            <a:endParaRPr kumimoji="1" lang="en-US" altLang="ja-JP" sz="1000" b="1" dirty="0" smtClean="0">
              <a:latin typeface="HG丸ｺﾞｼｯｸM-PRO" panose="020F0600000000000000" pitchFamily="50" charset="-128"/>
              <a:ea typeface="HG丸ｺﾞｼｯｸM-PRO" panose="020F0600000000000000" pitchFamily="50" charset="-128"/>
            </a:endParaRPr>
          </a:p>
          <a:p>
            <a:r>
              <a:rPr kumimoji="1" lang="ja-JP" altLang="en-US" sz="1000" b="1" dirty="0" smtClean="0">
                <a:latin typeface="HG丸ｺﾞｼｯｸM-PRO" panose="020F0600000000000000" pitchFamily="50" charset="-128"/>
                <a:ea typeface="HG丸ｺﾞｼｯｸM-PRO" panose="020F0600000000000000" pitchFamily="50" charset="-128"/>
              </a:rPr>
              <a:t>みよう！</a:t>
            </a:r>
            <a:endParaRPr kumimoji="1" lang="ja-JP" altLang="en-US" sz="1000" b="1" dirty="0">
              <a:latin typeface="HG丸ｺﾞｼｯｸM-PRO" panose="020F0600000000000000" pitchFamily="50" charset="-128"/>
              <a:ea typeface="HG丸ｺﾞｼｯｸM-PRO" panose="020F0600000000000000" pitchFamily="50" charset="-128"/>
            </a:endParaRPr>
          </a:p>
        </p:txBody>
      </p:sp>
      <p:sp>
        <p:nvSpPr>
          <p:cNvPr id="14" name="下矢印 13"/>
          <p:cNvSpPr/>
          <p:nvPr/>
        </p:nvSpPr>
        <p:spPr>
          <a:xfrm rot="16200000">
            <a:off x="2593479" y="1913037"/>
            <a:ext cx="720080" cy="576064"/>
          </a:xfrm>
          <a:prstGeom prst="downArrow">
            <a:avLst/>
          </a:prstGeom>
          <a:noFill/>
          <a:ln w="38100"/>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dirty="0">
              <a:noFill/>
              <a:latin typeface="HG丸ｺﾞｼｯｸM-PRO" panose="020F0600000000000000" pitchFamily="50" charset="-128"/>
              <a:ea typeface="HG丸ｺﾞｼｯｸM-PRO" panose="020F0600000000000000" pitchFamily="50" charset="-128"/>
            </a:endParaRPr>
          </a:p>
        </p:txBody>
      </p:sp>
      <p:sp>
        <p:nvSpPr>
          <p:cNvPr id="17" name="テキスト ボックス 16"/>
          <p:cNvSpPr txBox="1"/>
          <p:nvPr/>
        </p:nvSpPr>
        <p:spPr>
          <a:xfrm>
            <a:off x="332655" y="1551955"/>
            <a:ext cx="2332832" cy="492443"/>
          </a:xfrm>
          <a:prstGeom prst="rect">
            <a:avLst/>
          </a:prstGeom>
          <a:noFill/>
        </p:spPr>
        <p:txBody>
          <a:bodyPr wrap="square" rtlCol="0">
            <a:spAutoFit/>
          </a:bodyPr>
          <a:lstStyle/>
          <a:p>
            <a:pPr marL="180975" indent="-180975"/>
            <a:r>
              <a:rPr lang="ja-JP" altLang="en-US" sz="1300" dirty="0" smtClean="0">
                <a:latin typeface="HG丸ｺﾞｼｯｸM-PRO" panose="020F0600000000000000" pitchFamily="50" charset="-128"/>
                <a:ea typeface="HG丸ｺﾞｼｯｸM-PRO" panose="020F0600000000000000" pitchFamily="50" charset="-128"/>
              </a:rPr>
              <a:t>➊</a:t>
            </a:r>
            <a:r>
              <a:rPr kumimoji="1" lang="ja-JP" altLang="en-US" sz="1300" dirty="0" smtClean="0">
                <a:latin typeface="HG丸ｺﾞｼｯｸM-PRO" panose="020F0600000000000000" pitchFamily="50" charset="-128"/>
                <a:ea typeface="HG丸ｺﾞｼｯｸM-PRO" panose="020F0600000000000000" pitchFamily="50" charset="-128"/>
              </a:rPr>
              <a:t>　まず</a:t>
            </a:r>
            <a:r>
              <a:rPr lang="ja-JP" altLang="en-US" sz="1300" dirty="0" smtClean="0">
                <a:latin typeface="HG丸ｺﾞｼｯｸM-PRO" panose="020F0600000000000000" pitchFamily="50" charset="-128"/>
                <a:ea typeface="HG丸ｺﾞｼｯｸM-PRO" panose="020F0600000000000000" pitchFamily="50" charset="-128"/>
              </a:rPr>
              <a:t>、●で</a:t>
            </a:r>
            <a:r>
              <a:rPr kumimoji="1" lang="ja-JP" altLang="en-US" sz="1300" dirty="0" smtClean="0">
                <a:latin typeface="HG丸ｺﾞｼｯｸM-PRO" panose="020F0600000000000000" pitchFamily="50" charset="-128"/>
                <a:ea typeface="HG丸ｺﾞｼｯｸM-PRO" panose="020F0600000000000000" pitchFamily="50" charset="-128"/>
              </a:rPr>
              <a:t>結果をグラフに書き込みましょう。</a:t>
            </a:r>
            <a:endParaRPr kumimoji="1" lang="en-US" altLang="ja-JP" sz="1300" dirty="0" smtClean="0">
              <a:latin typeface="HG丸ｺﾞｼｯｸM-PRO" panose="020F0600000000000000" pitchFamily="50" charset="-128"/>
              <a:ea typeface="HG丸ｺﾞｼｯｸM-PRO" panose="020F0600000000000000" pitchFamily="50" charset="-128"/>
            </a:endParaRPr>
          </a:p>
        </p:txBody>
      </p:sp>
      <p:sp>
        <p:nvSpPr>
          <p:cNvPr id="31" name="テキスト ボックス 30"/>
          <p:cNvSpPr txBox="1"/>
          <p:nvPr/>
        </p:nvSpPr>
        <p:spPr>
          <a:xfrm>
            <a:off x="3356992" y="1585764"/>
            <a:ext cx="2232248" cy="492443"/>
          </a:xfrm>
          <a:prstGeom prst="rect">
            <a:avLst/>
          </a:prstGeom>
          <a:noFill/>
        </p:spPr>
        <p:txBody>
          <a:bodyPr wrap="square" rtlCol="0">
            <a:spAutoFit/>
          </a:bodyPr>
          <a:lstStyle/>
          <a:p>
            <a:pPr marL="180975" indent="-180975"/>
            <a:r>
              <a:rPr lang="ja-JP" altLang="en-US" sz="1300" dirty="0" smtClean="0">
                <a:latin typeface="HG丸ｺﾞｼｯｸM-PRO" panose="020F0600000000000000" pitchFamily="50" charset="-128"/>
                <a:ea typeface="HG丸ｺﾞｼｯｸM-PRO" panose="020F0600000000000000" pitchFamily="50" charset="-128"/>
              </a:rPr>
              <a:t>➋</a:t>
            </a:r>
            <a:r>
              <a:rPr kumimoji="1" lang="ja-JP" altLang="en-US" sz="1300" dirty="0" smtClean="0">
                <a:latin typeface="HG丸ｺﾞｼｯｸM-PRO" panose="020F0600000000000000" pitchFamily="50" charset="-128"/>
                <a:ea typeface="HG丸ｺﾞｼｯｸM-PRO" panose="020F0600000000000000" pitchFamily="50" charset="-128"/>
              </a:rPr>
              <a:t>　次に●を線で</a:t>
            </a:r>
            <a:r>
              <a:rPr lang="ja-JP" altLang="en-US" sz="1300" dirty="0" smtClean="0">
                <a:latin typeface="HG丸ｺﾞｼｯｸM-PRO" panose="020F0600000000000000" pitchFamily="50" charset="-128"/>
                <a:ea typeface="HG丸ｺﾞｼｯｸM-PRO" panose="020F0600000000000000" pitchFamily="50" charset="-128"/>
              </a:rPr>
              <a:t>結んだら</a:t>
            </a:r>
            <a:endParaRPr lang="en-US" altLang="ja-JP" sz="1300" dirty="0" smtClean="0">
              <a:latin typeface="HG丸ｺﾞｼｯｸM-PRO" panose="020F0600000000000000" pitchFamily="50" charset="-128"/>
              <a:ea typeface="HG丸ｺﾞｼｯｸM-PRO" panose="020F0600000000000000" pitchFamily="50" charset="-128"/>
            </a:endParaRPr>
          </a:p>
          <a:p>
            <a:pPr marL="266700" indent="-85725"/>
            <a:r>
              <a:rPr lang="ja-JP" altLang="en-US" sz="1300" dirty="0" smtClean="0">
                <a:latin typeface="HG丸ｺﾞｼｯｸM-PRO" panose="020F0600000000000000" pitchFamily="50" charset="-128"/>
                <a:ea typeface="HG丸ｺﾞｼｯｸM-PRO" panose="020F0600000000000000" pitchFamily="50" charset="-128"/>
              </a:rPr>
              <a:t>できあがり！</a:t>
            </a:r>
            <a:endParaRPr kumimoji="1" lang="en-US" altLang="ja-JP" sz="1300" dirty="0" smtClean="0">
              <a:latin typeface="HG丸ｺﾞｼｯｸM-PRO" panose="020F0600000000000000" pitchFamily="50" charset="-128"/>
              <a:ea typeface="HG丸ｺﾞｼｯｸM-PRO" panose="020F0600000000000000" pitchFamily="50" charset="-128"/>
            </a:endParaRPr>
          </a:p>
        </p:txBody>
      </p:sp>
      <p:sp>
        <p:nvSpPr>
          <p:cNvPr id="32" name="下矢印 31"/>
          <p:cNvSpPr/>
          <p:nvPr/>
        </p:nvSpPr>
        <p:spPr>
          <a:xfrm rot="1676588">
            <a:off x="5694372" y="2871836"/>
            <a:ext cx="720080" cy="1129165"/>
          </a:xfrm>
          <a:prstGeom prst="downArrow">
            <a:avLst/>
          </a:prstGeom>
          <a:noFill/>
          <a:ln w="38100"/>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latin typeface="HG丸ｺﾞｼｯｸM-PRO" panose="020F0600000000000000" pitchFamily="50" charset="-128"/>
              <a:ea typeface="HG丸ｺﾞｼｯｸM-PRO" panose="020F0600000000000000" pitchFamily="50" charset="-128"/>
            </a:endParaRPr>
          </a:p>
        </p:txBody>
      </p:sp>
      <p:grpSp>
        <p:nvGrpSpPr>
          <p:cNvPr id="43" name="グループ化 42"/>
          <p:cNvGrpSpPr/>
          <p:nvPr/>
        </p:nvGrpSpPr>
        <p:grpSpPr>
          <a:xfrm>
            <a:off x="3627708" y="2140662"/>
            <a:ext cx="1588696" cy="1701873"/>
            <a:chOff x="3627708" y="2140662"/>
            <a:chExt cx="1588696" cy="1701873"/>
          </a:xfrm>
        </p:grpSpPr>
        <p:sp>
          <p:nvSpPr>
            <p:cNvPr id="67" name="正方形/長方形 66"/>
            <p:cNvSpPr/>
            <p:nvPr/>
          </p:nvSpPr>
          <p:spPr>
            <a:xfrm>
              <a:off x="4136073" y="2140662"/>
              <a:ext cx="312906" cy="246221"/>
            </a:xfrm>
            <a:prstGeom prst="rect">
              <a:avLst/>
            </a:prstGeom>
          </p:spPr>
          <p:txBody>
            <a:bodyPr wrap="none">
              <a:spAutoFit/>
            </a:bodyPr>
            <a:lstStyle/>
            <a:p>
              <a:r>
                <a:rPr lang="ja-JP" altLang="en-US" sz="1000" dirty="0" smtClean="0">
                  <a:latin typeface="HG丸ｺﾞｼｯｸM-PRO" panose="020F0600000000000000" pitchFamily="50" charset="-128"/>
                  <a:ea typeface="HG丸ｺﾞｼｯｸM-PRO" panose="020F0600000000000000" pitchFamily="50" charset="-128"/>
                </a:rPr>
                <a:t>●</a:t>
              </a:r>
              <a:endParaRPr lang="ja-JP" altLang="en-US" sz="1000" dirty="0">
                <a:latin typeface="HG丸ｺﾞｼｯｸM-PRO" panose="020F0600000000000000" pitchFamily="50" charset="-128"/>
                <a:ea typeface="HG丸ｺﾞｼｯｸM-PRO" panose="020F0600000000000000" pitchFamily="50" charset="-128"/>
              </a:endParaRPr>
            </a:p>
          </p:txBody>
        </p:sp>
        <p:sp>
          <p:nvSpPr>
            <p:cNvPr id="68" name="正方形/長方形 67"/>
            <p:cNvSpPr/>
            <p:nvPr/>
          </p:nvSpPr>
          <p:spPr>
            <a:xfrm>
              <a:off x="4461940" y="2512855"/>
              <a:ext cx="312906" cy="246221"/>
            </a:xfrm>
            <a:prstGeom prst="rect">
              <a:avLst/>
            </a:prstGeom>
          </p:spPr>
          <p:txBody>
            <a:bodyPr wrap="none">
              <a:spAutoFit/>
            </a:bodyPr>
            <a:lstStyle/>
            <a:p>
              <a:r>
                <a:rPr lang="ja-JP" altLang="en-US" sz="1000" dirty="0" smtClean="0">
                  <a:latin typeface="HG丸ｺﾞｼｯｸM-PRO" panose="020F0600000000000000" pitchFamily="50" charset="-128"/>
                  <a:ea typeface="HG丸ｺﾞｼｯｸM-PRO" panose="020F0600000000000000" pitchFamily="50" charset="-128"/>
                </a:rPr>
                <a:t>●</a:t>
              </a:r>
              <a:endParaRPr lang="ja-JP" altLang="en-US" sz="1000" dirty="0">
                <a:latin typeface="HG丸ｺﾞｼｯｸM-PRO" panose="020F0600000000000000" pitchFamily="50" charset="-128"/>
                <a:ea typeface="HG丸ｺﾞｼｯｸM-PRO" panose="020F0600000000000000" pitchFamily="50" charset="-128"/>
              </a:endParaRPr>
            </a:p>
          </p:txBody>
        </p:sp>
        <p:sp>
          <p:nvSpPr>
            <p:cNvPr id="69" name="正方形/長方形 68"/>
            <p:cNvSpPr/>
            <p:nvPr/>
          </p:nvSpPr>
          <p:spPr>
            <a:xfrm>
              <a:off x="4895077" y="2691667"/>
              <a:ext cx="312906" cy="246221"/>
            </a:xfrm>
            <a:prstGeom prst="rect">
              <a:avLst/>
            </a:prstGeom>
          </p:spPr>
          <p:txBody>
            <a:bodyPr wrap="none">
              <a:spAutoFit/>
            </a:bodyPr>
            <a:lstStyle/>
            <a:p>
              <a:r>
                <a:rPr lang="ja-JP" altLang="en-US" sz="1000" dirty="0" smtClean="0">
                  <a:latin typeface="HG丸ｺﾞｼｯｸM-PRO" panose="020F0600000000000000" pitchFamily="50" charset="-128"/>
                  <a:ea typeface="HG丸ｺﾞｼｯｸM-PRO" panose="020F0600000000000000" pitchFamily="50" charset="-128"/>
                </a:rPr>
                <a:t>●</a:t>
              </a:r>
              <a:endParaRPr lang="ja-JP" altLang="en-US" sz="1000" dirty="0">
                <a:latin typeface="HG丸ｺﾞｼｯｸM-PRO" panose="020F0600000000000000" pitchFamily="50" charset="-128"/>
                <a:ea typeface="HG丸ｺﾞｼｯｸM-PRO" panose="020F0600000000000000" pitchFamily="50" charset="-128"/>
              </a:endParaRPr>
            </a:p>
          </p:txBody>
        </p:sp>
        <p:sp>
          <p:nvSpPr>
            <p:cNvPr id="70" name="正方形/長方形 69"/>
            <p:cNvSpPr/>
            <p:nvPr/>
          </p:nvSpPr>
          <p:spPr>
            <a:xfrm>
              <a:off x="4903498" y="3183118"/>
              <a:ext cx="312906" cy="246221"/>
            </a:xfrm>
            <a:prstGeom prst="rect">
              <a:avLst/>
            </a:prstGeom>
          </p:spPr>
          <p:txBody>
            <a:bodyPr wrap="none">
              <a:spAutoFit/>
            </a:bodyPr>
            <a:lstStyle/>
            <a:p>
              <a:r>
                <a:rPr lang="ja-JP" altLang="en-US" sz="1000" dirty="0" smtClean="0">
                  <a:latin typeface="HG丸ｺﾞｼｯｸM-PRO" panose="020F0600000000000000" pitchFamily="50" charset="-128"/>
                  <a:ea typeface="HG丸ｺﾞｼｯｸM-PRO" panose="020F0600000000000000" pitchFamily="50" charset="-128"/>
                </a:rPr>
                <a:t>●</a:t>
              </a:r>
              <a:endParaRPr lang="ja-JP" altLang="en-US" sz="1000" dirty="0">
                <a:latin typeface="HG丸ｺﾞｼｯｸM-PRO" panose="020F0600000000000000" pitchFamily="50" charset="-128"/>
                <a:ea typeface="HG丸ｺﾞｼｯｸM-PRO" panose="020F0600000000000000" pitchFamily="50" charset="-128"/>
              </a:endParaRPr>
            </a:p>
          </p:txBody>
        </p:sp>
        <p:sp>
          <p:nvSpPr>
            <p:cNvPr id="71" name="正方形/長方形 70"/>
            <p:cNvSpPr/>
            <p:nvPr/>
          </p:nvSpPr>
          <p:spPr>
            <a:xfrm>
              <a:off x="4463029" y="3382541"/>
              <a:ext cx="312906" cy="246221"/>
            </a:xfrm>
            <a:prstGeom prst="rect">
              <a:avLst/>
            </a:prstGeom>
          </p:spPr>
          <p:txBody>
            <a:bodyPr wrap="none">
              <a:spAutoFit/>
            </a:bodyPr>
            <a:lstStyle/>
            <a:p>
              <a:r>
                <a:rPr lang="ja-JP" altLang="en-US" sz="1000" dirty="0" smtClean="0">
                  <a:latin typeface="HG丸ｺﾞｼｯｸM-PRO" panose="020F0600000000000000" pitchFamily="50" charset="-128"/>
                  <a:ea typeface="HG丸ｺﾞｼｯｸM-PRO" panose="020F0600000000000000" pitchFamily="50" charset="-128"/>
                </a:rPr>
                <a:t>●</a:t>
              </a:r>
              <a:endParaRPr lang="ja-JP" altLang="en-US" sz="1000" dirty="0">
                <a:latin typeface="HG丸ｺﾞｼｯｸM-PRO" panose="020F0600000000000000" pitchFamily="50" charset="-128"/>
                <a:ea typeface="HG丸ｺﾞｼｯｸM-PRO" panose="020F0600000000000000" pitchFamily="50" charset="-128"/>
              </a:endParaRPr>
            </a:p>
          </p:txBody>
        </p:sp>
        <p:sp>
          <p:nvSpPr>
            <p:cNvPr id="72" name="正方形/長方形 71"/>
            <p:cNvSpPr/>
            <p:nvPr/>
          </p:nvSpPr>
          <p:spPr>
            <a:xfrm>
              <a:off x="4136073" y="3485056"/>
              <a:ext cx="312906" cy="246221"/>
            </a:xfrm>
            <a:prstGeom prst="rect">
              <a:avLst/>
            </a:prstGeom>
          </p:spPr>
          <p:txBody>
            <a:bodyPr wrap="none">
              <a:spAutoFit/>
            </a:bodyPr>
            <a:lstStyle/>
            <a:p>
              <a:r>
                <a:rPr lang="ja-JP" altLang="en-US" sz="1000" dirty="0" smtClean="0">
                  <a:latin typeface="HG丸ｺﾞｼｯｸM-PRO" panose="020F0600000000000000" pitchFamily="50" charset="-128"/>
                  <a:ea typeface="HG丸ｺﾞｼｯｸM-PRO" panose="020F0600000000000000" pitchFamily="50" charset="-128"/>
                </a:rPr>
                <a:t>●</a:t>
              </a:r>
              <a:endParaRPr lang="ja-JP" altLang="en-US" sz="1000" dirty="0">
                <a:latin typeface="HG丸ｺﾞｼｯｸM-PRO" panose="020F0600000000000000" pitchFamily="50" charset="-128"/>
                <a:ea typeface="HG丸ｺﾞｼｯｸM-PRO" panose="020F0600000000000000" pitchFamily="50" charset="-128"/>
              </a:endParaRPr>
            </a:p>
          </p:txBody>
        </p:sp>
        <p:sp>
          <p:nvSpPr>
            <p:cNvPr id="73" name="正方形/長方形 72"/>
            <p:cNvSpPr/>
            <p:nvPr/>
          </p:nvSpPr>
          <p:spPr>
            <a:xfrm>
              <a:off x="3671257" y="3596314"/>
              <a:ext cx="312906" cy="246221"/>
            </a:xfrm>
            <a:prstGeom prst="rect">
              <a:avLst/>
            </a:prstGeom>
          </p:spPr>
          <p:txBody>
            <a:bodyPr wrap="none">
              <a:spAutoFit/>
            </a:bodyPr>
            <a:lstStyle/>
            <a:p>
              <a:r>
                <a:rPr lang="ja-JP" altLang="en-US" sz="1000" dirty="0" smtClean="0">
                  <a:latin typeface="HG丸ｺﾞｼｯｸM-PRO" panose="020F0600000000000000" pitchFamily="50" charset="-128"/>
                  <a:ea typeface="HG丸ｺﾞｼｯｸM-PRO" panose="020F0600000000000000" pitchFamily="50" charset="-128"/>
                </a:rPr>
                <a:t>●</a:t>
              </a:r>
              <a:endParaRPr lang="ja-JP" altLang="en-US" sz="1000" dirty="0">
                <a:latin typeface="HG丸ｺﾞｼｯｸM-PRO" panose="020F0600000000000000" pitchFamily="50" charset="-128"/>
                <a:ea typeface="HG丸ｺﾞｼｯｸM-PRO" panose="020F0600000000000000" pitchFamily="50" charset="-128"/>
              </a:endParaRPr>
            </a:p>
          </p:txBody>
        </p:sp>
        <p:sp>
          <p:nvSpPr>
            <p:cNvPr id="74" name="正方形/長方形 73"/>
            <p:cNvSpPr/>
            <p:nvPr/>
          </p:nvSpPr>
          <p:spPr>
            <a:xfrm>
              <a:off x="3627708" y="3104256"/>
              <a:ext cx="312906" cy="246221"/>
            </a:xfrm>
            <a:prstGeom prst="rect">
              <a:avLst/>
            </a:prstGeom>
          </p:spPr>
          <p:txBody>
            <a:bodyPr wrap="none">
              <a:spAutoFit/>
            </a:bodyPr>
            <a:lstStyle/>
            <a:p>
              <a:r>
                <a:rPr lang="ja-JP" altLang="en-US" sz="1000" dirty="0" smtClean="0">
                  <a:latin typeface="HG丸ｺﾞｼｯｸM-PRO" panose="020F0600000000000000" pitchFamily="50" charset="-128"/>
                  <a:ea typeface="HG丸ｺﾞｼｯｸM-PRO" panose="020F0600000000000000" pitchFamily="50" charset="-128"/>
                </a:rPr>
                <a:t>●</a:t>
              </a:r>
              <a:endParaRPr lang="ja-JP" altLang="en-US" sz="1000" dirty="0">
                <a:latin typeface="HG丸ｺﾞｼｯｸM-PRO" panose="020F0600000000000000" pitchFamily="50" charset="-128"/>
                <a:ea typeface="HG丸ｺﾞｼｯｸM-PRO" panose="020F0600000000000000" pitchFamily="50" charset="-128"/>
              </a:endParaRPr>
            </a:p>
          </p:txBody>
        </p:sp>
        <p:sp>
          <p:nvSpPr>
            <p:cNvPr id="75" name="正方形/長方形 74"/>
            <p:cNvSpPr/>
            <p:nvPr/>
          </p:nvSpPr>
          <p:spPr>
            <a:xfrm>
              <a:off x="3636557" y="2780267"/>
              <a:ext cx="312906" cy="246221"/>
            </a:xfrm>
            <a:prstGeom prst="rect">
              <a:avLst/>
            </a:prstGeom>
          </p:spPr>
          <p:txBody>
            <a:bodyPr wrap="none">
              <a:spAutoFit/>
            </a:bodyPr>
            <a:lstStyle/>
            <a:p>
              <a:r>
                <a:rPr lang="ja-JP" altLang="en-US" sz="1000" dirty="0" smtClean="0">
                  <a:latin typeface="HG丸ｺﾞｼｯｸM-PRO" panose="020F0600000000000000" pitchFamily="50" charset="-128"/>
                  <a:ea typeface="HG丸ｺﾞｼｯｸM-PRO" panose="020F0600000000000000" pitchFamily="50" charset="-128"/>
                </a:rPr>
                <a:t>●</a:t>
              </a:r>
              <a:endParaRPr lang="ja-JP" altLang="en-US" sz="1000" dirty="0">
                <a:latin typeface="HG丸ｺﾞｼｯｸM-PRO" panose="020F0600000000000000" pitchFamily="50" charset="-128"/>
                <a:ea typeface="HG丸ｺﾞｼｯｸM-PRO" panose="020F0600000000000000" pitchFamily="50" charset="-128"/>
              </a:endParaRPr>
            </a:p>
          </p:txBody>
        </p:sp>
        <p:sp>
          <p:nvSpPr>
            <p:cNvPr id="76" name="正方形/長方形 75"/>
            <p:cNvSpPr/>
            <p:nvPr/>
          </p:nvSpPr>
          <p:spPr>
            <a:xfrm>
              <a:off x="3824685" y="2513898"/>
              <a:ext cx="312906" cy="246221"/>
            </a:xfrm>
            <a:prstGeom prst="rect">
              <a:avLst/>
            </a:prstGeom>
          </p:spPr>
          <p:txBody>
            <a:bodyPr wrap="none">
              <a:spAutoFit/>
            </a:bodyPr>
            <a:lstStyle/>
            <a:p>
              <a:r>
                <a:rPr lang="ja-JP" altLang="en-US" sz="1000" dirty="0" smtClean="0">
                  <a:latin typeface="HG丸ｺﾞｼｯｸM-PRO" panose="020F0600000000000000" pitchFamily="50" charset="-128"/>
                  <a:ea typeface="HG丸ｺﾞｼｯｸM-PRO" panose="020F0600000000000000" pitchFamily="50" charset="-128"/>
                </a:rPr>
                <a:t>●</a:t>
              </a:r>
              <a:endParaRPr lang="ja-JP" altLang="en-US" sz="1000" dirty="0">
                <a:latin typeface="HG丸ｺﾞｼｯｸM-PRO" panose="020F0600000000000000" pitchFamily="50" charset="-128"/>
                <a:ea typeface="HG丸ｺﾞｼｯｸM-PRO" panose="020F0600000000000000" pitchFamily="50" charset="-128"/>
              </a:endParaRPr>
            </a:p>
          </p:txBody>
        </p:sp>
      </p:grpSp>
      <p:sp>
        <p:nvSpPr>
          <p:cNvPr id="77" name="テキスト ボックス 76"/>
          <p:cNvSpPr txBox="1"/>
          <p:nvPr/>
        </p:nvSpPr>
        <p:spPr>
          <a:xfrm>
            <a:off x="0" y="8509104"/>
            <a:ext cx="6669360" cy="692497"/>
          </a:xfrm>
          <a:prstGeom prst="rect">
            <a:avLst/>
          </a:prstGeom>
          <a:noFill/>
        </p:spPr>
        <p:txBody>
          <a:bodyPr wrap="square" rtlCol="0">
            <a:spAutoFit/>
          </a:bodyPr>
          <a:lstStyle/>
          <a:p>
            <a:r>
              <a:rPr lang="ja-JP" altLang="en-US" sz="1300" dirty="0" smtClean="0">
                <a:latin typeface="HG丸ｺﾞｼｯｸM-PRO" panose="020F0600000000000000" pitchFamily="50" charset="-128"/>
                <a:ea typeface="HG丸ｺﾞｼｯｸM-PRO" panose="020F0600000000000000" pitchFamily="50" charset="-128"/>
              </a:rPr>
              <a:t>３　考えてみよう！</a:t>
            </a:r>
            <a:endParaRPr lang="en-US" altLang="ja-JP" sz="1300" dirty="0" smtClean="0">
              <a:latin typeface="HG丸ｺﾞｼｯｸM-PRO" panose="020F0600000000000000" pitchFamily="50" charset="-128"/>
              <a:ea typeface="HG丸ｺﾞｼｯｸM-PRO" panose="020F0600000000000000" pitchFamily="50" charset="-128"/>
            </a:endParaRPr>
          </a:p>
          <a:p>
            <a:pPr marL="523875" indent="-342900"/>
            <a:r>
              <a:rPr lang="ja-JP" altLang="en-US" sz="1300" dirty="0" smtClean="0">
                <a:latin typeface="HG丸ｺﾞｼｯｸM-PRO" pitchFamily="50" charset="-128"/>
                <a:ea typeface="HG丸ｺﾞｼｯｸM-PRO" pitchFamily="50" charset="-128"/>
              </a:rPr>
              <a:t>○この川の好きなところ、嫌いなところはどこですか？</a:t>
            </a:r>
            <a:endParaRPr lang="en-US" altLang="ja-JP" sz="1300" dirty="0" smtClean="0">
              <a:latin typeface="HG丸ｺﾞｼｯｸM-PRO" pitchFamily="50" charset="-128"/>
              <a:ea typeface="HG丸ｺﾞｼｯｸM-PRO" pitchFamily="50" charset="-128"/>
            </a:endParaRPr>
          </a:p>
          <a:p>
            <a:pPr marL="523875" indent="-342900"/>
            <a:r>
              <a:rPr lang="ja-JP" altLang="en-US" sz="1300" dirty="0" smtClean="0">
                <a:latin typeface="HG丸ｺﾞｼｯｸM-PRO" pitchFamily="50" charset="-128"/>
                <a:ea typeface="HG丸ｺﾞｼｯｸM-PRO" pitchFamily="50" charset="-128"/>
              </a:rPr>
              <a:t>○どうしたら好きなところが増えるでしょう？</a:t>
            </a:r>
            <a:endParaRPr lang="en-US" altLang="ja-JP" sz="1300" dirty="0" smtClean="0">
              <a:latin typeface="HG丸ｺﾞｼｯｸM-PRO" pitchFamily="50" charset="-128"/>
              <a:ea typeface="HG丸ｺﾞｼｯｸM-PRO" pitchFamily="50" charset="-128"/>
            </a:endParaRPr>
          </a:p>
        </p:txBody>
      </p:sp>
      <p:sp>
        <p:nvSpPr>
          <p:cNvPr id="8" name="テキスト ボックス 7"/>
          <p:cNvSpPr txBox="1"/>
          <p:nvPr/>
        </p:nvSpPr>
        <p:spPr>
          <a:xfrm>
            <a:off x="476672" y="1249412"/>
            <a:ext cx="1474966" cy="307777"/>
          </a:xfrm>
          <a:prstGeom prst="rect">
            <a:avLst/>
          </a:prstGeom>
          <a:solidFill>
            <a:schemeClr val="bg1"/>
          </a:solidFill>
          <a:ln w="28575">
            <a:solidFill>
              <a:schemeClr val="tx1"/>
            </a:solidFill>
          </a:ln>
        </p:spPr>
        <p:txBody>
          <a:bodyPr wrap="square" rtlCol="0">
            <a:spAutoFit/>
          </a:bodyPr>
          <a:lstStyle/>
          <a:p>
            <a:r>
              <a:rPr lang="ja-JP" altLang="en-US" sz="1400" b="1" dirty="0" smtClean="0">
                <a:latin typeface="HG丸ｺﾞｼｯｸM-PRO" panose="020F0600000000000000" pitchFamily="50" charset="-128"/>
                <a:ea typeface="HG丸ｺﾞｼｯｸM-PRO" panose="020F0600000000000000" pitchFamily="50" charset="-128"/>
              </a:rPr>
              <a:t>グラフの作り方</a:t>
            </a:r>
            <a:endParaRPr kumimoji="1" lang="ja-JP" altLang="en-US" sz="1400" b="1" dirty="0">
              <a:latin typeface="HG丸ｺﾞｼｯｸM-PRO" panose="020F0600000000000000" pitchFamily="50" charset="-128"/>
              <a:ea typeface="HG丸ｺﾞｼｯｸM-PRO" panose="020F0600000000000000" pitchFamily="50" charset="-128"/>
            </a:endParaRPr>
          </a:p>
        </p:txBody>
      </p:sp>
      <p:grpSp>
        <p:nvGrpSpPr>
          <p:cNvPr id="45" name="グループ化 44"/>
          <p:cNvGrpSpPr/>
          <p:nvPr/>
        </p:nvGrpSpPr>
        <p:grpSpPr>
          <a:xfrm>
            <a:off x="711747" y="2123728"/>
            <a:ext cx="1580275" cy="1690653"/>
            <a:chOff x="3621358" y="2140662"/>
            <a:chExt cx="1580275" cy="1690653"/>
          </a:xfrm>
        </p:grpSpPr>
        <p:sp>
          <p:nvSpPr>
            <p:cNvPr id="46" name="正方形/長方形 45"/>
            <p:cNvSpPr/>
            <p:nvPr/>
          </p:nvSpPr>
          <p:spPr>
            <a:xfrm>
              <a:off x="4123107" y="2140662"/>
              <a:ext cx="312906" cy="246221"/>
            </a:xfrm>
            <a:prstGeom prst="rect">
              <a:avLst/>
            </a:prstGeom>
          </p:spPr>
          <p:txBody>
            <a:bodyPr wrap="none">
              <a:spAutoFit/>
            </a:bodyPr>
            <a:lstStyle/>
            <a:p>
              <a:r>
                <a:rPr lang="ja-JP" altLang="en-US" sz="1000" dirty="0" smtClean="0">
                  <a:latin typeface="HG丸ｺﾞｼｯｸM-PRO" panose="020F0600000000000000" pitchFamily="50" charset="-128"/>
                  <a:ea typeface="HG丸ｺﾞｼｯｸM-PRO" panose="020F0600000000000000" pitchFamily="50" charset="-128"/>
                </a:rPr>
                <a:t>●</a:t>
              </a:r>
              <a:endParaRPr lang="ja-JP" altLang="en-US" sz="1000" dirty="0">
                <a:latin typeface="HG丸ｺﾞｼｯｸM-PRO" panose="020F0600000000000000" pitchFamily="50" charset="-128"/>
                <a:ea typeface="HG丸ｺﾞｼｯｸM-PRO" panose="020F0600000000000000" pitchFamily="50" charset="-128"/>
              </a:endParaRPr>
            </a:p>
          </p:txBody>
        </p:sp>
        <p:sp>
          <p:nvSpPr>
            <p:cNvPr id="47" name="正方形/長方形 46"/>
            <p:cNvSpPr/>
            <p:nvPr/>
          </p:nvSpPr>
          <p:spPr>
            <a:xfrm>
              <a:off x="4443838" y="2525081"/>
              <a:ext cx="312906" cy="246221"/>
            </a:xfrm>
            <a:prstGeom prst="rect">
              <a:avLst/>
            </a:prstGeom>
          </p:spPr>
          <p:txBody>
            <a:bodyPr wrap="none">
              <a:spAutoFit/>
            </a:bodyPr>
            <a:lstStyle/>
            <a:p>
              <a:r>
                <a:rPr lang="ja-JP" altLang="en-US" sz="1000" dirty="0" smtClean="0">
                  <a:latin typeface="HG丸ｺﾞｼｯｸM-PRO" panose="020F0600000000000000" pitchFamily="50" charset="-128"/>
                  <a:ea typeface="HG丸ｺﾞｼｯｸM-PRO" panose="020F0600000000000000" pitchFamily="50" charset="-128"/>
                </a:rPr>
                <a:t>●</a:t>
              </a:r>
              <a:endParaRPr lang="ja-JP" altLang="en-US" sz="1000" dirty="0">
                <a:latin typeface="HG丸ｺﾞｼｯｸM-PRO" panose="020F0600000000000000" pitchFamily="50" charset="-128"/>
                <a:ea typeface="HG丸ｺﾞｼｯｸM-PRO" panose="020F0600000000000000" pitchFamily="50" charset="-128"/>
              </a:endParaRPr>
            </a:p>
          </p:txBody>
        </p:sp>
        <p:sp>
          <p:nvSpPr>
            <p:cNvPr id="48" name="正方形/長方形 47"/>
            <p:cNvSpPr/>
            <p:nvPr/>
          </p:nvSpPr>
          <p:spPr>
            <a:xfrm>
              <a:off x="4888727" y="2698017"/>
              <a:ext cx="312906" cy="246221"/>
            </a:xfrm>
            <a:prstGeom prst="rect">
              <a:avLst/>
            </a:prstGeom>
          </p:spPr>
          <p:txBody>
            <a:bodyPr wrap="none">
              <a:spAutoFit/>
            </a:bodyPr>
            <a:lstStyle/>
            <a:p>
              <a:r>
                <a:rPr lang="ja-JP" altLang="en-US" sz="1000" dirty="0" smtClean="0">
                  <a:latin typeface="HG丸ｺﾞｼｯｸM-PRO" panose="020F0600000000000000" pitchFamily="50" charset="-128"/>
                  <a:ea typeface="HG丸ｺﾞｼｯｸM-PRO" panose="020F0600000000000000" pitchFamily="50" charset="-128"/>
                </a:rPr>
                <a:t>●</a:t>
              </a:r>
              <a:endParaRPr lang="ja-JP" altLang="en-US" sz="1000" dirty="0">
                <a:latin typeface="HG丸ｺﾞｼｯｸM-PRO" panose="020F0600000000000000" pitchFamily="50" charset="-128"/>
                <a:ea typeface="HG丸ｺﾞｼｯｸM-PRO" panose="020F0600000000000000" pitchFamily="50" charset="-128"/>
              </a:endParaRPr>
            </a:p>
          </p:txBody>
        </p:sp>
        <p:sp>
          <p:nvSpPr>
            <p:cNvPr id="49" name="正方形/長方形 48"/>
            <p:cNvSpPr/>
            <p:nvPr/>
          </p:nvSpPr>
          <p:spPr>
            <a:xfrm>
              <a:off x="4884448" y="3195818"/>
              <a:ext cx="312906" cy="246221"/>
            </a:xfrm>
            <a:prstGeom prst="rect">
              <a:avLst/>
            </a:prstGeom>
          </p:spPr>
          <p:txBody>
            <a:bodyPr wrap="none">
              <a:spAutoFit/>
            </a:bodyPr>
            <a:lstStyle/>
            <a:p>
              <a:r>
                <a:rPr lang="ja-JP" altLang="en-US" sz="1000" dirty="0" smtClean="0">
                  <a:latin typeface="HG丸ｺﾞｼｯｸM-PRO" panose="020F0600000000000000" pitchFamily="50" charset="-128"/>
                  <a:ea typeface="HG丸ｺﾞｼｯｸM-PRO" panose="020F0600000000000000" pitchFamily="50" charset="-128"/>
                </a:rPr>
                <a:t>●</a:t>
              </a:r>
              <a:endParaRPr lang="ja-JP" altLang="en-US" sz="1000" dirty="0">
                <a:latin typeface="HG丸ｺﾞｼｯｸM-PRO" panose="020F0600000000000000" pitchFamily="50" charset="-128"/>
                <a:ea typeface="HG丸ｺﾞｼｯｸM-PRO" panose="020F0600000000000000" pitchFamily="50" charset="-128"/>
              </a:endParaRPr>
            </a:p>
          </p:txBody>
        </p:sp>
        <p:sp>
          <p:nvSpPr>
            <p:cNvPr id="50" name="正方形/長方形 49"/>
            <p:cNvSpPr/>
            <p:nvPr/>
          </p:nvSpPr>
          <p:spPr>
            <a:xfrm>
              <a:off x="4437629" y="3382541"/>
              <a:ext cx="312906" cy="246221"/>
            </a:xfrm>
            <a:prstGeom prst="rect">
              <a:avLst/>
            </a:prstGeom>
          </p:spPr>
          <p:txBody>
            <a:bodyPr wrap="none">
              <a:spAutoFit/>
            </a:bodyPr>
            <a:lstStyle/>
            <a:p>
              <a:r>
                <a:rPr lang="ja-JP" altLang="en-US" sz="1000" dirty="0" smtClean="0">
                  <a:latin typeface="HG丸ｺﾞｼｯｸM-PRO" panose="020F0600000000000000" pitchFamily="50" charset="-128"/>
                  <a:ea typeface="HG丸ｺﾞｼｯｸM-PRO" panose="020F0600000000000000" pitchFamily="50" charset="-128"/>
                </a:rPr>
                <a:t>●</a:t>
              </a:r>
              <a:endParaRPr lang="ja-JP" altLang="en-US" sz="1000" dirty="0">
                <a:latin typeface="HG丸ｺﾞｼｯｸM-PRO" panose="020F0600000000000000" pitchFamily="50" charset="-128"/>
                <a:ea typeface="HG丸ｺﾞｼｯｸM-PRO" panose="020F0600000000000000" pitchFamily="50" charset="-128"/>
              </a:endParaRPr>
            </a:p>
          </p:txBody>
        </p:sp>
        <p:sp>
          <p:nvSpPr>
            <p:cNvPr id="51" name="正方形/長方形 50"/>
            <p:cNvSpPr/>
            <p:nvPr/>
          </p:nvSpPr>
          <p:spPr>
            <a:xfrm>
              <a:off x="4129457" y="3485530"/>
              <a:ext cx="312906" cy="246221"/>
            </a:xfrm>
            <a:prstGeom prst="rect">
              <a:avLst/>
            </a:prstGeom>
          </p:spPr>
          <p:txBody>
            <a:bodyPr wrap="none">
              <a:spAutoFit/>
            </a:bodyPr>
            <a:lstStyle/>
            <a:p>
              <a:r>
                <a:rPr lang="ja-JP" altLang="en-US" sz="1000" dirty="0" smtClean="0">
                  <a:latin typeface="HG丸ｺﾞｼｯｸM-PRO" panose="020F0600000000000000" pitchFamily="50" charset="-128"/>
                  <a:ea typeface="HG丸ｺﾞｼｯｸM-PRO" panose="020F0600000000000000" pitchFamily="50" charset="-128"/>
                </a:rPr>
                <a:t>●</a:t>
              </a:r>
              <a:endParaRPr lang="ja-JP" altLang="en-US" sz="1000" dirty="0">
                <a:latin typeface="HG丸ｺﾞｼｯｸM-PRO" panose="020F0600000000000000" pitchFamily="50" charset="-128"/>
                <a:ea typeface="HG丸ｺﾞｼｯｸM-PRO" panose="020F0600000000000000" pitchFamily="50" charset="-128"/>
              </a:endParaRPr>
            </a:p>
          </p:txBody>
        </p:sp>
        <p:sp>
          <p:nvSpPr>
            <p:cNvPr id="52" name="正方形/長方形 51"/>
            <p:cNvSpPr/>
            <p:nvPr/>
          </p:nvSpPr>
          <p:spPr>
            <a:xfrm>
              <a:off x="3664641" y="3585094"/>
              <a:ext cx="312906" cy="246221"/>
            </a:xfrm>
            <a:prstGeom prst="rect">
              <a:avLst/>
            </a:prstGeom>
          </p:spPr>
          <p:txBody>
            <a:bodyPr wrap="none">
              <a:spAutoFit/>
            </a:bodyPr>
            <a:lstStyle/>
            <a:p>
              <a:r>
                <a:rPr lang="ja-JP" altLang="en-US" sz="1000" dirty="0" smtClean="0">
                  <a:latin typeface="HG丸ｺﾞｼｯｸM-PRO" panose="020F0600000000000000" pitchFamily="50" charset="-128"/>
                  <a:ea typeface="HG丸ｺﾞｼｯｸM-PRO" panose="020F0600000000000000" pitchFamily="50" charset="-128"/>
                </a:rPr>
                <a:t>●</a:t>
              </a:r>
              <a:endParaRPr lang="ja-JP" altLang="en-US" sz="1000" dirty="0">
                <a:latin typeface="HG丸ｺﾞｼｯｸM-PRO" panose="020F0600000000000000" pitchFamily="50" charset="-128"/>
                <a:ea typeface="HG丸ｺﾞｼｯｸM-PRO" panose="020F0600000000000000" pitchFamily="50" charset="-128"/>
              </a:endParaRPr>
            </a:p>
          </p:txBody>
        </p:sp>
        <p:sp>
          <p:nvSpPr>
            <p:cNvPr id="53" name="正方形/長方形 52"/>
            <p:cNvSpPr/>
            <p:nvPr/>
          </p:nvSpPr>
          <p:spPr>
            <a:xfrm>
              <a:off x="3621358" y="3116956"/>
              <a:ext cx="312906" cy="246221"/>
            </a:xfrm>
            <a:prstGeom prst="rect">
              <a:avLst/>
            </a:prstGeom>
          </p:spPr>
          <p:txBody>
            <a:bodyPr wrap="none">
              <a:spAutoFit/>
            </a:bodyPr>
            <a:lstStyle/>
            <a:p>
              <a:r>
                <a:rPr lang="ja-JP" altLang="en-US" sz="1000" dirty="0" smtClean="0">
                  <a:latin typeface="HG丸ｺﾞｼｯｸM-PRO" panose="020F0600000000000000" pitchFamily="50" charset="-128"/>
                  <a:ea typeface="HG丸ｺﾞｼｯｸM-PRO" panose="020F0600000000000000" pitchFamily="50" charset="-128"/>
                </a:rPr>
                <a:t>●</a:t>
              </a:r>
              <a:endParaRPr lang="ja-JP" altLang="en-US" sz="1000" dirty="0">
                <a:latin typeface="HG丸ｺﾞｼｯｸM-PRO" panose="020F0600000000000000" pitchFamily="50" charset="-128"/>
                <a:ea typeface="HG丸ｺﾞｼｯｸM-PRO" panose="020F0600000000000000" pitchFamily="50" charset="-128"/>
              </a:endParaRPr>
            </a:p>
          </p:txBody>
        </p:sp>
        <p:sp>
          <p:nvSpPr>
            <p:cNvPr id="54" name="正方形/長方形 53"/>
            <p:cNvSpPr/>
            <p:nvPr/>
          </p:nvSpPr>
          <p:spPr>
            <a:xfrm>
              <a:off x="3623857" y="2792967"/>
              <a:ext cx="312906" cy="246221"/>
            </a:xfrm>
            <a:prstGeom prst="rect">
              <a:avLst/>
            </a:prstGeom>
          </p:spPr>
          <p:txBody>
            <a:bodyPr wrap="none">
              <a:spAutoFit/>
            </a:bodyPr>
            <a:lstStyle/>
            <a:p>
              <a:r>
                <a:rPr lang="ja-JP" altLang="en-US" sz="1000" dirty="0" smtClean="0">
                  <a:latin typeface="HG丸ｺﾞｼｯｸM-PRO" panose="020F0600000000000000" pitchFamily="50" charset="-128"/>
                  <a:ea typeface="HG丸ｺﾞｼｯｸM-PRO" panose="020F0600000000000000" pitchFamily="50" charset="-128"/>
                </a:rPr>
                <a:t>●</a:t>
              </a:r>
              <a:endParaRPr lang="ja-JP" altLang="en-US" sz="1000" dirty="0">
                <a:latin typeface="HG丸ｺﾞｼｯｸM-PRO" panose="020F0600000000000000" pitchFamily="50" charset="-128"/>
                <a:ea typeface="HG丸ｺﾞｼｯｸM-PRO" panose="020F0600000000000000" pitchFamily="50" charset="-128"/>
              </a:endParaRPr>
            </a:p>
          </p:txBody>
        </p:sp>
        <p:sp>
          <p:nvSpPr>
            <p:cNvPr id="55" name="正方形/長方形 54"/>
            <p:cNvSpPr/>
            <p:nvPr/>
          </p:nvSpPr>
          <p:spPr>
            <a:xfrm>
              <a:off x="3812459" y="2518826"/>
              <a:ext cx="312906" cy="246221"/>
            </a:xfrm>
            <a:prstGeom prst="rect">
              <a:avLst/>
            </a:prstGeom>
          </p:spPr>
          <p:txBody>
            <a:bodyPr wrap="none">
              <a:spAutoFit/>
            </a:bodyPr>
            <a:lstStyle/>
            <a:p>
              <a:r>
                <a:rPr lang="ja-JP" altLang="en-US" sz="1000" dirty="0" smtClean="0">
                  <a:latin typeface="HG丸ｺﾞｼｯｸM-PRO" panose="020F0600000000000000" pitchFamily="50" charset="-128"/>
                  <a:ea typeface="HG丸ｺﾞｼｯｸM-PRO" panose="020F0600000000000000" pitchFamily="50" charset="-128"/>
                </a:rPr>
                <a:t>●</a:t>
              </a:r>
              <a:endParaRPr lang="ja-JP" altLang="en-US" sz="1000" dirty="0">
                <a:latin typeface="HG丸ｺﾞｼｯｸM-PRO" panose="020F0600000000000000" pitchFamily="50" charset="-128"/>
                <a:ea typeface="HG丸ｺﾞｼｯｸM-PRO" panose="020F0600000000000000" pitchFamily="50" charset="-128"/>
              </a:endParaRPr>
            </a:p>
          </p:txBody>
        </p:sp>
      </p:grpSp>
      <p:sp>
        <p:nvSpPr>
          <p:cNvPr id="56" name="テキスト ボックス 55"/>
          <p:cNvSpPr txBox="1"/>
          <p:nvPr/>
        </p:nvSpPr>
        <p:spPr>
          <a:xfrm>
            <a:off x="379440" y="595623"/>
            <a:ext cx="497232" cy="169277"/>
          </a:xfrm>
          <a:prstGeom prst="rect">
            <a:avLst/>
          </a:prstGeom>
          <a:noFill/>
        </p:spPr>
        <p:txBody>
          <a:bodyPr wrap="square" rtlCol="0">
            <a:spAutoFit/>
          </a:bodyPr>
          <a:lstStyle/>
          <a:p>
            <a:r>
              <a:rPr lang="ja-JP" altLang="en-US" sz="500" dirty="0" smtClean="0">
                <a:latin typeface="HG丸ｺﾞｼｯｸM-PRO" panose="020F0600000000000000" pitchFamily="50" charset="-128"/>
                <a:ea typeface="HG丸ｺﾞｼｯｸM-PRO" panose="020F0600000000000000" pitchFamily="50" charset="-128"/>
              </a:rPr>
              <a:t>けっか</a:t>
            </a:r>
            <a:endParaRPr kumimoji="1" lang="ja-JP" altLang="en-US" sz="500" dirty="0">
              <a:latin typeface="HG丸ｺﾞｼｯｸM-PRO" panose="020F0600000000000000" pitchFamily="50" charset="-128"/>
              <a:ea typeface="HG丸ｺﾞｼｯｸM-PRO" panose="020F0600000000000000" pitchFamily="50" charset="-128"/>
            </a:endParaRPr>
          </a:p>
        </p:txBody>
      </p:sp>
      <p:sp>
        <p:nvSpPr>
          <p:cNvPr id="57" name="テキスト ボックス 56"/>
          <p:cNvSpPr txBox="1"/>
          <p:nvPr/>
        </p:nvSpPr>
        <p:spPr>
          <a:xfrm>
            <a:off x="2325370" y="808556"/>
            <a:ext cx="542377" cy="169277"/>
          </a:xfrm>
          <a:prstGeom prst="rect">
            <a:avLst/>
          </a:prstGeom>
          <a:noFill/>
        </p:spPr>
        <p:txBody>
          <a:bodyPr wrap="square" rtlCol="0">
            <a:spAutoFit/>
          </a:bodyPr>
          <a:lstStyle/>
          <a:p>
            <a:r>
              <a:rPr lang="ja-JP" altLang="en-US" sz="500" dirty="0" smtClean="0">
                <a:latin typeface="HG丸ｺﾞｼｯｸM-PRO" panose="020F0600000000000000" pitchFamily="50" charset="-128"/>
                <a:ea typeface="HG丸ｺﾞｼｯｸM-PRO" panose="020F0600000000000000" pitchFamily="50" charset="-128"/>
              </a:rPr>
              <a:t>さん こう</a:t>
            </a:r>
            <a:endParaRPr kumimoji="1" lang="ja-JP" altLang="en-US" sz="500" dirty="0">
              <a:latin typeface="HG丸ｺﾞｼｯｸM-PRO" panose="020F0600000000000000" pitchFamily="50" charset="-128"/>
              <a:ea typeface="HG丸ｺﾞｼｯｸM-PRO" panose="020F0600000000000000" pitchFamily="50" charset="-128"/>
            </a:endParaRPr>
          </a:p>
        </p:txBody>
      </p:sp>
      <p:sp>
        <p:nvSpPr>
          <p:cNvPr id="60" name="テキスト ボックス 59"/>
          <p:cNvSpPr txBox="1"/>
          <p:nvPr/>
        </p:nvSpPr>
        <p:spPr>
          <a:xfrm>
            <a:off x="1563616" y="1517667"/>
            <a:ext cx="497232" cy="169277"/>
          </a:xfrm>
          <a:prstGeom prst="rect">
            <a:avLst/>
          </a:prstGeom>
          <a:noFill/>
        </p:spPr>
        <p:txBody>
          <a:bodyPr wrap="square" rtlCol="0">
            <a:spAutoFit/>
          </a:bodyPr>
          <a:lstStyle/>
          <a:p>
            <a:r>
              <a:rPr lang="ja-JP" altLang="en-US" sz="500" dirty="0" smtClean="0">
                <a:latin typeface="HG丸ｺﾞｼｯｸM-PRO" panose="020F0600000000000000" pitchFamily="50" charset="-128"/>
                <a:ea typeface="HG丸ｺﾞｼｯｸM-PRO" panose="020F0600000000000000" pitchFamily="50" charset="-128"/>
              </a:rPr>
              <a:t>けっか</a:t>
            </a:r>
            <a:endParaRPr kumimoji="1" lang="ja-JP" altLang="en-US" sz="500" dirty="0">
              <a:latin typeface="HG丸ｺﾞｼｯｸM-PRO" panose="020F0600000000000000" pitchFamily="50" charset="-128"/>
              <a:ea typeface="HG丸ｺﾞｼｯｸM-PRO" panose="020F0600000000000000" pitchFamily="50" charset="-128"/>
            </a:endParaRPr>
          </a:p>
        </p:txBody>
      </p:sp>
      <p:sp>
        <p:nvSpPr>
          <p:cNvPr id="61" name="テキスト ボックス 60"/>
          <p:cNvSpPr txBox="1"/>
          <p:nvPr/>
        </p:nvSpPr>
        <p:spPr>
          <a:xfrm>
            <a:off x="1062261" y="1712152"/>
            <a:ext cx="497232" cy="169277"/>
          </a:xfrm>
          <a:prstGeom prst="rect">
            <a:avLst/>
          </a:prstGeom>
          <a:noFill/>
        </p:spPr>
        <p:txBody>
          <a:bodyPr wrap="square" rtlCol="0">
            <a:spAutoFit/>
          </a:bodyPr>
          <a:lstStyle/>
          <a:p>
            <a:r>
              <a:rPr lang="ja-JP" altLang="en-US" sz="500" dirty="0" smtClean="0">
                <a:latin typeface="HG丸ｺﾞｼｯｸM-PRO" panose="020F0600000000000000" pitchFamily="50" charset="-128"/>
                <a:ea typeface="HG丸ｺﾞｼｯｸM-PRO" panose="020F0600000000000000" pitchFamily="50" charset="-128"/>
              </a:rPr>
              <a:t>こ</a:t>
            </a:r>
            <a:endParaRPr kumimoji="1" lang="ja-JP" altLang="en-US" sz="500" dirty="0">
              <a:latin typeface="HG丸ｺﾞｼｯｸM-PRO" panose="020F0600000000000000" pitchFamily="50" charset="-128"/>
              <a:ea typeface="HG丸ｺﾞｼｯｸM-PRO" panose="020F0600000000000000" pitchFamily="50" charset="-128"/>
            </a:endParaRPr>
          </a:p>
        </p:txBody>
      </p:sp>
      <p:sp>
        <p:nvSpPr>
          <p:cNvPr id="62" name="テキスト ボックス 61"/>
          <p:cNvSpPr txBox="1"/>
          <p:nvPr/>
        </p:nvSpPr>
        <p:spPr>
          <a:xfrm>
            <a:off x="4700507" y="1535438"/>
            <a:ext cx="441827" cy="169277"/>
          </a:xfrm>
          <a:prstGeom prst="rect">
            <a:avLst/>
          </a:prstGeom>
          <a:noFill/>
        </p:spPr>
        <p:txBody>
          <a:bodyPr wrap="square" rtlCol="0">
            <a:spAutoFit/>
          </a:bodyPr>
          <a:lstStyle/>
          <a:p>
            <a:r>
              <a:rPr lang="ja-JP" altLang="en-US" sz="500" dirty="0" smtClean="0">
                <a:latin typeface="HG丸ｺﾞｼｯｸM-PRO" panose="020F0600000000000000" pitchFamily="50" charset="-128"/>
                <a:ea typeface="HG丸ｺﾞｼｯｸM-PRO" panose="020F0600000000000000" pitchFamily="50" charset="-128"/>
              </a:rPr>
              <a:t>むす</a:t>
            </a:r>
            <a:endParaRPr kumimoji="1" lang="ja-JP" altLang="en-US" sz="500" dirty="0">
              <a:latin typeface="HG丸ｺﾞｼｯｸM-PRO" panose="020F0600000000000000" pitchFamily="50" charset="-128"/>
              <a:ea typeface="HG丸ｺﾞｼｯｸM-PRO" panose="020F0600000000000000" pitchFamily="50" charset="-128"/>
            </a:endParaRPr>
          </a:p>
        </p:txBody>
      </p:sp>
      <p:sp>
        <p:nvSpPr>
          <p:cNvPr id="63" name="テキスト ボックス 62"/>
          <p:cNvSpPr txBox="1"/>
          <p:nvPr/>
        </p:nvSpPr>
        <p:spPr>
          <a:xfrm>
            <a:off x="6326265" y="2031513"/>
            <a:ext cx="438801" cy="138499"/>
          </a:xfrm>
          <a:prstGeom prst="rect">
            <a:avLst/>
          </a:prstGeom>
          <a:noFill/>
        </p:spPr>
        <p:txBody>
          <a:bodyPr wrap="square" rtlCol="0">
            <a:spAutoFit/>
          </a:bodyPr>
          <a:lstStyle/>
          <a:p>
            <a:r>
              <a:rPr kumimoji="1" lang="ja-JP" altLang="en-US" sz="300" b="1" dirty="0" smtClean="0">
                <a:latin typeface="HG丸ｺﾞｼｯｸM-PRO" panose="020F0600000000000000" pitchFamily="50" charset="-128"/>
                <a:ea typeface="HG丸ｺﾞｼｯｸM-PRO" panose="020F0600000000000000" pitchFamily="50" charset="-128"/>
              </a:rPr>
              <a:t>けっか</a:t>
            </a:r>
            <a:endParaRPr kumimoji="1" lang="ja-JP" altLang="en-US" sz="300" b="1" dirty="0">
              <a:latin typeface="HG丸ｺﾞｼｯｸM-PRO" panose="020F0600000000000000" pitchFamily="50" charset="-128"/>
              <a:ea typeface="HG丸ｺﾞｼｯｸM-PRO" panose="020F0600000000000000" pitchFamily="50" charset="-128"/>
            </a:endParaRPr>
          </a:p>
        </p:txBody>
      </p:sp>
      <p:sp>
        <p:nvSpPr>
          <p:cNvPr id="64" name="テキスト ボックス 63"/>
          <p:cNvSpPr txBox="1"/>
          <p:nvPr/>
        </p:nvSpPr>
        <p:spPr>
          <a:xfrm>
            <a:off x="6058988" y="2180369"/>
            <a:ext cx="205432" cy="138499"/>
          </a:xfrm>
          <a:prstGeom prst="rect">
            <a:avLst/>
          </a:prstGeom>
          <a:noFill/>
        </p:spPr>
        <p:txBody>
          <a:bodyPr wrap="square" rtlCol="0">
            <a:spAutoFit/>
          </a:bodyPr>
          <a:lstStyle/>
          <a:p>
            <a:r>
              <a:rPr lang="ja-JP" altLang="en-US" sz="300" b="1" dirty="0" smtClean="0">
                <a:latin typeface="HG丸ｺﾞｼｯｸM-PRO" panose="020F0600000000000000" pitchFamily="50" charset="-128"/>
                <a:ea typeface="HG丸ｺﾞｼｯｸM-PRO" panose="020F0600000000000000" pitchFamily="50" charset="-128"/>
              </a:rPr>
              <a:t>こ</a:t>
            </a:r>
            <a:endParaRPr kumimoji="1" lang="ja-JP" altLang="en-US" sz="300" b="1" dirty="0">
              <a:latin typeface="HG丸ｺﾞｼｯｸM-PRO" panose="020F0600000000000000" pitchFamily="50" charset="-128"/>
              <a:ea typeface="HG丸ｺﾞｼｯｸM-PRO" panose="020F0600000000000000" pitchFamily="50" charset="-128"/>
            </a:endParaRPr>
          </a:p>
        </p:txBody>
      </p:sp>
      <p:sp>
        <p:nvSpPr>
          <p:cNvPr id="65" name="テキスト ボックス 64"/>
          <p:cNvSpPr txBox="1"/>
          <p:nvPr/>
        </p:nvSpPr>
        <p:spPr>
          <a:xfrm>
            <a:off x="5117882" y="4494034"/>
            <a:ext cx="288032" cy="169277"/>
          </a:xfrm>
          <a:prstGeom prst="rect">
            <a:avLst/>
          </a:prstGeom>
          <a:noFill/>
        </p:spPr>
        <p:txBody>
          <a:bodyPr wrap="square" rtlCol="0">
            <a:spAutoFit/>
          </a:bodyPr>
          <a:lstStyle/>
          <a:p>
            <a:r>
              <a:rPr lang="ja-JP" altLang="en-US" sz="500" b="1" dirty="0" smtClean="0">
                <a:latin typeface="HG丸ｺﾞｼｯｸM-PRO" panose="020F0600000000000000" pitchFamily="50" charset="-128"/>
                <a:ea typeface="HG丸ｺﾞｼｯｸM-PRO" panose="020F0600000000000000" pitchFamily="50" charset="-128"/>
              </a:rPr>
              <a:t>す</a:t>
            </a:r>
            <a:endParaRPr lang="en-US" altLang="ja-JP" sz="500" b="1" dirty="0" smtClean="0">
              <a:latin typeface="HG丸ｺﾞｼｯｸM-PRO" panose="020F0600000000000000" pitchFamily="50" charset="-128"/>
              <a:ea typeface="HG丸ｺﾞｼｯｸM-PRO" panose="020F0600000000000000" pitchFamily="50" charset="-128"/>
            </a:endParaRPr>
          </a:p>
        </p:txBody>
      </p:sp>
      <p:sp>
        <p:nvSpPr>
          <p:cNvPr id="66" name="テキスト ボックス 65"/>
          <p:cNvSpPr txBox="1"/>
          <p:nvPr/>
        </p:nvSpPr>
        <p:spPr>
          <a:xfrm>
            <a:off x="4973293" y="2246047"/>
            <a:ext cx="288032" cy="138499"/>
          </a:xfrm>
          <a:prstGeom prst="rect">
            <a:avLst/>
          </a:prstGeom>
          <a:noFill/>
        </p:spPr>
        <p:txBody>
          <a:bodyPr wrap="square" rtlCol="0">
            <a:spAutoFit/>
          </a:bodyPr>
          <a:lstStyle/>
          <a:p>
            <a:r>
              <a:rPr lang="ja-JP" altLang="en-US" sz="300" b="1" dirty="0" smtClean="0">
                <a:latin typeface="HG丸ｺﾞｼｯｸM-PRO" panose="020F0600000000000000" pitchFamily="50" charset="-128"/>
                <a:ea typeface="HG丸ｺﾞｼｯｸM-PRO" panose="020F0600000000000000" pitchFamily="50" charset="-128"/>
              </a:rPr>
              <a:t>す</a:t>
            </a:r>
            <a:endParaRPr lang="en-US" altLang="ja-JP" sz="300" b="1" dirty="0" smtClean="0">
              <a:latin typeface="HG丸ｺﾞｼｯｸM-PRO" panose="020F0600000000000000" pitchFamily="50" charset="-128"/>
              <a:ea typeface="HG丸ｺﾞｼｯｸM-PRO" panose="020F0600000000000000" pitchFamily="50" charset="-128"/>
            </a:endParaRPr>
          </a:p>
        </p:txBody>
      </p:sp>
      <p:sp>
        <p:nvSpPr>
          <p:cNvPr id="78" name="テキスト ボックス 77"/>
          <p:cNvSpPr txBox="1"/>
          <p:nvPr/>
        </p:nvSpPr>
        <p:spPr>
          <a:xfrm>
            <a:off x="2052038" y="2228786"/>
            <a:ext cx="288032" cy="138499"/>
          </a:xfrm>
          <a:prstGeom prst="rect">
            <a:avLst/>
          </a:prstGeom>
          <a:noFill/>
        </p:spPr>
        <p:txBody>
          <a:bodyPr wrap="square" rtlCol="0">
            <a:spAutoFit/>
          </a:bodyPr>
          <a:lstStyle/>
          <a:p>
            <a:r>
              <a:rPr lang="ja-JP" altLang="en-US" sz="300" b="1" dirty="0" smtClean="0">
                <a:latin typeface="HG丸ｺﾞｼｯｸM-PRO" panose="020F0600000000000000" pitchFamily="50" charset="-128"/>
                <a:ea typeface="HG丸ｺﾞｼｯｸM-PRO" panose="020F0600000000000000" pitchFamily="50" charset="-128"/>
              </a:rPr>
              <a:t>す</a:t>
            </a:r>
            <a:endParaRPr lang="en-US" altLang="ja-JP" sz="300" b="1" dirty="0" smtClean="0">
              <a:latin typeface="HG丸ｺﾞｼｯｸM-PRO" panose="020F0600000000000000" pitchFamily="50" charset="-128"/>
              <a:ea typeface="HG丸ｺﾞｼｯｸM-PRO" panose="020F0600000000000000" pitchFamily="50" charset="-128"/>
            </a:endParaRPr>
          </a:p>
        </p:txBody>
      </p:sp>
      <p:sp>
        <p:nvSpPr>
          <p:cNvPr id="79" name="テキスト ボックス 78"/>
          <p:cNvSpPr txBox="1"/>
          <p:nvPr/>
        </p:nvSpPr>
        <p:spPr>
          <a:xfrm>
            <a:off x="5482699" y="7589945"/>
            <a:ext cx="504056" cy="169277"/>
          </a:xfrm>
          <a:prstGeom prst="rect">
            <a:avLst/>
          </a:prstGeom>
          <a:noFill/>
        </p:spPr>
        <p:txBody>
          <a:bodyPr wrap="square" rtlCol="0">
            <a:spAutoFit/>
          </a:bodyPr>
          <a:lstStyle/>
          <a:p>
            <a:r>
              <a:rPr lang="ja-JP" altLang="en-US" sz="500" b="1" dirty="0" smtClean="0">
                <a:latin typeface="HG丸ｺﾞｼｯｸM-PRO" panose="020F0600000000000000" pitchFamily="50" charset="-128"/>
                <a:ea typeface="HG丸ｺﾞｼｯｸM-PRO" panose="020F0600000000000000" pitchFamily="50" charset="-128"/>
              </a:rPr>
              <a:t>け　しき</a:t>
            </a:r>
            <a:endParaRPr lang="en-US" altLang="ja-JP" sz="500" b="1" dirty="0" smtClean="0">
              <a:latin typeface="HG丸ｺﾞｼｯｸM-PRO" panose="020F0600000000000000" pitchFamily="50" charset="-128"/>
              <a:ea typeface="HG丸ｺﾞｼｯｸM-PRO" panose="020F0600000000000000" pitchFamily="50" charset="-128"/>
            </a:endParaRPr>
          </a:p>
        </p:txBody>
      </p:sp>
      <p:sp>
        <p:nvSpPr>
          <p:cNvPr id="80" name="テキスト ボックス 79"/>
          <p:cNvSpPr txBox="1"/>
          <p:nvPr/>
        </p:nvSpPr>
        <p:spPr>
          <a:xfrm>
            <a:off x="5124828" y="3631920"/>
            <a:ext cx="535860" cy="138499"/>
          </a:xfrm>
          <a:prstGeom prst="rect">
            <a:avLst/>
          </a:prstGeom>
          <a:noFill/>
        </p:spPr>
        <p:txBody>
          <a:bodyPr wrap="square" rtlCol="0">
            <a:spAutoFit/>
          </a:bodyPr>
          <a:lstStyle/>
          <a:p>
            <a:r>
              <a:rPr lang="ja-JP" altLang="en-US" sz="300" b="1" dirty="0" smtClean="0">
                <a:latin typeface="HG丸ｺﾞｼｯｸM-PRO" panose="020F0600000000000000" pitchFamily="50" charset="-128"/>
                <a:ea typeface="HG丸ｺﾞｼｯｸM-PRO" panose="020F0600000000000000" pitchFamily="50" charset="-128"/>
              </a:rPr>
              <a:t>けしき</a:t>
            </a:r>
            <a:endParaRPr lang="en-US" altLang="ja-JP" sz="300" b="1" dirty="0" smtClean="0">
              <a:latin typeface="HG丸ｺﾞｼｯｸM-PRO" panose="020F0600000000000000" pitchFamily="50" charset="-128"/>
              <a:ea typeface="HG丸ｺﾞｼｯｸM-PRO" panose="020F0600000000000000" pitchFamily="50" charset="-128"/>
            </a:endParaRPr>
          </a:p>
        </p:txBody>
      </p:sp>
      <p:sp>
        <p:nvSpPr>
          <p:cNvPr id="81" name="テキスト ボックス 80"/>
          <p:cNvSpPr txBox="1"/>
          <p:nvPr/>
        </p:nvSpPr>
        <p:spPr>
          <a:xfrm>
            <a:off x="2205943" y="3619412"/>
            <a:ext cx="495407" cy="138499"/>
          </a:xfrm>
          <a:prstGeom prst="rect">
            <a:avLst/>
          </a:prstGeom>
          <a:noFill/>
        </p:spPr>
        <p:txBody>
          <a:bodyPr wrap="square" rtlCol="0">
            <a:spAutoFit/>
          </a:bodyPr>
          <a:lstStyle/>
          <a:p>
            <a:r>
              <a:rPr lang="ja-JP" altLang="en-US" sz="300" b="1" dirty="0" smtClean="0">
                <a:latin typeface="HG丸ｺﾞｼｯｸM-PRO" panose="020F0600000000000000" pitchFamily="50" charset="-128"/>
                <a:ea typeface="HG丸ｺﾞｼｯｸM-PRO" panose="020F0600000000000000" pitchFamily="50" charset="-128"/>
              </a:rPr>
              <a:t>けしき</a:t>
            </a:r>
            <a:endParaRPr lang="en-US" altLang="ja-JP" sz="300" b="1" dirty="0" smtClean="0">
              <a:latin typeface="HG丸ｺﾞｼｯｸM-PRO" panose="020F0600000000000000" pitchFamily="50" charset="-128"/>
              <a:ea typeface="HG丸ｺﾞｼｯｸM-PRO" panose="020F0600000000000000" pitchFamily="50" charset="-128"/>
            </a:endParaRPr>
          </a:p>
        </p:txBody>
      </p:sp>
      <p:sp>
        <p:nvSpPr>
          <p:cNvPr id="82" name="テキスト ボックス 81"/>
          <p:cNvSpPr txBox="1"/>
          <p:nvPr/>
        </p:nvSpPr>
        <p:spPr>
          <a:xfrm>
            <a:off x="3186476" y="8066484"/>
            <a:ext cx="504056" cy="169277"/>
          </a:xfrm>
          <a:prstGeom prst="rect">
            <a:avLst/>
          </a:prstGeom>
          <a:noFill/>
        </p:spPr>
        <p:txBody>
          <a:bodyPr wrap="square" rtlCol="0">
            <a:spAutoFit/>
          </a:bodyPr>
          <a:lstStyle/>
          <a:p>
            <a:r>
              <a:rPr lang="ja-JP" altLang="en-US" sz="500" b="1" dirty="0" smtClean="0">
                <a:latin typeface="HG丸ｺﾞｼｯｸM-PRO" panose="020F0600000000000000" pitchFamily="50" charset="-128"/>
                <a:ea typeface="HG丸ｺﾞｼｯｸM-PRO" panose="020F0600000000000000" pitchFamily="50" charset="-128"/>
              </a:rPr>
              <a:t>し　 </a:t>
            </a:r>
            <a:r>
              <a:rPr lang="ja-JP" altLang="en-US" sz="500" b="1" dirty="0" err="1" smtClean="0">
                <a:latin typeface="HG丸ｺﾞｼｯｸM-PRO" panose="020F0600000000000000" pitchFamily="50" charset="-128"/>
                <a:ea typeface="HG丸ｺﾞｼｯｸM-PRO" panose="020F0600000000000000" pitchFamily="50" charset="-128"/>
              </a:rPr>
              <a:t>ぜん</a:t>
            </a:r>
            <a:endParaRPr lang="en-US" altLang="ja-JP" sz="500" b="1" dirty="0" smtClean="0">
              <a:latin typeface="HG丸ｺﾞｼｯｸM-PRO" panose="020F0600000000000000" pitchFamily="50" charset="-128"/>
              <a:ea typeface="HG丸ｺﾞｼｯｸM-PRO" panose="020F0600000000000000" pitchFamily="50" charset="-128"/>
            </a:endParaRPr>
          </a:p>
        </p:txBody>
      </p:sp>
      <p:sp>
        <p:nvSpPr>
          <p:cNvPr id="84" name="テキスト ボックス 83"/>
          <p:cNvSpPr txBox="1"/>
          <p:nvPr/>
        </p:nvSpPr>
        <p:spPr>
          <a:xfrm>
            <a:off x="1168856" y="3842320"/>
            <a:ext cx="477373" cy="138499"/>
          </a:xfrm>
          <a:prstGeom prst="rect">
            <a:avLst/>
          </a:prstGeom>
          <a:noFill/>
        </p:spPr>
        <p:txBody>
          <a:bodyPr wrap="square" rtlCol="0">
            <a:spAutoFit/>
          </a:bodyPr>
          <a:lstStyle/>
          <a:p>
            <a:r>
              <a:rPr lang="ja-JP" altLang="en-US" sz="300" b="1" dirty="0" smtClean="0">
                <a:latin typeface="HG丸ｺﾞｼｯｸM-PRO" panose="020F0600000000000000" pitchFamily="50" charset="-128"/>
                <a:ea typeface="HG丸ｺﾞｼｯｸM-PRO" panose="020F0600000000000000" pitchFamily="50" charset="-128"/>
              </a:rPr>
              <a:t>しぜん</a:t>
            </a:r>
            <a:endParaRPr lang="en-US" altLang="ja-JP" sz="300" b="1" dirty="0" smtClean="0">
              <a:latin typeface="HG丸ｺﾞｼｯｸM-PRO" panose="020F0600000000000000" pitchFamily="50" charset="-128"/>
              <a:ea typeface="HG丸ｺﾞｼｯｸM-PRO" panose="020F0600000000000000" pitchFamily="50" charset="-128"/>
            </a:endParaRPr>
          </a:p>
        </p:txBody>
      </p:sp>
      <p:sp>
        <p:nvSpPr>
          <p:cNvPr id="85" name="テキスト ボックス 84"/>
          <p:cNvSpPr txBox="1"/>
          <p:nvPr/>
        </p:nvSpPr>
        <p:spPr>
          <a:xfrm>
            <a:off x="1923063" y="4488198"/>
            <a:ext cx="360040" cy="169277"/>
          </a:xfrm>
          <a:prstGeom prst="rect">
            <a:avLst/>
          </a:prstGeom>
          <a:noFill/>
        </p:spPr>
        <p:txBody>
          <a:bodyPr wrap="square" rtlCol="0">
            <a:spAutoFit/>
          </a:bodyPr>
          <a:lstStyle/>
          <a:p>
            <a:r>
              <a:rPr lang="ja-JP" altLang="en-US" sz="500" b="1" dirty="0" smtClean="0">
                <a:latin typeface="HG丸ｺﾞｼｯｸM-PRO" panose="020F0600000000000000" pitchFamily="50" charset="-128"/>
                <a:ea typeface="HG丸ｺﾞｼｯｸM-PRO" panose="020F0600000000000000" pitchFamily="50" charset="-128"/>
              </a:rPr>
              <a:t>さわ</a:t>
            </a:r>
            <a:endParaRPr lang="en-US" altLang="ja-JP" sz="500" b="1" dirty="0" smtClean="0">
              <a:latin typeface="HG丸ｺﾞｼｯｸM-PRO" panose="020F0600000000000000" pitchFamily="50" charset="-128"/>
              <a:ea typeface="HG丸ｺﾞｼｯｸM-PRO" panose="020F0600000000000000" pitchFamily="50" charset="-128"/>
            </a:endParaRPr>
          </a:p>
        </p:txBody>
      </p:sp>
      <p:sp>
        <p:nvSpPr>
          <p:cNvPr id="86" name="テキスト ボックス 85"/>
          <p:cNvSpPr txBox="1"/>
          <p:nvPr/>
        </p:nvSpPr>
        <p:spPr>
          <a:xfrm>
            <a:off x="3534885" y="2244418"/>
            <a:ext cx="360040" cy="138499"/>
          </a:xfrm>
          <a:prstGeom prst="rect">
            <a:avLst/>
          </a:prstGeom>
          <a:noFill/>
        </p:spPr>
        <p:txBody>
          <a:bodyPr wrap="square" rtlCol="0">
            <a:spAutoFit/>
          </a:bodyPr>
          <a:lstStyle/>
          <a:p>
            <a:r>
              <a:rPr lang="ja-JP" altLang="en-US" sz="300" b="1" dirty="0" smtClean="0">
                <a:latin typeface="HG丸ｺﾞｼｯｸM-PRO" panose="020F0600000000000000" pitchFamily="50" charset="-128"/>
                <a:ea typeface="HG丸ｺﾞｼｯｸM-PRO" panose="020F0600000000000000" pitchFamily="50" charset="-128"/>
              </a:rPr>
              <a:t>さわ</a:t>
            </a:r>
            <a:endParaRPr lang="en-US" altLang="ja-JP" sz="300" b="1" dirty="0" smtClean="0">
              <a:latin typeface="HG丸ｺﾞｼｯｸM-PRO" panose="020F0600000000000000" pitchFamily="50" charset="-128"/>
              <a:ea typeface="HG丸ｺﾞｼｯｸM-PRO" panose="020F0600000000000000" pitchFamily="50" charset="-128"/>
            </a:endParaRPr>
          </a:p>
        </p:txBody>
      </p:sp>
      <p:sp>
        <p:nvSpPr>
          <p:cNvPr id="87" name="テキスト ボックス 86"/>
          <p:cNvSpPr txBox="1"/>
          <p:nvPr/>
        </p:nvSpPr>
        <p:spPr>
          <a:xfrm>
            <a:off x="613985" y="2231205"/>
            <a:ext cx="360040" cy="138499"/>
          </a:xfrm>
          <a:prstGeom prst="rect">
            <a:avLst/>
          </a:prstGeom>
          <a:noFill/>
        </p:spPr>
        <p:txBody>
          <a:bodyPr wrap="square" rtlCol="0">
            <a:spAutoFit/>
          </a:bodyPr>
          <a:lstStyle/>
          <a:p>
            <a:r>
              <a:rPr lang="ja-JP" altLang="en-US" sz="300" b="1" dirty="0" smtClean="0">
                <a:latin typeface="HG丸ｺﾞｼｯｸM-PRO" panose="020F0600000000000000" pitchFamily="50" charset="-128"/>
                <a:ea typeface="HG丸ｺﾞｼｯｸM-PRO" panose="020F0600000000000000" pitchFamily="50" charset="-128"/>
              </a:rPr>
              <a:t>さわ</a:t>
            </a:r>
            <a:endParaRPr lang="en-US" altLang="ja-JP" sz="300" b="1" dirty="0" smtClean="0">
              <a:latin typeface="HG丸ｺﾞｼｯｸM-PRO" panose="020F0600000000000000" pitchFamily="50" charset="-128"/>
              <a:ea typeface="HG丸ｺﾞｼｯｸM-PRO" panose="020F0600000000000000" pitchFamily="50" charset="-128"/>
            </a:endParaRPr>
          </a:p>
        </p:txBody>
      </p:sp>
      <p:sp>
        <p:nvSpPr>
          <p:cNvPr id="2" name="円/楕円 1"/>
          <p:cNvSpPr/>
          <p:nvPr/>
        </p:nvSpPr>
        <p:spPr>
          <a:xfrm>
            <a:off x="35291" y="4536088"/>
            <a:ext cx="1728000" cy="828000"/>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テキスト ボックス 4"/>
          <p:cNvSpPr txBox="1"/>
          <p:nvPr/>
        </p:nvSpPr>
        <p:spPr>
          <a:xfrm>
            <a:off x="597454" y="4401268"/>
            <a:ext cx="516938" cy="276999"/>
          </a:xfrm>
          <a:prstGeom prst="rect">
            <a:avLst/>
          </a:prstGeom>
          <a:solidFill>
            <a:schemeClr val="bg1"/>
          </a:solidFill>
          <a:ln w="28575">
            <a:solidFill>
              <a:schemeClr val="tx1"/>
            </a:solidFill>
          </a:ln>
        </p:spPr>
        <p:txBody>
          <a:bodyPr wrap="square" rtlCol="0">
            <a:spAutoFit/>
          </a:bodyPr>
          <a:lstStyle/>
          <a:p>
            <a:pPr algn="ctr"/>
            <a:r>
              <a:rPr lang="ja-JP" altLang="en-US" sz="1200" b="1" dirty="0">
                <a:latin typeface="HG丸ｺﾞｼｯｸM-PRO" panose="020F0600000000000000" pitchFamily="50" charset="-128"/>
                <a:ea typeface="HG丸ｺﾞｼｯｸM-PRO" panose="020F0600000000000000" pitchFamily="50" charset="-128"/>
              </a:rPr>
              <a:t>注意</a:t>
            </a:r>
            <a:endParaRPr kumimoji="1" lang="ja-JP" altLang="en-US" sz="1200" b="1" dirty="0">
              <a:latin typeface="HG丸ｺﾞｼｯｸM-PRO" panose="020F0600000000000000" pitchFamily="50" charset="-128"/>
              <a:ea typeface="HG丸ｺﾞｼｯｸM-PRO" panose="020F0600000000000000" pitchFamily="50" charset="-128"/>
            </a:endParaRPr>
          </a:p>
        </p:txBody>
      </p:sp>
      <p:sp>
        <p:nvSpPr>
          <p:cNvPr id="12" name="テキスト ボックス 11"/>
          <p:cNvSpPr txBox="1"/>
          <p:nvPr/>
        </p:nvSpPr>
        <p:spPr>
          <a:xfrm>
            <a:off x="61824" y="4687788"/>
            <a:ext cx="1717561" cy="553998"/>
          </a:xfrm>
          <a:prstGeom prst="rect">
            <a:avLst/>
          </a:prstGeom>
          <a:noFill/>
        </p:spPr>
        <p:txBody>
          <a:bodyPr wrap="square" rtlCol="0">
            <a:spAutoFit/>
          </a:bodyPr>
          <a:lstStyle/>
          <a:p>
            <a:pPr algn="ctr"/>
            <a:r>
              <a:rPr kumimoji="1" lang="ja-JP" altLang="en-US" sz="1000" dirty="0" smtClean="0">
                <a:latin typeface="HG丸ｺﾞｼｯｸM-PRO" panose="020F0600000000000000" pitchFamily="50" charset="-128"/>
                <a:ea typeface="HG丸ｺﾞｼｯｸM-PRO" panose="020F0600000000000000" pitchFamily="50" charset="-128"/>
              </a:rPr>
              <a:t>他の場所</a:t>
            </a:r>
            <a:r>
              <a:rPr kumimoji="1" lang="en-US" altLang="ja-JP" sz="1000" dirty="0" smtClean="0">
                <a:latin typeface="HG丸ｺﾞｼｯｸM-PRO" panose="020F0600000000000000" pitchFamily="50" charset="-128"/>
                <a:ea typeface="HG丸ｺﾞｼｯｸM-PRO" panose="020F0600000000000000" pitchFamily="50" charset="-128"/>
              </a:rPr>
              <a:t>(</a:t>
            </a:r>
            <a:r>
              <a:rPr kumimoji="1" lang="ja-JP" altLang="en-US" sz="1000" dirty="0" smtClean="0">
                <a:latin typeface="HG丸ｺﾞｼｯｸM-PRO" panose="020F0600000000000000" pitchFamily="50" charset="-128"/>
                <a:ea typeface="HG丸ｺﾞｼｯｸM-PRO" panose="020F0600000000000000" pitchFamily="50" charset="-128"/>
              </a:rPr>
              <a:t>川</a:t>
            </a:r>
            <a:r>
              <a:rPr kumimoji="1" lang="en-US" altLang="ja-JP" sz="1000" dirty="0" smtClean="0">
                <a:latin typeface="HG丸ｺﾞｼｯｸM-PRO" panose="020F0600000000000000" pitchFamily="50" charset="-128"/>
                <a:ea typeface="HG丸ｺﾞｼｯｸM-PRO" panose="020F0600000000000000" pitchFamily="50" charset="-128"/>
              </a:rPr>
              <a:t>)</a:t>
            </a:r>
            <a:r>
              <a:rPr kumimoji="1" lang="ja-JP" altLang="en-US" sz="1000" dirty="0" smtClean="0">
                <a:latin typeface="HG丸ｺﾞｼｯｸM-PRO" panose="020F0600000000000000" pitchFamily="50" charset="-128"/>
                <a:ea typeface="HG丸ｺﾞｼｯｸM-PRO" panose="020F0600000000000000" pitchFamily="50" charset="-128"/>
              </a:rPr>
              <a:t>や他の人の</a:t>
            </a:r>
            <a:endParaRPr kumimoji="1" lang="en-US" altLang="ja-JP" sz="1000" dirty="0" smtClean="0">
              <a:latin typeface="HG丸ｺﾞｼｯｸM-PRO" panose="020F0600000000000000" pitchFamily="50" charset="-128"/>
              <a:ea typeface="HG丸ｺﾞｼｯｸM-PRO" panose="020F0600000000000000" pitchFamily="50" charset="-128"/>
            </a:endParaRPr>
          </a:p>
          <a:p>
            <a:pPr algn="ctr"/>
            <a:r>
              <a:rPr kumimoji="1" lang="ja-JP" altLang="en-US" sz="1000" dirty="0" smtClean="0">
                <a:latin typeface="HG丸ｺﾞｼｯｸM-PRO" panose="020F0600000000000000" pitchFamily="50" charset="-128"/>
                <a:ea typeface="HG丸ｺﾞｼｯｸM-PRO" panose="020F0600000000000000" pitchFamily="50" charset="-128"/>
              </a:rPr>
              <a:t>結果とくらべて順番を決めるものではありません。</a:t>
            </a:r>
            <a:endParaRPr kumimoji="1" lang="ja-JP" altLang="en-US" sz="1000" dirty="0">
              <a:latin typeface="HG丸ｺﾞｼｯｸM-PRO" panose="020F0600000000000000" pitchFamily="50" charset="-128"/>
              <a:ea typeface="HG丸ｺﾞｼｯｸM-PRO" panose="020F0600000000000000" pitchFamily="50" charset="-128"/>
            </a:endParaRPr>
          </a:p>
        </p:txBody>
      </p:sp>
      <p:sp>
        <p:nvSpPr>
          <p:cNvPr id="106" name="テキスト ボックス 105"/>
          <p:cNvSpPr txBox="1"/>
          <p:nvPr/>
        </p:nvSpPr>
        <p:spPr>
          <a:xfrm>
            <a:off x="4090720" y="3858744"/>
            <a:ext cx="477373" cy="138499"/>
          </a:xfrm>
          <a:prstGeom prst="rect">
            <a:avLst/>
          </a:prstGeom>
          <a:noFill/>
        </p:spPr>
        <p:txBody>
          <a:bodyPr wrap="square" rtlCol="0">
            <a:spAutoFit/>
          </a:bodyPr>
          <a:lstStyle/>
          <a:p>
            <a:r>
              <a:rPr lang="ja-JP" altLang="en-US" sz="300" b="1" dirty="0" smtClean="0">
                <a:latin typeface="HG丸ｺﾞｼｯｸM-PRO" panose="020F0600000000000000" pitchFamily="50" charset="-128"/>
                <a:ea typeface="HG丸ｺﾞｼｯｸM-PRO" panose="020F0600000000000000" pitchFamily="50" charset="-128"/>
              </a:rPr>
              <a:t>しぜん</a:t>
            </a:r>
            <a:endParaRPr lang="en-US" altLang="ja-JP" sz="300" b="1" dirty="0" smtClean="0">
              <a:latin typeface="HG丸ｺﾞｼｯｸM-PRO" panose="020F0600000000000000" pitchFamily="50" charset="-128"/>
              <a:ea typeface="HG丸ｺﾞｼｯｸM-PRO" panose="020F0600000000000000" pitchFamily="50" charset="-128"/>
            </a:endParaRPr>
          </a:p>
        </p:txBody>
      </p:sp>
      <p:sp>
        <p:nvSpPr>
          <p:cNvPr id="83" name="テキスト ボックス 82"/>
          <p:cNvSpPr txBox="1"/>
          <p:nvPr/>
        </p:nvSpPr>
        <p:spPr>
          <a:xfrm>
            <a:off x="146322" y="4822340"/>
            <a:ext cx="438801" cy="138499"/>
          </a:xfrm>
          <a:prstGeom prst="rect">
            <a:avLst/>
          </a:prstGeom>
          <a:noFill/>
        </p:spPr>
        <p:txBody>
          <a:bodyPr wrap="square" rtlCol="0">
            <a:spAutoFit/>
          </a:bodyPr>
          <a:lstStyle/>
          <a:p>
            <a:r>
              <a:rPr kumimoji="1" lang="ja-JP" altLang="en-US" sz="300" dirty="0" smtClean="0">
                <a:latin typeface="HG丸ｺﾞｼｯｸM-PRO" panose="020F0600000000000000" pitchFamily="50" charset="-128"/>
                <a:ea typeface="HG丸ｺﾞｼｯｸM-PRO" panose="020F0600000000000000" pitchFamily="50" charset="-128"/>
              </a:rPr>
              <a:t>けっか</a:t>
            </a:r>
            <a:endParaRPr kumimoji="1" lang="ja-JP" altLang="en-US" sz="300" dirty="0">
              <a:latin typeface="HG丸ｺﾞｼｯｸM-PRO" panose="020F0600000000000000" pitchFamily="50" charset="-128"/>
              <a:ea typeface="HG丸ｺﾞｼｯｸM-PRO" panose="020F0600000000000000" pitchFamily="50" charset="-128"/>
            </a:endParaRPr>
          </a:p>
        </p:txBody>
      </p:sp>
      <p:sp>
        <p:nvSpPr>
          <p:cNvPr id="89" name="テキスト ボックス 88"/>
          <p:cNvSpPr txBox="1"/>
          <p:nvPr/>
        </p:nvSpPr>
        <p:spPr>
          <a:xfrm>
            <a:off x="986666" y="4821325"/>
            <a:ext cx="438801" cy="138499"/>
          </a:xfrm>
          <a:prstGeom prst="rect">
            <a:avLst/>
          </a:prstGeom>
          <a:noFill/>
        </p:spPr>
        <p:txBody>
          <a:bodyPr wrap="square" rtlCol="0">
            <a:spAutoFit/>
          </a:bodyPr>
          <a:lstStyle/>
          <a:p>
            <a:r>
              <a:rPr lang="ja-JP" altLang="en-US" sz="300" dirty="0" smtClean="0">
                <a:latin typeface="HG丸ｺﾞｼｯｸM-PRO" panose="020F0600000000000000" pitchFamily="50" charset="-128"/>
                <a:ea typeface="HG丸ｺﾞｼｯｸM-PRO" panose="020F0600000000000000" pitchFamily="50" charset="-128"/>
              </a:rPr>
              <a:t>じゅんばん</a:t>
            </a:r>
            <a:endParaRPr kumimoji="1" lang="ja-JP" altLang="en-US" sz="300" dirty="0">
              <a:latin typeface="HG丸ｺﾞｼｯｸM-PRO" panose="020F0600000000000000" pitchFamily="50" charset="-128"/>
              <a:ea typeface="HG丸ｺﾞｼｯｸM-PRO" panose="020F0600000000000000" pitchFamily="50" charset="-128"/>
            </a:endParaRPr>
          </a:p>
        </p:txBody>
      </p:sp>
      <p:sp>
        <p:nvSpPr>
          <p:cNvPr id="90" name="テキスト ボックス 89"/>
          <p:cNvSpPr txBox="1"/>
          <p:nvPr/>
        </p:nvSpPr>
        <p:spPr>
          <a:xfrm>
            <a:off x="2383233" y="8867219"/>
            <a:ext cx="281208" cy="169277"/>
          </a:xfrm>
          <a:prstGeom prst="rect">
            <a:avLst/>
          </a:prstGeom>
          <a:noFill/>
        </p:spPr>
        <p:txBody>
          <a:bodyPr wrap="square" rtlCol="0">
            <a:spAutoFit/>
          </a:bodyPr>
          <a:lstStyle/>
          <a:p>
            <a:r>
              <a:rPr kumimoji="1" lang="ja-JP" altLang="en-US" sz="500" dirty="0" smtClean="0">
                <a:latin typeface="HG丸ｺﾞｼｯｸM-PRO" panose="020F0600000000000000" pitchFamily="50" charset="-128"/>
                <a:ea typeface="HG丸ｺﾞｼｯｸM-PRO" panose="020F0600000000000000" pitchFamily="50" charset="-128"/>
              </a:rPr>
              <a:t>ふ</a:t>
            </a:r>
            <a:endParaRPr kumimoji="1" lang="ja-JP" altLang="en-US" sz="500" dirty="0">
              <a:latin typeface="HG丸ｺﾞｼｯｸM-PRO" panose="020F0600000000000000" pitchFamily="50" charset="-128"/>
              <a:ea typeface="HG丸ｺﾞｼｯｸM-PRO" panose="020F0600000000000000" pitchFamily="50" charset="-128"/>
            </a:endParaRPr>
          </a:p>
        </p:txBody>
      </p:sp>
    </p:spTree>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1647</TotalTime>
  <Words>410</Words>
  <Application>Microsoft Office PowerPoint</Application>
  <PresentationFormat>画面に合わせる (4:3)</PresentationFormat>
  <Paragraphs>179</Paragraphs>
  <Slides>2</Slides>
  <Notes>2</Notes>
  <HiddenSlides>0</HiddenSlides>
  <MMClips>0</MMClips>
  <ScaleCrop>false</ScaleCrop>
  <HeadingPairs>
    <vt:vector size="4" baseType="variant">
      <vt:variant>
        <vt:lpstr>テーマ</vt:lpstr>
      </vt:variant>
      <vt:variant>
        <vt:i4>1</vt:i4>
      </vt:variant>
      <vt:variant>
        <vt:lpstr>スライド タイトル</vt:lpstr>
      </vt:variant>
      <vt:variant>
        <vt:i4>2</vt:i4>
      </vt:variant>
    </vt:vector>
  </HeadingPairs>
  <TitlesOfParts>
    <vt:vector size="3" baseType="lpstr">
      <vt:lpstr>Office テーマ</vt:lpstr>
      <vt:lpstr>スライド 1</vt:lpstr>
      <vt:lpstr>スライド 2</vt:lpstr>
    </vt:vector>
  </TitlesOfParts>
  <Company>埼玉県</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埼玉県</dc:creator>
  <cp:lastModifiedBy>111118</cp:lastModifiedBy>
  <cp:revision>268</cp:revision>
  <cp:lastPrinted>2013-12-16T12:33:49Z</cp:lastPrinted>
  <dcterms:created xsi:type="dcterms:W3CDTF">2013-05-14T11:06:16Z</dcterms:created>
  <dcterms:modified xsi:type="dcterms:W3CDTF">2013-12-26T05:17:34Z</dcterms:modified>
</cp:coreProperties>
</file>