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3779838" cy="532765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8" userDrawn="1">
          <p15:clr>
            <a:srgbClr val="A4A3A4"/>
          </p15:clr>
        </p15:guide>
        <p15:guide id="2" pos="11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CC0000"/>
    <a:srgbClr val="FF7C80"/>
    <a:srgbClr val="FFEBEB"/>
    <a:srgbClr val="FFFF99"/>
    <a:srgbClr val="808000"/>
    <a:srgbClr val="A07800"/>
    <a:srgbClr val="A08714"/>
    <a:srgbClr val="C3B400"/>
    <a:srgbClr val="A09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447" autoAdjust="0"/>
  </p:normalViewPr>
  <p:slideViewPr>
    <p:cSldViewPr snapToGrid="0">
      <p:cViewPr varScale="1">
        <p:scale>
          <a:sx n="132" d="100"/>
          <a:sy n="132" d="100"/>
        </p:scale>
        <p:origin x="3456" y="114"/>
      </p:cViewPr>
      <p:guideLst>
        <p:guide orient="horz" pos="1678"/>
        <p:guide pos="1190"/>
      </p:guideLst>
    </p:cSldViewPr>
  </p:slideViewPr>
  <p:notesTextViewPr>
    <p:cViewPr>
      <p:scale>
        <a:sx n="1" d="1"/>
        <a:sy n="1" d="1"/>
      </p:scale>
      <p:origin x="0" y="0"/>
    </p:cViewPr>
  </p:notesTextViewPr>
  <p:sorterViewPr>
    <p:cViewPr>
      <p:scale>
        <a:sx n="200" d="100"/>
        <a:sy n="200" d="100"/>
      </p:scale>
      <p:origin x="0" y="-15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FD04A-18A0-489F-9B0C-B9335454FA5C}"/>
              </a:ext>
            </a:extLst>
          </p:cNvPr>
          <p:cNvSpPr>
            <a:spLocks noGrp="1"/>
          </p:cNvSpPr>
          <p:nvPr>
            <p:ph type="ctrTitle"/>
          </p:nvPr>
        </p:nvSpPr>
        <p:spPr>
          <a:xfrm>
            <a:off x="472480" y="871910"/>
            <a:ext cx="2834879" cy="1854811"/>
          </a:xfrm>
        </p:spPr>
        <p:txBody>
          <a:bodyPr anchor="b"/>
          <a:lstStyle>
            <a:lvl1pPr algn="ctr">
              <a:defRPr sz="186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664E29-FB01-4E51-8397-3544C3545B3E}"/>
              </a:ext>
            </a:extLst>
          </p:cNvPr>
          <p:cNvSpPr>
            <a:spLocks noGrp="1"/>
          </p:cNvSpPr>
          <p:nvPr>
            <p:ph type="subTitle" idx="1"/>
          </p:nvPr>
        </p:nvSpPr>
        <p:spPr>
          <a:xfrm>
            <a:off x="472480" y="2798250"/>
            <a:ext cx="2834879" cy="1286282"/>
          </a:xfrm>
        </p:spPr>
        <p:txBody>
          <a:bodyPr/>
          <a:lstStyle>
            <a:lvl1pPr marL="0" indent="0" algn="ctr">
              <a:buNone/>
              <a:defRPr sz="744"/>
            </a:lvl1pPr>
            <a:lvl2pPr marL="141732" indent="0" algn="ctr">
              <a:buNone/>
              <a:defRPr sz="620"/>
            </a:lvl2pPr>
            <a:lvl3pPr marL="283464" indent="0" algn="ctr">
              <a:buNone/>
              <a:defRPr sz="558"/>
            </a:lvl3pPr>
            <a:lvl4pPr marL="425196" indent="0" algn="ctr">
              <a:buNone/>
              <a:defRPr sz="496"/>
            </a:lvl4pPr>
            <a:lvl5pPr marL="566928" indent="0" algn="ctr">
              <a:buNone/>
              <a:defRPr sz="496"/>
            </a:lvl5pPr>
            <a:lvl6pPr marL="708660" indent="0" algn="ctr">
              <a:buNone/>
              <a:defRPr sz="496"/>
            </a:lvl6pPr>
            <a:lvl7pPr marL="850392" indent="0" algn="ctr">
              <a:buNone/>
              <a:defRPr sz="496"/>
            </a:lvl7pPr>
            <a:lvl8pPr marL="992124" indent="0" algn="ctr">
              <a:buNone/>
              <a:defRPr sz="496"/>
            </a:lvl8pPr>
            <a:lvl9pPr marL="1133856" indent="0" algn="ctr">
              <a:buNone/>
              <a:defRPr sz="496"/>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F101E0-723A-4AB3-B797-91B660131065}"/>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71070726-EB3C-441F-BF43-FCF7EBFA4A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D3F503-4340-4872-8374-1E43BF870105}"/>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9623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4C595-1BA9-4225-81ED-746D3EF922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193037-2E63-4720-94A4-D0DE658646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CE0327-87C6-4B82-80B4-3AC428EAB9A1}"/>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96D50F76-ED95-4B48-A299-8256408BA8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A3D4A-40B7-4591-9594-7454205D0B3C}"/>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08279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6636C0-9437-44A7-A03F-C68F37A907B1}"/>
              </a:ext>
            </a:extLst>
          </p:cNvPr>
          <p:cNvSpPr>
            <a:spLocks noGrp="1"/>
          </p:cNvSpPr>
          <p:nvPr>
            <p:ph type="title" orient="vert"/>
          </p:nvPr>
        </p:nvSpPr>
        <p:spPr>
          <a:xfrm>
            <a:off x="2704946" y="283648"/>
            <a:ext cx="815028" cy="451493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6BA3EF-346F-4B9B-BC35-0BBD8C223D34}"/>
              </a:ext>
            </a:extLst>
          </p:cNvPr>
          <p:cNvSpPr>
            <a:spLocks noGrp="1"/>
          </p:cNvSpPr>
          <p:nvPr>
            <p:ph type="body" orient="vert" idx="1"/>
          </p:nvPr>
        </p:nvSpPr>
        <p:spPr>
          <a:xfrm>
            <a:off x="259864" y="283648"/>
            <a:ext cx="2397835" cy="451493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8AB670-BC21-4B48-B451-0A535032A671}"/>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54448762-75DD-444D-8F56-16107761F2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99C015-D6B0-49AF-B73A-62E764C4D877}"/>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31625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308E2-D300-40EE-BC23-5CFB595666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9CED2C-EC29-4819-839F-75A3F127BE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28CC9C-E606-47DD-B831-B026B45548D4}"/>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5228A837-EB31-4C80-A466-6134F8B1AD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4347DB-590D-4DED-AA65-7128A1204943}"/>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93001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33AD2-BCAC-4A7E-AA02-B05EBD30EFDD}"/>
              </a:ext>
            </a:extLst>
          </p:cNvPr>
          <p:cNvSpPr>
            <a:spLocks noGrp="1"/>
          </p:cNvSpPr>
          <p:nvPr>
            <p:ph type="title"/>
          </p:nvPr>
        </p:nvSpPr>
        <p:spPr>
          <a:xfrm>
            <a:off x="257895" y="1328214"/>
            <a:ext cx="3260110" cy="2216154"/>
          </a:xfrm>
        </p:spPr>
        <p:txBody>
          <a:bodyPr anchor="b"/>
          <a:lstStyle>
            <a:lvl1pPr>
              <a:defRPr sz="186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901793-AEC5-460B-A8BD-C0F7A29CC470}"/>
              </a:ext>
            </a:extLst>
          </p:cNvPr>
          <p:cNvSpPr>
            <a:spLocks noGrp="1"/>
          </p:cNvSpPr>
          <p:nvPr>
            <p:ph type="body" idx="1"/>
          </p:nvPr>
        </p:nvSpPr>
        <p:spPr>
          <a:xfrm>
            <a:off x="257895" y="3565333"/>
            <a:ext cx="3260110" cy="1165423"/>
          </a:xfrm>
        </p:spPr>
        <p:txBody>
          <a:bodyPr/>
          <a:lstStyle>
            <a:lvl1pPr marL="0" indent="0">
              <a:buNone/>
              <a:defRPr sz="744">
                <a:solidFill>
                  <a:schemeClr val="tx1">
                    <a:tint val="75000"/>
                  </a:schemeClr>
                </a:solidFill>
              </a:defRPr>
            </a:lvl1pPr>
            <a:lvl2pPr marL="141732" indent="0">
              <a:buNone/>
              <a:defRPr sz="620">
                <a:solidFill>
                  <a:schemeClr val="tx1">
                    <a:tint val="75000"/>
                  </a:schemeClr>
                </a:solidFill>
              </a:defRPr>
            </a:lvl2pPr>
            <a:lvl3pPr marL="283464" indent="0">
              <a:buNone/>
              <a:defRPr sz="558">
                <a:solidFill>
                  <a:schemeClr val="tx1">
                    <a:tint val="75000"/>
                  </a:schemeClr>
                </a:solidFill>
              </a:defRPr>
            </a:lvl3pPr>
            <a:lvl4pPr marL="425196" indent="0">
              <a:buNone/>
              <a:defRPr sz="496">
                <a:solidFill>
                  <a:schemeClr val="tx1">
                    <a:tint val="75000"/>
                  </a:schemeClr>
                </a:solidFill>
              </a:defRPr>
            </a:lvl4pPr>
            <a:lvl5pPr marL="566928" indent="0">
              <a:buNone/>
              <a:defRPr sz="496">
                <a:solidFill>
                  <a:schemeClr val="tx1">
                    <a:tint val="75000"/>
                  </a:schemeClr>
                </a:solidFill>
              </a:defRPr>
            </a:lvl5pPr>
            <a:lvl6pPr marL="708660" indent="0">
              <a:buNone/>
              <a:defRPr sz="496">
                <a:solidFill>
                  <a:schemeClr val="tx1">
                    <a:tint val="75000"/>
                  </a:schemeClr>
                </a:solidFill>
              </a:defRPr>
            </a:lvl6pPr>
            <a:lvl7pPr marL="850392" indent="0">
              <a:buNone/>
              <a:defRPr sz="496">
                <a:solidFill>
                  <a:schemeClr val="tx1">
                    <a:tint val="75000"/>
                  </a:schemeClr>
                </a:solidFill>
              </a:defRPr>
            </a:lvl7pPr>
            <a:lvl8pPr marL="992124" indent="0">
              <a:buNone/>
              <a:defRPr sz="496">
                <a:solidFill>
                  <a:schemeClr val="tx1">
                    <a:tint val="75000"/>
                  </a:schemeClr>
                </a:solidFill>
              </a:defRPr>
            </a:lvl8pPr>
            <a:lvl9pPr marL="1133856" indent="0">
              <a:buNone/>
              <a:defRPr sz="496">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F1F246-1096-49CC-A705-02B7F19666C2}"/>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0715800F-8488-430F-97F2-9EFA49225F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998756-3894-4860-A291-D5FB2303E5EA}"/>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17074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962B9-CEA3-4FB2-AE92-3FD33070FD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22E5C-DC87-4E67-A73A-E447B6233F5F}"/>
              </a:ext>
            </a:extLst>
          </p:cNvPr>
          <p:cNvSpPr>
            <a:spLocks noGrp="1"/>
          </p:cNvSpPr>
          <p:nvPr>
            <p:ph sz="half" idx="1"/>
          </p:nvPr>
        </p:nvSpPr>
        <p:spPr>
          <a:xfrm>
            <a:off x="259864" y="1418240"/>
            <a:ext cx="1606431" cy="338034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DA7400-0042-46E1-8905-F162AFF4C9EC}"/>
              </a:ext>
            </a:extLst>
          </p:cNvPr>
          <p:cNvSpPr>
            <a:spLocks noGrp="1"/>
          </p:cNvSpPr>
          <p:nvPr>
            <p:ph sz="half" idx="2"/>
          </p:nvPr>
        </p:nvSpPr>
        <p:spPr>
          <a:xfrm>
            <a:off x="1913543" y="1418240"/>
            <a:ext cx="1606431" cy="338034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9E2147-5C93-4363-9D77-4A0F8483864E}"/>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41808C88-8887-4563-827E-8ED4E6A889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575965-E2FD-4A5D-86D8-AB04D6ACB428}"/>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1011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76330-E323-4C35-92ED-B11E1E33A38B}"/>
              </a:ext>
            </a:extLst>
          </p:cNvPr>
          <p:cNvSpPr>
            <a:spLocks noGrp="1"/>
          </p:cNvSpPr>
          <p:nvPr>
            <p:ph type="title"/>
          </p:nvPr>
        </p:nvSpPr>
        <p:spPr>
          <a:xfrm>
            <a:off x="260356" y="283648"/>
            <a:ext cx="3260110" cy="1029766"/>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29845-246D-4568-929E-1ADA4A7E72B6}"/>
              </a:ext>
            </a:extLst>
          </p:cNvPr>
          <p:cNvSpPr>
            <a:spLocks noGrp="1"/>
          </p:cNvSpPr>
          <p:nvPr>
            <p:ph type="body" idx="1"/>
          </p:nvPr>
        </p:nvSpPr>
        <p:spPr>
          <a:xfrm>
            <a:off x="260357" y="1306014"/>
            <a:ext cx="1599048" cy="640058"/>
          </a:xfrm>
        </p:spPr>
        <p:txBody>
          <a:bodyPr anchor="b"/>
          <a:lstStyle>
            <a:lvl1pPr marL="0" indent="0">
              <a:buNone/>
              <a:defRPr sz="744" b="1"/>
            </a:lvl1pPr>
            <a:lvl2pPr marL="141732" indent="0">
              <a:buNone/>
              <a:defRPr sz="620" b="1"/>
            </a:lvl2pPr>
            <a:lvl3pPr marL="283464" indent="0">
              <a:buNone/>
              <a:defRPr sz="558" b="1"/>
            </a:lvl3pPr>
            <a:lvl4pPr marL="425196" indent="0">
              <a:buNone/>
              <a:defRPr sz="496" b="1"/>
            </a:lvl4pPr>
            <a:lvl5pPr marL="566928" indent="0">
              <a:buNone/>
              <a:defRPr sz="496" b="1"/>
            </a:lvl5pPr>
            <a:lvl6pPr marL="708660" indent="0">
              <a:buNone/>
              <a:defRPr sz="496" b="1"/>
            </a:lvl6pPr>
            <a:lvl7pPr marL="850392" indent="0">
              <a:buNone/>
              <a:defRPr sz="496" b="1"/>
            </a:lvl7pPr>
            <a:lvl8pPr marL="992124" indent="0">
              <a:buNone/>
              <a:defRPr sz="496" b="1"/>
            </a:lvl8pPr>
            <a:lvl9pPr marL="1133856" indent="0">
              <a:buNone/>
              <a:defRPr sz="496"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283E11-C6FA-42A1-A0BD-31DA76E50458}"/>
              </a:ext>
            </a:extLst>
          </p:cNvPr>
          <p:cNvSpPr>
            <a:spLocks noGrp="1"/>
          </p:cNvSpPr>
          <p:nvPr>
            <p:ph sz="half" idx="2"/>
          </p:nvPr>
        </p:nvSpPr>
        <p:spPr>
          <a:xfrm>
            <a:off x="260357" y="1946072"/>
            <a:ext cx="1599048" cy="28623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EFFCC6-98EC-4677-828B-6AAEC291F142}"/>
              </a:ext>
            </a:extLst>
          </p:cNvPr>
          <p:cNvSpPr>
            <a:spLocks noGrp="1"/>
          </p:cNvSpPr>
          <p:nvPr>
            <p:ph type="body" sz="quarter" idx="3"/>
          </p:nvPr>
        </p:nvSpPr>
        <p:spPr>
          <a:xfrm>
            <a:off x="1913543" y="1306014"/>
            <a:ext cx="1606923" cy="640058"/>
          </a:xfrm>
        </p:spPr>
        <p:txBody>
          <a:bodyPr anchor="b"/>
          <a:lstStyle>
            <a:lvl1pPr marL="0" indent="0">
              <a:buNone/>
              <a:defRPr sz="744" b="1"/>
            </a:lvl1pPr>
            <a:lvl2pPr marL="141732" indent="0">
              <a:buNone/>
              <a:defRPr sz="620" b="1"/>
            </a:lvl2pPr>
            <a:lvl3pPr marL="283464" indent="0">
              <a:buNone/>
              <a:defRPr sz="558" b="1"/>
            </a:lvl3pPr>
            <a:lvl4pPr marL="425196" indent="0">
              <a:buNone/>
              <a:defRPr sz="496" b="1"/>
            </a:lvl4pPr>
            <a:lvl5pPr marL="566928" indent="0">
              <a:buNone/>
              <a:defRPr sz="496" b="1"/>
            </a:lvl5pPr>
            <a:lvl6pPr marL="708660" indent="0">
              <a:buNone/>
              <a:defRPr sz="496" b="1"/>
            </a:lvl6pPr>
            <a:lvl7pPr marL="850392" indent="0">
              <a:buNone/>
              <a:defRPr sz="496" b="1"/>
            </a:lvl7pPr>
            <a:lvl8pPr marL="992124" indent="0">
              <a:buNone/>
              <a:defRPr sz="496" b="1"/>
            </a:lvl8pPr>
            <a:lvl9pPr marL="1133856" indent="0">
              <a:buNone/>
              <a:defRPr sz="496"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89E09A-0DA0-4684-A2D0-F6D45C591F87}"/>
              </a:ext>
            </a:extLst>
          </p:cNvPr>
          <p:cNvSpPr>
            <a:spLocks noGrp="1"/>
          </p:cNvSpPr>
          <p:nvPr>
            <p:ph sz="quarter" idx="4"/>
          </p:nvPr>
        </p:nvSpPr>
        <p:spPr>
          <a:xfrm>
            <a:off x="1913543" y="1946072"/>
            <a:ext cx="1606923" cy="28623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C4CD6A-C4D5-431D-8D3B-85A535D8C91C}"/>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8" name="フッター プレースホルダー 7">
            <a:extLst>
              <a:ext uri="{FF2B5EF4-FFF2-40B4-BE49-F238E27FC236}">
                <a16:creationId xmlns:a16="http://schemas.microsoft.com/office/drawing/2014/main" id="{16327FEE-6417-4607-A6D4-FD871C5772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0463C6-01CC-4287-82EE-4C9BAD0B136B}"/>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6008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AD1CA-CE5E-4CAD-9EBB-2304014591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A82A0C6-ED2F-4FDA-A914-E68546E7B0F6}"/>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4" name="フッター プレースホルダー 3">
            <a:extLst>
              <a:ext uri="{FF2B5EF4-FFF2-40B4-BE49-F238E27FC236}">
                <a16:creationId xmlns:a16="http://schemas.microsoft.com/office/drawing/2014/main" id="{F4F49336-6614-483E-8201-F0D74766AF0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51CAC4-2D21-4775-999B-EB6754D5FD26}"/>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9998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BE2251-7DC3-4E06-812B-61406AB75958}"/>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3" name="フッター プレースホルダー 2">
            <a:extLst>
              <a:ext uri="{FF2B5EF4-FFF2-40B4-BE49-F238E27FC236}">
                <a16:creationId xmlns:a16="http://schemas.microsoft.com/office/drawing/2014/main" id="{EDB65BBB-B583-488A-91B9-70B5DC86EF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9630BE-14D0-4F60-BAA4-E694F74E7029}"/>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62126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CB0C7-6520-449F-90A6-B8EFCB940BA0}"/>
              </a:ext>
            </a:extLst>
          </p:cNvPr>
          <p:cNvSpPr>
            <a:spLocks noGrp="1"/>
          </p:cNvSpPr>
          <p:nvPr>
            <p:ph type="title"/>
          </p:nvPr>
        </p:nvSpPr>
        <p:spPr>
          <a:xfrm>
            <a:off x="260356" y="355177"/>
            <a:ext cx="1219096" cy="1243118"/>
          </a:xfrm>
        </p:spPr>
        <p:txBody>
          <a:bodyPr anchor="b"/>
          <a:lstStyle>
            <a:lvl1pPr>
              <a:defRPr sz="992"/>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7B4A6-9328-44D7-9AE0-F99D21AEC189}"/>
              </a:ext>
            </a:extLst>
          </p:cNvPr>
          <p:cNvSpPr>
            <a:spLocks noGrp="1"/>
          </p:cNvSpPr>
          <p:nvPr>
            <p:ph idx="1"/>
          </p:nvPr>
        </p:nvSpPr>
        <p:spPr>
          <a:xfrm>
            <a:off x="1606923" y="767083"/>
            <a:ext cx="1913543" cy="3786085"/>
          </a:xfrm>
        </p:spPr>
        <p:txBody>
          <a:bodyPr/>
          <a:lstStyle>
            <a:lvl1pPr>
              <a:defRPr sz="992"/>
            </a:lvl1pPr>
            <a:lvl2pPr>
              <a:defRPr sz="868"/>
            </a:lvl2pPr>
            <a:lvl3pPr>
              <a:defRPr sz="744"/>
            </a:lvl3pPr>
            <a:lvl4pPr>
              <a:defRPr sz="620"/>
            </a:lvl4pPr>
            <a:lvl5pPr>
              <a:defRPr sz="620"/>
            </a:lvl5pPr>
            <a:lvl6pPr>
              <a:defRPr sz="620"/>
            </a:lvl6pPr>
            <a:lvl7pPr>
              <a:defRPr sz="620"/>
            </a:lvl7pPr>
            <a:lvl8pPr>
              <a:defRPr sz="620"/>
            </a:lvl8pPr>
            <a:lvl9pPr>
              <a:defRPr sz="6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A37762-B408-430B-80F5-9C3E306A04F1}"/>
              </a:ext>
            </a:extLst>
          </p:cNvPr>
          <p:cNvSpPr>
            <a:spLocks noGrp="1"/>
          </p:cNvSpPr>
          <p:nvPr>
            <p:ph type="body" sz="half" idx="2"/>
          </p:nvPr>
        </p:nvSpPr>
        <p:spPr>
          <a:xfrm>
            <a:off x="260356" y="1598295"/>
            <a:ext cx="1219096" cy="2961039"/>
          </a:xfrm>
        </p:spPr>
        <p:txBody>
          <a:bodyPr/>
          <a:lstStyle>
            <a:lvl1pPr marL="0" indent="0">
              <a:buNone/>
              <a:defRPr sz="496"/>
            </a:lvl1pPr>
            <a:lvl2pPr marL="141732" indent="0">
              <a:buNone/>
              <a:defRPr sz="434"/>
            </a:lvl2pPr>
            <a:lvl3pPr marL="283464" indent="0">
              <a:buNone/>
              <a:defRPr sz="372"/>
            </a:lvl3pPr>
            <a:lvl4pPr marL="425196" indent="0">
              <a:buNone/>
              <a:defRPr sz="310"/>
            </a:lvl4pPr>
            <a:lvl5pPr marL="566928" indent="0">
              <a:buNone/>
              <a:defRPr sz="310"/>
            </a:lvl5pPr>
            <a:lvl6pPr marL="708660" indent="0">
              <a:buNone/>
              <a:defRPr sz="310"/>
            </a:lvl6pPr>
            <a:lvl7pPr marL="850392" indent="0">
              <a:buNone/>
              <a:defRPr sz="310"/>
            </a:lvl7pPr>
            <a:lvl8pPr marL="992124" indent="0">
              <a:buNone/>
              <a:defRPr sz="310"/>
            </a:lvl8pPr>
            <a:lvl9pPr marL="1133856" indent="0">
              <a:buNone/>
              <a:defRPr sz="31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6E5FF-E7C6-4D54-A203-863CA8F9B0D3}"/>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D3C363C0-41C3-4E47-A3E2-98DFE2ACBD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1832B9-997B-4DEB-8589-BAF7F5E99B3F}"/>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72827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817E2-EC18-4D28-90C8-3529B3A34AEA}"/>
              </a:ext>
            </a:extLst>
          </p:cNvPr>
          <p:cNvSpPr>
            <a:spLocks noGrp="1"/>
          </p:cNvSpPr>
          <p:nvPr>
            <p:ph type="title"/>
          </p:nvPr>
        </p:nvSpPr>
        <p:spPr>
          <a:xfrm>
            <a:off x="260356" y="355177"/>
            <a:ext cx="1219096" cy="1243118"/>
          </a:xfrm>
        </p:spPr>
        <p:txBody>
          <a:bodyPr anchor="b"/>
          <a:lstStyle>
            <a:lvl1pPr>
              <a:defRPr sz="992"/>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D12806-0E40-4D20-B113-35031BC1B7A9}"/>
              </a:ext>
            </a:extLst>
          </p:cNvPr>
          <p:cNvSpPr>
            <a:spLocks noGrp="1"/>
          </p:cNvSpPr>
          <p:nvPr>
            <p:ph type="pic" idx="1"/>
          </p:nvPr>
        </p:nvSpPr>
        <p:spPr>
          <a:xfrm>
            <a:off x="1606923" y="767083"/>
            <a:ext cx="1913543" cy="3786085"/>
          </a:xfrm>
        </p:spPr>
        <p:txBody>
          <a:bodyPr/>
          <a:lstStyle>
            <a:lvl1pPr marL="0" indent="0">
              <a:buNone/>
              <a:defRPr sz="992"/>
            </a:lvl1pPr>
            <a:lvl2pPr marL="141732" indent="0">
              <a:buNone/>
              <a:defRPr sz="868"/>
            </a:lvl2pPr>
            <a:lvl3pPr marL="283464" indent="0">
              <a:buNone/>
              <a:defRPr sz="744"/>
            </a:lvl3pPr>
            <a:lvl4pPr marL="425196" indent="0">
              <a:buNone/>
              <a:defRPr sz="620"/>
            </a:lvl4pPr>
            <a:lvl5pPr marL="566928" indent="0">
              <a:buNone/>
              <a:defRPr sz="620"/>
            </a:lvl5pPr>
            <a:lvl6pPr marL="708660" indent="0">
              <a:buNone/>
              <a:defRPr sz="620"/>
            </a:lvl6pPr>
            <a:lvl7pPr marL="850392" indent="0">
              <a:buNone/>
              <a:defRPr sz="620"/>
            </a:lvl7pPr>
            <a:lvl8pPr marL="992124" indent="0">
              <a:buNone/>
              <a:defRPr sz="620"/>
            </a:lvl8pPr>
            <a:lvl9pPr marL="1133856" indent="0">
              <a:buNone/>
              <a:defRPr sz="62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7A2C49F-C360-45E1-9BF0-4F03AEF9A107}"/>
              </a:ext>
            </a:extLst>
          </p:cNvPr>
          <p:cNvSpPr>
            <a:spLocks noGrp="1"/>
          </p:cNvSpPr>
          <p:nvPr>
            <p:ph type="body" sz="half" idx="2"/>
          </p:nvPr>
        </p:nvSpPr>
        <p:spPr>
          <a:xfrm>
            <a:off x="260356" y="1598295"/>
            <a:ext cx="1219096" cy="2961039"/>
          </a:xfrm>
        </p:spPr>
        <p:txBody>
          <a:bodyPr/>
          <a:lstStyle>
            <a:lvl1pPr marL="0" indent="0">
              <a:buNone/>
              <a:defRPr sz="496"/>
            </a:lvl1pPr>
            <a:lvl2pPr marL="141732" indent="0">
              <a:buNone/>
              <a:defRPr sz="434"/>
            </a:lvl2pPr>
            <a:lvl3pPr marL="283464" indent="0">
              <a:buNone/>
              <a:defRPr sz="372"/>
            </a:lvl3pPr>
            <a:lvl4pPr marL="425196" indent="0">
              <a:buNone/>
              <a:defRPr sz="310"/>
            </a:lvl4pPr>
            <a:lvl5pPr marL="566928" indent="0">
              <a:buNone/>
              <a:defRPr sz="310"/>
            </a:lvl5pPr>
            <a:lvl6pPr marL="708660" indent="0">
              <a:buNone/>
              <a:defRPr sz="310"/>
            </a:lvl6pPr>
            <a:lvl7pPr marL="850392" indent="0">
              <a:buNone/>
              <a:defRPr sz="310"/>
            </a:lvl7pPr>
            <a:lvl8pPr marL="992124" indent="0">
              <a:buNone/>
              <a:defRPr sz="310"/>
            </a:lvl8pPr>
            <a:lvl9pPr marL="1133856" indent="0">
              <a:buNone/>
              <a:defRPr sz="31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BA7A66-080F-4269-AFB2-6EA094139782}"/>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E43AB26B-7F0B-445F-8D72-6E6B04E964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A5575E-637C-4C15-8B82-803891908CA0}"/>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75603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4B6946-4B3D-45B8-8351-27F69D28C912}"/>
              </a:ext>
            </a:extLst>
          </p:cNvPr>
          <p:cNvSpPr>
            <a:spLocks noGrp="1"/>
          </p:cNvSpPr>
          <p:nvPr>
            <p:ph type="title"/>
          </p:nvPr>
        </p:nvSpPr>
        <p:spPr>
          <a:xfrm>
            <a:off x="259864" y="283648"/>
            <a:ext cx="3260110" cy="102976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4EF19-D0E2-4DFA-BA48-FB47C8FB8906}"/>
              </a:ext>
            </a:extLst>
          </p:cNvPr>
          <p:cNvSpPr>
            <a:spLocks noGrp="1"/>
          </p:cNvSpPr>
          <p:nvPr>
            <p:ph type="body" idx="1"/>
          </p:nvPr>
        </p:nvSpPr>
        <p:spPr>
          <a:xfrm>
            <a:off x="259864" y="1418240"/>
            <a:ext cx="3260110" cy="338034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C4BA6E-EDC1-440C-A77E-250FA4FFEB97}"/>
              </a:ext>
            </a:extLst>
          </p:cNvPr>
          <p:cNvSpPr>
            <a:spLocks noGrp="1"/>
          </p:cNvSpPr>
          <p:nvPr>
            <p:ph type="dt" sz="half" idx="2"/>
          </p:nvPr>
        </p:nvSpPr>
        <p:spPr>
          <a:xfrm>
            <a:off x="259864" y="4937943"/>
            <a:ext cx="850464" cy="283648"/>
          </a:xfrm>
          <a:prstGeom prst="rect">
            <a:avLst/>
          </a:prstGeom>
        </p:spPr>
        <p:txBody>
          <a:bodyPr vert="horz" lIns="91440" tIns="45720" rIns="91440" bIns="45720" rtlCol="0" anchor="ctr"/>
          <a:lstStyle>
            <a:lvl1pPr algn="l">
              <a:defRPr sz="372">
                <a:solidFill>
                  <a:schemeClr val="tx1">
                    <a:tint val="75000"/>
                  </a:schemeClr>
                </a:solidFill>
              </a:defRPr>
            </a:lvl1p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DEA9C7D9-9BC1-406A-A430-B1105C629422}"/>
              </a:ext>
            </a:extLst>
          </p:cNvPr>
          <p:cNvSpPr>
            <a:spLocks noGrp="1"/>
          </p:cNvSpPr>
          <p:nvPr>
            <p:ph type="ftr" sz="quarter" idx="3"/>
          </p:nvPr>
        </p:nvSpPr>
        <p:spPr>
          <a:xfrm>
            <a:off x="1252072" y="4937943"/>
            <a:ext cx="1275695" cy="283648"/>
          </a:xfrm>
          <a:prstGeom prst="rect">
            <a:avLst/>
          </a:prstGeom>
        </p:spPr>
        <p:txBody>
          <a:bodyPr vert="horz" lIns="91440" tIns="45720" rIns="91440" bIns="45720" rtlCol="0" anchor="ctr"/>
          <a:lstStyle>
            <a:lvl1pPr algn="ctr">
              <a:defRPr sz="372">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1D0766-117F-47DE-96BF-B47BD4F53119}"/>
              </a:ext>
            </a:extLst>
          </p:cNvPr>
          <p:cNvSpPr>
            <a:spLocks noGrp="1"/>
          </p:cNvSpPr>
          <p:nvPr>
            <p:ph type="sldNum" sz="quarter" idx="4"/>
          </p:nvPr>
        </p:nvSpPr>
        <p:spPr>
          <a:xfrm>
            <a:off x="2669510" y="4937943"/>
            <a:ext cx="850464" cy="283648"/>
          </a:xfrm>
          <a:prstGeom prst="rect">
            <a:avLst/>
          </a:prstGeom>
        </p:spPr>
        <p:txBody>
          <a:bodyPr vert="horz" lIns="91440" tIns="45720" rIns="91440" bIns="45720" rtlCol="0" anchor="ctr"/>
          <a:lstStyle>
            <a:lvl1pPr algn="r">
              <a:defRPr sz="372">
                <a:solidFill>
                  <a:schemeClr val="tx1">
                    <a:tint val="75000"/>
                  </a:schemeClr>
                </a:solidFill>
              </a:defRPr>
            </a:lvl1p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3024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3464" rtl="0" eaLnBrk="1" latinLnBrk="0" hangingPunct="1">
        <a:lnSpc>
          <a:spcPct val="90000"/>
        </a:lnSpc>
        <a:spcBef>
          <a:spcPct val="0"/>
        </a:spcBef>
        <a:buNone/>
        <a:defRPr kumimoji="1" sz="1364" kern="1200">
          <a:solidFill>
            <a:schemeClr val="tx1"/>
          </a:solidFill>
          <a:latin typeface="+mj-lt"/>
          <a:ea typeface="+mj-ea"/>
          <a:cs typeface="+mj-cs"/>
        </a:defRPr>
      </a:lvl1pPr>
    </p:titleStyle>
    <p:bodyStyle>
      <a:lvl1pPr marL="70866" indent="-70866" algn="l" defTabSz="283464" rtl="0" eaLnBrk="1" latinLnBrk="0" hangingPunct="1">
        <a:lnSpc>
          <a:spcPct val="90000"/>
        </a:lnSpc>
        <a:spcBef>
          <a:spcPts val="310"/>
        </a:spcBef>
        <a:buFont typeface="Arial" panose="020B0604020202020204" pitchFamily="34" charset="0"/>
        <a:buChar char="•"/>
        <a:defRPr kumimoji="1" sz="868" kern="1200">
          <a:solidFill>
            <a:schemeClr val="tx1"/>
          </a:solidFill>
          <a:latin typeface="+mn-lt"/>
          <a:ea typeface="+mn-ea"/>
          <a:cs typeface="+mn-cs"/>
        </a:defRPr>
      </a:lvl1pPr>
      <a:lvl2pPr marL="212598" indent="-70866" algn="l" defTabSz="283464" rtl="0" eaLnBrk="1" latinLnBrk="0" hangingPunct="1">
        <a:lnSpc>
          <a:spcPct val="90000"/>
        </a:lnSpc>
        <a:spcBef>
          <a:spcPts val="155"/>
        </a:spcBef>
        <a:buFont typeface="Arial" panose="020B0604020202020204" pitchFamily="34" charset="0"/>
        <a:buChar char="•"/>
        <a:defRPr kumimoji="1" sz="744" kern="1200">
          <a:solidFill>
            <a:schemeClr val="tx1"/>
          </a:solidFill>
          <a:latin typeface="+mn-lt"/>
          <a:ea typeface="+mn-ea"/>
          <a:cs typeface="+mn-cs"/>
        </a:defRPr>
      </a:lvl2pPr>
      <a:lvl3pPr marL="354330" indent="-70866" algn="l" defTabSz="283464" rtl="0" eaLnBrk="1" latinLnBrk="0" hangingPunct="1">
        <a:lnSpc>
          <a:spcPct val="90000"/>
        </a:lnSpc>
        <a:spcBef>
          <a:spcPts val="155"/>
        </a:spcBef>
        <a:buFont typeface="Arial" panose="020B0604020202020204" pitchFamily="34" charset="0"/>
        <a:buChar char="•"/>
        <a:defRPr kumimoji="1" sz="620" kern="1200">
          <a:solidFill>
            <a:schemeClr val="tx1"/>
          </a:solidFill>
          <a:latin typeface="+mn-lt"/>
          <a:ea typeface="+mn-ea"/>
          <a:cs typeface="+mn-cs"/>
        </a:defRPr>
      </a:lvl3pPr>
      <a:lvl4pPr marL="496062"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4pPr>
      <a:lvl5pPr marL="637794"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5pPr>
      <a:lvl6pPr marL="779526"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6pPr>
      <a:lvl7pPr marL="921258"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7pPr>
      <a:lvl8pPr marL="1062990"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8pPr>
      <a:lvl9pPr marL="1204722"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9pPr>
    </p:bodyStyle>
    <p:otherStyle>
      <a:defPPr>
        <a:defRPr lang="ja-JP"/>
      </a:defPPr>
      <a:lvl1pPr marL="0" algn="l" defTabSz="283464" rtl="0" eaLnBrk="1" latinLnBrk="0" hangingPunct="1">
        <a:defRPr kumimoji="1" sz="558" kern="1200">
          <a:solidFill>
            <a:schemeClr val="tx1"/>
          </a:solidFill>
          <a:latin typeface="+mn-lt"/>
          <a:ea typeface="+mn-ea"/>
          <a:cs typeface="+mn-cs"/>
        </a:defRPr>
      </a:lvl1pPr>
      <a:lvl2pPr marL="141732" algn="l" defTabSz="283464" rtl="0" eaLnBrk="1" latinLnBrk="0" hangingPunct="1">
        <a:defRPr kumimoji="1" sz="558" kern="1200">
          <a:solidFill>
            <a:schemeClr val="tx1"/>
          </a:solidFill>
          <a:latin typeface="+mn-lt"/>
          <a:ea typeface="+mn-ea"/>
          <a:cs typeface="+mn-cs"/>
        </a:defRPr>
      </a:lvl2pPr>
      <a:lvl3pPr marL="283464" algn="l" defTabSz="283464" rtl="0" eaLnBrk="1" latinLnBrk="0" hangingPunct="1">
        <a:defRPr kumimoji="1" sz="558" kern="1200">
          <a:solidFill>
            <a:schemeClr val="tx1"/>
          </a:solidFill>
          <a:latin typeface="+mn-lt"/>
          <a:ea typeface="+mn-ea"/>
          <a:cs typeface="+mn-cs"/>
        </a:defRPr>
      </a:lvl3pPr>
      <a:lvl4pPr marL="425196" algn="l" defTabSz="283464" rtl="0" eaLnBrk="1" latinLnBrk="0" hangingPunct="1">
        <a:defRPr kumimoji="1" sz="558" kern="1200">
          <a:solidFill>
            <a:schemeClr val="tx1"/>
          </a:solidFill>
          <a:latin typeface="+mn-lt"/>
          <a:ea typeface="+mn-ea"/>
          <a:cs typeface="+mn-cs"/>
        </a:defRPr>
      </a:lvl4pPr>
      <a:lvl5pPr marL="566928" algn="l" defTabSz="283464" rtl="0" eaLnBrk="1" latinLnBrk="0" hangingPunct="1">
        <a:defRPr kumimoji="1" sz="558" kern="1200">
          <a:solidFill>
            <a:schemeClr val="tx1"/>
          </a:solidFill>
          <a:latin typeface="+mn-lt"/>
          <a:ea typeface="+mn-ea"/>
          <a:cs typeface="+mn-cs"/>
        </a:defRPr>
      </a:lvl5pPr>
      <a:lvl6pPr marL="708660" algn="l" defTabSz="283464" rtl="0" eaLnBrk="1" latinLnBrk="0" hangingPunct="1">
        <a:defRPr kumimoji="1" sz="558" kern="1200">
          <a:solidFill>
            <a:schemeClr val="tx1"/>
          </a:solidFill>
          <a:latin typeface="+mn-lt"/>
          <a:ea typeface="+mn-ea"/>
          <a:cs typeface="+mn-cs"/>
        </a:defRPr>
      </a:lvl6pPr>
      <a:lvl7pPr marL="850392" algn="l" defTabSz="283464" rtl="0" eaLnBrk="1" latinLnBrk="0" hangingPunct="1">
        <a:defRPr kumimoji="1" sz="558" kern="1200">
          <a:solidFill>
            <a:schemeClr val="tx1"/>
          </a:solidFill>
          <a:latin typeface="+mn-lt"/>
          <a:ea typeface="+mn-ea"/>
          <a:cs typeface="+mn-cs"/>
        </a:defRPr>
      </a:lvl7pPr>
      <a:lvl8pPr marL="992124" algn="l" defTabSz="283464" rtl="0" eaLnBrk="1" latinLnBrk="0" hangingPunct="1">
        <a:defRPr kumimoji="1" sz="558" kern="1200">
          <a:solidFill>
            <a:schemeClr val="tx1"/>
          </a:solidFill>
          <a:latin typeface="+mn-lt"/>
          <a:ea typeface="+mn-ea"/>
          <a:cs typeface="+mn-cs"/>
        </a:defRPr>
      </a:lvl8pPr>
      <a:lvl9pPr marL="1133856" algn="l" defTabSz="283464" rtl="0" eaLnBrk="1" latinLnBrk="0" hangingPunct="1">
        <a:defRPr kumimoji="1" sz="5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 座る が含まれている画像&#10;&#10;自動的に生成された説明">
            <a:extLst>
              <a:ext uri="{FF2B5EF4-FFF2-40B4-BE49-F238E27FC236}">
                <a16:creationId xmlns:a16="http://schemas.microsoft.com/office/drawing/2014/main" id="{5460F15D-A578-523C-143F-DCBB8CF49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2"/>
            <a:ext cx="3779838" cy="5364734"/>
          </a:xfrm>
          <a:prstGeom prst="rect">
            <a:avLst/>
          </a:prstGeom>
        </p:spPr>
      </p:pic>
    </p:spTree>
    <p:extLst>
      <p:ext uri="{BB962C8B-B14F-4D97-AF65-F5344CB8AC3E}">
        <p14:creationId xmlns:p14="http://schemas.microsoft.com/office/powerpoint/2010/main" val="82636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9C660-2E5B-AF19-FD2D-64FBE03F088F}"/>
            </a:ext>
          </a:extLst>
        </p:cNvPr>
        <p:cNvGrpSpPr/>
        <p:nvPr/>
      </p:nvGrpSpPr>
      <p:grpSpPr>
        <a:xfrm>
          <a:off x="0" y="0"/>
          <a:ext cx="0" cy="0"/>
          <a:chOff x="0" y="0"/>
          <a:chExt cx="0" cy="0"/>
        </a:xfrm>
      </p:grpSpPr>
      <p:pic>
        <p:nvPicPr>
          <p:cNvPr id="9" name="図 8" descr="自然, 水, 雨, 屋外 が含まれている画像&#10;&#10;自動的に生成された説明">
            <a:extLst>
              <a:ext uri="{FF2B5EF4-FFF2-40B4-BE49-F238E27FC236}">
                <a16:creationId xmlns:a16="http://schemas.microsoft.com/office/drawing/2014/main" id="{29354C45-1FE0-7045-C885-B86A73822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5" name="正方形/長方形 4">
            <a:extLst>
              <a:ext uri="{FF2B5EF4-FFF2-40B4-BE49-F238E27FC236}">
                <a16:creationId xmlns:a16="http://schemas.microsoft.com/office/drawing/2014/main" id="{9E33BD3F-30D9-65F0-0309-0D99F9489911}"/>
              </a:ext>
            </a:extLst>
          </p:cNvPr>
          <p:cNvSpPr/>
          <p:nvPr/>
        </p:nvSpPr>
        <p:spPr>
          <a:xfrm>
            <a:off x="451009" y="127001"/>
            <a:ext cx="2877820" cy="262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ja-JP" sz="900" b="1" kern="100" dirty="0">
                <a:solidFill>
                  <a:srgbClr val="000000"/>
                </a:solidFill>
                <a:effectLst/>
                <a:ea typeface="BIZ UDPゴシック" panose="020B0400000000000000" pitchFamily="50" charset="-128"/>
                <a:cs typeface="Times New Roman" panose="02020603050405020304" pitchFamily="18" charset="0"/>
              </a:rPr>
              <a:t>生まれたときの記録</a:t>
            </a:r>
            <a:endParaRPr lang="ja-JP" sz="1050" kern="100" dirty="0">
              <a:effectLst/>
              <a:ea typeface="游明朝" panose="02020400000000000000" pitchFamily="18" charset="-128"/>
              <a:cs typeface="Times New Roman" panose="02020603050405020304" pitchFamily="18" charset="0"/>
            </a:endParaRPr>
          </a:p>
        </p:txBody>
      </p:sp>
      <p:graphicFrame>
        <p:nvGraphicFramePr>
          <p:cNvPr id="6" name="表 5">
            <a:extLst>
              <a:ext uri="{FF2B5EF4-FFF2-40B4-BE49-F238E27FC236}">
                <a16:creationId xmlns:a16="http://schemas.microsoft.com/office/drawing/2014/main" id="{E7422E73-FDE2-AB5B-78F3-C752DDD3EC4B}"/>
              </a:ext>
            </a:extLst>
          </p:cNvPr>
          <p:cNvGraphicFramePr>
            <a:graphicFrameLocks noGrp="1"/>
          </p:cNvGraphicFramePr>
          <p:nvPr>
            <p:extLst>
              <p:ext uri="{D42A27DB-BD31-4B8C-83A1-F6EECF244321}">
                <p14:modId xmlns:p14="http://schemas.microsoft.com/office/powerpoint/2010/main" val="480527766"/>
              </p:ext>
            </p:extLst>
          </p:nvPr>
        </p:nvGraphicFramePr>
        <p:xfrm>
          <a:off x="541867" y="581522"/>
          <a:ext cx="2786962" cy="1941013"/>
        </p:xfrm>
        <a:graphic>
          <a:graphicData uri="http://schemas.openxmlformats.org/drawingml/2006/table">
            <a:tbl>
              <a:tblPr firstRow="1" firstCol="1" bandRow="1">
                <a:tableStyleId>{5940675A-B579-460E-94D1-54222C63F5DA}</a:tableStyleId>
              </a:tblPr>
              <a:tblGrid>
                <a:gridCol w="817540">
                  <a:extLst>
                    <a:ext uri="{9D8B030D-6E8A-4147-A177-3AD203B41FA5}">
                      <a16:colId xmlns:a16="http://schemas.microsoft.com/office/drawing/2014/main" val="1615772320"/>
                    </a:ext>
                  </a:extLst>
                </a:gridCol>
                <a:gridCol w="1969422">
                  <a:extLst>
                    <a:ext uri="{9D8B030D-6E8A-4147-A177-3AD203B41FA5}">
                      <a16:colId xmlns:a16="http://schemas.microsoft.com/office/drawing/2014/main" val="3929673247"/>
                    </a:ext>
                  </a:extLst>
                </a:gridCol>
              </a:tblGrid>
              <a:tr h="253594">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生年月日</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nchor="ctr">
                    <a:solidFill>
                      <a:schemeClr val="bg1"/>
                    </a:solidFill>
                  </a:tcPr>
                </a:tc>
                <a:tc>
                  <a:txBody>
                    <a:bodyPr/>
                    <a:lstStyle/>
                    <a:p>
                      <a:pPr algn="r">
                        <a:lnSpc>
                          <a:spcPts val="1400"/>
                        </a:lnSpc>
                      </a:pPr>
                      <a:r>
                        <a:rPr lang="ja-JP" sz="800" kern="100" dirty="0">
                          <a:effectLst/>
                          <a:latin typeface="BIZ UDPゴシック" panose="020B0400000000000000" pitchFamily="50" charset="-128"/>
                          <a:ea typeface="BIZ UDPゴシック" panose="020B0400000000000000" pitchFamily="50" charset="-128"/>
                        </a:rPr>
                        <a:t>　　　　　　年　　　　　　月　　　　　　日</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solidFill>
                      <a:schemeClr val="bg1"/>
                    </a:solidFill>
                  </a:tcPr>
                </a:tc>
                <a:extLst>
                  <a:ext uri="{0D108BD9-81ED-4DB2-BD59-A6C34878D82A}">
                    <a16:rowId xmlns:a16="http://schemas.microsoft.com/office/drawing/2014/main" val="2990227740"/>
                  </a:ext>
                </a:extLst>
              </a:tr>
              <a:tr h="253594">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出産予定日</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nchor="ctr">
                    <a:solidFill>
                      <a:schemeClr val="bg1"/>
                    </a:solidFill>
                  </a:tcPr>
                </a:tc>
                <a:tc>
                  <a:txBody>
                    <a:bodyPr/>
                    <a:lstStyle/>
                    <a:p>
                      <a:pPr algn="r">
                        <a:lnSpc>
                          <a:spcPts val="1400"/>
                        </a:lnSpc>
                      </a:pPr>
                      <a:r>
                        <a:rPr lang="ja-JP" sz="800" kern="100" dirty="0">
                          <a:effectLst/>
                          <a:latin typeface="BIZ UDPゴシック" panose="020B0400000000000000" pitchFamily="50" charset="-128"/>
                          <a:ea typeface="BIZ UDPゴシック" panose="020B0400000000000000" pitchFamily="50" charset="-128"/>
                        </a:rPr>
                        <a:t>　　　　　　年　　　　　　月　　　　　　日</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solidFill>
                      <a:schemeClr val="bg1"/>
                    </a:solidFill>
                  </a:tcPr>
                </a:tc>
                <a:extLst>
                  <a:ext uri="{0D108BD9-81ED-4DB2-BD59-A6C34878D82A}">
                    <a16:rowId xmlns:a16="http://schemas.microsoft.com/office/drawing/2014/main" val="1990723103"/>
                  </a:ext>
                </a:extLst>
              </a:tr>
              <a:tr h="275127">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在胎期間</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nchor="ctr">
                    <a:solidFill>
                      <a:schemeClr val="bg1"/>
                    </a:solidFill>
                  </a:tcPr>
                </a:tc>
                <a:tc>
                  <a:txBody>
                    <a:bodyPr/>
                    <a:lstStyle/>
                    <a:p>
                      <a:pPr algn="r">
                        <a:lnSpc>
                          <a:spcPts val="1400"/>
                        </a:lnSpc>
                      </a:pPr>
                      <a:r>
                        <a:rPr lang="ja-JP" sz="800" kern="100" dirty="0">
                          <a:effectLst/>
                          <a:latin typeface="BIZ UDPゴシック" panose="020B0400000000000000" pitchFamily="50" charset="-128"/>
                          <a:ea typeface="BIZ UDPゴシック" panose="020B0400000000000000" pitchFamily="50" charset="-128"/>
                        </a:rPr>
                        <a:t>　　　　　　　　　　　　　 週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日</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solidFill>
                      <a:schemeClr val="bg1"/>
                    </a:solidFill>
                  </a:tcPr>
                </a:tc>
                <a:extLst>
                  <a:ext uri="{0D108BD9-81ED-4DB2-BD59-A6C34878D82A}">
                    <a16:rowId xmlns:a16="http://schemas.microsoft.com/office/drawing/2014/main" val="3788402620"/>
                  </a:ext>
                </a:extLst>
              </a:tr>
              <a:tr h="253594">
                <a:tc rowSpan="2">
                  <a:txBody>
                    <a:bodyPr/>
                    <a:lstStyle/>
                    <a:p>
                      <a:pPr algn="just">
                        <a:lnSpc>
                          <a:spcPts val="1400"/>
                        </a:lnSpc>
                      </a:pPr>
                      <a:r>
                        <a:rPr lang="ja-JP" sz="800" kern="100" dirty="0">
                          <a:effectLst/>
                          <a:latin typeface="BIZ UDPゴシック" panose="020B0400000000000000" pitchFamily="50" charset="-128"/>
                          <a:ea typeface="BIZ UDPゴシック" panose="020B0400000000000000" pitchFamily="50" charset="-128"/>
                        </a:rPr>
                        <a:t>計測値</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nchor="ctr">
                    <a:solidFill>
                      <a:schemeClr val="bg1"/>
                    </a:solidFill>
                  </a:tcPr>
                </a:tc>
                <a:tc>
                  <a:txBody>
                    <a:bodyPr/>
                    <a:lstStyle/>
                    <a:p>
                      <a:pPr algn="r">
                        <a:lnSpc>
                          <a:spcPts val="1400"/>
                        </a:lnSpc>
                      </a:pPr>
                      <a:r>
                        <a:rPr lang="ja-JP" sz="800" kern="100" dirty="0">
                          <a:effectLst/>
                          <a:latin typeface="BIZ UDPゴシック" panose="020B0400000000000000" pitchFamily="50" charset="-128"/>
                          <a:ea typeface="BIZ UDPゴシック" panose="020B0400000000000000" pitchFamily="50" charset="-128"/>
                        </a:rPr>
                        <a:t>体重</a:t>
                      </a:r>
                      <a:r>
                        <a:rPr lang="en-US" sz="800" kern="100" dirty="0">
                          <a:effectLst/>
                          <a:latin typeface="BIZ UDPゴシック" panose="020B0400000000000000" pitchFamily="50" charset="-128"/>
                          <a:ea typeface="BIZ UDPゴシック" panose="020B0400000000000000" pitchFamily="50" charset="-128"/>
                        </a:rPr>
                        <a:t>         </a:t>
                      </a:r>
                      <a:r>
                        <a:rPr lang="ja-JP" altLang="en-US" sz="800" kern="100" dirty="0">
                          <a:effectLst/>
                          <a:latin typeface="BIZ UDPゴシック" panose="020B0400000000000000" pitchFamily="50" charset="-128"/>
                          <a:ea typeface="BIZ UDPゴシック" panose="020B0400000000000000" pitchFamily="50" charset="-128"/>
                        </a:rPr>
                        <a:t>　　</a:t>
                      </a:r>
                      <a:r>
                        <a:rPr 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ｇ　</a:t>
                      </a:r>
                      <a:r>
                        <a:rPr lang="ja-JP" altLang="en-US" sz="9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身長</a:t>
                      </a:r>
                      <a:r>
                        <a:rPr lang="ja-JP" altLang="en-US" sz="800" kern="100" dirty="0">
                          <a:effectLst/>
                          <a:latin typeface="BIZ UDPゴシック" panose="020B0400000000000000" pitchFamily="50" charset="-128"/>
                          <a:ea typeface="BIZ UDPゴシック" panose="020B0400000000000000" pitchFamily="50" charset="-128"/>
                        </a:rPr>
                        <a:t>　</a:t>
                      </a:r>
                      <a:r>
                        <a:rPr lang="en-US" sz="800" kern="100" dirty="0">
                          <a:effectLst/>
                          <a:latin typeface="BIZ UDPゴシック" panose="020B0400000000000000" pitchFamily="50" charset="-128"/>
                          <a:ea typeface="BIZ UDPゴシック" panose="020B0400000000000000" pitchFamily="50" charset="-128"/>
                        </a:rPr>
                        <a:t>         cm</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solidFill>
                      <a:schemeClr val="bg1"/>
                    </a:solidFill>
                  </a:tcPr>
                </a:tc>
                <a:extLst>
                  <a:ext uri="{0D108BD9-81ED-4DB2-BD59-A6C34878D82A}">
                    <a16:rowId xmlns:a16="http://schemas.microsoft.com/office/drawing/2014/main" val="1700428992"/>
                  </a:ext>
                </a:extLst>
              </a:tr>
              <a:tr h="253594">
                <a:tc vMerge="1">
                  <a:txBody>
                    <a:bodyPr/>
                    <a:lstStyle/>
                    <a:p>
                      <a:endParaRPr kumimoji="1" lang="ja-JP" altLang="en-US"/>
                    </a:p>
                  </a:txBody>
                  <a:tcPr/>
                </a:tc>
                <a:tc>
                  <a:txBody>
                    <a:bodyPr/>
                    <a:lstStyle/>
                    <a:p>
                      <a:pPr algn="r">
                        <a:lnSpc>
                          <a:spcPts val="1400"/>
                        </a:lnSpc>
                      </a:pPr>
                      <a:r>
                        <a:rPr lang="ja-JP" sz="800" kern="100" dirty="0">
                          <a:effectLst/>
                          <a:latin typeface="BIZ UDPゴシック" panose="020B0400000000000000" pitchFamily="50" charset="-128"/>
                          <a:ea typeface="BIZ UDPゴシック" panose="020B0400000000000000" pitchFamily="50" charset="-128"/>
                        </a:rPr>
                        <a:t>頭</a:t>
                      </a:r>
                      <a:r>
                        <a:rPr lang="ja-JP" altLang="en-US" sz="800" kern="100" dirty="0">
                          <a:effectLst/>
                          <a:latin typeface="BIZ UDPゴシック" panose="020B0400000000000000" pitchFamily="50" charset="-128"/>
                          <a:ea typeface="BIZ UDPゴシック" panose="020B0400000000000000" pitchFamily="50" charset="-128"/>
                        </a:rPr>
                        <a:t>囲</a:t>
                      </a:r>
                      <a:r>
                        <a:rPr lang="ja-JP" sz="800" kern="100" dirty="0">
                          <a:effectLst/>
                          <a:latin typeface="BIZ UDPゴシック" panose="020B0400000000000000" pitchFamily="50" charset="-128"/>
                          <a:ea typeface="BIZ UDPゴシック" panose="020B0400000000000000" pitchFamily="50" charset="-128"/>
                        </a:rPr>
                        <a:t>　　　　　 </a:t>
                      </a:r>
                      <a:r>
                        <a:rPr lang="en-US" sz="800" kern="100" dirty="0">
                          <a:effectLst/>
                          <a:latin typeface="BIZ UDPゴシック" panose="020B0400000000000000" pitchFamily="50" charset="-128"/>
                          <a:ea typeface="BIZ UDPゴシック" panose="020B0400000000000000" pitchFamily="50" charset="-128"/>
                        </a:rPr>
                        <a:t>cm</a:t>
                      </a:r>
                      <a:r>
                        <a:rPr lang="ja-JP" altLang="en-US" sz="9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胸囲　　　　　 </a:t>
                      </a:r>
                      <a:r>
                        <a:rPr lang="en-US" sz="800" kern="100" dirty="0">
                          <a:effectLst/>
                          <a:latin typeface="BIZ UDPゴシック" panose="020B0400000000000000" pitchFamily="50" charset="-128"/>
                          <a:ea typeface="BIZ UDPゴシック" panose="020B0400000000000000" pitchFamily="50" charset="-128"/>
                        </a:rPr>
                        <a:t>cm</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solidFill>
                      <a:schemeClr val="bg1"/>
                    </a:solidFill>
                  </a:tcPr>
                </a:tc>
                <a:extLst>
                  <a:ext uri="{0D108BD9-81ED-4DB2-BD59-A6C34878D82A}">
                    <a16:rowId xmlns:a16="http://schemas.microsoft.com/office/drawing/2014/main" val="2954353964"/>
                  </a:ext>
                </a:extLst>
              </a:tr>
              <a:tr h="253594">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その他</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nchor="ctr">
                    <a:solidFill>
                      <a:schemeClr val="bg1"/>
                    </a:solidFill>
                  </a:tcPr>
                </a:tc>
                <a:tc>
                  <a:txBody>
                    <a:bodyPr/>
                    <a:lstStyle/>
                    <a:p>
                      <a:pPr algn="r">
                        <a:lnSpc>
                          <a:spcPts val="1400"/>
                        </a:lnSpc>
                      </a:pPr>
                      <a:r>
                        <a:rPr lang="en-US" sz="800" kern="100" dirty="0">
                          <a:effectLst/>
                          <a:latin typeface="BIZ UDPゴシック" panose="020B0400000000000000" pitchFamily="50" charset="-128"/>
                          <a:ea typeface="BIZ UDPゴシック" panose="020B0400000000000000" pitchFamily="50" charset="-128"/>
                        </a:rPr>
                        <a:t> </a:t>
                      </a:r>
                      <a:endParaRPr lang="ja-JP" sz="900" kern="100" dirty="0">
                        <a:effectLst/>
                        <a:latin typeface="BIZ UDPゴシック" panose="020B0400000000000000" pitchFamily="50" charset="-128"/>
                        <a:ea typeface="BIZ UDPゴシック" panose="020B0400000000000000" pitchFamily="50" charset="-128"/>
                      </a:endParaRPr>
                    </a:p>
                    <a:p>
                      <a:pPr algn="r">
                        <a:lnSpc>
                          <a:spcPts val="1400"/>
                        </a:lnSpc>
                      </a:pPr>
                      <a:r>
                        <a:rPr lang="en-US" sz="800" kern="100" dirty="0">
                          <a:effectLst/>
                          <a:latin typeface="BIZ UDPゴシック" panose="020B0400000000000000" pitchFamily="50" charset="-128"/>
                          <a:ea typeface="BIZ UDPゴシック" panose="020B0400000000000000" pitchFamily="50" charset="-128"/>
                        </a:rPr>
                        <a:t>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solidFill>
                      <a:schemeClr val="bg1"/>
                    </a:solidFill>
                  </a:tcPr>
                </a:tc>
                <a:extLst>
                  <a:ext uri="{0D108BD9-81ED-4DB2-BD59-A6C34878D82A}">
                    <a16:rowId xmlns:a16="http://schemas.microsoft.com/office/drawing/2014/main" val="3019633704"/>
                  </a:ext>
                </a:extLst>
              </a:tr>
              <a:tr h="253594">
                <a:tc>
                  <a:txBody>
                    <a:bodyPr/>
                    <a:lstStyle/>
                    <a:p>
                      <a:pPr algn="just">
                        <a:lnSpc>
                          <a:spcPts val="1400"/>
                        </a:lnSpc>
                      </a:pPr>
                      <a:r>
                        <a:rPr lang="ja-JP" sz="800" kern="100" dirty="0">
                          <a:effectLst/>
                          <a:latin typeface="BIZ UDPゴシック" panose="020B0400000000000000" pitchFamily="50" charset="-128"/>
                          <a:ea typeface="BIZ UDPゴシック" panose="020B0400000000000000" pitchFamily="50" charset="-128"/>
                        </a:rPr>
                        <a:t>記録者</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nchor="ctr">
                    <a:solidFill>
                      <a:schemeClr val="bg1"/>
                    </a:solidFill>
                  </a:tcPr>
                </a:tc>
                <a:tc>
                  <a:txBody>
                    <a:bodyPr/>
                    <a:lstStyle/>
                    <a:p>
                      <a:pPr algn="r">
                        <a:lnSpc>
                          <a:spcPts val="1400"/>
                        </a:lnSpc>
                      </a:pPr>
                      <a:r>
                        <a:rPr lang="en-US" sz="800" kern="100" dirty="0">
                          <a:effectLst/>
                          <a:latin typeface="BIZ UDPゴシック" panose="020B0400000000000000" pitchFamily="50" charset="-128"/>
                          <a:ea typeface="BIZ UDPゴシック" panose="020B0400000000000000" pitchFamily="50" charset="-128"/>
                        </a:rPr>
                        <a:t> </a:t>
                      </a:r>
                      <a:endParaRPr lang="ja-JP" sz="900" kern="100" dirty="0">
                        <a:effectLst/>
                        <a:latin typeface="BIZ UDPゴシック" panose="020B0400000000000000" pitchFamily="50" charset="-128"/>
                        <a:ea typeface="BIZ UDPゴシック" panose="020B0400000000000000" pitchFamily="50" charset="-128"/>
                      </a:endParaRPr>
                    </a:p>
                    <a:p>
                      <a:pPr algn="r">
                        <a:lnSpc>
                          <a:spcPts val="1400"/>
                        </a:lnSpc>
                      </a:pPr>
                      <a:r>
                        <a:rPr lang="en-US" sz="800" kern="100" dirty="0">
                          <a:effectLst/>
                          <a:latin typeface="BIZ UDPゴシック" panose="020B0400000000000000" pitchFamily="50" charset="-128"/>
                          <a:ea typeface="BIZ UDPゴシック" panose="020B0400000000000000" pitchFamily="50" charset="-128"/>
                        </a:rPr>
                        <a:t>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9801" marR="59801" marT="0" marB="0">
                    <a:solidFill>
                      <a:schemeClr val="bg1"/>
                    </a:solidFill>
                  </a:tcPr>
                </a:tc>
                <a:extLst>
                  <a:ext uri="{0D108BD9-81ED-4DB2-BD59-A6C34878D82A}">
                    <a16:rowId xmlns:a16="http://schemas.microsoft.com/office/drawing/2014/main" val="1727711539"/>
                  </a:ext>
                </a:extLst>
              </a:tr>
            </a:tbl>
          </a:graphicData>
        </a:graphic>
      </p:graphicFrame>
      <p:sp>
        <p:nvSpPr>
          <p:cNvPr id="7" name="テキスト ボックス 6">
            <a:extLst>
              <a:ext uri="{FF2B5EF4-FFF2-40B4-BE49-F238E27FC236}">
                <a16:creationId xmlns:a16="http://schemas.microsoft.com/office/drawing/2014/main" id="{880700EC-5BD1-C291-9A35-FBDC0BB2C949}"/>
              </a:ext>
            </a:extLst>
          </p:cNvPr>
          <p:cNvSpPr txBox="1"/>
          <p:nvPr/>
        </p:nvSpPr>
        <p:spPr>
          <a:xfrm>
            <a:off x="451009" y="353963"/>
            <a:ext cx="2326058" cy="255391"/>
          </a:xfrm>
          <a:prstGeom prst="rect">
            <a:avLst/>
          </a:prstGeom>
          <a:noFill/>
        </p:spPr>
        <p:txBody>
          <a:bodyPr wrap="square">
            <a:spAutoFit/>
          </a:bodyPr>
          <a:lstStyle/>
          <a:p>
            <a:pPr algn="l">
              <a:lnSpc>
                <a:spcPts val="1400"/>
              </a:lnSpc>
            </a:pPr>
            <a:r>
              <a:rPr lang="ja-JP" altLang="ja-JP" sz="9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生まれたときの</a:t>
            </a:r>
            <a:r>
              <a:rPr lang="ja-JP" altLang="ja-JP" sz="900" u="sng"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9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ちゃん</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A30FDB5F-1FDF-3966-4C89-D29F614E4C0E}"/>
              </a:ext>
            </a:extLst>
          </p:cNvPr>
          <p:cNvSpPr/>
          <p:nvPr/>
        </p:nvSpPr>
        <p:spPr>
          <a:xfrm>
            <a:off x="462686" y="2649261"/>
            <a:ext cx="1427233" cy="262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ja-JP" sz="9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MEMO</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B0C6D459-9950-A77C-1B33-45D3D8DA2224}"/>
              </a:ext>
            </a:extLst>
          </p:cNvPr>
          <p:cNvSpPr/>
          <p:nvPr/>
        </p:nvSpPr>
        <p:spPr>
          <a:xfrm>
            <a:off x="439473" y="2966516"/>
            <a:ext cx="2893695" cy="187141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ロゴ, カレンダー&#10;&#10;自動的に生成された説明">
            <a:extLst>
              <a:ext uri="{FF2B5EF4-FFF2-40B4-BE49-F238E27FC236}">
                <a16:creationId xmlns:a16="http://schemas.microsoft.com/office/drawing/2014/main" id="{6E6D54AA-590C-36D0-910D-379C7B727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000" y="4263319"/>
            <a:ext cx="927328" cy="710368"/>
          </a:xfrm>
          <a:prstGeom prst="rect">
            <a:avLst/>
          </a:prstGeom>
        </p:spPr>
      </p:pic>
      <p:sp>
        <p:nvSpPr>
          <p:cNvPr id="2" name="テキスト ボックス 1">
            <a:extLst>
              <a:ext uri="{FF2B5EF4-FFF2-40B4-BE49-F238E27FC236}">
                <a16:creationId xmlns:a16="http://schemas.microsoft.com/office/drawing/2014/main" id="{ED726A2C-680E-E579-0B5F-A492C911CA0D}"/>
              </a:ext>
            </a:extLst>
          </p:cNvPr>
          <p:cNvSpPr txBox="1"/>
          <p:nvPr/>
        </p:nvSpPr>
        <p:spPr>
          <a:xfrm>
            <a:off x="323410" y="4936597"/>
            <a:ext cx="263214"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9</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8028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72101-4982-A49E-935F-0A3A1CB24ED3}"/>
            </a:ext>
          </a:extLst>
        </p:cNvPr>
        <p:cNvGrpSpPr/>
        <p:nvPr/>
      </p:nvGrpSpPr>
      <p:grpSpPr>
        <a:xfrm>
          <a:off x="0" y="0"/>
          <a:ext cx="0" cy="0"/>
          <a:chOff x="0" y="0"/>
          <a:chExt cx="0" cy="0"/>
        </a:xfrm>
      </p:grpSpPr>
      <p:pic>
        <p:nvPicPr>
          <p:cNvPr id="4" name="図 3" descr="自然, 水, 雨, 屋外 が含まれている画像&#10;&#10;自動的に生成された説明">
            <a:extLst>
              <a:ext uri="{FF2B5EF4-FFF2-40B4-BE49-F238E27FC236}">
                <a16:creationId xmlns:a16="http://schemas.microsoft.com/office/drawing/2014/main" id="{857B68C2-AA81-F5A5-C936-9EBA19468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5" name="正方形/長方形 4">
            <a:extLst>
              <a:ext uri="{FF2B5EF4-FFF2-40B4-BE49-F238E27FC236}">
                <a16:creationId xmlns:a16="http://schemas.microsoft.com/office/drawing/2014/main" id="{3E5EFC8B-1A08-9769-79E3-4BDEE4DAFA1A}"/>
              </a:ext>
            </a:extLst>
          </p:cNvPr>
          <p:cNvSpPr/>
          <p:nvPr/>
        </p:nvSpPr>
        <p:spPr>
          <a:xfrm>
            <a:off x="451009" y="346325"/>
            <a:ext cx="2877820" cy="262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pPr>
            <a:endParaRPr lang="ja-JP" sz="1050" kern="100" dirty="0">
              <a:effectLst/>
              <a:ea typeface="游明朝" panose="02020400000000000000" pitchFamily="18"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1FCB27A3-B81E-4C69-36E5-DE42345D2CB8}"/>
              </a:ext>
            </a:extLst>
          </p:cNvPr>
          <p:cNvSpPr/>
          <p:nvPr/>
        </p:nvSpPr>
        <p:spPr>
          <a:xfrm>
            <a:off x="453796" y="179070"/>
            <a:ext cx="2895600" cy="4302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eaLnBrk="1" fontAlgn="auto" latinLnBrk="0" hangingPunct="1">
              <a:lnSpc>
                <a:spcPts val="1400"/>
              </a:lnSpc>
              <a:spcBef>
                <a:spcPts val="0"/>
              </a:spcBef>
              <a:spcAft>
                <a:spcPts val="0"/>
              </a:spcAft>
              <a:buClrTx/>
              <a:buSzTx/>
              <a:buFontTx/>
              <a:buNone/>
              <a:tabLst/>
              <a:defRPr/>
            </a:pPr>
            <a:r>
              <a:rPr kumimoji="0" lang="en-US" sz="900" b="1" i="0" u="none" strike="noStrike" kern="100" cap="none" spc="0" normalizeH="0" baseline="0" noProof="0" dirty="0">
                <a:ln>
                  <a:noFill/>
                </a:ln>
                <a:solidFill>
                  <a:srgbClr val="000000"/>
                </a:solidFill>
                <a:effectLst/>
                <a:uLnTx/>
                <a:uFillTx/>
                <a:latin typeface="BIZ UDPゴシック" panose="020B0400000000000000" pitchFamily="50" charset="-128"/>
                <a:ea typeface="游明朝" panose="02020400000000000000" pitchFamily="18" charset="-128"/>
                <a:cs typeface="Times New Roman" panose="02020603050405020304" pitchFamily="18" charset="0"/>
              </a:rPr>
              <a:t>NICU/GCU</a:t>
            </a:r>
            <a:r>
              <a:rPr kumimoji="0" lang="ja-JP" altLang="en-US" sz="900" b="1" i="0" u="none" strike="noStrike" kern="100" cap="none" spc="0" normalizeH="0" baseline="0" noProof="0" dirty="0">
                <a:ln>
                  <a:noFill/>
                </a:ln>
                <a:solidFill>
                  <a:srgbClr val="000000"/>
                </a:solidFill>
                <a:effectLst/>
                <a:uLnTx/>
                <a:uFillTx/>
                <a:latin typeface="游明朝" panose="020F0502020204030204"/>
                <a:ea typeface="BIZ UDPゴシック" panose="020B0400000000000000" pitchFamily="50" charset="-128"/>
                <a:cs typeface="Times New Roman" panose="02020603050405020304" pitchFamily="18" charset="0"/>
              </a:rPr>
              <a:t>での記録</a:t>
            </a:r>
            <a:endParaRPr kumimoji="0" lang="ja-JP" altLang="en-US" sz="105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l" defTabSz="914400" eaLnBrk="1" fontAlgn="auto" latinLnBrk="0" hangingPunct="1">
              <a:lnSpc>
                <a:spcPts val="14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srgbClr val="000000"/>
                </a:solidFill>
                <a:effectLst/>
                <a:uLnTx/>
                <a:uFillTx/>
                <a:latin typeface="游明朝" panose="020F0502020204030204"/>
                <a:ea typeface="BIZ UDPゴシック" panose="020B0400000000000000" pitchFamily="50" charset="-128"/>
                <a:cs typeface="Times New Roman" panose="02020603050405020304" pitchFamily="18" charset="0"/>
              </a:rPr>
              <a:t>転院後の様子も記録しておきましょう。</a:t>
            </a:r>
            <a:endParaRPr kumimoji="0" lang="ja-JP" altLang="en-US" sz="105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graphicFrame>
        <p:nvGraphicFramePr>
          <p:cNvPr id="10" name="表 9">
            <a:extLst>
              <a:ext uri="{FF2B5EF4-FFF2-40B4-BE49-F238E27FC236}">
                <a16:creationId xmlns:a16="http://schemas.microsoft.com/office/drawing/2014/main" id="{49EA50FF-BF1C-226C-4E80-A2C29EDEECD1}"/>
              </a:ext>
            </a:extLst>
          </p:cNvPr>
          <p:cNvGraphicFramePr>
            <a:graphicFrameLocks noGrp="1"/>
          </p:cNvGraphicFramePr>
          <p:nvPr>
            <p:extLst>
              <p:ext uri="{D42A27DB-BD31-4B8C-83A1-F6EECF244321}">
                <p14:modId xmlns:p14="http://schemas.microsoft.com/office/powerpoint/2010/main" val="1190854976"/>
              </p:ext>
            </p:extLst>
          </p:nvPr>
        </p:nvGraphicFramePr>
        <p:xfrm>
          <a:off x="592666" y="609319"/>
          <a:ext cx="2877819" cy="4372005"/>
        </p:xfrm>
        <a:graphic>
          <a:graphicData uri="http://schemas.openxmlformats.org/drawingml/2006/table">
            <a:tbl>
              <a:tblPr firstRow="1" firstCol="1" bandRow="1">
                <a:tableStyleId>{5940675A-B579-460E-94D1-54222C63F5DA}</a:tableStyleId>
              </a:tblPr>
              <a:tblGrid>
                <a:gridCol w="958595">
                  <a:extLst>
                    <a:ext uri="{9D8B030D-6E8A-4147-A177-3AD203B41FA5}">
                      <a16:colId xmlns:a16="http://schemas.microsoft.com/office/drawing/2014/main" val="2637108408"/>
                    </a:ext>
                  </a:extLst>
                </a:gridCol>
                <a:gridCol w="1919224">
                  <a:extLst>
                    <a:ext uri="{9D8B030D-6E8A-4147-A177-3AD203B41FA5}">
                      <a16:colId xmlns:a16="http://schemas.microsoft.com/office/drawing/2014/main" val="1598992132"/>
                    </a:ext>
                  </a:extLst>
                </a:gridCol>
              </a:tblGrid>
              <a:tr h="397455">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人工呼吸器</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なし　・　あり</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抜管した日（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3905083715"/>
                  </a:ext>
                </a:extLst>
              </a:tr>
              <a:tr h="397455">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酸素療法</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なし　・　あり</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終了日（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3066165524"/>
                  </a:ext>
                </a:extLst>
              </a:tr>
              <a:tr h="397455">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輸血・血液製剤</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赤血球・血小板・</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その他（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2781387856"/>
                  </a:ext>
                </a:extLst>
              </a:tr>
              <a:tr h="397455">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保育器収容</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なし　・　あり</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コットに出た日（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2410752975"/>
                  </a:ext>
                </a:extLst>
              </a:tr>
              <a:tr h="187519">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経管栄養</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なし・あり（終了日　　　　　　　　</a:t>
                      </a:r>
                      <a:r>
                        <a:rPr lang="en-US" altLang="ja-JP"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3656343768"/>
                  </a:ext>
                </a:extLst>
              </a:tr>
              <a:tr h="187519">
                <a:tc>
                  <a:txBody>
                    <a:bodyPr/>
                    <a:lstStyle/>
                    <a:p>
                      <a:pPr algn="l">
                        <a:lnSpc>
                          <a:spcPts val="1400"/>
                        </a:lnSpc>
                      </a:pPr>
                      <a:r>
                        <a:rPr lang="ja-JP" altLang="en-US" sz="800" kern="100" dirty="0">
                          <a:effectLst/>
                          <a:latin typeface="BIZ UDPゴシック" panose="020B0400000000000000" pitchFamily="50" charset="-128"/>
                          <a:ea typeface="BIZ UDPゴシック" panose="020B0400000000000000" pitchFamily="50" charset="-128"/>
                        </a:rPr>
                        <a:t>経口</a:t>
                      </a:r>
                      <a:r>
                        <a:rPr lang="ja-JP" sz="800" kern="100" dirty="0">
                          <a:effectLst/>
                          <a:latin typeface="BIZ UDPゴシック" panose="020B0400000000000000" pitchFamily="50" charset="-128"/>
                          <a:ea typeface="BIZ UDPゴシック" panose="020B0400000000000000" pitchFamily="50" charset="-128"/>
                        </a:rPr>
                        <a:t>哺乳開始</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　　　　　年　　　　　月　　　　　日～</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57363825"/>
                  </a:ext>
                </a:extLst>
              </a:tr>
              <a:tr h="607391">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未熟児網膜症</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なし　・　あり</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　治療なし　・　光凝固　・</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その他　　　　　　　　　　　　　　　</a:t>
                      </a:r>
                      <a:r>
                        <a:rPr lang="en-US" altLang="ja-JP"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3099246095"/>
                  </a:ext>
                </a:extLst>
              </a:tr>
              <a:tr h="607391">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未熟児貧血</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なし　・　あり</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　鉄剤　・　エリスロポエチン　・</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その他　　　　　　　　　　　　　　　</a:t>
                      </a:r>
                      <a:r>
                        <a:rPr lang="en-US" altLang="ja-JP"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2408559498"/>
                  </a:ext>
                </a:extLst>
              </a:tr>
              <a:tr h="397455">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頭部</a:t>
                      </a:r>
                      <a:r>
                        <a:rPr lang="en-US" sz="800" kern="100" dirty="0">
                          <a:effectLst/>
                          <a:latin typeface="BIZ UDPゴシック" panose="020B0400000000000000" pitchFamily="50" charset="-128"/>
                          <a:ea typeface="BIZ UDPゴシック" panose="020B0400000000000000" pitchFamily="50" charset="-128"/>
                        </a:rPr>
                        <a:t>MRI</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　　　　　年　　　　　月　　　　　日</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所見（　　　　　　　　　　　　　　　　　</a:t>
                      </a:r>
                      <a:r>
                        <a:rPr lang="en-US" altLang="ja-JP"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332807372"/>
                  </a:ext>
                </a:extLst>
              </a:tr>
              <a:tr h="397455">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聴覚検査</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　　　　　年　　　　　月　　　　　日</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結果（　　　　　　　　　　　　　　　　</a:t>
                      </a:r>
                      <a:r>
                        <a:rPr lang="en-US" altLang="ja-JP"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3731821792"/>
                  </a:ext>
                </a:extLst>
              </a:tr>
              <a:tr h="397455">
                <a:tc>
                  <a:txBody>
                    <a:bodyPr/>
                    <a:lstStyle/>
                    <a:p>
                      <a:pPr algn="l">
                        <a:lnSpc>
                          <a:spcPts val="1400"/>
                        </a:lnSpc>
                      </a:pPr>
                      <a:r>
                        <a:rPr lang="ja-JP" sz="800" kern="100">
                          <a:effectLst/>
                          <a:latin typeface="BIZ UDPゴシック" panose="020B0400000000000000" pitchFamily="50" charset="-128"/>
                          <a:ea typeface="BIZ UDPゴシック" panose="020B0400000000000000" pitchFamily="50" charset="-128"/>
                        </a:rPr>
                        <a:t>手術</a:t>
                      </a:r>
                      <a:endParaRPr lang="ja-JP" sz="10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tc>
                  <a:txBody>
                    <a:bodyPr/>
                    <a:lstStyle/>
                    <a:p>
                      <a:pPr algn="l">
                        <a:lnSpc>
                          <a:spcPts val="1400"/>
                        </a:lnSpc>
                      </a:pPr>
                      <a:r>
                        <a:rPr lang="ja-JP" sz="800" kern="100" dirty="0">
                          <a:effectLst/>
                          <a:latin typeface="BIZ UDPゴシック" panose="020B0400000000000000" pitchFamily="50" charset="-128"/>
                          <a:ea typeface="BIZ UDPゴシック" panose="020B0400000000000000" pitchFamily="50" charset="-128"/>
                        </a:rPr>
                        <a:t>なし　・　あり</a:t>
                      </a:r>
                      <a:endParaRPr lang="ja-JP" sz="100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800" kern="100" dirty="0">
                          <a:effectLst/>
                          <a:latin typeface="BIZ UDPゴシック" panose="020B0400000000000000" pitchFamily="50" charset="-128"/>
                          <a:ea typeface="BIZ UDPゴシック" panose="020B0400000000000000" pitchFamily="50" charset="-128"/>
                        </a:rPr>
                        <a:t>（　　　　　　　　　　　　　　　　　　　</a:t>
                      </a:r>
                      <a:r>
                        <a:rPr lang="en-US" altLang="ja-JP"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135" marR="62135" marT="0" marB="0">
                    <a:solidFill>
                      <a:schemeClr val="bg1"/>
                    </a:solidFill>
                  </a:tcPr>
                </a:tc>
                <a:extLst>
                  <a:ext uri="{0D108BD9-81ED-4DB2-BD59-A6C34878D82A}">
                    <a16:rowId xmlns:a16="http://schemas.microsoft.com/office/drawing/2014/main" val="620316835"/>
                  </a:ext>
                </a:extLst>
              </a:tr>
            </a:tbl>
          </a:graphicData>
        </a:graphic>
      </p:graphicFrame>
      <p:sp>
        <p:nvSpPr>
          <p:cNvPr id="3" name="テキスト ボックス 2">
            <a:extLst>
              <a:ext uri="{FF2B5EF4-FFF2-40B4-BE49-F238E27FC236}">
                <a16:creationId xmlns:a16="http://schemas.microsoft.com/office/drawing/2014/main" id="{8F89FEE7-ABF3-88B6-2D86-5A7226E9A216}"/>
              </a:ext>
            </a:extLst>
          </p:cNvPr>
          <p:cNvSpPr txBox="1"/>
          <p:nvPr/>
        </p:nvSpPr>
        <p:spPr>
          <a:xfrm>
            <a:off x="3163274" y="4942144"/>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r>
              <a:rPr kumimoji="1" lang="en-US" altLang="ja-JP" sz="800" dirty="0">
                <a:latin typeface="BIZ UDPゴシック" panose="020B0400000000000000" pitchFamily="50" charset="-128"/>
                <a:ea typeface="BIZ UDPゴシック" panose="020B0400000000000000" pitchFamily="50" charset="-128"/>
              </a:rPr>
              <a:t>0</a:t>
            </a:r>
          </a:p>
        </p:txBody>
      </p:sp>
    </p:spTree>
    <p:extLst>
      <p:ext uri="{BB962C8B-B14F-4D97-AF65-F5344CB8AC3E}">
        <p14:creationId xmlns:p14="http://schemas.microsoft.com/office/powerpoint/2010/main" val="308023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0B7C8-2EB8-38B4-421D-BA13FDC7B3FD}"/>
            </a:ext>
          </a:extLst>
        </p:cNvPr>
        <p:cNvGrpSpPr/>
        <p:nvPr/>
      </p:nvGrpSpPr>
      <p:grpSpPr>
        <a:xfrm>
          <a:off x="0" y="0"/>
          <a:ext cx="0" cy="0"/>
          <a:chOff x="0" y="0"/>
          <a:chExt cx="0" cy="0"/>
        </a:xfrm>
      </p:grpSpPr>
      <p:pic>
        <p:nvPicPr>
          <p:cNvPr id="10" name="図 9" descr="背景パターン&#10;&#10;自動的に生成された説明">
            <a:extLst>
              <a:ext uri="{FF2B5EF4-FFF2-40B4-BE49-F238E27FC236}">
                <a16:creationId xmlns:a16="http://schemas.microsoft.com/office/drawing/2014/main" id="{0456E175-258E-AE5D-104F-4A9D2B8D1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5C5B21D5-5A0F-42E6-44E6-DCE2A3663D6E}"/>
              </a:ext>
            </a:extLst>
          </p:cNvPr>
          <p:cNvSpPr/>
          <p:nvPr/>
        </p:nvSpPr>
        <p:spPr>
          <a:xfrm>
            <a:off x="431006" y="516467"/>
            <a:ext cx="2909898" cy="855758"/>
          </a:xfrm>
          <a:prstGeom prst="roundRect">
            <a:avLst>
              <a:gd name="adj" fmla="val 19980"/>
            </a:avLst>
          </a:prstGeom>
          <a:solidFill>
            <a:srgbClr val="FF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F1AD01F-BC35-3C16-63CB-4CB914CB9378}"/>
              </a:ext>
            </a:extLst>
          </p:cNvPr>
          <p:cNvSpPr/>
          <p:nvPr/>
        </p:nvSpPr>
        <p:spPr>
          <a:xfrm>
            <a:off x="320940" y="189018"/>
            <a:ext cx="2917825" cy="3274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000" b="1" u="sng" kern="100" dirty="0">
                <a:solidFill>
                  <a:srgbClr val="000000"/>
                </a:solidFill>
                <a:effectLst/>
                <a:ea typeface="BIZ UDPゴシック" panose="020B0400000000000000" pitchFamily="50" charset="-128"/>
                <a:cs typeface="Times New Roman" panose="02020603050405020304" pitchFamily="18" charset="0"/>
              </a:rPr>
              <a:t>　　　　　　　　</a:t>
            </a:r>
            <a:r>
              <a:rPr lang="ja-JP" sz="1000" b="1" kern="100" dirty="0">
                <a:solidFill>
                  <a:srgbClr val="000000"/>
                </a:solidFill>
                <a:effectLst/>
                <a:ea typeface="BIZ UDPゴシック" panose="020B0400000000000000" pitchFamily="50" charset="-128"/>
                <a:cs typeface="Times New Roman" panose="02020603050405020304" pitchFamily="18" charset="0"/>
              </a:rPr>
              <a:t>ちゃんと家族の「はじめて」の記録</a:t>
            </a:r>
            <a:endParaRPr lang="ja-JP" sz="1050" b="1"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A29357E8-8D53-75F7-2DCE-0754322FA6E7}"/>
              </a:ext>
            </a:extLst>
          </p:cNvPr>
          <p:cNvSpPr/>
          <p:nvPr/>
        </p:nvSpPr>
        <p:spPr>
          <a:xfrm>
            <a:off x="431006" y="516467"/>
            <a:ext cx="2917825" cy="8464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14300" algn="l">
              <a:lnSpc>
                <a:spcPct val="115000"/>
              </a:lnSpc>
            </a:pPr>
            <a:r>
              <a:rPr lang="ja-JP" sz="900" kern="100" dirty="0">
                <a:solidFill>
                  <a:srgbClr val="000000"/>
                </a:solidFill>
                <a:effectLst/>
                <a:ea typeface="BIZ UDPゴシック" panose="020B0400000000000000" pitchFamily="50" charset="-128"/>
                <a:cs typeface="Times New Roman" panose="02020603050405020304" pitchFamily="18" charset="0"/>
              </a:rPr>
              <a:t>赤ちゃんは、小さく生まれてもそれぞれのスピードで一歩ずつ確実に成長していきます。</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900" kern="100" dirty="0">
                <a:solidFill>
                  <a:srgbClr val="000000"/>
                </a:solidFill>
                <a:effectLst/>
                <a:ea typeface="BIZ UDPゴシック" panose="020B0400000000000000" pitchFamily="50" charset="-128"/>
                <a:cs typeface="Times New Roman" panose="02020603050405020304" pitchFamily="18" charset="0"/>
              </a:rPr>
              <a:t>　その中で、たくさんの「はじめて」に出会います。たった一度の「はじめて」の出来事やその時の気持ちなどを記録しておきましょう。</a:t>
            </a: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26581E57-E497-0DFE-1E20-85B1AEF7CCBE}"/>
              </a:ext>
            </a:extLst>
          </p:cNvPr>
          <p:cNvSpPr/>
          <p:nvPr/>
        </p:nvSpPr>
        <p:spPr>
          <a:xfrm>
            <a:off x="446133" y="1489485"/>
            <a:ext cx="2902698" cy="824230"/>
          </a:xfrm>
          <a:prstGeom prst="roundRect">
            <a:avLst/>
          </a:prstGeom>
          <a:solidFill>
            <a:schemeClr val="bg1"/>
          </a:solidFill>
          <a:ln w="12700" cap="flat" cmpd="sng" algn="ctr">
            <a:solidFill>
              <a:srgbClr val="A078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はじめて</a:t>
            </a: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ちゃんと会った日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2646C1AC-0C0B-63F0-F3D7-E6E2E63B056A}"/>
              </a:ext>
            </a:extLst>
          </p:cNvPr>
          <p:cNvSpPr/>
          <p:nvPr/>
        </p:nvSpPr>
        <p:spPr>
          <a:xfrm>
            <a:off x="445406" y="2449182"/>
            <a:ext cx="2902698" cy="824230"/>
          </a:xfrm>
          <a:prstGeom prst="roundRect">
            <a:avLst/>
          </a:prstGeom>
          <a:solidFill>
            <a:schemeClr val="bg1"/>
          </a:solidFill>
          <a:ln w="12700" cap="flat" cmpd="sng" algn="ctr">
            <a:solidFill>
              <a:srgbClr val="A078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dirty="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はじめて</a:t>
            </a:r>
            <a:r>
              <a:rPr lang="ja-JP" sz="800" u="sng"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ちゃんに触った日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en-US" sz="800" u="none" strike="noStrike"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7F2BD8DB-7CC0-7182-6905-EFEE31FD9A54}"/>
              </a:ext>
            </a:extLst>
          </p:cNvPr>
          <p:cNvSpPr/>
          <p:nvPr/>
        </p:nvSpPr>
        <p:spPr>
          <a:xfrm>
            <a:off x="438206" y="3387312"/>
            <a:ext cx="2902698" cy="824230"/>
          </a:xfrm>
          <a:prstGeom prst="roundRect">
            <a:avLst/>
          </a:prstGeom>
          <a:solidFill>
            <a:schemeClr val="bg1"/>
          </a:solidFill>
          <a:ln w="12700" cap="flat" cmpd="sng" algn="ctr">
            <a:solidFill>
              <a:srgbClr val="A078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はじめて</a:t>
            </a: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ちゃんの声を聴いた日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F585E608-7081-087D-EBDA-7DFBEE47EA8D}"/>
              </a:ext>
            </a:extLst>
          </p:cNvPr>
          <p:cNvSpPr/>
          <p:nvPr/>
        </p:nvSpPr>
        <p:spPr>
          <a:xfrm>
            <a:off x="438206" y="4328802"/>
            <a:ext cx="2902698" cy="824230"/>
          </a:xfrm>
          <a:prstGeom prst="roundRect">
            <a:avLst/>
          </a:prstGeom>
          <a:solidFill>
            <a:schemeClr val="bg1"/>
          </a:solidFill>
          <a:ln w="12700" cap="flat" cmpd="sng" algn="ctr">
            <a:solidFill>
              <a:srgbClr val="A078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はじめて</a:t>
            </a: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ちゃんを抱っこした日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descr="挿絵 が含まれている画像&#10;&#10;自動的に生成された説明">
            <a:extLst>
              <a:ext uri="{FF2B5EF4-FFF2-40B4-BE49-F238E27FC236}">
                <a16:creationId xmlns:a16="http://schemas.microsoft.com/office/drawing/2014/main" id="{2B448B78-F153-1AE5-516F-28EF8C997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64" y="1958762"/>
            <a:ext cx="562388" cy="315802"/>
          </a:xfrm>
          <a:prstGeom prst="rect">
            <a:avLst/>
          </a:prstGeom>
        </p:spPr>
      </p:pic>
      <p:sp>
        <p:nvSpPr>
          <p:cNvPr id="2" name="正方形/長方形 1">
            <a:extLst>
              <a:ext uri="{FF2B5EF4-FFF2-40B4-BE49-F238E27FC236}">
                <a16:creationId xmlns:a16="http://schemas.microsoft.com/office/drawing/2014/main" id="{AB7BCFE1-1C66-9B98-E688-D86552FB931F}"/>
              </a:ext>
            </a:extLst>
          </p:cNvPr>
          <p:cNvSpPr/>
          <p:nvPr/>
        </p:nvSpPr>
        <p:spPr>
          <a:xfrm>
            <a:off x="541073" y="273600"/>
            <a:ext cx="639726" cy="160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C5C5BA2-F0B1-A12A-332C-D401F1E5D6D7}"/>
              </a:ext>
            </a:extLst>
          </p:cNvPr>
          <p:cNvSpPr txBox="1"/>
          <p:nvPr/>
        </p:nvSpPr>
        <p:spPr>
          <a:xfrm>
            <a:off x="3394710" y="4928056"/>
            <a:ext cx="312906"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158239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CACAE-2432-6074-3D85-EBD139762D51}"/>
            </a:ext>
          </a:extLst>
        </p:cNvPr>
        <p:cNvGrpSpPr/>
        <p:nvPr/>
      </p:nvGrpSpPr>
      <p:grpSpPr>
        <a:xfrm>
          <a:off x="0" y="0"/>
          <a:ext cx="0" cy="0"/>
          <a:chOff x="0" y="0"/>
          <a:chExt cx="0" cy="0"/>
        </a:xfrm>
      </p:grpSpPr>
      <p:pic>
        <p:nvPicPr>
          <p:cNvPr id="12" name="図 11" descr="背景パターン&#10;&#10;自動的に生成された説明">
            <a:extLst>
              <a:ext uri="{FF2B5EF4-FFF2-40B4-BE49-F238E27FC236}">
                <a16:creationId xmlns:a16="http://schemas.microsoft.com/office/drawing/2014/main" id="{5F1993D4-4A20-4433-B3EB-0992E4102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13" name="四角形: 角を丸くする 12">
            <a:extLst>
              <a:ext uri="{FF2B5EF4-FFF2-40B4-BE49-F238E27FC236}">
                <a16:creationId xmlns:a16="http://schemas.microsoft.com/office/drawing/2014/main" id="{5ADABC6B-01AD-8DAE-F333-FAEB10317D79}"/>
              </a:ext>
            </a:extLst>
          </p:cNvPr>
          <p:cNvSpPr/>
          <p:nvPr/>
        </p:nvSpPr>
        <p:spPr>
          <a:xfrm>
            <a:off x="431006" y="474135"/>
            <a:ext cx="2909898" cy="332746"/>
          </a:xfrm>
          <a:prstGeom prst="roundRect">
            <a:avLst>
              <a:gd name="adj" fmla="val 19980"/>
            </a:avLst>
          </a:prstGeom>
          <a:solidFill>
            <a:srgbClr val="FF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4497D15-AC7B-0D9B-90A4-A31EB1124ACD}"/>
              </a:ext>
            </a:extLst>
          </p:cNvPr>
          <p:cNvSpPr/>
          <p:nvPr/>
        </p:nvSpPr>
        <p:spPr>
          <a:xfrm>
            <a:off x="569542" y="152929"/>
            <a:ext cx="2877820" cy="3212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1050" kern="100" dirty="0">
                <a:solidFill>
                  <a:srgbClr val="000000"/>
                </a:solidFill>
                <a:effectLst/>
                <a:ea typeface="BIZ UDPゴシック" panose="020B0400000000000000" pitchFamily="50" charset="-128"/>
                <a:cs typeface="Times New Roman" panose="02020603050405020304" pitchFamily="18" charset="0"/>
              </a:rPr>
              <a:t>「はじめて」の記録を自由に書いてください。</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DB6F9C8A-7A66-F34C-3143-CCEFDB042F10}"/>
              </a:ext>
            </a:extLst>
          </p:cNvPr>
          <p:cNvSpPr/>
          <p:nvPr/>
        </p:nvSpPr>
        <p:spPr>
          <a:xfrm>
            <a:off x="569542" y="348456"/>
            <a:ext cx="2877820" cy="5572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pPr>
            <a:r>
              <a:rPr lang="ja-JP" sz="800" kern="100" dirty="0">
                <a:solidFill>
                  <a:srgbClr val="000000"/>
                </a:solidFill>
                <a:effectLst/>
                <a:ea typeface="BIZ UDPゴシック" panose="020B0400000000000000" pitchFamily="50" charset="-128"/>
                <a:cs typeface="Times New Roman" panose="02020603050405020304" pitchFamily="18" charset="0"/>
              </a:rPr>
              <a:t>例えば・・・「はじめて、母乳やミルクをあげた日」、「はじめて、チューブやテープが何もついていないお顔がみられた日」</a:t>
            </a: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37E4BA63-6838-F78D-42F8-5FBE21DCB4BC}"/>
              </a:ext>
            </a:extLst>
          </p:cNvPr>
          <p:cNvSpPr/>
          <p:nvPr/>
        </p:nvSpPr>
        <p:spPr>
          <a:xfrm>
            <a:off x="442942" y="2133138"/>
            <a:ext cx="2877820" cy="571500"/>
          </a:xfrm>
          <a:prstGeom prst="roundRect">
            <a:avLst/>
          </a:prstGeom>
          <a:solidFill>
            <a:schemeClr val="bg1"/>
          </a:solidFill>
          <a:ln w="12700" cap="flat" cmpd="sng" algn="ctr">
            <a:solidFill>
              <a:srgbClr val="808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B95A0DF0-2EA7-C04F-68A8-9DB602622E75}"/>
              </a:ext>
            </a:extLst>
          </p:cNvPr>
          <p:cNvSpPr/>
          <p:nvPr/>
        </p:nvSpPr>
        <p:spPr>
          <a:xfrm>
            <a:off x="443410" y="2765724"/>
            <a:ext cx="2877351" cy="571500"/>
          </a:xfrm>
          <a:prstGeom prst="roundRect">
            <a:avLst/>
          </a:prstGeom>
          <a:solidFill>
            <a:schemeClr val="bg1"/>
          </a:solidFill>
          <a:ln w="12700" cap="flat" cmpd="sng" algn="ctr">
            <a:solidFill>
              <a:srgbClr val="808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144294A3-5D29-348F-7C22-350C1CC42539}"/>
              </a:ext>
            </a:extLst>
          </p:cNvPr>
          <p:cNvSpPr/>
          <p:nvPr/>
        </p:nvSpPr>
        <p:spPr>
          <a:xfrm>
            <a:off x="442941" y="3414101"/>
            <a:ext cx="2877351" cy="571500"/>
          </a:xfrm>
          <a:prstGeom prst="roundRect">
            <a:avLst/>
          </a:prstGeom>
          <a:solidFill>
            <a:schemeClr val="bg1"/>
          </a:solidFill>
          <a:ln w="12700" cap="flat" cmpd="sng" algn="ctr">
            <a:solidFill>
              <a:srgbClr val="808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41A2F31E-6D5A-9929-441C-EBE5A006B323}"/>
              </a:ext>
            </a:extLst>
          </p:cNvPr>
          <p:cNvSpPr/>
          <p:nvPr/>
        </p:nvSpPr>
        <p:spPr>
          <a:xfrm>
            <a:off x="441915" y="4055278"/>
            <a:ext cx="2877351" cy="571500"/>
          </a:xfrm>
          <a:prstGeom prst="roundRect">
            <a:avLst/>
          </a:prstGeom>
          <a:solidFill>
            <a:schemeClr val="bg1"/>
          </a:solidFill>
          <a:ln w="12700" cap="flat" cmpd="sng" algn="ctr">
            <a:solidFill>
              <a:srgbClr val="808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01960711-2754-E57B-6B21-0277AD684BE3}"/>
              </a:ext>
            </a:extLst>
          </p:cNvPr>
          <p:cNvSpPr/>
          <p:nvPr/>
        </p:nvSpPr>
        <p:spPr>
          <a:xfrm>
            <a:off x="442942" y="1500552"/>
            <a:ext cx="2877820" cy="571500"/>
          </a:xfrm>
          <a:prstGeom prst="roundRect">
            <a:avLst/>
          </a:prstGeom>
          <a:solidFill>
            <a:schemeClr val="bg1"/>
          </a:solidFill>
          <a:ln w="12700" cap="flat" cmpd="sng" algn="ctr">
            <a:solidFill>
              <a:srgbClr val="808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F8D42B12-E773-168C-BC7B-BCF20D2F5625}"/>
              </a:ext>
            </a:extLst>
          </p:cNvPr>
          <p:cNvSpPr/>
          <p:nvPr/>
        </p:nvSpPr>
        <p:spPr>
          <a:xfrm>
            <a:off x="443411" y="867966"/>
            <a:ext cx="2877820" cy="571500"/>
          </a:xfrm>
          <a:prstGeom prst="roundRect">
            <a:avLst/>
          </a:prstGeom>
          <a:solidFill>
            <a:schemeClr val="bg1"/>
          </a:solidFill>
          <a:ln w="12700" cap="flat" cmpd="sng" algn="ctr">
            <a:solidFill>
              <a:srgbClr val="808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800" u="sng" kern="100">
                <a:effectLst/>
                <a:latin typeface="游明朝" panose="02020400000000000000" pitchFamily="18" charset="-128"/>
                <a:ea typeface="BIZ UDPゴシック" panose="020B0400000000000000" pitchFamily="50" charset="-128"/>
                <a:cs typeface="Times New Roman" panose="02020603050405020304" pitchFamily="18" charset="0"/>
              </a:rPr>
              <a:t>　　　年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7D3E44BB-1C92-B346-50A1-298AE27C7980}"/>
              </a:ext>
            </a:extLst>
          </p:cNvPr>
          <p:cNvSpPr/>
          <p:nvPr/>
        </p:nvSpPr>
        <p:spPr>
          <a:xfrm>
            <a:off x="533552" y="4783091"/>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産まれた時はどんなに小さくか弱くても必ず大きくなります。心配で涙の日々でも安心してね。（</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ヶ月　ママ）</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4" name="図 13" descr="アイコン&#10;&#10;自動的に生成された説明">
            <a:extLst>
              <a:ext uri="{FF2B5EF4-FFF2-40B4-BE49-F238E27FC236}">
                <a16:creationId xmlns:a16="http://schemas.microsoft.com/office/drawing/2014/main" id="{8E67E2AF-8857-4F8A-FA21-17F925CA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747" y="4150505"/>
            <a:ext cx="597961" cy="417952"/>
          </a:xfrm>
          <a:prstGeom prst="rect">
            <a:avLst/>
          </a:prstGeom>
        </p:spPr>
      </p:pic>
      <p:sp>
        <p:nvSpPr>
          <p:cNvPr id="15" name="テキスト ボックス 14">
            <a:extLst>
              <a:ext uri="{FF2B5EF4-FFF2-40B4-BE49-F238E27FC236}">
                <a16:creationId xmlns:a16="http://schemas.microsoft.com/office/drawing/2014/main" id="{DD5BEE94-107F-B891-B27C-73129EA4E830}"/>
              </a:ext>
            </a:extLst>
          </p:cNvPr>
          <p:cNvSpPr txBox="1"/>
          <p:nvPr/>
        </p:nvSpPr>
        <p:spPr>
          <a:xfrm>
            <a:off x="3163274" y="4942144"/>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r>
              <a:rPr kumimoji="1" lang="en-US" altLang="ja-JP" sz="800" dirty="0">
                <a:latin typeface="BIZ UDPゴシック" panose="020B0400000000000000" pitchFamily="50" charset="-128"/>
                <a:ea typeface="BIZ UDPゴシック" panose="020B0400000000000000" pitchFamily="50" charset="-128"/>
              </a:rPr>
              <a:t>2</a:t>
            </a:r>
          </a:p>
        </p:txBody>
      </p:sp>
    </p:spTree>
    <p:extLst>
      <p:ext uri="{BB962C8B-B14F-4D97-AF65-F5344CB8AC3E}">
        <p14:creationId xmlns:p14="http://schemas.microsoft.com/office/powerpoint/2010/main" val="202578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87C4B-B9A5-02DF-EB12-9A477A769EEB}"/>
            </a:ext>
          </a:extLst>
        </p:cNvPr>
        <p:cNvGrpSpPr/>
        <p:nvPr/>
      </p:nvGrpSpPr>
      <p:grpSpPr>
        <a:xfrm>
          <a:off x="0" y="0"/>
          <a:ext cx="0" cy="0"/>
          <a:chOff x="0" y="0"/>
          <a:chExt cx="0" cy="0"/>
        </a:xfrm>
      </p:grpSpPr>
      <p:pic>
        <p:nvPicPr>
          <p:cNvPr id="6" name="図 5" descr="自然, 水, 雨, 屋外 が含まれている画像&#10;&#10;自動的に生成された説明">
            <a:extLst>
              <a:ext uri="{FF2B5EF4-FFF2-40B4-BE49-F238E27FC236}">
                <a16:creationId xmlns:a16="http://schemas.microsoft.com/office/drawing/2014/main" id="{948F8440-372A-5967-F673-55B9C0D10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AB198E02-9A99-90FE-D54F-A9B9A3D8F976}"/>
              </a:ext>
            </a:extLst>
          </p:cNvPr>
          <p:cNvSpPr/>
          <p:nvPr/>
        </p:nvSpPr>
        <p:spPr>
          <a:xfrm>
            <a:off x="400209" y="164676"/>
            <a:ext cx="2979420" cy="351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900" b="1" kern="100" dirty="0">
                <a:solidFill>
                  <a:srgbClr val="000000"/>
                </a:solidFill>
                <a:effectLst/>
                <a:ea typeface="BIZ UDPゴシック" panose="020B0400000000000000" pitchFamily="50" charset="-128"/>
                <a:cs typeface="Times New Roman" panose="02020603050405020304" pitchFamily="18" charset="0"/>
              </a:rPr>
              <a:t>退院のときの記録</a:t>
            </a:r>
            <a:endParaRPr lang="ja-JP" sz="1050" kern="100" dirty="0">
              <a:effectLst/>
              <a:ea typeface="游明朝" panose="02020400000000000000" pitchFamily="18"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6A508341-C298-3E33-F978-F4FD69B3FB77}"/>
              </a:ext>
            </a:extLst>
          </p:cNvPr>
          <p:cNvGraphicFramePr>
            <a:graphicFrameLocks noGrp="1"/>
          </p:cNvGraphicFramePr>
          <p:nvPr>
            <p:extLst>
              <p:ext uri="{D42A27DB-BD31-4B8C-83A1-F6EECF244321}">
                <p14:modId xmlns:p14="http://schemas.microsoft.com/office/powerpoint/2010/main" val="3407839787"/>
              </p:ext>
            </p:extLst>
          </p:nvPr>
        </p:nvGraphicFramePr>
        <p:xfrm>
          <a:off x="400209" y="516464"/>
          <a:ext cx="2867924" cy="1425257"/>
        </p:xfrm>
        <a:graphic>
          <a:graphicData uri="http://schemas.openxmlformats.org/drawingml/2006/table">
            <a:tbl>
              <a:tblPr firstRow="1" firstCol="1" bandRow="1">
                <a:tableStyleId>{5940675A-B579-460E-94D1-54222C63F5DA}</a:tableStyleId>
              </a:tblPr>
              <a:tblGrid>
                <a:gridCol w="1014124">
                  <a:extLst>
                    <a:ext uri="{9D8B030D-6E8A-4147-A177-3AD203B41FA5}">
                      <a16:colId xmlns:a16="http://schemas.microsoft.com/office/drawing/2014/main" val="3843009657"/>
                    </a:ext>
                  </a:extLst>
                </a:gridCol>
                <a:gridCol w="1853800">
                  <a:extLst>
                    <a:ext uri="{9D8B030D-6E8A-4147-A177-3AD203B41FA5}">
                      <a16:colId xmlns:a16="http://schemas.microsoft.com/office/drawing/2014/main" val="517922943"/>
                    </a:ext>
                  </a:extLst>
                </a:gridCol>
              </a:tblGrid>
              <a:tr h="238980">
                <a:tc>
                  <a:txBody>
                    <a:bodyPr/>
                    <a:lstStyle/>
                    <a:p>
                      <a:pPr algn="l">
                        <a:lnSpc>
                          <a:spcPts val="1400"/>
                        </a:lnSpc>
                      </a:pPr>
                      <a:r>
                        <a:rPr lang="ja-JP" sz="700" kern="100" dirty="0">
                          <a:effectLst/>
                          <a:latin typeface="BIZ UDPゴシック" panose="020B0400000000000000" pitchFamily="50" charset="-128"/>
                          <a:ea typeface="BIZ UDPゴシック" panose="020B0400000000000000" pitchFamily="50" charset="-128"/>
                        </a:rPr>
                        <a:t>退院日</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3445" marR="53445" marT="0" marB="0" anchor="ctr">
                    <a:solidFill>
                      <a:schemeClr val="bg1"/>
                    </a:solidFill>
                  </a:tcPr>
                </a:tc>
                <a:tc>
                  <a:txBody>
                    <a:bodyPr/>
                    <a:lstStyle/>
                    <a:p>
                      <a:pPr algn="r">
                        <a:lnSpc>
                          <a:spcPts val="1400"/>
                        </a:lnSpc>
                      </a:pPr>
                      <a:r>
                        <a:rPr lang="ja-JP" sz="700" kern="100" dirty="0">
                          <a:effectLst/>
                          <a:latin typeface="BIZ UDPゴシック" panose="020B0400000000000000" pitchFamily="50" charset="-128"/>
                          <a:ea typeface="BIZ UDPゴシック" panose="020B0400000000000000" pitchFamily="50" charset="-128"/>
                        </a:rPr>
                        <a:t>　　　　　　　年　　　　　　　月　　　　　　　日</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3445" marR="53445" marT="0" marB="0">
                    <a:solidFill>
                      <a:schemeClr val="bg1"/>
                    </a:solidFill>
                  </a:tcPr>
                </a:tc>
                <a:extLst>
                  <a:ext uri="{0D108BD9-81ED-4DB2-BD59-A6C34878D82A}">
                    <a16:rowId xmlns:a16="http://schemas.microsoft.com/office/drawing/2014/main" val="4273560278"/>
                  </a:ext>
                </a:extLst>
              </a:tr>
              <a:tr h="238980">
                <a:tc rowSpan="2">
                  <a:txBody>
                    <a:bodyPr/>
                    <a:lstStyle/>
                    <a:p>
                      <a:pPr algn="just">
                        <a:lnSpc>
                          <a:spcPts val="1400"/>
                        </a:lnSpc>
                      </a:pPr>
                      <a:r>
                        <a:rPr lang="ja-JP" sz="700" kern="100" dirty="0">
                          <a:effectLst/>
                          <a:latin typeface="BIZ UDPゴシック" panose="020B0400000000000000" pitchFamily="50" charset="-128"/>
                          <a:ea typeface="BIZ UDPゴシック" panose="020B0400000000000000" pitchFamily="50" charset="-128"/>
                        </a:rPr>
                        <a:t>計測値</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3445" marR="53445" marT="0" marB="0" anchor="ctr">
                    <a:solidFill>
                      <a:schemeClr val="bg1"/>
                    </a:solidFill>
                  </a:tcPr>
                </a:tc>
                <a:tc>
                  <a:txBody>
                    <a:bodyPr/>
                    <a:lstStyle/>
                    <a:p>
                      <a:pPr algn="r">
                        <a:lnSpc>
                          <a:spcPts val="1400"/>
                        </a:lnSpc>
                      </a:pPr>
                      <a:r>
                        <a:rPr lang="ja-JP" sz="700" kern="100" dirty="0">
                          <a:effectLst/>
                          <a:latin typeface="BIZ UDPゴシック" panose="020B0400000000000000" pitchFamily="50" charset="-128"/>
                          <a:ea typeface="BIZ UDPゴシック" panose="020B0400000000000000" pitchFamily="50" charset="-128"/>
                        </a:rPr>
                        <a:t>体重</a:t>
                      </a:r>
                      <a:r>
                        <a:rPr lang="en-US" altLang="ja-JP" sz="700" kern="100" dirty="0">
                          <a:effectLst/>
                          <a:latin typeface="BIZ UDPゴシック" panose="020B0400000000000000" pitchFamily="50" charset="-128"/>
                          <a:ea typeface="BIZ UDPゴシック" panose="020B0400000000000000" pitchFamily="50" charset="-128"/>
                        </a:rPr>
                        <a:t> </a:t>
                      </a:r>
                      <a:r>
                        <a:rPr lang="ja-JP" sz="700" kern="100" dirty="0">
                          <a:effectLst/>
                          <a:latin typeface="BIZ UDPゴシック" panose="020B0400000000000000" pitchFamily="50" charset="-128"/>
                          <a:ea typeface="BIZ UDPゴシック" panose="020B0400000000000000" pitchFamily="50" charset="-128"/>
                        </a:rPr>
                        <a:t>　　　　　　　ｇ　　身長　　　　　　　</a:t>
                      </a:r>
                      <a:r>
                        <a:rPr lang="en-US" sz="700" kern="100" dirty="0">
                          <a:effectLst/>
                          <a:latin typeface="BIZ UDPゴシック" panose="020B0400000000000000" pitchFamily="50" charset="-128"/>
                          <a:ea typeface="BIZ UDPゴシック" panose="020B0400000000000000" pitchFamily="50" charset="-128"/>
                        </a:rPr>
                        <a:t>cm</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3445" marR="53445" marT="0" marB="0">
                    <a:solidFill>
                      <a:schemeClr val="bg1"/>
                    </a:solidFill>
                  </a:tcPr>
                </a:tc>
                <a:extLst>
                  <a:ext uri="{0D108BD9-81ED-4DB2-BD59-A6C34878D82A}">
                    <a16:rowId xmlns:a16="http://schemas.microsoft.com/office/drawing/2014/main" val="1980039161"/>
                  </a:ext>
                </a:extLst>
              </a:tr>
              <a:tr h="238980">
                <a:tc vMerge="1">
                  <a:txBody>
                    <a:bodyPr/>
                    <a:lstStyle/>
                    <a:p>
                      <a:endParaRPr kumimoji="1" lang="ja-JP" altLang="en-US"/>
                    </a:p>
                  </a:txBody>
                  <a:tcPr/>
                </a:tc>
                <a:tc>
                  <a:txBody>
                    <a:bodyPr/>
                    <a:lstStyle/>
                    <a:p>
                      <a:pPr algn="r">
                        <a:lnSpc>
                          <a:spcPts val="1400"/>
                        </a:lnSpc>
                      </a:pPr>
                      <a:r>
                        <a:rPr lang="ja-JP" altLang="en-US" sz="700" kern="100" dirty="0">
                          <a:effectLst/>
                          <a:latin typeface="BIZ UDPゴシック" panose="020B0400000000000000" pitchFamily="50" charset="-128"/>
                          <a:ea typeface="BIZ UDPゴシック" panose="020B0400000000000000" pitchFamily="50" charset="-128"/>
                        </a:rPr>
                        <a:t>頭囲</a:t>
                      </a:r>
                      <a:r>
                        <a:rPr lang="ja-JP" sz="700" kern="100" dirty="0">
                          <a:effectLst/>
                          <a:latin typeface="BIZ UDPゴシック" panose="020B0400000000000000" pitchFamily="50" charset="-128"/>
                          <a:ea typeface="BIZ UDPゴシック" panose="020B0400000000000000" pitchFamily="50" charset="-128"/>
                        </a:rPr>
                        <a:t>　　　　　　</a:t>
                      </a:r>
                      <a:r>
                        <a:rPr lang="en-US" sz="700" kern="100" dirty="0">
                          <a:effectLst/>
                          <a:latin typeface="BIZ UDPゴシック" panose="020B0400000000000000" pitchFamily="50" charset="-128"/>
                          <a:ea typeface="BIZ UDPゴシック" panose="020B0400000000000000" pitchFamily="50" charset="-128"/>
                        </a:rPr>
                        <a:t>cm    </a:t>
                      </a:r>
                      <a:r>
                        <a:rPr lang="ja-JP" sz="700" kern="100" dirty="0">
                          <a:effectLst/>
                          <a:latin typeface="BIZ UDPゴシック" panose="020B0400000000000000" pitchFamily="50" charset="-128"/>
                          <a:ea typeface="BIZ UDPゴシック" panose="020B0400000000000000" pitchFamily="50" charset="-128"/>
                        </a:rPr>
                        <a:t>胸囲　　　　　　　</a:t>
                      </a:r>
                      <a:r>
                        <a:rPr lang="en-US" sz="700" kern="100" dirty="0">
                          <a:effectLst/>
                          <a:latin typeface="BIZ UDPゴシック" panose="020B0400000000000000" pitchFamily="50" charset="-128"/>
                          <a:ea typeface="BIZ UDPゴシック" panose="020B0400000000000000" pitchFamily="50" charset="-128"/>
                        </a:rPr>
                        <a:t>cm</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3445" marR="53445" marT="0" marB="0">
                    <a:solidFill>
                      <a:schemeClr val="bg1"/>
                    </a:solidFill>
                  </a:tcPr>
                </a:tc>
                <a:extLst>
                  <a:ext uri="{0D108BD9-81ED-4DB2-BD59-A6C34878D82A}">
                    <a16:rowId xmlns:a16="http://schemas.microsoft.com/office/drawing/2014/main" val="2835093168"/>
                  </a:ext>
                </a:extLst>
              </a:tr>
              <a:tr h="382562">
                <a:tc>
                  <a:txBody>
                    <a:bodyPr/>
                    <a:lstStyle/>
                    <a:p>
                      <a:pPr algn="l">
                        <a:lnSpc>
                          <a:spcPts val="1400"/>
                        </a:lnSpc>
                      </a:pPr>
                      <a:r>
                        <a:rPr lang="ja-JP" sz="700" kern="100" dirty="0">
                          <a:effectLst/>
                          <a:latin typeface="BIZ UDPゴシック" panose="020B0400000000000000" pitchFamily="50" charset="-128"/>
                          <a:ea typeface="BIZ UDPゴシック" panose="020B0400000000000000" pitchFamily="50" charset="-128"/>
                        </a:rPr>
                        <a:t>その他</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3445" marR="53445" marT="0" marB="0" anchor="ctr">
                    <a:solidFill>
                      <a:schemeClr val="bg1"/>
                    </a:solidFill>
                  </a:tcPr>
                </a:tc>
                <a:tc>
                  <a:txBody>
                    <a:bodyPr/>
                    <a:lstStyle/>
                    <a:p>
                      <a:pPr algn="r">
                        <a:lnSpc>
                          <a:spcPts val="1400"/>
                        </a:lnSpc>
                      </a:pPr>
                      <a:r>
                        <a:rPr lang="en-US" sz="700" kern="100" dirty="0">
                          <a:effectLst/>
                          <a:latin typeface="BIZ UDPゴシック" panose="020B0400000000000000" pitchFamily="50" charset="-128"/>
                          <a:ea typeface="BIZ UDPゴシック" panose="020B0400000000000000" pitchFamily="50" charset="-128"/>
                        </a:rPr>
                        <a:t> </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3445" marR="53445" marT="0" marB="0">
                    <a:solidFill>
                      <a:schemeClr val="bg1"/>
                    </a:solidFill>
                  </a:tcPr>
                </a:tc>
                <a:extLst>
                  <a:ext uri="{0D108BD9-81ED-4DB2-BD59-A6C34878D82A}">
                    <a16:rowId xmlns:a16="http://schemas.microsoft.com/office/drawing/2014/main" val="393884759"/>
                  </a:ext>
                </a:extLst>
              </a:tr>
              <a:tr h="238980">
                <a:tc>
                  <a:txBody>
                    <a:bodyPr/>
                    <a:lstStyle/>
                    <a:p>
                      <a:pPr algn="l">
                        <a:lnSpc>
                          <a:spcPts val="1400"/>
                        </a:lnSpc>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記録者</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3445" marR="53445" marT="0" marB="0" anchor="ctr">
                    <a:solidFill>
                      <a:schemeClr val="bg1"/>
                    </a:solidFill>
                  </a:tcPr>
                </a:tc>
                <a:tc>
                  <a:txBody>
                    <a:bodyPr/>
                    <a:lstStyle/>
                    <a:p>
                      <a:pPr algn="r">
                        <a:lnSpc>
                          <a:spcPts val="1400"/>
                        </a:lnSpc>
                      </a:pPr>
                      <a:endParaRPr lang="en-US"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lnSpc>
                          <a:spcPts val="1400"/>
                        </a:lnSpc>
                      </a:pP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3445" marR="53445" marT="0" marB="0">
                    <a:solidFill>
                      <a:schemeClr val="bg1"/>
                    </a:solidFill>
                  </a:tcPr>
                </a:tc>
                <a:extLst>
                  <a:ext uri="{0D108BD9-81ED-4DB2-BD59-A6C34878D82A}">
                    <a16:rowId xmlns:a16="http://schemas.microsoft.com/office/drawing/2014/main" val="3303768554"/>
                  </a:ext>
                </a:extLst>
              </a:tr>
            </a:tbl>
          </a:graphicData>
        </a:graphic>
      </p:graphicFrame>
      <p:sp>
        <p:nvSpPr>
          <p:cNvPr id="7" name="正方形/長方形 6">
            <a:extLst>
              <a:ext uri="{FF2B5EF4-FFF2-40B4-BE49-F238E27FC236}">
                <a16:creationId xmlns:a16="http://schemas.microsoft.com/office/drawing/2014/main" id="{E331664F-7375-A98B-FD43-2C357F10D0C1}"/>
              </a:ext>
            </a:extLst>
          </p:cNvPr>
          <p:cNvSpPr/>
          <p:nvPr/>
        </p:nvSpPr>
        <p:spPr>
          <a:xfrm>
            <a:off x="407991" y="2020358"/>
            <a:ext cx="2979420" cy="6011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ja-JP" sz="900" b="1" kern="100" dirty="0">
                <a:solidFill>
                  <a:srgbClr val="000000"/>
                </a:solidFill>
                <a:effectLst/>
                <a:ea typeface="BIZ UDPゴシック" panose="020B0400000000000000" pitchFamily="50" charset="-128"/>
                <a:cs typeface="Times New Roman" panose="02020603050405020304" pitchFamily="18" charset="0"/>
              </a:rPr>
              <a:t>主治医の先生からのお話や</a:t>
            </a:r>
            <a:r>
              <a:rPr lang="ja-JP" altLang="en-US" sz="900" b="1" kern="100" dirty="0">
                <a:solidFill>
                  <a:srgbClr val="000000"/>
                </a:solidFill>
                <a:ea typeface="BIZ UDPゴシック" panose="020B0400000000000000" pitchFamily="50" charset="-128"/>
                <a:cs typeface="Times New Roman" panose="02020603050405020304" pitchFamily="18" charset="0"/>
              </a:rPr>
              <a:t>、</a:t>
            </a:r>
            <a:r>
              <a:rPr lang="ja-JP" sz="900" b="1" kern="100" dirty="0">
                <a:solidFill>
                  <a:srgbClr val="000000"/>
                </a:solidFill>
                <a:effectLst/>
                <a:ea typeface="BIZ UDPゴシック" panose="020B0400000000000000" pitchFamily="50" charset="-128"/>
                <a:cs typeface="Times New Roman" panose="02020603050405020304" pitchFamily="18" charset="0"/>
              </a:rPr>
              <a:t>退院後に気を付けること</a:t>
            </a:r>
            <a:endParaRPr lang="ja-JP" sz="1050" kern="100" dirty="0">
              <a:effectLst/>
              <a:ea typeface="游明朝"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E2F182AD-E19D-69E7-E53C-EB5A9A54B50A}"/>
              </a:ext>
            </a:extLst>
          </p:cNvPr>
          <p:cNvSpPr/>
          <p:nvPr/>
        </p:nvSpPr>
        <p:spPr>
          <a:xfrm>
            <a:off x="699872" y="4821770"/>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弟と初めて会えた日は、今でも忘れられない思い出です！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ヶ月　姉）</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6CA51DCB-D6BF-72AF-FC4A-405DCEB5FDCB}"/>
              </a:ext>
            </a:extLst>
          </p:cNvPr>
          <p:cNvSpPr/>
          <p:nvPr/>
        </p:nvSpPr>
        <p:spPr>
          <a:xfrm>
            <a:off x="439473" y="2591714"/>
            <a:ext cx="2893695" cy="187141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挿絵, 食品, カップ が含まれている画像&#10;&#10;自動的に生成された説明">
            <a:extLst>
              <a:ext uri="{FF2B5EF4-FFF2-40B4-BE49-F238E27FC236}">
                <a16:creationId xmlns:a16="http://schemas.microsoft.com/office/drawing/2014/main" id="{A8FD9C2D-6F77-400C-B644-51BC0778F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705" y="3854871"/>
            <a:ext cx="661546" cy="885619"/>
          </a:xfrm>
          <a:prstGeom prst="rect">
            <a:avLst/>
          </a:prstGeom>
        </p:spPr>
      </p:pic>
      <p:sp>
        <p:nvSpPr>
          <p:cNvPr id="2" name="テキスト ボックス 1">
            <a:extLst>
              <a:ext uri="{FF2B5EF4-FFF2-40B4-BE49-F238E27FC236}">
                <a16:creationId xmlns:a16="http://schemas.microsoft.com/office/drawing/2014/main" id="{84076050-6AB2-C3DE-602B-775DB9EFB719}"/>
              </a:ext>
            </a:extLst>
          </p:cNvPr>
          <p:cNvSpPr txBox="1"/>
          <p:nvPr/>
        </p:nvSpPr>
        <p:spPr>
          <a:xfrm>
            <a:off x="275806" y="4947530"/>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r>
              <a:rPr kumimoji="1" lang="en-US" altLang="ja-JP" sz="800" dirty="0">
                <a:latin typeface="BIZ UDPゴシック" panose="020B0400000000000000" pitchFamily="50" charset="-128"/>
                <a:ea typeface="BIZ UDPゴシック" panose="020B0400000000000000" pitchFamily="50" charset="-128"/>
              </a:rPr>
              <a:t>3</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6402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89E21-9960-801A-7E87-4AC7497B224E}"/>
            </a:ext>
          </a:extLst>
        </p:cNvPr>
        <p:cNvGrpSpPr/>
        <p:nvPr/>
      </p:nvGrpSpPr>
      <p:grpSpPr>
        <a:xfrm>
          <a:off x="0" y="0"/>
          <a:ext cx="0" cy="0"/>
          <a:chOff x="0" y="0"/>
          <a:chExt cx="0" cy="0"/>
        </a:xfrm>
      </p:grpSpPr>
      <p:pic>
        <p:nvPicPr>
          <p:cNvPr id="7" name="図 6" descr="自然, 水, 雨, 屋外 が含まれている画像&#10;&#10;自動的に生成された説明">
            <a:extLst>
              <a:ext uri="{FF2B5EF4-FFF2-40B4-BE49-F238E27FC236}">
                <a16:creationId xmlns:a16="http://schemas.microsoft.com/office/drawing/2014/main" id="{4A83267D-5896-69D8-E1B3-A03C9A698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A1386C2A-45FF-D04A-3FBD-1092A12BD0E9}"/>
              </a:ext>
            </a:extLst>
          </p:cNvPr>
          <p:cNvSpPr/>
          <p:nvPr/>
        </p:nvSpPr>
        <p:spPr>
          <a:xfrm>
            <a:off x="508882" y="206733"/>
            <a:ext cx="2902228" cy="2941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ja-JP" sz="900" b="1" kern="100" dirty="0">
                <a:solidFill>
                  <a:srgbClr val="000000"/>
                </a:solidFill>
                <a:effectLst/>
                <a:ea typeface="BIZ UDPゴシック" panose="020B0400000000000000" pitchFamily="50" charset="-128"/>
                <a:cs typeface="Times New Roman" panose="02020603050405020304" pitchFamily="18" charset="0"/>
              </a:rPr>
              <a:t>在宅医療ケアの記録</a:t>
            </a:r>
            <a:endParaRPr lang="ja-JP" sz="1050" kern="100" dirty="0">
              <a:effectLst/>
              <a:ea typeface="游明朝" panose="02020400000000000000" pitchFamily="18" charset="-128"/>
              <a:cs typeface="Times New Roman" panose="02020603050405020304" pitchFamily="18" charset="0"/>
            </a:endParaRPr>
          </a:p>
        </p:txBody>
      </p:sp>
      <p:graphicFrame>
        <p:nvGraphicFramePr>
          <p:cNvPr id="4" name="表 3">
            <a:extLst>
              <a:ext uri="{FF2B5EF4-FFF2-40B4-BE49-F238E27FC236}">
                <a16:creationId xmlns:a16="http://schemas.microsoft.com/office/drawing/2014/main" id="{4906816B-EAC7-8011-B76D-86968CAD2640}"/>
              </a:ext>
            </a:extLst>
          </p:cNvPr>
          <p:cNvGraphicFramePr>
            <a:graphicFrameLocks noGrp="1"/>
          </p:cNvGraphicFramePr>
          <p:nvPr>
            <p:extLst>
              <p:ext uri="{D42A27DB-BD31-4B8C-83A1-F6EECF244321}">
                <p14:modId xmlns:p14="http://schemas.microsoft.com/office/powerpoint/2010/main" val="2109072916"/>
              </p:ext>
            </p:extLst>
          </p:nvPr>
        </p:nvGraphicFramePr>
        <p:xfrm>
          <a:off x="530115" y="500932"/>
          <a:ext cx="2880995" cy="2274062"/>
        </p:xfrm>
        <a:graphic>
          <a:graphicData uri="http://schemas.openxmlformats.org/drawingml/2006/table">
            <a:tbl>
              <a:tblPr firstRow="1" firstCol="1" bandRow="1">
                <a:tableStyleId>{5940675A-B579-460E-94D1-54222C63F5DA}</a:tableStyleId>
              </a:tblPr>
              <a:tblGrid>
                <a:gridCol w="720725">
                  <a:extLst>
                    <a:ext uri="{9D8B030D-6E8A-4147-A177-3AD203B41FA5}">
                      <a16:colId xmlns:a16="http://schemas.microsoft.com/office/drawing/2014/main" val="1296837940"/>
                    </a:ext>
                  </a:extLst>
                </a:gridCol>
                <a:gridCol w="1702435">
                  <a:extLst>
                    <a:ext uri="{9D8B030D-6E8A-4147-A177-3AD203B41FA5}">
                      <a16:colId xmlns:a16="http://schemas.microsoft.com/office/drawing/2014/main" val="2249314197"/>
                    </a:ext>
                  </a:extLst>
                </a:gridCol>
                <a:gridCol w="457835">
                  <a:extLst>
                    <a:ext uri="{9D8B030D-6E8A-4147-A177-3AD203B41FA5}">
                      <a16:colId xmlns:a16="http://schemas.microsoft.com/office/drawing/2014/main" val="1581535242"/>
                    </a:ext>
                  </a:extLst>
                </a:gridCol>
              </a:tblGrid>
              <a:tr h="36109">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医療ケア</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内容</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不要</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65364693"/>
                  </a:ext>
                </a:extLst>
              </a:tr>
              <a:tr h="79046">
                <a:tc>
                  <a:txBody>
                    <a:bodyPr/>
                    <a:lstStyle/>
                    <a:p>
                      <a:pPr algn="l">
                        <a:lnSpc>
                          <a:spcPts val="1400"/>
                        </a:lnSpc>
                      </a:pPr>
                      <a:r>
                        <a:rPr lang="ja-JP" sz="750" kern="100" dirty="0">
                          <a:effectLst/>
                          <a:latin typeface="BIZ UDPゴシック" panose="020B0400000000000000" pitchFamily="50" charset="-128"/>
                          <a:ea typeface="BIZ UDPゴシック" panose="020B0400000000000000" pitchFamily="50" charset="-128"/>
                        </a:rPr>
                        <a:t>人工呼吸器</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ja-JP" sz="750" kern="100" dirty="0">
                          <a:effectLst/>
                          <a:latin typeface="BIZ UDPゴシック" panose="020B0400000000000000" pitchFamily="50" charset="-128"/>
                          <a:ea typeface="BIZ UDPゴシック" panose="020B0400000000000000" pitchFamily="50" charset="-128"/>
                        </a:rPr>
                        <a:t>機種　　　　　　　　　　</a:t>
                      </a:r>
                      <a:endParaRPr lang="en-US" altLang="ja-JP" sz="75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750" kern="100" dirty="0">
                          <a:effectLst/>
                          <a:latin typeface="BIZ UDPゴシック" panose="020B0400000000000000" pitchFamily="50" charset="-128"/>
                          <a:ea typeface="BIZ UDPゴシック" panose="020B0400000000000000" pitchFamily="50" charset="-128"/>
                        </a:rPr>
                        <a:t>設定</a:t>
                      </a:r>
                      <a:endParaRPr lang="ja-JP" sz="105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750" kern="100" dirty="0">
                          <a:effectLst/>
                          <a:latin typeface="BIZ UDPゴシック" panose="020B0400000000000000" pitchFamily="50" charset="-128"/>
                          <a:ea typeface="BIZ UDPゴシック" panose="020B0400000000000000" pitchFamily="50" charset="-128"/>
                        </a:rPr>
                        <a:t>装着時間</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en-US" sz="750" kern="100" dirty="0">
                          <a:effectLst/>
                          <a:latin typeface="BIZ UDPゴシック" panose="020B0400000000000000" pitchFamily="50" charset="-128"/>
                          <a:ea typeface="BIZ UDPゴシック" panose="020B0400000000000000" pitchFamily="50" charset="-128"/>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828531680"/>
                  </a:ext>
                </a:extLst>
              </a:tr>
              <a:tr h="0">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在宅酸素療法</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流量</a:t>
                      </a:r>
                      <a:endParaRPr lang="ja-JP" sz="1050" kern="100">
                        <a:effectLst/>
                        <a:latin typeface="BIZ UDPゴシック" panose="020B0400000000000000" pitchFamily="50" charset="-128"/>
                        <a:ea typeface="BIZ UDPゴシック" panose="020B0400000000000000" pitchFamily="50" charset="-128"/>
                      </a:endParaRPr>
                    </a:p>
                    <a:p>
                      <a:pPr algn="l">
                        <a:lnSpc>
                          <a:spcPts val="1400"/>
                        </a:lnSpc>
                      </a:pPr>
                      <a:r>
                        <a:rPr lang="ja-JP" sz="750" kern="100">
                          <a:effectLst/>
                          <a:latin typeface="BIZ UDPゴシック" panose="020B0400000000000000" pitchFamily="50" charset="-128"/>
                          <a:ea typeface="BIZ UDPゴシック" panose="020B0400000000000000" pitchFamily="50" charset="-128"/>
                        </a:rPr>
                        <a:t>投与時間</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en-US" sz="750" kern="100" dirty="0">
                          <a:effectLst/>
                          <a:latin typeface="BIZ UDPゴシック" panose="020B0400000000000000" pitchFamily="50" charset="-128"/>
                          <a:ea typeface="BIZ UDPゴシック" panose="020B0400000000000000" pitchFamily="50" charset="-128"/>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576337467"/>
                  </a:ext>
                </a:extLst>
              </a:tr>
              <a:tr h="0">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気管切開</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カニューレ種類</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en-US" sz="750" kern="100" dirty="0">
                          <a:effectLst/>
                          <a:latin typeface="BIZ UDPゴシック" panose="020B0400000000000000" pitchFamily="50" charset="-128"/>
                          <a:ea typeface="BIZ UDPゴシック" panose="020B0400000000000000" pitchFamily="50" charset="-128"/>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195154795"/>
                  </a:ext>
                </a:extLst>
              </a:tr>
              <a:tr h="0">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吸引</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ja-JP" sz="750" kern="100" dirty="0">
                          <a:effectLst/>
                          <a:latin typeface="BIZ UDPゴシック" panose="020B0400000000000000" pitchFamily="50" charset="-128"/>
                          <a:ea typeface="BIZ UDPゴシック" panose="020B0400000000000000" pitchFamily="50" charset="-128"/>
                        </a:rPr>
                        <a:t>口</a:t>
                      </a:r>
                      <a:r>
                        <a:rPr lang="ja-JP" altLang="en-US" sz="750" kern="100" dirty="0">
                          <a:effectLst/>
                          <a:latin typeface="BIZ UDPゴシック" panose="020B0400000000000000" pitchFamily="50" charset="-128"/>
                          <a:ea typeface="BIZ UDPゴシック" panose="020B0400000000000000" pitchFamily="50" charset="-128"/>
                        </a:rPr>
                        <a:t>鼻</a:t>
                      </a:r>
                      <a:r>
                        <a:rPr lang="ja-JP" sz="750" kern="100" dirty="0">
                          <a:effectLst/>
                          <a:latin typeface="BIZ UDPゴシック" panose="020B0400000000000000" pitchFamily="50" charset="-128"/>
                          <a:ea typeface="BIZ UDPゴシック" panose="020B0400000000000000" pitchFamily="50" charset="-128"/>
                        </a:rPr>
                        <a:t>内カテーテル</a:t>
                      </a:r>
                      <a:endParaRPr lang="ja-JP" sz="105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750" kern="100" dirty="0">
                          <a:effectLst/>
                          <a:latin typeface="BIZ UDPゴシック" panose="020B0400000000000000" pitchFamily="50" charset="-128"/>
                          <a:ea typeface="BIZ UDPゴシック" panose="020B0400000000000000" pitchFamily="50" charset="-128"/>
                        </a:rPr>
                        <a:t>気管内カテーテル</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en-US" sz="7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559123524"/>
                  </a:ext>
                </a:extLst>
              </a:tr>
              <a:tr h="0">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吸入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ja-JP" sz="750" kern="100" dirty="0">
                          <a:effectLst/>
                          <a:latin typeface="BIZ UDPゴシック" panose="020B0400000000000000" pitchFamily="50" charset="-128"/>
                          <a:ea typeface="BIZ UDPゴシック" panose="020B0400000000000000" pitchFamily="50" charset="-128"/>
                        </a:rPr>
                        <a:t>時間</a:t>
                      </a:r>
                      <a:endParaRPr lang="ja-JP" sz="105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750" kern="100" dirty="0">
                          <a:effectLst/>
                          <a:latin typeface="BIZ UDPゴシック" panose="020B0400000000000000" pitchFamily="50" charset="-128"/>
                          <a:ea typeface="BIZ UDPゴシック" panose="020B0400000000000000" pitchFamily="50" charset="-128"/>
                        </a:rPr>
                        <a:t>薬</a:t>
                      </a:r>
                      <a:endParaRPr lang="en-US" altLang="ja-JP" sz="750" kern="100" dirty="0">
                        <a:effectLst/>
                        <a:latin typeface="BIZ UDPゴシック" panose="020B0400000000000000" pitchFamily="50" charset="-128"/>
                        <a:ea typeface="BIZ UDPゴシック" panose="020B0400000000000000" pitchFamily="50" charset="-128"/>
                      </a:endParaRPr>
                    </a:p>
                    <a:p>
                      <a:pPr algn="l">
                        <a:lnSpc>
                          <a:spcPts val="1400"/>
                        </a:lnSpc>
                      </a:pPr>
                      <a:r>
                        <a:rPr lang="ja-JP" sz="750" kern="100" dirty="0">
                          <a:effectLst/>
                          <a:latin typeface="BIZ UDPゴシック" panose="020B0400000000000000" pitchFamily="50" charset="-128"/>
                          <a:ea typeface="BIZ UDPゴシック" panose="020B0400000000000000" pitchFamily="50" charset="-128"/>
                        </a:rPr>
                        <a:t>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en-US" sz="750" kern="100" dirty="0">
                          <a:effectLst/>
                          <a:latin typeface="BIZ UDPゴシック" panose="020B0400000000000000" pitchFamily="50" charset="-128"/>
                          <a:ea typeface="BIZ UDPゴシック" panose="020B0400000000000000" pitchFamily="50" charset="-128"/>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94778132"/>
                  </a:ext>
                </a:extLst>
              </a:tr>
              <a:tr h="0">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酸素飽和度</a:t>
                      </a:r>
                      <a:endParaRPr lang="ja-JP" sz="1050" kern="100">
                        <a:effectLst/>
                        <a:latin typeface="BIZ UDPゴシック" panose="020B0400000000000000" pitchFamily="50" charset="-128"/>
                        <a:ea typeface="BIZ UDPゴシック" panose="020B0400000000000000" pitchFamily="50" charset="-128"/>
                      </a:endParaRPr>
                    </a:p>
                    <a:p>
                      <a:pPr algn="l">
                        <a:lnSpc>
                          <a:spcPts val="1400"/>
                        </a:lnSpc>
                      </a:pPr>
                      <a:r>
                        <a:rPr lang="ja-JP" sz="750" kern="100">
                          <a:effectLst/>
                          <a:latin typeface="BIZ UDPゴシック" panose="020B0400000000000000" pitchFamily="50" charset="-128"/>
                          <a:ea typeface="BIZ UDPゴシック" panose="020B0400000000000000" pitchFamily="50" charset="-128"/>
                        </a:rPr>
                        <a:t>モニター</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ja-JP" sz="750" kern="100">
                          <a:effectLst/>
                          <a:latin typeface="BIZ UDPゴシック" panose="020B0400000000000000" pitchFamily="50" charset="-128"/>
                          <a:ea typeface="BIZ UDPゴシック" panose="020B0400000000000000" pitchFamily="50" charset="-128"/>
                        </a:rPr>
                        <a:t>装着時間</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l">
                        <a:lnSpc>
                          <a:spcPts val="1400"/>
                        </a:lnSpc>
                      </a:pPr>
                      <a:r>
                        <a:rPr lang="en-US" sz="750" kern="100" dirty="0">
                          <a:effectLst/>
                          <a:latin typeface="BIZ UDPゴシック" panose="020B0400000000000000" pitchFamily="50" charset="-128"/>
                          <a:ea typeface="BIZ UDPゴシック" panose="020B0400000000000000" pitchFamily="50" charset="-128"/>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293813564"/>
                  </a:ext>
                </a:extLst>
              </a:tr>
            </a:tbl>
          </a:graphicData>
        </a:graphic>
      </p:graphicFrame>
      <p:sp>
        <p:nvSpPr>
          <p:cNvPr id="5" name="正方形/長方形 4">
            <a:extLst>
              <a:ext uri="{FF2B5EF4-FFF2-40B4-BE49-F238E27FC236}">
                <a16:creationId xmlns:a16="http://schemas.microsoft.com/office/drawing/2014/main" id="{0199E8F9-9790-49BD-2A4C-BAF6B9727CE5}"/>
              </a:ext>
            </a:extLst>
          </p:cNvPr>
          <p:cNvSpPr/>
          <p:nvPr/>
        </p:nvSpPr>
        <p:spPr>
          <a:xfrm>
            <a:off x="436770" y="2809066"/>
            <a:ext cx="2974340" cy="2941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pPr>
            <a:r>
              <a:rPr lang="ja-JP" sz="900" b="1" kern="100" dirty="0">
                <a:solidFill>
                  <a:srgbClr val="000000"/>
                </a:solidFill>
                <a:effectLst/>
                <a:ea typeface="BIZ UDPゴシック" panose="020B0400000000000000" pitchFamily="50" charset="-128"/>
                <a:cs typeface="Times New Roman" panose="02020603050405020304" pitchFamily="18" charset="0"/>
              </a:rPr>
              <a:t>主治医の先生からのお話や、退院後に気を付けること</a:t>
            </a:r>
            <a:endParaRPr lang="ja-JP" sz="1050" kern="100" dirty="0">
              <a:effectLst/>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609AD351-BBF3-DC35-7637-ADC2727C47D8}"/>
              </a:ext>
            </a:extLst>
          </p:cNvPr>
          <p:cNvSpPr/>
          <p:nvPr/>
        </p:nvSpPr>
        <p:spPr>
          <a:xfrm>
            <a:off x="439473" y="3137338"/>
            <a:ext cx="2893695" cy="16839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ロゴ&#10;&#10;自動的に生成された説明">
            <a:extLst>
              <a:ext uri="{FF2B5EF4-FFF2-40B4-BE49-F238E27FC236}">
                <a16:creationId xmlns:a16="http://schemas.microsoft.com/office/drawing/2014/main" id="{EB8FA9EF-0269-67EF-FBE6-13D41F6AA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0" y="4132620"/>
            <a:ext cx="1075946" cy="941834"/>
          </a:xfrm>
          <a:prstGeom prst="rect">
            <a:avLst/>
          </a:prstGeom>
        </p:spPr>
      </p:pic>
      <p:sp>
        <p:nvSpPr>
          <p:cNvPr id="6" name="テキスト ボックス 5">
            <a:extLst>
              <a:ext uri="{FF2B5EF4-FFF2-40B4-BE49-F238E27FC236}">
                <a16:creationId xmlns:a16="http://schemas.microsoft.com/office/drawing/2014/main" id="{E6244AAC-C6FA-0C32-3334-0BA4365BB6C3}"/>
              </a:ext>
            </a:extLst>
          </p:cNvPr>
          <p:cNvSpPr txBox="1"/>
          <p:nvPr/>
        </p:nvSpPr>
        <p:spPr>
          <a:xfrm>
            <a:off x="3163274" y="4942144"/>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9837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A76D0-A1F7-77C6-F441-9821B8A0C374}"/>
            </a:ext>
          </a:extLst>
        </p:cNvPr>
        <p:cNvGrpSpPr/>
        <p:nvPr/>
      </p:nvGrpSpPr>
      <p:grpSpPr>
        <a:xfrm>
          <a:off x="0" y="0"/>
          <a:ext cx="0" cy="0"/>
          <a:chOff x="0" y="0"/>
          <a:chExt cx="0" cy="0"/>
        </a:xfrm>
      </p:grpSpPr>
      <p:pic>
        <p:nvPicPr>
          <p:cNvPr id="6" name="図 5" descr="カレンダー&#10;&#10;自動的に生成された説明">
            <a:extLst>
              <a:ext uri="{FF2B5EF4-FFF2-40B4-BE49-F238E27FC236}">
                <a16:creationId xmlns:a16="http://schemas.microsoft.com/office/drawing/2014/main" id="{05B674FC-866A-2C8F-87EB-D6716A9CE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7" name="四角形: 角を丸くする 6">
            <a:extLst>
              <a:ext uri="{FF2B5EF4-FFF2-40B4-BE49-F238E27FC236}">
                <a16:creationId xmlns:a16="http://schemas.microsoft.com/office/drawing/2014/main" id="{5DB70976-21D9-208B-7203-D55283DB2A43}"/>
              </a:ext>
            </a:extLst>
          </p:cNvPr>
          <p:cNvSpPr/>
          <p:nvPr/>
        </p:nvSpPr>
        <p:spPr>
          <a:xfrm>
            <a:off x="1267200" y="295872"/>
            <a:ext cx="1216800" cy="15953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44A07FA-5A37-03B6-FFD3-3FE661A7A276}"/>
              </a:ext>
            </a:extLst>
          </p:cNvPr>
          <p:cNvSpPr/>
          <p:nvPr/>
        </p:nvSpPr>
        <p:spPr>
          <a:xfrm>
            <a:off x="460748" y="194959"/>
            <a:ext cx="2858342" cy="313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900" b="1" kern="100" dirty="0">
                <a:solidFill>
                  <a:srgbClr val="000000"/>
                </a:solidFill>
                <a:effectLst/>
                <a:ea typeface="BIZ UDPゴシック" panose="020B0400000000000000" pitchFamily="50" charset="-128"/>
                <a:cs typeface="Times New Roman" panose="02020603050405020304" pitchFamily="18" charset="0"/>
              </a:rPr>
              <a:t>退院後も続ける薬</a:t>
            </a:r>
            <a:endParaRPr lang="ja-JP" sz="1050" kern="100" dirty="0">
              <a:effectLst/>
              <a:ea typeface="游明朝" panose="02020400000000000000" pitchFamily="18"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607DAEA6-AB81-1EE9-C8AD-18D48221BDF0}"/>
              </a:ext>
            </a:extLst>
          </p:cNvPr>
          <p:cNvGraphicFramePr>
            <a:graphicFrameLocks noGrp="1"/>
          </p:cNvGraphicFramePr>
          <p:nvPr>
            <p:extLst>
              <p:ext uri="{D42A27DB-BD31-4B8C-83A1-F6EECF244321}">
                <p14:modId xmlns:p14="http://schemas.microsoft.com/office/powerpoint/2010/main" val="1491347113"/>
              </p:ext>
            </p:extLst>
          </p:nvPr>
        </p:nvGraphicFramePr>
        <p:xfrm>
          <a:off x="473020" y="508883"/>
          <a:ext cx="2846070" cy="4378432"/>
        </p:xfrm>
        <a:graphic>
          <a:graphicData uri="http://schemas.openxmlformats.org/drawingml/2006/table">
            <a:tbl>
              <a:tblPr firstRow="1" firstCol="1" bandRow="1">
                <a:tableStyleId>{5940675A-B579-460E-94D1-54222C63F5DA}</a:tableStyleId>
              </a:tblPr>
              <a:tblGrid>
                <a:gridCol w="1865853">
                  <a:extLst>
                    <a:ext uri="{9D8B030D-6E8A-4147-A177-3AD203B41FA5}">
                      <a16:colId xmlns:a16="http://schemas.microsoft.com/office/drawing/2014/main" val="4103507952"/>
                    </a:ext>
                  </a:extLst>
                </a:gridCol>
                <a:gridCol w="980217">
                  <a:extLst>
                    <a:ext uri="{9D8B030D-6E8A-4147-A177-3AD203B41FA5}">
                      <a16:colId xmlns:a16="http://schemas.microsoft.com/office/drawing/2014/main" val="3578320988"/>
                    </a:ext>
                  </a:extLst>
                </a:gridCol>
              </a:tblGrid>
              <a:tr h="171778">
                <a:tc>
                  <a:txBody>
                    <a:bodyPr/>
                    <a:lstStyle/>
                    <a:p>
                      <a:pPr algn="ctr">
                        <a:lnSpc>
                          <a:spcPts val="1400"/>
                        </a:lnSpc>
                      </a:pPr>
                      <a:r>
                        <a:rPr lang="ja-JP" sz="700" kern="100" dirty="0">
                          <a:effectLst/>
                          <a:latin typeface="BIZ UDPゴシック" panose="020B0400000000000000" pitchFamily="50" charset="-128"/>
                          <a:ea typeface="BIZ UDPゴシック" panose="020B0400000000000000" pitchFamily="50" charset="-128"/>
                        </a:rPr>
                        <a:t>薬名</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1629" marR="61629" marT="0" marB="0">
                    <a:solidFill>
                      <a:schemeClr val="bg1"/>
                    </a:solidFill>
                  </a:tcPr>
                </a:tc>
                <a:tc>
                  <a:txBody>
                    <a:bodyPr/>
                    <a:lstStyle/>
                    <a:p>
                      <a:pPr algn="ctr">
                        <a:lnSpc>
                          <a:spcPts val="1400"/>
                        </a:lnSpc>
                      </a:pPr>
                      <a:r>
                        <a:rPr lang="ja-JP" sz="700" kern="100" dirty="0">
                          <a:effectLst/>
                          <a:latin typeface="BIZ UDPゴシック" panose="020B0400000000000000" pitchFamily="50" charset="-128"/>
                          <a:ea typeface="BIZ UDPゴシック" panose="020B0400000000000000" pitchFamily="50" charset="-128"/>
                        </a:rPr>
                        <a:t>服薬をやめた日</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755670300"/>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3672926468"/>
                  </a:ext>
                </a:extLst>
              </a:tr>
              <a:tr h="182898">
                <a:tc>
                  <a:txBody>
                    <a:bodyPr/>
                    <a:lstStyle/>
                    <a:p>
                      <a:pPr algn="l">
                        <a:lnSpc>
                          <a:spcPts val="1400"/>
                        </a:lnSpc>
                      </a:pPr>
                      <a:r>
                        <a:rPr lang="en-US" sz="7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858075834"/>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980320700"/>
                  </a:ext>
                </a:extLst>
              </a:tr>
              <a:tr h="182898">
                <a:tc>
                  <a:txBody>
                    <a:bodyPr/>
                    <a:lstStyle/>
                    <a:p>
                      <a:pPr algn="l">
                        <a:lnSpc>
                          <a:spcPts val="1400"/>
                        </a:lnSpc>
                      </a:pPr>
                      <a:r>
                        <a:rPr lang="en-US" sz="7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894791091"/>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843009230"/>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4087535431"/>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77923041"/>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603403189"/>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766405962"/>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747804048"/>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334416544"/>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334882624"/>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530548471"/>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4064778995"/>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896242563"/>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617176123"/>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158646983"/>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130764146"/>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990864591"/>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3571964586"/>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4260400453"/>
                  </a:ext>
                </a:extLst>
              </a:tr>
              <a:tr h="182898">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979897187"/>
                  </a:ext>
                </a:extLst>
              </a:tr>
              <a:tr h="182898">
                <a:tc>
                  <a:txBody>
                    <a:bodyPr/>
                    <a:lstStyle/>
                    <a:p>
                      <a:pPr algn="l">
                        <a:lnSpc>
                          <a:spcPts val="1400"/>
                        </a:lnSpc>
                      </a:pPr>
                      <a:r>
                        <a:rPr lang="en-US" sz="7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3956153494"/>
                  </a:ext>
                </a:extLst>
              </a:tr>
            </a:tbl>
          </a:graphicData>
        </a:graphic>
      </p:graphicFrame>
      <p:sp>
        <p:nvSpPr>
          <p:cNvPr id="2" name="テキスト ボックス 1">
            <a:extLst>
              <a:ext uri="{FF2B5EF4-FFF2-40B4-BE49-F238E27FC236}">
                <a16:creationId xmlns:a16="http://schemas.microsoft.com/office/drawing/2014/main" id="{3B0BE451-39E8-67F7-632D-F8CC7BA1E2E7}"/>
              </a:ext>
            </a:extLst>
          </p:cNvPr>
          <p:cNvSpPr txBox="1"/>
          <p:nvPr/>
        </p:nvSpPr>
        <p:spPr>
          <a:xfrm>
            <a:off x="323410" y="4936597"/>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r>
              <a:rPr kumimoji="1" lang="en-US" altLang="ja-JP" sz="800" dirty="0">
                <a:latin typeface="BIZ UDPゴシック" panose="020B0400000000000000" pitchFamily="50" charset="-128"/>
                <a:ea typeface="BIZ UDPゴシック" panose="020B0400000000000000" pitchFamily="50" charset="-128"/>
              </a:rPr>
              <a:t>5</a:t>
            </a:r>
          </a:p>
        </p:txBody>
      </p:sp>
    </p:spTree>
    <p:extLst>
      <p:ext uri="{BB962C8B-B14F-4D97-AF65-F5344CB8AC3E}">
        <p14:creationId xmlns:p14="http://schemas.microsoft.com/office/powerpoint/2010/main" val="378685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95A1-239B-5624-DEB9-30288CAA0A14}"/>
            </a:ext>
          </a:extLst>
        </p:cNvPr>
        <p:cNvGrpSpPr/>
        <p:nvPr/>
      </p:nvGrpSpPr>
      <p:grpSpPr>
        <a:xfrm>
          <a:off x="0" y="0"/>
          <a:ext cx="0" cy="0"/>
          <a:chOff x="0" y="0"/>
          <a:chExt cx="0" cy="0"/>
        </a:xfrm>
      </p:grpSpPr>
      <p:pic>
        <p:nvPicPr>
          <p:cNvPr id="6" name="図 5" descr="カレンダー&#10;&#10;自動的に生成された説明">
            <a:extLst>
              <a:ext uri="{FF2B5EF4-FFF2-40B4-BE49-F238E27FC236}">
                <a16:creationId xmlns:a16="http://schemas.microsoft.com/office/drawing/2014/main" id="{582F5F17-881E-BDE7-2B17-2A68FAEC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graphicFrame>
        <p:nvGraphicFramePr>
          <p:cNvPr id="3" name="表 2">
            <a:extLst>
              <a:ext uri="{FF2B5EF4-FFF2-40B4-BE49-F238E27FC236}">
                <a16:creationId xmlns:a16="http://schemas.microsoft.com/office/drawing/2014/main" id="{63BBAE85-0316-E1B3-B0FE-9A0B375BDC3C}"/>
              </a:ext>
            </a:extLst>
          </p:cNvPr>
          <p:cNvGraphicFramePr>
            <a:graphicFrameLocks noGrp="1"/>
          </p:cNvGraphicFramePr>
          <p:nvPr>
            <p:extLst>
              <p:ext uri="{D42A27DB-BD31-4B8C-83A1-F6EECF244321}">
                <p14:modId xmlns:p14="http://schemas.microsoft.com/office/powerpoint/2010/main" val="1315145932"/>
              </p:ext>
            </p:extLst>
          </p:nvPr>
        </p:nvGraphicFramePr>
        <p:xfrm>
          <a:off x="466446" y="474610"/>
          <a:ext cx="2846070" cy="4444332"/>
        </p:xfrm>
        <a:graphic>
          <a:graphicData uri="http://schemas.openxmlformats.org/drawingml/2006/table">
            <a:tbl>
              <a:tblPr firstRow="1" firstCol="1" bandRow="1">
                <a:tableStyleId>{5940675A-B579-460E-94D1-54222C63F5DA}</a:tableStyleId>
              </a:tblPr>
              <a:tblGrid>
                <a:gridCol w="1865853">
                  <a:extLst>
                    <a:ext uri="{9D8B030D-6E8A-4147-A177-3AD203B41FA5}">
                      <a16:colId xmlns:a16="http://schemas.microsoft.com/office/drawing/2014/main" val="4103507952"/>
                    </a:ext>
                  </a:extLst>
                </a:gridCol>
                <a:gridCol w="980217">
                  <a:extLst>
                    <a:ext uri="{9D8B030D-6E8A-4147-A177-3AD203B41FA5}">
                      <a16:colId xmlns:a16="http://schemas.microsoft.com/office/drawing/2014/main" val="3578320988"/>
                    </a:ext>
                  </a:extLst>
                </a:gridCol>
              </a:tblGrid>
              <a:tr h="181964">
                <a:tc>
                  <a:txBody>
                    <a:bodyPr/>
                    <a:lstStyle/>
                    <a:p>
                      <a:pPr algn="ctr">
                        <a:lnSpc>
                          <a:spcPts val="1400"/>
                        </a:lnSpc>
                      </a:pP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施設名・担当者名</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1629" marR="61629" marT="0" marB="0">
                    <a:solidFill>
                      <a:schemeClr val="bg1"/>
                    </a:solidFill>
                  </a:tcPr>
                </a:tc>
                <a:tc>
                  <a:txBody>
                    <a:bodyPr/>
                    <a:lstStyle/>
                    <a:p>
                      <a:pPr algn="ctr">
                        <a:lnSpc>
                          <a:spcPts val="1400"/>
                        </a:lnSpc>
                      </a:pP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連絡先</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755670300"/>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3672926468"/>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858075834"/>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980320700"/>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894791091"/>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843009230"/>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4087535431"/>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77923041"/>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603403189"/>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766405962"/>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747804048"/>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334416544"/>
                  </a:ext>
                </a:extLst>
              </a:tr>
              <a:tr h="193744">
                <a:tc>
                  <a:txBody>
                    <a:bodyPr/>
                    <a:lstStyle/>
                    <a:p>
                      <a:pPr algn="l">
                        <a:lnSpc>
                          <a:spcPts val="1400"/>
                        </a:lnSpc>
                      </a:pPr>
                      <a:r>
                        <a:rPr lang="en-US" sz="7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334882624"/>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530548471"/>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4064778995"/>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896242563"/>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617176123"/>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158646983"/>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2130764146"/>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990864591"/>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3571964586"/>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4260400453"/>
                  </a:ext>
                </a:extLst>
              </a:tr>
              <a:tr h="193744">
                <a:tc>
                  <a:txBody>
                    <a:bodyPr/>
                    <a:lstStyle/>
                    <a:p>
                      <a:pPr algn="l">
                        <a:lnSpc>
                          <a:spcPts val="1400"/>
                        </a:lnSpc>
                      </a:pPr>
                      <a:r>
                        <a:rPr lang="en-US" sz="700" kern="100" dirty="0">
                          <a:effectLst/>
                        </a:rPr>
                        <a:t> </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tc>
                  <a:txBody>
                    <a:bodyPr/>
                    <a:lstStyle/>
                    <a:p>
                      <a:pPr algn="l">
                        <a:lnSpc>
                          <a:spcPts val="1400"/>
                        </a:lnSpc>
                      </a:pPr>
                      <a:r>
                        <a:rPr lang="en-US" sz="700" kern="100" dirty="0">
                          <a:effectLst/>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1629" marR="61629" marT="0" marB="0">
                    <a:solidFill>
                      <a:schemeClr val="bg1"/>
                    </a:solidFill>
                  </a:tcPr>
                </a:tc>
                <a:extLst>
                  <a:ext uri="{0D108BD9-81ED-4DB2-BD59-A6C34878D82A}">
                    <a16:rowId xmlns:a16="http://schemas.microsoft.com/office/drawing/2014/main" val="1979897187"/>
                  </a:ext>
                </a:extLst>
              </a:tr>
            </a:tbl>
          </a:graphicData>
        </a:graphic>
      </p:graphicFrame>
      <p:sp>
        <p:nvSpPr>
          <p:cNvPr id="7" name="四角形: 角を丸くする 6">
            <a:extLst>
              <a:ext uri="{FF2B5EF4-FFF2-40B4-BE49-F238E27FC236}">
                <a16:creationId xmlns:a16="http://schemas.microsoft.com/office/drawing/2014/main" id="{A3F3397B-2D29-C5F4-A403-C421573E9ECB}"/>
              </a:ext>
            </a:extLst>
          </p:cNvPr>
          <p:cNvSpPr/>
          <p:nvPr/>
        </p:nvSpPr>
        <p:spPr>
          <a:xfrm>
            <a:off x="1267200" y="255680"/>
            <a:ext cx="1216800" cy="15953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E6F4967-0BA0-3142-D4CC-1061F94B07FB}"/>
              </a:ext>
            </a:extLst>
          </p:cNvPr>
          <p:cNvSpPr/>
          <p:nvPr/>
        </p:nvSpPr>
        <p:spPr>
          <a:xfrm>
            <a:off x="466446" y="144000"/>
            <a:ext cx="2846070" cy="330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9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病院等の連絡先</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98F5E669-BCE9-8415-3901-07EC15702308}"/>
              </a:ext>
            </a:extLst>
          </p:cNvPr>
          <p:cNvSpPr txBox="1"/>
          <p:nvPr/>
        </p:nvSpPr>
        <p:spPr>
          <a:xfrm>
            <a:off x="3163274" y="4942144"/>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r>
              <a:rPr kumimoji="1" lang="en-US" altLang="ja-JP" sz="800" dirty="0">
                <a:latin typeface="BIZ UDPゴシック" panose="020B0400000000000000" pitchFamily="50" charset="-128"/>
                <a:ea typeface="BIZ UDPゴシック" panose="020B0400000000000000" pitchFamily="50" charset="-128"/>
              </a:rPr>
              <a:t>6</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65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55325-BC8F-F7BA-4B6F-1F5611FD2633}"/>
            </a:ext>
          </a:extLst>
        </p:cNvPr>
        <p:cNvGrpSpPr/>
        <p:nvPr/>
      </p:nvGrpSpPr>
      <p:grpSpPr>
        <a:xfrm>
          <a:off x="0" y="0"/>
          <a:ext cx="0" cy="0"/>
          <a:chOff x="0" y="0"/>
          <a:chExt cx="0" cy="0"/>
        </a:xfrm>
      </p:grpSpPr>
      <p:pic>
        <p:nvPicPr>
          <p:cNvPr id="10" name="図 9" descr="背景パターン&#10;&#10;中程度の精度で自動的に生成された説明">
            <a:extLst>
              <a:ext uri="{FF2B5EF4-FFF2-40B4-BE49-F238E27FC236}">
                <a16:creationId xmlns:a16="http://schemas.microsoft.com/office/drawing/2014/main" id="{40B7AD01-3590-8051-1FFA-A876F841F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 y="0"/>
            <a:ext cx="3779340" cy="5327650"/>
          </a:xfrm>
          <a:prstGeom prst="rect">
            <a:avLst/>
          </a:prstGeom>
        </p:spPr>
      </p:pic>
      <p:sp>
        <p:nvSpPr>
          <p:cNvPr id="2" name="正方形/長方形 1">
            <a:extLst>
              <a:ext uri="{FF2B5EF4-FFF2-40B4-BE49-F238E27FC236}">
                <a16:creationId xmlns:a16="http://schemas.microsoft.com/office/drawing/2014/main" id="{634D6C3D-AA7D-CB89-DECC-BDA680D1EB61}"/>
              </a:ext>
            </a:extLst>
          </p:cNvPr>
          <p:cNvSpPr/>
          <p:nvPr/>
        </p:nvSpPr>
        <p:spPr>
          <a:xfrm>
            <a:off x="1196110" y="277357"/>
            <a:ext cx="1320800" cy="2597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F73E52B-FEB8-F972-4DD6-6002769980B9}"/>
              </a:ext>
            </a:extLst>
          </p:cNvPr>
          <p:cNvSpPr/>
          <p:nvPr/>
        </p:nvSpPr>
        <p:spPr>
          <a:xfrm>
            <a:off x="977425" y="1634668"/>
            <a:ext cx="2351404" cy="17465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ja-JP" sz="1050" kern="100" dirty="0">
              <a:effectLst/>
              <a:ea typeface="游明朝" panose="02020400000000000000" pitchFamily="18" charset="-128"/>
              <a:cs typeface="Times New Roman" panose="02020603050405020304" pitchFamily="18" charset="0"/>
            </a:endParaRPr>
          </a:p>
          <a:p>
            <a:pPr algn="ctr">
              <a:lnSpc>
                <a:spcPct val="150000"/>
              </a:lnSpc>
            </a:pPr>
            <a:r>
              <a:rPr lang="ja-JP" sz="1200" kern="100" dirty="0">
                <a:solidFill>
                  <a:srgbClr val="000000"/>
                </a:solidFill>
                <a:effectLst/>
                <a:ea typeface="BIZ UDPゴシック" panose="020B0400000000000000" pitchFamily="50" charset="-128"/>
                <a:cs typeface="Times New Roman" panose="02020603050405020304" pitchFamily="18" charset="0"/>
              </a:rPr>
              <a:t>使い方</a:t>
            </a:r>
            <a:endParaRPr lang="ja-JP" sz="1050" kern="100" dirty="0">
              <a:effectLst/>
              <a:ea typeface="游明朝" panose="02020400000000000000" pitchFamily="18" charset="-128"/>
              <a:cs typeface="Times New Roman" panose="02020603050405020304" pitchFamily="18" charset="0"/>
            </a:endParaRPr>
          </a:p>
          <a:p>
            <a:pPr algn="just">
              <a:lnSpc>
                <a:spcPct val="115000"/>
              </a:lnSpc>
            </a:pPr>
            <a:r>
              <a:rPr lang="ja-JP" sz="800" kern="100" dirty="0">
                <a:solidFill>
                  <a:srgbClr val="000000"/>
                </a:solidFill>
                <a:effectLst/>
                <a:ea typeface="BIZ UDPゴシック" panose="020B0400000000000000" pitchFamily="50" charset="-128"/>
                <a:cs typeface="Times New Roman" panose="02020603050405020304" pitchFamily="18" charset="0"/>
              </a:rPr>
              <a:t>　この手帳は、お住まいの市町村で交付される母子健康手帳のサブブックです。</a:t>
            </a:r>
            <a:endParaRPr lang="ja-JP" sz="1050" kern="100" dirty="0">
              <a:effectLst/>
              <a:ea typeface="游明朝" panose="02020400000000000000" pitchFamily="18" charset="-128"/>
              <a:cs typeface="Times New Roman" panose="02020603050405020304" pitchFamily="18" charset="0"/>
            </a:endParaRPr>
          </a:p>
          <a:p>
            <a:pPr indent="101600" algn="just">
              <a:lnSpc>
                <a:spcPct val="115000"/>
              </a:lnSpc>
            </a:pPr>
            <a:r>
              <a:rPr lang="ja-JP" sz="800" kern="100" dirty="0">
                <a:solidFill>
                  <a:srgbClr val="000000"/>
                </a:solidFill>
                <a:effectLst/>
                <a:ea typeface="BIZ UDPゴシック" panose="020B0400000000000000" pitchFamily="50" charset="-128"/>
                <a:cs typeface="Times New Roman" panose="02020603050405020304" pitchFamily="18" charset="0"/>
              </a:rPr>
              <a:t>お子さんが生まれたときから、満</a:t>
            </a:r>
            <a:r>
              <a:rPr lang="ja-JP" altLang="en-US" sz="800" kern="100" dirty="0">
                <a:solidFill>
                  <a:srgbClr val="000000"/>
                </a:solidFill>
                <a:effectLst/>
                <a:ea typeface="BIZ UDPゴシック" panose="020B0400000000000000" pitchFamily="50" charset="-128"/>
                <a:cs typeface="Times New Roman" panose="02020603050405020304" pitchFamily="18" charset="0"/>
              </a:rPr>
              <a:t>３</a:t>
            </a:r>
            <a:r>
              <a:rPr lang="ja-JP" sz="800" kern="100" dirty="0">
                <a:solidFill>
                  <a:srgbClr val="000000"/>
                </a:solidFill>
                <a:effectLst/>
                <a:ea typeface="BIZ UDPゴシック" panose="020B0400000000000000" pitchFamily="50" charset="-128"/>
                <a:cs typeface="Times New Roman" panose="02020603050405020304" pitchFamily="18" charset="0"/>
              </a:rPr>
              <a:t>歳までの成長や医療の記録ができるようになっています。</a:t>
            </a:r>
            <a:endParaRPr lang="ja-JP" sz="1050" kern="100" dirty="0">
              <a:effectLst/>
              <a:ea typeface="游明朝" panose="02020400000000000000" pitchFamily="18" charset="-128"/>
              <a:cs typeface="Times New Roman" panose="02020603050405020304" pitchFamily="18" charset="0"/>
            </a:endParaRPr>
          </a:p>
          <a:p>
            <a:pPr algn="just">
              <a:lnSpc>
                <a:spcPct val="115000"/>
              </a:lnSpc>
            </a:pPr>
            <a:r>
              <a:rPr lang="ja-JP" sz="800" kern="100" dirty="0">
                <a:solidFill>
                  <a:srgbClr val="000000"/>
                </a:solidFill>
                <a:effectLst/>
                <a:ea typeface="BIZ UDPゴシック" panose="020B0400000000000000" pitchFamily="50" charset="-128"/>
                <a:cs typeface="Times New Roman" panose="02020603050405020304" pitchFamily="18" charset="0"/>
              </a:rPr>
              <a:t>　お住まいの市町村で交付される母子健康手帳は、妊娠中から子育て期まで、健診や予防接種などの記録がされますので、母子健康手帳とあわせて使用してください。</a:t>
            </a:r>
            <a:endParaRPr lang="en-US" altLang="ja-JP" sz="1050" kern="100" dirty="0">
              <a:solidFill>
                <a:srgbClr val="000000"/>
              </a:solidFill>
              <a:ea typeface="游明朝" panose="02020400000000000000" pitchFamily="18" charset="-128"/>
              <a:cs typeface="Times New Roman" panose="02020603050405020304" pitchFamily="18" charset="0"/>
            </a:endParaRPr>
          </a:p>
          <a:p>
            <a:pPr algn="just">
              <a:lnSpc>
                <a:spcPct val="115000"/>
              </a:lnSpc>
            </a:pPr>
            <a:endParaRPr lang="ja-JP" sz="1050" kern="100" dirty="0">
              <a:effectLst/>
              <a:ea typeface="游明朝" panose="02020400000000000000" pitchFamily="18"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85886574-142A-B001-7CB7-30915B18A4F5}"/>
              </a:ext>
            </a:extLst>
          </p:cNvPr>
          <p:cNvSpPr/>
          <p:nvPr/>
        </p:nvSpPr>
        <p:spPr>
          <a:xfrm>
            <a:off x="919169" y="4365450"/>
            <a:ext cx="2351405" cy="3962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このマークのページについて、ご記入等のご協力をお願いいたします。</a:t>
            </a:r>
            <a:endParaRPr lang="ja-JP" sz="1050" kern="100" dirty="0">
              <a:effectLst/>
              <a:ea typeface="游明朝" panose="02020400000000000000" pitchFamily="18" charset="-128"/>
              <a:cs typeface="Times New Roman" panose="02020603050405020304" pitchFamily="18" charset="0"/>
            </a:endParaRPr>
          </a:p>
        </p:txBody>
      </p:sp>
      <p:pic>
        <p:nvPicPr>
          <p:cNvPr id="17" name="図 16" descr="病院のイラスト">
            <a:extLst>
              <a:ext uri="{FF2B5EF4-FFF2-40B4-BE49-F238E27FC236}">
                <a16:creationId xmlns:a16="http://schemas.microsoft.com/office/drawing/2014/main" id="{A8876802-A737-6E40-4309-8BAF12EE25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09" y="4399105"/>
            <a:ext cx="394335" cy="328930"/>
          </a:xfrm>
          <a:prstGeom prst="rect">
            <a:avLst/>
          </a:prstGeom>
          <a:noFill/>
          <a:ln>
            <a:noFill/>
          </a:ln>
        </p:spPr>
      </p:pic>
      <p:sp>
        <p:nvSpPr>
          <p:cNvPr id="18" name="正方形/長方形 17">
            <a:extLst>
              <a:ext uri="{FF2B5EF4-FFF2-40B4-BE49-F238E27FC236}">
                <a16:creationId xmlns:a16="http://schemas.microsoft.com/office/drawing/2014/main" id="{603461B4-1A41-DE77-CE58-7D829F83679C}"/>
              </a:ext>
            </a:extLst>
          </p:cNvPr>
          <p:cNvSpPr/>
          <p:nvPr/>
        </p:nvSpPr>
        <p:spPr>
          <a:xfrm>
            <a:off x="392754" y="209484"/>
            <a:ext cx="2877820" cy="6889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200" kern="100" dirty="0">
                <a:solidFill>
                  <a:srgbClr val="000000"/>
                </a:solidFill>
                <a:effectLst/>
                <a:ea typeface="BIZ UDPゴシック" panose="020B0400000000000000" pitchFamily="50" charset="-128"/>
                <a:cs typeface="Times New Roman" panose="02020603050405020304" pitchFamily="18" charset="0"/>
              </a:rPr>
              <a:t>はじめに</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800" kern="100" dirty="0">
                <a:solidFill>
                  <a:srgbClr val="000000"/>
                </a:solidFill>
                <a:effectLst/>
                <a:ea typeface="BIZ UDPゴシック" panose="020B0400000000000000" pitchFamily="50" charset="-128"/>
                <a:cs typeface="Times New Roman" panose="02020603050405020304" pitchFamily="18" charset="0"/>
              </a:rPr>
              <a:t>　</a:t>
            </a:r>
            <a:r>
              <a:rPr lang="ja-JP" altLang="en-US" sz="800" kern="100" dirty="0">
                <a:solidFill>
                  <a:srgbClr val="000000"/>
                </a:solidFill>
                <a:effectLst/>
                <a:ea typeface="BIZ UDPゴシック" panose="020B0400000000000000" pitchFamily="50" charset="-128"/>
                <a:cs typeface="Times New Roman" panose="02020603050405020304" pitchFamily="18" charset="0"/>
              </a:rPr>
              <a:t>　　　</a:t>
            </a:r>
            <a:r>
              <a:rPr lang="ja-JP" sz="800" kern="100" dirty="0">
                <a:solidFill>
                  <a:srgbClr val="000000"/>
                </a:solidFill>
                <a:effectLst/>
                <a:ea typeface="BIZ UDPゴシック" panose="020B0400000000000000" pitchFamily="50" charset="-128"/>
                <a:cs typeface="Times New Roman" panose="02020603050405020304" pitchFamily="18" charset="0"/>
              </a:rPr>
              <a:t>この手帳は、埼玉県にお住まいの</a:t>
            </a:r>
            <a:endParaRPr lang="en-US" altLang="ja-JP" sz="800" kern="100" dirty="0">
              <a:solidFill>
                <a:srgbClr val="000000"/>
              </a:solidFill>
              <a:effectLst/>
              <a:ea typeface="BIZ UDPゴシック" panose="020B0400000000000000" pitchFamily="50" charset="-128"/>
              <a:cs typeface="Times New Roman" panose="02020603050405020304" pitchFamily="18" charset="0"/>
            </a:endParaRPr>
          </a:p>
          <a:p>
            <a:pPr algn="l">
              <a:lnSpc>
                <a:spcPct val="115000"/>
              </a:lnSpc>
            </a:pPr>
            <a:r>
              <a:rPr lang="ja-JP" altLang="en-US" sz="800" kern="100" dirty="0">
                <a:solidFill>
                  <a:srgbClr val="000000"/>
                </a:solidFill>
                <a:effectLst/>
                <a:ea typeface="BIZ UDPゴシック" panose="020B0400000000000000" pitchFamily="50" charset="-128"/>
                <a:cs typeface="Times New Roman" panose="02020603050405020304" pitchFamily="18" charset="0"/>
              </a:rPr>
              <a:t>　　　</a:t>
            </a:r>
            <a:r>
              <a:rPr lang="ja-JP" sz="800" kern="100" dirty="0">
                <a:solidFill>
                  <a:srgbClr val="000000"/>
                </a:solidFill>
                <a:effectLst/>
                <a:ea typeface="BIZ UDPゴシック" panose="020B0400000000000000" pitchFamily="50" charset="-128"/>
                <a:cs typeface="Times New Roman" panose="02020603050405020304" pitchFamily="18" charset="0"/>
              </a:rPr>
              <a:t>お子さんと家族のための手帳です。</a:t>
            </a:r>
            <a:endParaRPr lang="ja-JP" sz="1050" kern="100" dirty="0">
              <a:effectLst/>
              <a:ea typeface="游明朝" panose="02020400000000000000" pitchFamily="18"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A626EF7B-A789-86F2-55A1-95923B69A98B}"/>
              </a:ext>
            </a:extLst>
          </p:cNvPr>
          <p:cNvSpPr/>
          <p:nvPr/>
        </p:nvSpPr>
        <p:spPr>
          <a:xfrm>
            <a:off x="392754" y="1027428"/>
            <a:ext cx="2877820" cy="6889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200" kern="100" dirty="0">
                <a:solidFill>
                  <a:srgbClr val="000000"/>
                </a:solidFill>
                <a:effectLst/>
                <a:ea typeface="BIZ UDPゴシック" panose="020B0400000000000000" pitchFamily="50" charset="-128"/>
                <a:cs typeface="Times New Roman" panose="02020603050405020304" pitchFamily="18" charset="0"/>
              </a:rPr>
              <a:t>対象</a:t>
            </a:r>
            <a:endParaRPr lang="ja-JP" sz="1050" kern="100" dirty="0">
              <a:effectLst/>
              <a:ea typeface="游明朝" panose="02020400000000000000" pitchFamily="18" charset="-128"/>
              <a:cs typeface="Times New Roman" panose="02020603050405020304" pitchFamily="18" charset="0"/>
            </a:endParaRPr>
          </a:p>
          <a:p>
            <a:pPr lvl="0" algn="l">
              <a:lnSpc>
                <a:spcPct val="115000"/>
              </a:lnSpc>
            </a:pPr>
            <a:r>
              <a:rPr lang="ja-JP" altLang="en-US" sz="800" kern="100" dirty="0">
                <a:solidFill>
                  <a:srgbClr val="000000"/>
                </a:solidFill>
                <a:effectLst/>
                <a:ea typeface="BIZ UDPゴシック" panose="020B0400000000000000" pitchFamily="50" charset="-128"/>
                <a:cs typeface="Times New Roman" panose="02020603050405020304" pitchFamily="18" charset="0"/>
              </a:rPr>
              <a:t>①　</a:t>
            </a:r>
            <a:r>
              <a:rPr lang="ja-JP" sz="800" kern="100" dirty="0">
                <a:solidFill>
                  <a:srgbClr val="000000"/>
                </a:solidFill>
                <a:effectLst/>
                <a:ea typeface="BIZ UDPゴシック" panose="020B0400000000000000" pitchFamily="50" charset="-128"/>
                <a:cs typeface="Times New Roman" panose="02020603050405020304" pitchFamily="18" charset="0"/>
              </a:rPr>
              <a:t>出生体重が</a:t>
            </a:r>
            <a:r>
              <a:rPr lang="ja-JP" altLang="en-US" sz="800" kern="100" dirty="0">
                <a:solidFill>
                  <a:srgbClr val="000000"/>
                </a:solidFill>
                <a:effectLst/>
                <a:ea typeface="BIZ UDPゴシック" panose="020B0400000000000000" pitchFamily="50" charset="-128"/>
                <a:cs typeface="Times New Roman" panose="02020603050405020304" pitchFamily="18" charset="0"/>
              </a:rPr>
              <a:t>１５００</a:t>
            </a:r>
            <a:r>
              <a:rPr lang="ja-JP" sz="800" kern="100" dirty="0">
                <a:solidFill>
                  <a:srgbClr val="000000"/>
                </a:solidFill>
                <a:effectLst/>
                <a:ea typeface="BIZ UDPゴシック" panose="020B0400000000000000" pitchFamily="50" charset="-128"/>
                <a:cs typeface="Times New Roman" panose="02020603050405020304" pitchFamily="18" charset="0"/>
              </a:rPr>
              <a:t>ｇ未満の場合</a:t>
            </a:r>
            <a:endParaRPr lang="ja-JP" sz="1050" kern="100" dirty="0">
              <a:effectLst/>
              <a:ea typeface="游明朝" panose="02020400000000000000" pitchFamily="18" charset="-128"/>
              <a:cs typeface="Times New Roman" panose="02020603050405020304" pitchFamily="18" charset="0"/>
            </a:endParaRPr>
          </a:p>
          <a:p>
            <a:pPr lvl="0" algn="l">
              <a:lnSpc>
                <a:spcPct val="115000"/>
              </a:lnSpc>
            </a:pPr>
            <a:r>
              <a:rPr lang="ja-JP" altLang="en-US" sz="800" kern="100" dirty="0">
                <a:solidFill>
                  <a:srgbClr val="000000"/>
                </a:solidFill>
                <a:effectLst/>
                <a:ea typeface="BIZ UDPゴシック" panose="020B0400000000000000" pitchFamily="50" charset="-128"/>
                <a:cs typeface="Times New Roman" panose="02020603050405020304" pitchFamily="18" charset="0"/>
              </a:rPr>
              <a:t>②　</a:t>
            </a:r>
            <a:r>
              <a:rPr lang="ja-JP" sz="800" kern="100" dirty="0">
                <a:solidFill>
                  <a:srgbClr val="000000"/>
                </a:solidFill>
                <a:effectLst/>
                <a:ea typeface="BIZ UDPゴシック" panose="020B0400000000000000" pitchFamily="50" charset="-128"/>
                <a:cs typeface="Times New Roman" panose="02020603050405020304" pitchFamily="18" charset="0"/>
              </a:rPr>
              <a:t>上記以外の低出生体重児で交付を</a:t>
            </a:r>
            <a:endParaRPr lang="en-US" altLang="ja-JP" sz="800" kern="100" dirty="0">
              <a:solidFill>
                <a:srgbClr val="000000"/>
              </a:solidFill>
              <a:ea typeface="BIZ UDPゴシック" panose="020B0400000000000000" pitchFamily="50" charset="-128"/>
              <a:cs typeface="Times New Roman" panose="02020603050405020304" pitchFamily="18" charset="0"/>
            </a:endParaRPr>
          </a:p>
          <a:p>
            <a:pPr lvl="0" algn="l">
              <a:lnSpc>
                <a:spcPct val="115000"/>
              </a:lnSpc>
            </a:pPr>
            <a:r>
              <a:rPr lang="ja-JP" altLang="en-US" sz="800" kern="100" dirty="0">
                <a:solidFill>
                  <a:srgbClr val="000000"/>
                </a:solidFill>
                <a:effectLst/>
                <a:ea typeface="BIZ UDPゴシック" panose="020B0400000000000000" pitchFamily="50" charset="-128"/>
                <a:cs typeface="Times New Roman" panose="02020603050405020304" pitchFamily="18" charset="0"/>
              </a:rPr>
              <a:t>　　 </a:t>
            </a:r>
            <a:r>
              <a:rPr lang="ja-JP" sz="800" kern="100" dirty="0">
                <a:solidFill>
                  <a:srgbClr val="000000"/>
                </a:solidFill>
                <a:effectLst/>
                <a:ea typeface="BIZ UDPゴシック" panose="020B0400000000000000" pitchFamily="50" charset="-128"/>
                <a:cs typeface="Times New Roman" panose="02020603050405020304" pitchFamily="18" charset="0"/>
              </a:rPr>
              <a:t>希望される場合</a:t>
            </a:r>
            <a:endParaRPr lang="ja-JP" sz="1050" kern="100" dirty="0">
              <a:effectLst/>
              <a:ea typeface="游明朝" panose="02020400000000000000" pitchFamily="18" charset="-128"/>
              <a:cs typeface="Times New Roman" panose="02020603050405020304" pitchFamily="18" charset="0"/>
            </a:endParaRPr>
          </a:p>
          <a:p>
            <a:pPr algn="l"/>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AA472B07-C663-766D-64CE-909EC57396CC}"/>
              </a:ext>
            </a:extLst>
          </p:cNvPr>
          <p:cNvSpPr/>
          <p:nvPr/>
        </p:nvSpPr>
        <p:spPr>
          <a:xfrm>
            <a:off x="325121" y="3381177"/>
            <a:ext cx="3003708" cy="1077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200" kern="100" dirty="0">
                <a:solidFill>
                  <a:srgbClr val="000000"/>
                </a:solidFill>
                <a:effectLst/>
                <a:ea typeface="BIZ UDPゴシック" panose="020B0400000000000000" pitchFamily="50" charset="-128"/>
                <a:cs typeface="Times New Roman" panose="02020603050405020304" pitchFamily="18" charset="0"/>
              </a:rPr>
              <a:t>医療機関スタッフの皆さんへお願い</a:t>
            </a:r>
            <a:endParaRPr lang="ja-JP" sz="1050" kern="100" dirty="0">
              <a:effectLst/>
              <a:ea typeface="游明朝" panose="02020400000000000000" pitchFamily="18" charset="-128"/>
              <a:cs typeface="Times New Roman" panose="02020603050405020304" pitchFamily="18" charset="0"/>
            </a:endParaRPr>
          </a:p>
          <a:p>
            <a:pPr indent="101600" algn="just">
              <a:lnSpc>
                <a:spcPct val="115000"/>
              </a:lnSpc>
            </a:pPr>
            <a:r>
              <a:rPr lang="ja-JP" sz="800" kern="100" dirty="0">
                <a:solidFill>
                  <a:srgbClr val="000000"/>
                </a:solidFill>
                <a:effectLst/>
                <a:ea typeface="BIZ UDPゴシック" panose="020B0400000000000000" pitchFamily="50" charset="-128"/>
                <a:cs typeface="Times New Roman" panose="02020603050405020304" pitchFamily="18" charset="0"/>
              </a:rPr>
              <a:t>お子さんが多くの人に愛され成長を見守られたことがわかり、お子さんが成長した後、療育や教育機関でも活用いただける貴重な記録となります。入院中や健診時などに、記録等の記入について、ぜひご協力をお願いします。</a:t>
            </a:r>
            <a:endParaRPr lang="ja-JP" sz="1050" kern="100" dirty="0">
              <a:effectLst/>
              <a:ea typeface="游明朝" panose="02020400000000000000" pitchFamily="18" charset="-128"/>
              <a:cs typeface="Times New Roman" panose="02020603050405020304" pitchFamily="18" charset="0"/>
            </a:endParaRPr>
          </a:p>
        </p:txBody>
      </p:sp>
      <p:pic>
        <p:nvPicPr>
          <p:cNvPr id="3" name="図 2" descr="食品 が含まれている画像&#10;&#10;自動的に生成された説明">
            <a:extLst>
              <a:ext uri="{FF2B5EF4-FFF2-40B4-BE49-F238E27FC236}">
                <a16:creationId xmlns:a16="http://schemas.microsoft.com/office/drawing/2014/main" id="{0FC2D91C-1CCB-7CA5-1DAC-9AF033C8C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712" y="604945"/>
            <a:ext cx="1136684" cy="1219654"/>
          </a:xfrm>
          <a:prstGeom prst="rect">
            <a:avLst/>
          </a:prstGeom>
        </p:spPr>
      </p:pic>
      <p:pic>
        <p:nvPicPr>
          <p:cNvPr id="8" name="図 7" descr="ロゴ&#10;&#10;低い精度で自動的に生成された説明">
            <a:extLst>
              <a:ext uri="{FF2B5EF4-FFF2-40B4-BE49-F238E27FC236}">
                <a16:creationId xmlns:a16="http://schemas.microsoft.com/office/drawing/2014/main" id="{B38BB354-C4E9-CE4F-8647-CAD449888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627" y="1948931"/>
            <a:ext cx="693168" cy="1503492"/>
          </a:xfrm>
          <a:prstGeom prst="rect">
            <a:avLst/>
          </a:prstGeom>
        </p:spPr>
      </p:pic>
      <p:pic>
        <p:nvPicPr>
          <p:cNvPr id="5" name="図 4" descr="挿絵, テーブル が含まれている画像&#10;&#10;自動的に生成された説明">
            <a:extLst>
              <a:ext uri="{FF2B5EF4-FFF2-40B4-BE49-F238E27FC236}">
                <a16:creationId xmlns:a16="http://schemas.microsoft.com/office/drawing/2014/main" id="{585F4EEC-0AAD-B655-25B9-01A557F9E6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76653">
            <a:off x="867722" y="181886"/>
            <a:ext cx="560833" cy="240792"/>
          </a:xfrm>
          <a:prstGeom prst="rect">
            <a:avLst/>
          </a:prstGeom>
        </p:spPr>
      </p:pic>
      <p:pic>
        <p:nvPicPr>
          <p:cNvPr id="7" name="図 6" descr="記号, 食品 が含まれている画像&#10;&#10;自動的に生成された説明">
            <a:extLst>
              <a:ext uri="{FF2B5EF4-FFF2-40B4-BE49-F238E27FC236}">
                <a16:creationId xmlns:a16="http://schemas.microsoft.com/office/drawing/2014/main" id="{EB005CB7-DBCF-C268-1351-CD3AC0C490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17269">
            <a:off x="2202965" y="180241"/>
            <a:ext cx="627889" cy="262129"/>
          </a:xfrm>
          <a:prstGeom prst="rect">
            <a:avLst/>
          </a:prstGeom>
        </p:spPr>
      </p:pic>
      <p:sp>
        <p:nvSpPr>
          <p:cNvPr id="6" name="テキスト ボックス 5">
            <a:extLst>
              <a:ext uri="{FF2B5EF4-FFF2-40B4-BE49-F238E27FC236}">
                <a16:creationId xmlns:a16="http://schemas.microsoft.com/office/drawing/2014/main" id="{FB7A104B-7EAE-B183-B9EF-13CCBF910C21}"/>
              </a:ext>
            </a:extLst>
          </p:cNvPr>
          <p:cNvSpPr txBox="1"/>
          <p:nvPr/>
        </p:nvSpPr>
        <p:spPr>
          <a:xfrm>
            <a:off x="323410" y="4936597"/>
            <a:ext cx="255198"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161929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7298-F1FA-AD10-85DD-7268D51A7493}"/>
            </a:ext>
          </a:extLst>
        </p:cNvPr>
        <p:cNvGrpSpPr/>
        <p:nvPr/>
      </p:nvGrpSpPr>
      <p:grpSpPr>
        <a:xfrm>
          <a:off x="0" y="0"/>
          <a:ext cx="0" cy="0"/>
          <a:chOff x="0" y="0"/>
          <a:chExt cx="0" cy="0"/>
        </a:xfrm>
      </p:grpSpPr>
      <p:pic>
        <p:nvPicPr>
          <p:cNvPr id="15" name="図 14" descr="自然, 水, 雨, 屋外 が含まれている画像&#10;&#10;自動的に生成された説明">
            <a:extLst>
              <a:ext uri="{FF2B5EF4-FFF2-40B4-BE49-F238E27FC236}">
                <a16:creationId xmlns:a16="http://schemas.microsoft.com/office/drawing/2014/main" id="{8F27AD9F-B663-E2AB-2D15-67952FBEC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13" name="四角形: 角を丸くする 12">
            <a:extLst>
              <a:ext uri="{FF2B5EF4-FFF2-40B4-BE49-F238E27FC236}">
                <a16:creationId xmlns:a16="http://schemas.microsoft.com/office/drawing/2014/main" id="{1B6F8D00-1EFE-345C-A588-F15BD92DFBD9}"/>
              </a:ext>
            </a:extLst>
          </p:cNvPr>
          <p:cNvSpPr/>
          <p:nvPr/>
        </p:nvSpPr>
        <p:spPr>
          <a:xfrm>
            <a:off x="235974" y="316800"/>
            <a:ext cx="3318387" cy="47564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3EE9CF6B-82C9-1A1C-5721-9633FB120B43}"/>
              </a:ext>
            </a:extLst>
          </p:cNvPr>
          <p:cNvSpPr/>
          <p:nvPr/>
        </p:nvSpPr>
        <p:spPr>
          <a:xfrm>
            <a:off x="444905" y="175651"/>
            <a:ext cx="2863215" cy="3481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200" kern="100" dirty="0">
                <a:solidFill>
                  <a:srgbClr val="000000"/>
                </a:solidFill>
                <a:effectLst/>
                <a:ea typeface="BIZ UDPゴシック" panose="020B0400000000000000" pitchFamily="50" charset="-128"/>
                <a:cs typeface="Times New Roman" panose="02020603050405020304" pitchFamily="18" charset="0"/>
              </a:rPr>
              <a:t>もくじ</a:t>
            </a:r>
            <a:endParaRPr lang="ja-JP" sz="1050" kern="100" dirty="0">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はじめに</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先輩ママからのメッセ</a:t>
            </a:r>
            <a:r>
              <a:rPr lang="ja-JP" altLang="en-US" sz="800" kern="100" dirty="0">
                <a:solidFill>
                  <a:srgbClr val="000000"/>
                </a:solidFill>
                <a:effectLst/>
                <a:ea typeface="BIZ UDPゴシック" panose="020B0400000000000000" pitchFamily="50" charset="-128"/>
                <a:cs typeface="Times New Roman" panose="02020603050405020304" pitchFamily="18" charset="0"/>
              </a:rPr>
              <a:t>ー</a:t>
            </a:r>
            <a:r>
              <a:rPr lang="ja-JP" altLang="en-US" sz="800" kern="100" dirty="0">
                <a:solidFill>
                  <a:srgbClr val="000000"/>
                </a:solidFill>
                <a:ea typeface="BIZ UDPゴシック" panose="020B0400000000000000" pitchFamily="50" charset="-128"/>
                <a:cs typeface="Times New Roman" panose="02020603050405020304" pitchFamily="18" charset="0"/>
              </a:rPr>
              <a:t>ジ</a:t>
            </a:r>
            <a:r>
              <a:rPr lang="ja-JP" altLang="en-US" sz="800" kern="100" dirty="0">
                <a:solidFill>
                  <a:schemeClr val="bg1">
                    <a:lumMod val="75000"/>
                  </a:schemeClr>
                </a:solidFill>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出産後のママの気持ち</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支援者からのメッセージ</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生まれたときの記録</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NICU/GCU</a:t>
            </a:r>
            <a:r>
              <a:rPr lang="ja-JP" sz="800" kern="100" dirty="0">
                <a:solidFill>
                  <a:srgbClr val="000000"/>
                </a:solidFill>
                <a:effectLst/>
                <a:ea typeface="BIZ UDPゴシック" panose="020B0400000000000000" pitchFamily="50" charset="-128"/>
                <a:cs typeface="Times New Roman" panose="02020603050405020304" pitchFamily="18" charset="0"/>
              </a:rPr>
              <a:t>での記録</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赤ちゃんと家族の「はじめて」の記録</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退院のときの記録</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在宅医療ケアの記録</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en-US" altLang="ja-JP" sz="800" kern="100" dirty="0">
              <a:solidFill>
                <a:schemeClr val="bg1">
                  <a:lumMod val="75000"/>
                </a:schemeClr>
              </a:solidFill>
              <a:effectLst/>
              <a:ea typeface="BIZ UDPゴシック" panose="020B0400000000000000" pitchFamily="50"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退院後も続ける薬</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病院等の連絡先</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育児の記録</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赤ちゃんの成長・発達「みーつけた！」</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発達の記録</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身体計測の記録（発育曲線）</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小さく生まれた赤ちゃんに起こやすいこと</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小さく生まれた赤ちゃんによくある質問</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埼玉県内の家族会情報</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医療費助成・相談窓口</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a:p>
            <a:pPr algn="l"/>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生まれた時のあなた・大きくなったあなた</a:t>
            </a:r>
            <a:r>
              <a:rPr lang="ja-JP" altLang="en-US" sz="800" kern="100" dirty="0">
                <a:solidFill>
                  <a:schemeClr val="bg1">
                    <a:lumMod val="75000"/>
                  </a:schemeClr>
                </a:solidFill>
                <a:effectLst/>
                <a:ea typeface="BIZ UDPゴシック" panose="020B0400000000000000" pitchFamily="50" charset="-128"/>
                <a:cs typeface="Times New Roman" panose="02020603050405020304" pitchFamily="18" charset="0"/>
              </a:rPr>
              <a:t>・・・・・・・・・・・・・</a:t>
            </a:r>
            <a:endParaRPr lang="ja-JP" sz="1050" kern="100" dirty="0">
              <a:solidFill>
                <a:schemeClr val="bg1">
                  <a:lumMod val="75000"/>
                </a:schemeClr>
              </a:solidFill>
              <a:effectLst/>
              <a:ea typeface="游明朝"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56D86F50-17F9-060D-AF25-4ABF1D3B9A09}"/>
              </a:ext>
            </a:extLst>
          </p:cNvPr>
          <p:cNvSpPr/>
          <p:nvPr/>
        </p:nvSpPr>
        <p:spPr>
          <a:xfrm>
            <a:off x="2957108" y="536294"/>
            <a:ext cx="355600" cy="29523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1</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3</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5</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7</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80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9</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10</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11</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13</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14</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15</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16</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80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17</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3341</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43</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80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49</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52</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58</a:t>
            </a:r>
            <a:endParaRPr lang="ja-JP" sz="1050" kern="100" dirty="0">
              <a:effectLst/>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59</a:t>
            </a:r>
          </a:p>
          <a:p>
            <a:pPr algn="r"/>
            <a:endPar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endParaRPr>
          </a:p>
          <a:p>
            <a:pPr algn="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61</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46FDD982-F768-8595-DFDE-4F846F657BED}"/>
              </a:ext>
            </a:extLst>
          </p:cNvPr>
          <p:cNvSpPr/>
          <p:nvPr/>
        </p:nvSpPr>
        <p:spPr>
          <a:xfrm>
            <a:off x="469987" y="3716380"/>
            <a:ext cx="2813050" cy="442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600" kern="100" dirty="0">
                <a:solidFill>
                  <a:srgbClr val="000000"/>
                </a:solidFill>
                <a:effectLst/>
                <a:ea typeface="BIZ UDPゴシック" panose="020B0400000000000000" pitchFamily="50" charset="-128"/>
                <a:cs typeface="Times New Roman" panose="02020603050405020304" pitchFamily="18" charset="0"/>
              </a:rPr>
              <a:t>★当ハンドブックの表紙・裏表紙・挿絵イラストは、元リトルベビーの皆様に</a:t>
            </a:r>
            <a:endParaRPr lang="en-US" altLang="ja-JP" sz="600" kern="100" dirty="0">
              <a:solidFill>
                <a:srgbClr val="000000"/>
              </a:solidFill>
              <a:effectLst/>
              <a:ea typeface="BIZ UDPゴシック" panose="020B0400000000000000" pitchFamily="50" charset="-128"/>
              <a:cs typeface="Times New Roman" panose="02020603050405020304" pitchFamily="18" charset="0"/>
            </a:endParaRPr>
          </a:p>
          <a:p>
            <a:pPr algn="l"/>
            <a:r>
              <a:rPr lang="ja-JP" sz="600" kern="100" dirty="0">
                <a:solidFill>
                  <a:srgbClr val="000000"/>
                </a:solidFill>
                <a:effectLst/>
                <a:ea typeface="BIZ UDPゴシック" panose="020B0400000000000000" pitchFamily="50" charset="-128"/>
                <a:cs typeface="Times New Roman" panose="02020603050405020304" pitchFamily="18" charset="0"/>
              </a:rPr>
              <a:t>「小さく生まれたわたしと、わたしの宝物」というテーマで御協力いただきました。（左から　表紙：ヒカルさん、裏表紙：かなめさん、挿絵：トモルさん）</a:t>
            </a:r>
            <a:endParaRPr lang="ja-JP" sz="600" kern="100" dirty="0">
              <a:effectLst/>
              <a:ea typeface="游明朝" panose="02020400000000000000" pitchFamily="18" charset="-128"/>
              <a:cs typeface="Times New Roman" panose="02020603050405020304" pitchFamily="18" charset="0"/>
            </a:endParaRPr>
          </a:p>
          <a:p>
            <a:pPr algn="l"/>
            <a:r>
              <a:rPr lang="en-US" sz="1050" kern="0" dirty="0">
                <a:solidFill>
                  <a:srgbClr val="000000"/>
                </a:solidFill>
                <a:effectLst/>
                <a:highlight>
                  <a:srgbClr val="0000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r>
              <a:rPr lang="en-US" sz="1050" kern="0" dirty="0">
                <a:solidFill>
                  <a:srgbClr val="000000"/>
                </a:solidFill>
                <a:effectLst/>
                <a:highlight>
                  <a:srgbClr val="0000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pic>
        <p:nvPicPr>
          <p:cNvPr id="5" name="図 4" descr="座る, 小さい, 食品 が含まれている画像&#10;&#10;自動的に生成された説明">
            <a:extLst>
              <a:ext uri="{FF2B5EF4-FFF2-40B4-BE49-F238E27FC236}">
                <a16:creationId xmlns:a16="http://schemas.microsoft.com/office/drawing/2014/main" id="{234B3E54-81F1-5A21-EBFA-CB903FC6E6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442" y="4035261"/>
            <a:ext cx="745996" cy="1003052"/>
          </a:xfrm>
          <a:prstGeom prst="rect">
            <a:avLst/>
          </a:prstGeom>
          <a:noFill/>
          <a:ln>
            <a:noFill/>
          </a:ln>
        </p:spPr>
      </p:pic>
      <p:pic>
        <p:nvPicPr>
          <p:cNvPr id="6" name="図 5">
            <a:extLst>
              <a:ext uri="{FF2B5EF4-FFF2-40B4-BE49-F238E27FC236}">
                <a16:creationId xmlns:a16="http://schemas.microsoft.com/office/drawing/2014/main" id="{9A1B5251-3095-CA05-124B-2D95C6EB348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41071" y="4277803"/>
            <a:ext cx="745996" cy="758263"/>
          </a:xfrm>
          <a:prstGeom prst="rect">
            <a:avLst/>
          </a:prstGeom>
          <a:noFill/>
          <a:ln>
            <a:noFill/>
          </a:ln>
        </p:spPr>
      </p:pic>
      <p:pic>
        <p:nvPicPr>
          <p:cNvPr id="7" name="図 6" descr="男性の顔の絵&#10;&#10;低い精度で自動的に生成された説明">
            <a:extLst>
              <a:ext uri="{FF2B5EF4-FFF2-40B4-BE49-F238E27FC236}">
                <a16:creationId xmlns:a16="http://schemas.microsoft.com/office/drawing/2014/main" id="{04D2138E-8A4E-F316-52D1-5E10248C172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8912" y="4062343"/>
            <a:ext cx="745996" cy="982110"/>
          </a:xfrm>
          <a:prstGeom prst="rect">
            <a:avLst/>
          </a:prstGeom>
          <a:noFill/>
          <a:ln>
            <a:noFill/>
          </a:ln>
        </p:spPr>
      </p:pic>
      <p:pic>
        <p:nvPicPr>
          <p:cNvPr id="8" name="図 7" descr="病院のイラスト">
            <a:extLst>
              <a:ext uri="{FF2B5EF4-FFF2-40B4-BE49-F238E27FC236}">
                <a16:creationId xmlns:a16="http://schemas.microsoft.com/office/drawing/2014/main" id="{00AA4954-36BD-48BD-5971-DB5714FBC4C8}"/>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64" y="854561"/>
            <a:ext cx="274183" cy="228706"/>
          </a:xfrm>
          <a:prstGeom prst="rect">
            <a:avLst/>
          </a:prstGeom>
          <a:noFill/>
          <a:ln>
            <a:noFill/>
          </a:ln>
        </p:spPr>
      </p:pic>
      <p:pic>
        <p:nvPicPr>
          <p:cNvPr id="28" name="図 27" descr="病院のイラスト">
            <a:extLst>
              <a:ext uri="{FF2B5EF4-FFF2-40B4-BE49-F238E27FC236}">
                <a16:creationId xmlns:a16="http://schemas.microsoft.com/office/drawing/2014/main" id="{B9D0B1D8-A312-8CF2-9AE6-D625A000FC30}"/>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64" y="1086454"/>
            <a:ext cx="274183" cy="228706"/>
          </a:xfrm>
          <a:prstGeom prst="rect">
            <a:avLst/>
          </a:prstGeom>
          <a:noFill/>
          <a:ln>
            <a:noFill/>
          </a:ln>
        </p:spPr>
      </p:pic>
      <p:pic>
        <p:nvPicPr>
          <p:cNvPr id="29" name="図 28" descr="病院のイラスト">
            <a:extLst>
              <a:ext uri="{FF2B5EF4-FFF2-40B4-BE49-F238E27FC236}">
                <a16:creationId xmlns:a16="http://schemas.microsoft.com/office/drawing/2014/main" id="{D96912BC-B9FF-53A5-A9F2-8565E16F8E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64" y="1205924"/>
            <a:ext cx="274183" cy="228706"/>
          </a:xfrm>
          <a:prstGeom prst="rect">
            <a:avLst/>
          </a:prstGeom>
          <a:noFill/>
          <a:ln>
            <a:noFill/>
          </a:ln>
        </p:spPr>
      </p:pic>
      <p:pic>
        <p:nvPicPr>
          <p:cNvPr id="30" name="図 29" descr="病院のイラスト">
            <a:extLst>
              <a:ext uri="{FF2B5EF4-FFF2-40B4-BE49-F238E27FC236}">
                <a16:creationId xmlns:a16="http://schemas.microsoft.com/office/drawing/2014/main" id="{D13275AC-FC5F-A400-28FC-91B1B2254E8D}"/>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64" y="1456925"/>
            <a:ext cx="274183" cy="228706"/>
          </a:xfrm>
          <a:prstGeom prst="rect">
            <a:avLst/>
          </a:prstGeom>
          <a:noFill/>
          <a:ln>
            <a:noFill/>
          </a:ln>
        </p:spPr>
      </p:pic>
      <p:pic>
        <p:nvPicPr>
          <p:cNvPr id="31" name="図 30" descr="病院のイラスト">
            <a:extLst>
              <a:ext uri="{FF2B5EF4-FFF2-40B4-BE49-F238E27FC236}">
                <a16:creationId xmlns:a16="http://schemas.microsoft.com/office/drawing/2014/main" id="{29A11C20-7482-CEBC-291D-3F853B3A837E}"/>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64" y="1585218"/>
            <a:ext cx="274183" cy="228706"/>
          </a:xfrm>
          <a:prstGeom prst="rect">
            <a:avLst/>
          </a:prstGeom>
          <a:noFill/>
          <a:ln>
            <a:noFill/>
          </a:ln>
        </p:spPr>
      </p:pic>
      <p:pic>
        <p:nvPicPr>
          <p:cNvPr id="32" name="図 31" descr="病院のイラスト">
            <a:extLst>
              <a:ext uri="{FF2B5EF4-FFF2-40B4-BE49-F238E27FC236}">
                <a16:creationId xmlns:a16="http://schemas.microsoft.com/office/drawing/2014/main" id="{01B36FDD-A73A-F861-1D0F-549B9CF8CCA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64" y="1717789"/>
            <a:ext cx="274183" cy="228706"/>
          </a:xfrm>
          <a:prstGeom prst="rect">
            <a:avLst/>
          </a:prstGeom>
          <a:noFill/>
          <a:ln>
            <a:noFill/>
          </a:ln>
        </p:spPr>
      </p:pic>
      <p:pic>
        <p:nvPicPr>
          <p:cNvPr id="21" name="図 20">
            <a:extLst>
              <a:ext uri="{FF2B5EF4-FFF2-40B4-BE49-F238E27FC236}">
                <a16:creationId xmlns:a16="http://schemas.microsoft.com/office/drawing/2014/main" id="{0D766F26-6ABE-AE19-A13D-E30E2A8DCF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3907" y="196465"/>
            <a:ext cx="622116" cy="1040346"/>
          </a:xfrm>
          <a:prstGeom prst="rect">
            <a:avLst/>
          </a:prstGeom>
        </p:spPr>
      </p:pic>
    </p:spTree>
    <p:extLst>
      <p:ext uri="{BB962C8B-B14F-4D97-AF65-F5344CB8AC3E}">
        <p14:creationId xmlns:p14="http://schemas.microsoft.com/office/powerpoint/2010/main" val="135560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88BD5-B9B2-4C42-0849-621C89B3E53D}"/>
            </a:ext>
          </a:extLst>
        </p:cNvPr>
        <p:cNvGrpSpPr/>
        <p:nvPr/>
      </p:nvGrpSpPr>
      <p:grpSpPr>
        <a:xfrm>
          <a:off x="0" y="0"/>
          <a:ext cx="0" cy="0"/>
          <a:chOff x="0" y="0"/>
          <a:chExt cx="0" cy="0"/>
        </a:xfrm>
      </p:grpSpPr>
      <p:pic>
        <p:nvPicPr>
          <p:cNvPr id="4" name="図 3" descr="自然, 水, 雨, 屋外 が含まれている画像&#10;&#10;自動的に生成された説明">
            <a:extLst>
              <a:ext uri="{FF2B5EF4-FFF2-40B4-BE49-F238E27FC236}">
                <a16:creationId xmlns:a16="http://schemas.microsoft.com/office/drawing/2014/main" id="{3609B5BB-324E-0BAC-B8D1-30C7925BB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テキスト ボックス 2">
            <a:extLst>
              <a:ext uri="{FF2B5EF4-FFF2-40B4-BE49-F238E27FC236}">
                <a16:creationId xmlns:a16="http://schemas.microsoft.com/office/drawing/2014/main" id="{C8739A18-E58D-3AE1-F9B8-23BFA41EFCDD}"/>
              </a:ext>
            </a:extLst>
          </p:cNvPr>
          <p:cNvSpPr txBox="1"/>
          <p:nvPr/>
        </p:nvSpPr>
        <p:spPr>
          <a:xfrm>
            <a:off x="364065" y="736614"/>
            <a:ext cx="2921001" cy="1938992"/>
          </a:xfrm>
          <a:prstGeom prst="rect">
            <a:avLst/>
          </a:prstGeom>
          <a:noFill/>
        </p:spPr>
        <p:txBody>
          <a:bodyPr wrap="square" rtlCol="0">
            <a:spAutoFit/>
          </a:bodyPr>
          <a:lstStyle/>
          <a:p>
            <a:r>
              <a:rPr kumimoji="1" lang="ja-JP" altLang="en-US" sz="750" dirty="0">
                <a:latin typeface="BIZ UDPゴシック" panose="020B0400000000000000" pitchFamily="50" charset="-128"/>
                <a:ea typeface="BIZ UDPゴシック" panose="020B0400000000000000" pitchFamily="50" charset="-128"/>
              </a:rPr>
              <a:t>　私は</a:t>
            </a:r>
            <a:r>
              <a:rPr kumimoji="1" lang="en-US" altLang="ja-JP" sz="750" dirty="0">
                <a:latin typeface="BIZ UDPゴシック" panose="020B0400000000000000" pitchFamily="50" charset="-128"/>
                <a:ea typeface="BIZ UDPゴシック" panose="020B0400000000000000" pitchFamily="50" charset="-128"/>
              </a:rPr>
              <a:t>26</a:t>
            </a:r>
            <a:r>
              <a:rPr kumimoji="1" lang="ja-JP" altLang="en-US" sz="750" dirty="0">
                <a:latin typeface="BIZ UDPゴシック" panose="020B0400000000000000" pitchFamily="50" charset="-128"/>
                <a:ea typeface="BIZ UDPゴシック" panose="020B0400000000000000" pitchFamily="50" charset="-128"/>
              </a:rPr>
              <a:t>週</a:t>
            </a:r>
            <a:r>
              <a:rPr kumimoji="1" lang="en-US" altLang="ja-JP" sz="750" dirty="0">
                <a:latin typeface="BIZ UDPゴシック" panose="020B0400000000000000" pitchFamily="50" charset="-128"/>
                <a:ea typeface="BIZ UDPゴシック" panose="020B0400000000000000" pitchFamily="50" charset="-128"/>
              </a:rPr>
              <a:t>897g</a:t>
            </a:r>
            <a:r>
              <a:rPr kumimoji="1" lang="ja-JP" altLang="en-US" sz="750" dirty="0">
                <a:latin typeface="BIZ UDPゴシック" panose="020B0400000000000000" pitchFamily="50" charset="-128"/>
                <a:ea typeface="BIZ UDPゴシック" panose="020B0400000000000000" pitchFamily="50" charset="-128"/>
              </a:rPr>
              <a:t>で次女を出産しました。突然の破水から緊急帝王切開。「まだ一緒にいたい」と涙の中で迎えた出産でした。生まれた娘はたくさんの管につながれ、そっと体を動かすだけで精いっぱい。それでも、目が開いた、呼吸ができた、便が出た</a:t>
            </a:r>
            <a:r>
              <a:rPr kumimoji="1" lang="en-US" altLang="ja-JP" sz="750" dirty="0">
                <a:latin typeface="BIZ UDPゴシック" panose="020B0400000000000000" pitchFamily="50" charset="-128"/>
                <a:ea typeface="BIZ UDPゴシック" panose="020B0400000000000000" pitchFamily="50" charset="-128"/>
              </a:rPr>
              <a:t>…</a:t>
            </a:r>
            <a:r>
              <a:rPr kumimoji="1" lang="ja-JP" altLang="en-US" sz="750" dirty="0">
                <a:latin typeface="BIZ UDPゴシック" panose="020B0400000000000000" pitchFamily="50" charset="-128"/>
                <a:ea typeface="BIZ UDPゴシック" panose="020B0400000000000000" pitchFamily="50" charset="-128"/>
              </a:rPr>
              <a:t>そんな小さな変化が私の心を支えてくれました。</a:t>
            </a:r>
          </a:p>
          <a:p>
            <a:r>
              <a:rPr kumimoji="1" lang="ja-JP" altLang="en-US" sz="750" dirty="0">
                <a:latin typeface="BIZ UDPゴシック" panose="020B0400000000000000" pitchFamily="50" charset="-128"/>
                <a:ea typeface="BIZ UDPゴシック" panose="020B0400000000000000" pitchFamily="50" charset="-128"/>
              </a:rPr>
              <a:t>　小さく生まれた赤ちゃんも、時間はかかっても確かに前へ進んでいきます。今、このハンドブックを手にしているあなたも、不安や孤独を抱えているかもしれません。でも、あなたは一人ではありません。近くには、同じように頑張る家族がいます。</a:t>
            </a:r>
          </a:p>
          <a:p>
            <a:r>
              <a:rPr kumimoji="1" lang="ja-JP" altLang="en-US" sz="750" dirty="0">
                <a:latin typeface="BIZ UDPゴシック" panose="020B0400000000000000" pitchFamily="50" charset="-128"/>
                <a:ea typeface="BIZ UDPゴシック" panose="020B0400000000000000" pitchFamily="50" charset="-128"/>
              </a:rPr>
              <a:t>　どうか、お子さんの小さな成長やあなたの想いを、このハンドブックに残してみてください。それはきっと「歩んできた軌跡」となり、家族の宝物になります。</a:t>
            </a:r>
          </a:p>
          <a:p>
            <a:r>
              <a:rPr kumimoji="1" lang="ja-JP" altLang="en-US" sz="750" dirty="0">
                <a:latin typeface="BIZ UDPゴシック" panose="020B0400000000000000" pitchFamily="50" charset="-128"/>
                <a:ea typeface="BIZ UDPゴシック" panose="020B0400000000000000" pitchFamily="50" charset="-128"/>
              </a:rPr>
              <a:t>　ご出産、本当におめでとうございます。あなたと赤ちゃんが、これからも一歩ずつ進んでいけますように。</a:t>
            </a:r>
          </a:p>
          <a:p>
            <a:pPr algn="r"/>
            <a:r>
              <a:rPr kumimoji="1" lang="ja-JP" altLang="en-US" sz="750" dirty="0">
                <a:latin typeface="BIZ UDPゴシック" panose="020B0400000000000000" pitchFamily="50" charset="-128"/>
                <a:ea typeface="BIZ UDPゴシック" panose="020B0400000000000000" pitchFamily="50" charset="-128"/>
              </a:rPr>
              <a:t>「小さく産まれた子どもと家族の会</a:t>
            </a:r>
            <a:r>
              <a:rPr kumimoji="1" lang="en-US" altLang="ja-JP" sz="750" dirty="0">
                <a:latin typeface="BIZ UDPゴシック" panose="020B0400000000000000" pitchFamily="50" charset="-128"/>
                <a:ea typeface="BIZ UDPゴシック" panose="020B0400000000000000" pitchFamily="50" charset="-128"/>
              </a:rPr>
              <a:t>『</a:t>
            </a:r>
            <a:r>
              <a:rPr kumimoji="1" lang="ja-JP" altLang="en-US" sz="750" dirty="0">
                <a:latin typeface="BIZ UDPゴシック" panose="020B0400000000000000" pitchFamily="50" charset="-128"/>
                <a:ea typeface="BIZ UDPゴシック" panose="020B0400000000000000" pitchFamily="50" charset="-128"/>
              </a:rPr>
              <a:t>一歩</a:t>
            </a:r>
            <a:r>
              <a:rPr kumimoji="1" lang="en-US" altLang="ja-JP" sz="750" dirty="0">
                <a:latin typeface="BIZ UDPゴシック" panose="020B0400000000000000" pitchFamily="50" charset="-128"/>
                <a:ea typeface="BIZ UDPゴシック" panose="020B0400000000000000" pitchFamily="50" charset="-128"/>
              </a:rPr>
              <a:t>』</a:t>
            </a:r>
            <a:r>
              <a:rPr kumimoji="1" lang="ja-JP" altLang="en-US" sz="750" dirty="0">
                <a:latin typeface="BIZ UDPゴシック" panose="020B0400000000000000" pitchFamily="50" charset="-128"/>
                <a:ea typeface="BIZ UDPゴシック" panose="020B0400000000000000" pitchFamily="50" charset="-128"/>
              </a:rPr>
              <a:t>」 </a:t>
            </a:r>
          </a:p>
          <a:p>
            <a:pPr algn="r"/>
            <a:r>
              <a:rPr kumimoji="1" lang="ja-JP" altLang="en-US" sz="750" dirty="0">
                <a:latin typeface="BIZ UDPゴシック" panose="020B0400000000000000" pitchFamily="50" charset="-128"/>
                <a:ea typeface="BIZ UDPゴシック" panose="020B0400000000000000" pitchFamily="50" charset="-128"/>
              </a:rPr>
              <a:t>　　代表 川満 ひとみ</a:t>
            </a:r>
          </a:p>
        </p:txBody>
      </p:sp>
      <p:sp>
        <p:nvSpPr>
          <p:cNvPr id="5" name="テキスト ボックス 4">
            <a:extLst>
              <a:ext uri="{FF2B5EF4-FFF2-40B4-BE49-F238E27FC236}">
                <a16:creationId xmlns:a16="http://schemas.microsoft.com/office/drawing/2014/main" id="{25E6ED7A-BD9C-A4FA-A7A9-14BD2180CB5E}"/>
              </a:ext>
            </a:extLst>
          </p:cNvPr>
          <p:cNvSpPr txBox="1"/>
          <p:nvPr/>
        </p:nvSpPr>
        <p:spPr>
          <a:xfrm>
            <a:off x="364066" y="2987536"/>
            <a:ext cx="2921001" cy="1938992"/>
          </a:xfrm>
          <a:prstGeom prst="rect">
            <a:avLst/>
          </a:prstGeom>
          <a:noFill/>
        </p:spPr>
        <p:txBody>
          <a:bodyPr wrap="square" rtlCol="0">
            <a:spAutoFit/>
          </a:bodyPr>
          <a:lstStyle/>
          <a:p>
            <a:r>
              <a:rPr kumimoji="1" lang="ja-JP" altLang="en-US" sz="750" dirty="0">
                <a:latin typeface="BIZ UDPゴシック" panose="020B0400000000000000" pitchFamily="50" charset="-128"/>
                <a:ea typeface="BIZ UDPゴシック" panose="020B0400000000000000" pitchFamily="50" charset="-128"/>
              </a:rPr>
              <a:t>　</a:t>
            </a:r>
            <a:r>
              <a:rPr kumimoji="1" lang="en-US" altLang="ja-JP" sz="750" dirty="0">
                <a:latin typeface="BIZ UDPゴシック" panose="020B0400000000000000" pitchFamily="50" charset="-128"/>
                <a:ea typeface="BIZ UDPゴシック" panose="020B0400000000000000" pitchFamily="50" charset="-128"/>
              </a:rPr>
              <a:t>2021</a:t>
            </a:r>
            <a:r>
              <a:rPr kumimoji="1" lang="ja-JP" altLang="en-US" sz="750" dirty="0">
                <a:latin typeface="BIZ UDPゴシック" panose="020B0400000000000000" pitchFamily="50" charset="-128"/>
                <a:ea typeface="BIZ UDPゴシック" panose="020B0400000000000000" pitchFamily="50" charset="-128"/>
              </a:rPr>
              <a:t>年に小さな息子を出産しました。全く先がみえず、不安と孤独を感じました。親として何もできない自分が無力で嫌になりました。たくさん泣き、笑えないときもありました。ひとりで頑張ろうと考えすぎていました。息子は今、幼稚園と療育に通っています。たくさんの方々に支えてもらいながら、毎日たのしそうに成長しています。</a:t>
            </a:r>
          </a:p>
          <a:p>
            <a:endParaRPr kumimoji="1" lang="en-US" altLang="ja-JP" sz="750" dirty="0">
              <a:latin typeface="BIZ UDPゴシック" panose="020B0400000000000000" pitchFamily="50" charset="-128"/>
              <a:ea typeface="BIZ UDPゴシック" panose="020B0400000000000000" pitchFamily="50" charset="-128"/>
            </a:endParaRPr>
          </a:p>
          <a:p>
            <a:r>
              <a:rPr kumimoji="1" lang="ja-JP" altLang="en-US" sz="750" dirty="0">
                <a:latin typeface="BIZ UDPゴシック" panose="020B0400000000000000" pitchFamily="50" charset="-128"/>
                <a:ea typeface="BIZ UDPゴシック" panose="020B0400000000000000" pitchFamily="50" charset="-128"/>
              </a:rPr>
              <a:t>　我が子が小さく産まれた当時は、周りまで不安な気持ちにならならない様に、とにかく前向きに☆と考えていました。気持ちを外に出さず、悪夢を見ることもありました。数年を経た今、かつての自分に伝えたいのは「悩んだり、怖くなったりするのは当然だよ。気持ちを誰かや、何かに預けてみても良いんだよ」という事。こどもも親も歩む速度はそれぞれ。この本はあなたとあなたの子だけの世界。あなたの気持ちに寄り添える物になります様に。</a:t>
            </a:r>
          </a:p>
          <a:p>
            <a:pPr algn="r"/>
            <a:r>
              <a:rPr kumimoji="1" lang="ja-JP" altLang="en-US" sz="750" dirty="0">
                <a:latin typeface="BIZ UDPゴシック" panose="020B0400000000000000" pitchFamily="50" charset="-128"/>
                <a:ea typeface="BIZ UDPゴシック" panose="020B0400000000000000" pitchFamily="50" charset="-128"/>
              </a:rPr>
              <a:t>　　 チュッチュクラブ</a:t>
            </a:r>
          </a:p>
          <a:p>
            <a:pPr algn="r"/>
            <a:r>
              <a:rPr kumimoji="1" lang="ja-JP" altLang="en-US" sz="750" dirty="0">
                <a:latin typeface="BIZ UDPゴシック" panose="020B0400000000000000" pitchFamily="50" charset="-128"/>
                <a:ea typeface="BIZ UDPゴシック" panose="020B0400000000000000" pitchFamily="50" charset="-128"/>
              </a:rPr>
              <a:t>さちえ</a:t>
            </a:r>
            <a:r>
              <a:rPr kumimoji="1" lang="en-US" altLang="ja-JP" sz="750" dirty="0">
                <a:latin typeface="BIZ UDPゴシック" panose="020B0400000000000000" pitchFamily="50" charset="-128"/>
                <a:ea typeface="BIZ UDPゴシック" panose="020B0400000000000000" pitchFamily="50" charset="-128"/>
              </a:rPr>
              <a:t>&amp;</a:t>
            </a:r>
            <a:r>
              <a:rPr kumimoji="1" lang="ja-JP" altLang="en-US" sz="750" dirty="0">
                <a:latin typeface="BIZ UDPゴシック" panose="020B0400000000000000" pitchFamily="50" charset="-128"/>
                <a:ea typeface="BIZ UDPゴシック" panose="020B0400000000000000" pitchFamily="50" charset="-128"/>
              </a:rPr>
              <a:t>のぞみ</a:t>
            </a:r>
          </a:p>
        </p:txBody>
      </p:sp>
      <p:sp>
        <p:nvSpPr>
          <p:cNvPr id="6" name="テキスト ボックス 5">
            <a:extLst>
              <a:ext uri="{FF2B5EF4-FFF2-40B4-BE49-F238E27FC236}">
                <a16:creationId xmlns:a16="http://schemas.microsoft.com/office/drawing/2014/main" id="{FE5F02E2-F7E3-D18B-9DE6-0054CE2B0246}"/>
              </a:ext>
            </a:extLst>
          </p:cNvPr>
          <p:cNvSpPr txBox="1"/>
          <p:nvPr/>
        </p:nvSpPr>
        <p:spPr>
          <a:xfrm>
            <a:off x="437200" y="268071"/>
            <a:ext cx="2921001"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先輩ママからのメッセージ</a:t>
            </a:r>
          </a:p>
        </p:txBody>
      </p:sp>
      <p:pic>
        <p:nvPicPr>
          <p:cNvPr id="9" name="図 8" descr="食品, 挿絵 が含まれている画像&#10;&#10;自動的に生成された説明">
            <a:extLst>
              <a:ext uri="{FF2B5EF4-FFF2-40B4-BE49-F238E27FC236}">
                <a16:creationId xmlns:a16="http://schemas.microsoft.com/office/drawing/2014/main" id="{A5C2909C-9635-29A4-AC60-70EDE0015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98" y="2445234"/>
            <a:ext cx="638002" cy="542302"/>
          </a:xfrm>
          <a:prstGeom prst="rect">
            <a:avLst/>
          </a:prstGeom>
        </p:spPr>
      </p:pic>
      <p:sp>
        <p:nvSpPr>
          <p:cNvPr id="2" name="テキスト ボックス 1">
            <a:extLst>
              <a:ext uri="{FF2B5EF4-FFF2-40B4-BE49-F238E27FC236}">
                <a16:creationId xmlns:a16="http://schemas.microsoft.com/office/drawing/2014/main" id="{5D1BB8FF-7459-49EF-580A-4B60AFF4B840}"/>
              </a:ext>
            </a:extLst>
          </p:cNvPr>
          <p:cNvSpPr txBox="1"/>
          <p:nvPr/>
        </p:nvSpPr>
        <p:spPr>
          <a:xfrm>
            <a:off x="323410" y="4936597"/>
            <a:ext cx="263214"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3</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316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25CC5-2F04-C7E7-B93A-FAB9FE0D46B6}"/>
            </a:ext>
          </a:extLst>
        </p:cNvPr>
        <p:cNvGrpSpPr/>
        <p:nvPr/>
      </p:nvGrpSpPr>
      <p:grpSpPr>
        <a:xfrm>
          <a:off x="0" y="0"/>
          <a:ext cx="0" cy="0"/>
          <a:chOff x="0" y="0"/>
          <a:chExt cx="0" cy="0"/>
        </a:xfrm>
      </p:grpSpPr>
      <p:pic>
        <p:nvPicPr>
          <p:cNvPr id="6" name="図 5" descr="自然, 水, 雨, 屋外 が含まれている画像&#10;&#10;自動的に生成された説明">
            <a:extLst>
              <a:ext uri="{FF2B5EF4-FFF2-40B4-BE49-F238E27FC236}">
                <a16:creationId xmlns:a16="http://schemas.microsoft.com/office/drawing/2014/main" id="{5153AF4D-8EA2-D6F6-AE41-C24F490AE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668A1FEC-AE36-9465-85AF-271BACE37015}"/>
              </a:ext>
            </a:extLst>
          </p:cNvPr>
          <p:cNvSpPr/>
          <p:nvPr/>
        </p:nvSpPr>
        <p:spPr>
          <a:xfrm>
            <a:off x="451009" y="348461"/>
            <a:ext cx="2877820" cy="28111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小さく生まれたわが子に、私が最初にかけた言葉は「ごめんね」でした。</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出産したことをしばらく誰にも言えませんでした。</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ちゃんと生きていけるかな。これからどうなるのか。</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そんな不安な毎日を過ごしました。</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今これを読んでいるあなたも、不安な気持ちでいっぱいかもしれません。</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ゆっくりでいい。時間がかかっていい。</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わからないことや不安なことは、看護師さんや支援者、私たちリトルベビーの仲間達に遠慮なく聞いてみてください。</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誰かと一緒に考えることで、少しずつ、安心につながっていくと思います。</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　わが子もたくさんの方に見守られながら、自分のペースで大きくなりました。今では喧嘩をしたり、笑い合ったり賑やかに過ごしています。</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　この「リトルベビーハンドブック」が、赤ちゃんとご家族にそっと寄り添い、あたたかなご縁をつなぐ一冊となりますように。</a:t>
            </a:r>
            <a:br>
              <a:rPr lang="en-US" sz="750" kern="100" dirty="0">
                <a:solidFill>
                  <a:srgbClr val="000000"/>
                </a:solidFill>
                <a:effectLst/>
                <a:ea typeface="BIZ UDPゴシック" panose="020B0400000000000000" pitchFamily="50" charset="-128"/>
                <a:cs typeface="Times New Roman" panose="02020603050405020304" pitchFamily="18" charset="0"/>
              </a:rPr>
            </a:br>
            <a:r>
              <a:rPr lang="ja-JP" sz="750" kern="100" dirty="0">
                <a:solidFill>
                  <a:srgbClr val="000000"/>
                </a:solidFill>
                <a:effectLst/>
                <a:ea typeface="BIZ UDPゴシック" panose="020B0400000000000000" pitchFamily="50" charset="-128"/>
                <a:cs typeface="Times New Roman" panose="02020603050405020304" pitchFamily="18" charset="0"/>
              </a:rPr>
              <a:t>赤ちゃんとあなたのペースで、小さな一歩を大切に積み重ねていけますように。</a:t>
            </a:r>
            <a:endParaRPr lang="ja-JP" sz="1050" kern="100" dirty="0">
              <a:effectLst/>
              <a:ea typeface="游明朝" panose="02020400000000000000" pitchFamily="18" charset="-128"/>
              <a:cs typeface="Times New Roman" panose="02020603050405020304" pitchFamily="18" charset="0"/>
            </a:endParaRPr>
          </a:p>
          <a:p>
            <a:pPr algn="r">
              <a:lnSpc>
                <a:spcPct val="115000"/>
              </a:lnSpc>
            </a:pP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NPO</a:t>
            </a:r>
            <a:r>
              <a:rPr lang="ja-JP" sz="750" kern="100" dirty="0">
                <a:solidFill>
                  <a:srgbClr val="000000"/>
                </a:solidFill>
                <a:effectLst/>
                <a:ea typeface="BIZ UDPゴシック" panose="020B0400000000000000" pitchFamily="50" charset="-128"/>
                <a:cs typeface="Times New Roman" panose="02020603050405020304" pitchFamily="18" charset="0"/>
              </a:rPr>
              <a:t>法人さいたま多胎ネット</a:t>
            </a:r>
            <a:endParaRPr lang="en-US" altLang="ja-JP" sz="750" kern="100" dirty="0">
              <a:solidFill>
                <a:srgbClr val="000000"/>
              </a:solidFill>
              <a:effectLst/>
              <a:ea typeface="BIZ UDPゴシック" panose="020B0400000000000000" pitchFamily="50" charset="-128"/>
              <a:cs typeface="Times New Roman" panose="02020603050405020304" pitchFamily="18" charset="0"/>
            </a:endParaRPr>
          </a:p>
          <a:p>
            <a:pPr algn="r">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花俣 美加</a:t>
            </a:r>
            <a:endParaRPr lang="ja-JP" sz="1050" kern="100" dirty="0">
              <a:effectLst/>
              <a:ea typeface="游明朝" panose="02020400000000000000" pitchFamily="18" charset="-128"/>
              <a:cs typeface="Times New Roman" panose="02020603050405020304" pitchFamily="18" charset="0"/>
            </a:endParaRPr>
          </a:p>
        </p:txBody>
      </p:sp>
      <p:pic>
        <p:nvPicPr>
          <p:cNvPr id="4" name="図 3" descr="ダイアグラム&#10;&#10;中程度の精度で自動的に生成された説明">
            <a:extLst>
              <a:ext uri="{FF2B5EF4-FFF2-40B4-BE49-F238E27FC236}">
                <a16:creationId xmlns:a16="http://schemas.microsoft.com/office/drawing/2014/main" id="{5DDE13C7-2ACA-2736-3B84-E177A7D4A0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8400" y="3225600"/>
            <a:ext cx="1382106" cy="1819053"/>
          </a:xfrm>
          <a:prstGeom prst="rect">
            <a:avLst/>
          </a:prstGeom>
          <a:noFill/>
          <a:ln>
            <a:noFill/>
          </a:ln>
        </p:spPr>
      </p:pic>
      <p:pic>
        <p:nvPicPr>
          <p:cNvPr id="5" name="図 4" descr="ロゴ&#10;&#10;自動的に生成された説明">
            <a:extLst>
              <a:ext uri="{FF2B5EF4-FFF2-40B4-BE49-F238E27FC236}">
                <a16:creationId xmlns:a16="http://schemas.microsoft.com/office/drawing/2014/main" id="{C15AD747-B559-0082-633C-56A109FB2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7306">
            <a:off x="1051200" y="2635000"/>
            <a:ext cx="871116" cy="1049212"/>
          </a:xfrm>
          <a:prstGeom prst="rect">
            <a:avLst/>
          </a:prstGeom>
        </p:spPr>
      </p:pic>
      <p:pic>
        <p:nvPicPr>
          <p:cNvPr id="8" name="図 7" descr="暗い, 座る, コンピュータ, ノートパソコン が含まれている画像&#10;&#10;自動的に生成された説明">
            <a:extLst>
              <a:ext uri="{FF2B5EF4-FFF2-40B4-BE49-F238E27FC236}">
                <a16:creationId xmlns:a16="http://schemas.microsoft.com/office/drawing/2014/main" id="{A0503C20-C034-7C68-6041-6D56CFA16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9963">
            <a:off x="480180" y="3544935"/>
            <a:ext cx="869205" cy="1397382"/>
          </a:xfrm>
          <a:prstGeom prst="rect">
            <a:avLst/>
          </a:prstGeom>
        </p:spPr>
      </p:pic>
    </p:spTree>
    <p:extLst>
      <p:ext uri="{BB962C8B-B14F-4D97-AF65-F5344CB8AC3E}">
        <p14:creationId xmlns:p14="http://schemas.microsoft.com/office/powerpoint/2010/main" val="379818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1CBA-B626-0F78-DD29-900395257807}"/>
            </a:ext>
          </a:extLst>
        </p:cNvPr>
        <p:cNvGrpSpPr/>
        <p:nvPr/>
      </p:nvGrpSpPr>
      <p:grpSpPr>
        <a:xfrm>
          <a:off x="0" y="0"/>
          <a:ext cx="0" cy="0"/>
          <a:chOff x="0" y="0"/>
          <a:chExt cx="0" cy="0"/>
        </a:xfrm>
      </p:grpSpPr>
      <p:pic>
        <p:nvPicPr>
          <p:cNvPr id="7" name="図 6" descr="自然, 水, 雨, 屋外 が含まれている画像&#10;&#10;自動的に生成された説明">
            <a:extLst>
              <a:ext uri="{FF2B5EF4-FFF2-40B4-BE49-F238E27FC236}">
                <a16:creationId xmlns:a16="http://schemas.microsoft.com/office/drawing/2014/main" id="{B2B43BC9-7E0E-411E-715A-A66FC72B8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90F303CF-FA39-C83F-BE28-D27628F4DBBF}"/>
              </a:ext>
            </a:extLst>
          </p:cNvPr>
          <p:cNvSpPr/>
          <p:nvPr/>
        </p:nvSpPr>
        <p:spPr>
          <a:xfrm>
            <a:off x="347132" y="241301"/>
            <a:ext cx="2944867" cy="333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200" kern="100" dirty="0">
                <a:solidFill>
                  <a:srgbClr val="000000"/>
                </a:solidFill>
                <a:effectLst/>
                <a:ea typeface="BIZ UDPゴシック" panose="020B0400000000000000" pitchFamily="50" charset="-128"/>
                <a:cs typeface="Times New Roman" panose="02020603050405020304" pitchFamily="18" charset="0"/>
              </a:rPr>
              <a:t>出産後のママの気持ち</a:t>
            </a:r>
            <a:endParaRPr lang="en-US" altLang="ja-JP" sz="1200" kern="100" dirty="0">
              <a:solidFill>
                <a:srgbClr val="000000"/>
              </a:solidFill>
              <a:effectLst/>
              <a:ea typeface="BIZ UDPゴシック" panose="020B0400000000000000"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C636DD43-DFDF-8BC8-29C0-2348B792A21E}"/>
              </a:ext>
            </a:extLst>
          </p:cNvPr>
          <p:cNvSpPr/>
          <p:nvPr/>
        </p:nvSpPr>
        <p:spPr>
          <a:xfrm>
            <a:off x="487839" y="4791061"/>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ママは自分を責めないで　ゆっくりでも大丈夫です！生命力を信じて無理なく頑張りましょう！（</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ヶ月　ママ）</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885959C8-1214-262F-B20C-8BABF78A9AA9}"/>
              </a:ext>
            </a:extLst>
          </p:cNvPr>
          <p:cNvSpPr/>
          <p:nvPr/>
        </p:nvSpPr>
        <p:spPr>
          <a:xfrm>
            <a:off x="347132" y="574689"/>
            <a:ext cx="3127588" cy="37994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小さく生まれた赤ちゃんを迎えて、</a:t>
            </a:r>
            <a:endParaRPr lang="en-US" altLang="ja-JP" sz="750" kern="100" dirty="0">
              <a:solidFill>
                <a:srgbClr val="000000"/>
              </a:solidFill>
              <a:effectLst/>
              <a:ea typeface="BIZ UDPゴシック" panose="020B0400000000000000" pitchFamily="50"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こんな気持ちになることはありませんか？</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でも、それはあなただけではありません。</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その気持ちを無理におさえたり、</a:t>
            </a:r>
            <a:endParaRPr lang="en-US" altLang="ja-JP" sz="750" kern="100" dirty="0">
              <a:solidFill>
                <a:srgbClr val="000000"/>
              </a:solidFill>
              <a:effectLst/>
              <a:ea typeface="BIZ UDPゴシック" panose="020B0400000000000000" pitchFamily="50"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そう感じてしまう自分を責める必要もありません。</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・赤ちゃんを産んだ実感がない。</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・赤ちゃんに申し訳ない。</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・「おめでとう」と言われるのがつらい。</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・おなかの大きな妊婦さんを見るのがつらい。</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・搾乳をがんばりたいけど、がんばれない。</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・赤ちゃんに会いに行くのが怖い、行きたくないと思ってしまう。</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・そんな自分を責めてしまう。　</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あなたは、生まれてきた赤ちゃんを、ここまで大切に守ってきました。</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そんなあなたを、家族、医療スタッフ、地域の保健師、同じように小さな赤ちゃんを育ててきた先輩家族など、たくさんの人が応援しています。</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一人では抱えきれない思いを受け止めてくれる人が、</a:t>
            </a:r>
            <a:endParaRPr lang="en-US" altLang="ja-JP" sz="750" kern="100" dirty="0">
              <a:solidFill>
                <a:srgbClr val="000000"/>
              </a:solidFill>
              <a:effectLst/>
              <a:ea typeface="BIZ UDPゴシック" panose="020B0400000000000000" pitchFamily="50"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きっといるはずです。</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いつでも相談してくださいね。</a:t>
            </a:r>
            <a:endParaRPr lang="ja-JP" sz="1050" kern="100" dirty="0">
              <a:effectLst/>
              <a:ea typeface="游明朝" panose="02020400000000000000" pitchFamily="18" charset="-128"/>
              <a:cs typeface="Times New Roman" panose="02020603050405020304" pitchFamily="18" charset="0"/>
            </a:endParaRPr>
          </a:p>
        </p:txBody>
      </p:sp>
      <p:pic>
        <p:nvPicPr>
          <p:cNvPr id="5" name="図 4" descr="ボトル, 記号, カップ が含まれている画像&#10;&#10;自動的に生成された説明">
            <a:extLst>
              <a:ext uri="{FF2B5EF4-FFF2-40B4-BE49-F238E27FC236}">
                <a16:creationId xmlns:a16="http://schemas.microsoft.com/office/drawing/2014/main" id="{78E8C474-6FD7-C96A-0012-B84C43B99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400" y="1480419"/>
            <a:ext cx="505599" cy="887607"/>
          </a:xfrm>
          <a:prstGeom prst="rect">
            <a:avLst/>
          </a:prstGeom>
        </p:spPr>
      </p:pic>
      <p:pic>
        <p:nvPicPr>
          <p:cNvPr id="9" name="図 8">
            <a:extLst>
              <a:ext uri="{FF2B5EF4-FFF2-40B4-BE49-F238E27FC236}">
                <a16:creationId xmlns:a16="http://schemas.microsoft.com/office/drawing/2014/main" id="{0C9E6D4D-4955-208D-B504-BDE7B7FD6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670" y="3825463"/>
            <a:ext cx="834130" cy="949981"/>
          </a:xfrm>
          <a:prstGeom prst="rect">
            <a:avLst/>
          </a:prstGeom>
        </p:spPr>
      </p:pic>
      <p:sp>
        <p:nvSpPr>
          <p:cNvPr id="2" name="テキスト ボックス 1">
            <a:extLst>
              <a:ext uri="{FF2B5EF4-FFF2-40B4-BE49-F238E27FC236}">
                <a16:creationId xmlns:a16="http://schemas.microsoft.com/office/drawing/2014/main" id="{6A9DCD81-6D95-B801-C24B-F1AFFEF4ED07}"/>
              </a:ext>
            </a:extLst>
          </p:cNvPr>
          <p:cNvSpPr txBox="1"/>
          <p:nvPr/>
        </p:nvSpPr>
        <p:spPr>
          <a:xfrm>
            <a:off x="323410" y="4936597"/>
            <a:ext cx="263214"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a:t>
            </a:r>
          </a:p>
        </p:txBody>
      </p:sp>
    </p:spTree>
    <p:extLst>
      <p:ext uri="{BB962C8B-B14F-4D97-AF65-F5344CB8AC3E}">
        <p14:creationId xmlns:p14="http://schemas.microsoft.com/office/powerpoint/2010/main" val="329873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21E29-C561-0C02-D1D1-D4CF5DD5BDFC}"/>
            </a:ext>
          </a:extLst>
        </p:cNvPr>
        <p:cNvGrpSpPr/>
        <p:nvPr/>
      </p:nvGrpSpPr>
      <p:grpSpPr>
        <a:xfrm>
          <a:off x="0" y="0"/>
          <a:ext cx="0" cy="0"/>
          <a:chOff x="0" y="0"/>
          <a:chExt cx="0" cy="0"/>
        </a:xfrm>
      </p:grpSpPr>
      <p:pic>
        <p:nvPicPr>
          <p:cNvPr id="9" name="図 8" descr="自然, 水, 雨, 屋外 が含まれている画像&#10;&#10;自動的に生成された説明">
            <a:extLst>
              <a:ext uri="{FF2B5EF4-FFF2-40B4-BE49-F238E27FC236}">
                <a16:creationId xmlns:a16="http://schemas.microsoft.com/office/drawing/2014/main" id="{4BD46B24-D531-3FB5-65BB-E1D021497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C2AC15B9-CD7F-0D90-B51A-11D02EDA5148}"/>
              </a:ext>
            </a:extLst>
          </p:cNvPr>
          <p:cNvSpPr/>
          <p:nvPr/>
        </p:nvSpPr>
        <p:spPr>
          <a:xfrm>
            <a:off x="487839" y="203200"/>
            <a:ext cx="2891790" cy="313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200" kern="100" dirty="0">
                <a:solidFill>
                  <a:srgbClr val="000000"/>
                </a:solidFill>
                <a:effectLst/>
                <a:ea typeface="BIZ UDPゴシック" panose="020B0400000000000000" pitchFamily="50" charset="-128"/>
                <a:cs typeface="Times New Roman" panose="02020603050405020304" pitchFamily="18" charset="0"/>
              </a:rPr>
              <a:t>パパ、きょうだい、家族の気持ち</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F1DD1BF6-B496-0A0A-C6A0-C3BEC01A01D0}"/>
              </a:ext>
            </a:extLst>
          </p:cNvPr>
          <p:cNvSpPr/>
          <p:nvPr/>
        </p:nvSpPr>
        <p:spPr>
          <a:xfrm>
            <a:off x="575469" y="4819967"/>
            <a:ext cx="280416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a:solidFill>
                  <a:srgbClr val="000000"/>
                </a:solidFill>
                <a:effectLst/>
                <a:ea typeface="BIZ UDPゴシック" panose="020B0400000000000000" pitchFamily="50" charset="-128"/>
                <a:cs typeface="Times New Roman" panose="02020603050405020304" pitchFamily="18" charset="0"/>
              </a:rPr>
              <a:t>大変なこともありますが、その何倍も楽しいことが「必ず」やってきます。（１８歳　父）</a:t>
            </a:r>
            <a:endParaRPr lang="ja-JP" sz="1050" kern="10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90AC5B84-3D11-27E2-6B71-E0E606C5794F}"/>
              </a:ext>
            </a:extLst>
          </p:cNvPr>
          <p:cNvSpPr/>
          <p:nvPr/>
        </p:nvSpPr>
        <p:spPr>
          <a:xfrm>
            <a:off x="487839" y="577349"/>
            <a:ext cx="2979420" cy="1727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パパは、家族を守るために、落ち込んでいるママを支えようと、時に楽観的に振舞ったり、パパ自身が弱音を吐けなかったりすることもあると思います。</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急にお兄ちゃんやお姉ちゃんになったきょうだいは、急なママの入院や病院に通う家族の様子をみて、子どもなりに一生懸命に状況を理解しようとします。だからこそ、我慢したり、無理をしたりすることもあるでしょう。</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en-US" sz="75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パパもきょうだいも、まずは、自分の健康を大切にしましょう。赤ちゃんのお話だけではなく、家族に自分自身の話題を話してみましょう。</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家族にとっては、赤ちゃんも大切ですが、パパもきょうだいも、おじいちゃんおばあちゃんも、『みんなみんな』が大切な存在です。</a:t>
            </a:r>
            <a:endParaRPr lang="ja-JP" sz="1050" kern="100" dirty="0">
              <a:effectLst/>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C07732DF-3184-0DA0-84D8-139C19C04997}"/>
              </a:ext>
            </a:extLst>
          </p:cNvPr>
          <p:cNvSpPr/>
          <p:nvPr/>
        </p:nvSpPr>
        <p:spPr>
          <a:xfrm>
            <a:off x="487839" y="2333042"/>
            <a:ext cx="2979420" cy="1198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15000"/>
              </a:lnSpc>
            </a:pPr>
            <a:r>
              <a:rPr lang="ja-JP" sz="900" b="1" kern="100" dirty="0">
                <a:solidFill>
                  <a:srgbClr val="000000"/>
                </a:solidFill>
                <a:effectLst/>
                <a:ea typeface="BIZ UDPゴシック" panose="020B0400000000000000" pitchFamily="50" charset="-128"/>
                <a:cs typeface="Times New Roman" panose="02020603050405020304" pitchFamily="18" charset="0"/>
              </a:rPr>
              <a:t>面会のこと</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ママとパパにできることは、「赤ちゃんに会いに行くこと」です。</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お医者さんや看護師さんとは違うパパとママのまなざしを感じ取るちからを赤ちゃんは持っています。</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altLang="en-US" sz="750" kern="100" dirty="0">
                <a:solidFill>
                  <a:srgbClr val="000000"/>
                </a:solidFill>
                <a:ea typeface="BIZ UDPゴシック" panose="020B0400000000000000" pitchFamily="50" charset="-128"/>
                <a:cs typeface="Times New Roman" panose="02020603050405020304" pitchFamily="18" charset="0"/>
              </a:rPr>
              <a:t>　</a:t>
            </a:r>
            <a:r>
              <a:rPr lang="ja-JP" sz="750" kern="100" dirty="0">
                <a:solidFill>
                  <a:srgbClr val="000000"/>
                </a:solidFill>
                <a:effectLst/>
                <a:ea typeface="BIZ UDPゴシック" panose="020B0400000000000000" pitchFamily="50" charset="-128"/>
                <a:cs typeface="Times New Roman" panose="02020603050405020304" pitchFamily="18" charset="0"/>
              </a:rPr>
              <a:t>でも、気持ちの整理がつかなくて病院へ行けないこともあります。そういう時は、無理をせず、赤ちゃんの成長をお家で祈ってあげるだけでも、きっと赤ちゃんに届きます。</a:t>
            </a:r>
            <a:endParaRPr lang="ja-JP" sz="1050" kern="100" dirty="0">
              <a:effectLst/>
              <a:ea typeface="游明朝"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69470695-4BED-13AF-1575-5638D90019C0}"/>
              </a:ext>
            </a:extLst>
          </p:cNvPr>
          <p:cNvSpPr/>
          <p:nvPr/>
        </p:nvSpPr>
        <p:spPr>
          <a:xfrm>
            <a:off x="487839" y="3629579"/>
            <a:ext cx="2979420" cy="11139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15000"/>
              </a:lnSpc>
            </a:pPr>
            <a:r>
              <a:rPr lang="ja-JP" sz="900" b="1" kern="100" dirty="0">
                <a:solidFill>
                  <a:srgbClr val="000000"/>
                </a:solidFill>
                <a:effectLst/>
                <a:ea typeface="BIZ UDPゴシック" panose="020B0400000000000000" pitchFamily="50" charset="-128"/>
                <a:cs typeface="Times New Roman" panose="02020603050405020304" pitchFamily="18" charset="0"/>
              </a:rPr>
              <a:t>母乳のこと</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900" kern="100" dirty="0">
                <a:solidFill>
                  <a:srgbClr val="000000"/>
                </a:solidFill>
                <a:effectLst/>
                <a:ea typeface="BIZ UDPゴシック" panose="020B0400000000000000" pitchFamily="50" charset="-128"/>
                <a:cs typeface="Times New Roman" panose="02020603050405020304" pitchFamily="18" charset="0"/>
              </a:rPr>
              <a:t>　「</a:t>
            </a:r>
            <a:r>
              <a:rPr lang="ja-JP" sz="750" kern="100" dirty="0">
                <a:solidFill>
                  <a:srgbClr val="000000"/>
                </a:solidFill>
                <a:effectLst/>
                <a:ea typeface="BIZ UDPゴシック" panose="020B0400000000000000" pitchFamily="50" charset="-128"/>
                <a:cs typeface="Times New Roman" panose="02020603050405020304" pitchFamily="18" charset="0"/>
              </a:rPr>
              <a:t>母乳がなかなか出ない」「母乳は出るけど、ママや赤ちゃんの事情により、母乳をあげられない」産後、早い段階に直面する悩みとして、母乳のことがあると思います。</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せめて赤ちゃんのために母乳を届けたい、そのように思うママもいると思いますが、ママや赤ちゃんの状態はそれぞれです。</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母乳のことで悩んだら、お医者さんや助産師さんに相談してみましょう。</a:t>
            </a:r>
            <a:endParaRPr lang="ja-JP" sz="1050" kern="100" dirty="0">
              <a:effectLst/>
              <a:ea typeface="游明朝" panose="02020400000000000000" pitchFamily="18" charset="-128"/>
              <a:cs typeface="Times New Roman" panose="02020603050405020304" pitchFamily="18" charset="0"/>
            </a:endParaRPr>
          </a:p>
        </p:txBody>
      </p:sp>
      <p:pic>
        <p:nvPicPr>
          <p:cNvPr id="11" name="図 10" descr="黒い背景と白い文字のロゴ&#10;&#10;自動的に生成された説明">
            <a:extLst>
              <a:ext uri="{FF2B5EF4-FFF2-40B4-BE49-F238E27FC236}">
                <a16:creationId xmlns:a16="http://schemas.microsoft.com/office/drawing/2014/main" id="{CD90B731-4731-5E6D-B78F-D34F01512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879" y="3252911"/>
            <a:ext cx="874750" cy="555889"/>
          </a:xfrm>
          <a:prstGeom prst="rect">
            <a:avLst/>
          </a:prstGeom>
        </p:spPr>
      </p:pic>
      <p:sp>
        <p:nvSpPr>
          <p:cNvPr id="8" name="テキスト ボックス 7">
            <a:extLst>
              <a:ext uri="{FF2B5EF4-FFF2-40B4-BE49-F238E27FC236}">
                <a16:creationId xmlns:a16="http://schemas.microsoft.com/office/drawing/2014/main" id="{7401A660-8E0D-24BC-1C76-90924ECDA423}"/>
              </a:ext>
            </a:extLst>
          </p:cNvPr>
          <p:cNvSpPr txBox="1"/>
          <p:nvPr/>
        </p:nvSpPr>
        <p:spPr>
          <a:xfrm>
            <a:off x="3163274" y="4942144"/>
            <a:ext cx="263214"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135244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F4CB-B2B5-BA6C-7CC6-4EE36388FAF7}"/>
            </a:ext>
          </a:extLst>
        </p:cNvPr>
        <p:cNvGrpSpPr/>
        <p:nvPr/>
      </p:nvGrpSpPr>
      <p:grpSpPr>
        <a:xfrm>
          <a:off x="0" y="0"/>
          <a:ext cx="0" cy="0"/>
          <a:chOff x="0" y="0"/>
          <a:chExt cx="0" cy="0"/>
        </a:xfrm>
      </p:grpSpPr>
      <p:pic>
        <p:nvPicPr>
          <p:cNvPr id="7" name="図 6" descr="自然, 水, 雨, 屋外 が含まれている画像&#10;&#10;自動的に生成された説明">
            <a:extLst>
              <a:ext uri="{FF2B5EF4-FFF2-40B4-BE49-F238E27FC236}">
                <a16:creationId xmlns:a16="http://schemas.microsoft.com/office/drawing/2014/main" id="{1F051521-511F-F48F-4CC7-0ADF20957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680CD37B-7B47-65DD-ACEB-06A0DA42568A}"/>
              </a:ext>
            </a:extLst>
          </p:cNvPr>
          <p:cNvSpPr/>
          <p:nvPr/>
        </p:nvSpPr>
        <p:spPr>
          <a:xfrm>
            <a:off x="357875" y="518055"/>
            <a:ext cx="2970954" cy="31665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15000"/>
              </a:lnSpc>
            </a:pPr>
            <a:r>
              <a:rPr lang="ja-JP" sz="900" b="1" kern="100" dirty="0">
                <a:solidFill>
                  <a:srgbClr val="000000"/>
                </a:solidFill>
                <a:effectLst/>
                <a:ea typeface="BIZ UDPゴシック" panose="020B0400000000000000" pitchFamily="50" charset="-128"/>
                <a:cs typeface="Times New Roman" panose="02020603050405020304" pitchFamily="18" charset="0"/>
              </a:rPr>
              <a:t>新生児集中治療科（</a:t>
            </a:r>
            <a:r>
              <a:rPr lang="en-US" sz="900" b="1" kern="100" dirty="0">
                <a:solidFill>
                  <a:srgbClr val="000000"/>
                </a:solidFill>
                <a:effectLst/>
                <a:ea typeface="BIZ UDPゴシック" panose="020B0400000000000000" pitchFamily="50" charset="-128"/>
                <a:cs typeface="Times New Roman" panose="02020603050405020304" pitchFamily="18" charset="0"/>
              </a:rPr>
              <a:t>NICU</a:t>
            </a:r>
            <a:r>
              <a:rPr lang="ja-JP" sz="900" b="1" kern="100" dirty="0">
                <a:solidFill>
                  <a:srgbClr val="000000"/>
                </a:solidFill>
                <a:effectLst/>
                <a:ea typeface="BIZ UDPゴシック" panose="020B0400000000000000" pitchFamily="50" charset="-128"/>
                <a:cs typeface="Times New Roman" panose="02020603050405020304" pitchFamily="18" charset="0"/>
              </a:rPr>
              <a:t>）の医師からのメッセージ</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a:t>
            </a:r>
            <a:r>
              <a:rPr 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お子さまのお誕生をお喜び申し上げます。お子さまは出産予定日よりおよそ</a:t>
            </a:r>
            <a:r>
              <a:rPr lang="ja-JP" altLang="en-US"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a:t>
            </a:r>
            <a:r>
              <a:rPr 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か月早く生まれたため、早産児として新生児医療が必要となりました。このハンドブックを手にしたころは、おそらくお子さまはまだご入院されていることと思います。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95250" algn="l">
              <a:lnSpc>
                <a:spcPct val="115000"/>
              </a:lnSpc>
            </a:pPr>
            <a:r>
              <a:rPr 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早産児、特に</a:t>
            </a:r>
            <a:r>
              <a:rPr lang="ja-JP" altLang="en-US"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１５００ｇ</a:t>
            </a:r>
            <a:r>
              <a:rPr 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未満の体重で生まれた極低出生体重児は、生まれたときにはすべてのからだの機能が未熟な状態であるため、いろいろな病気を合併しやすいです。しかし現在わが国の極低出生体重児生存率は</a:t>
            </a:r>
            <a:r>
              <a:rPr lang="ja-JP" altLang="en-US"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９０％</a:t>
            </a:r>
            <a:r>
              <a:rPr 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以上で、適切な新生児医療を受ければ退院できます。一方ある程度の割合でさまざまな合併症・後遺症は避けることができませんので、退院後も定期的な外来通院による経過観察（フォローアップ）と必要に応じた医療的介入が必要となります。一般的には極低出生体重児であれば就学前（</a:t>
            </a:r>
            <a:r>
              <a:rPr lang="en-US"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歳ごろ）まで、より未熟な超低出生多重児（</a:t>
            </a:r>
            <a:r>
              <a:rPr lang="en-US"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1000g</a:t>
            </a:r>
            <a:r>
              <a:rPr 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未満）の場合は就学後（</a:t>
            </a:r>
            <a:r>
              <a:rPr lang="en-US"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歳ごろ）まで通院によるフォローアップが必要となります。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95250" algn="l">
              <a:lnSpc>
                <a:spcPct val="115000"/>
              </a:lnSpc>
            </a:pPr>
            <a:r>
              <a:rPr 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長期にわたる外来受診、フォローアップが必要となりますが、お子さまたちがより良い将来を過ごすために重要なことでありますので、ご家族におかれましてはご理解とご協力をお願いいたします。</a:t>
            </a:r>
            <a:endParaRPr lang="en-US" altLang="ja-JP" sz="7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95250" algn="l">
              <a:lnSpc>
                <a:spcPct val="115000"/>
              </a:lnSpc>
            </a:pP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埼玉県立小児医療センター</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総合周産期母子医療センター長</a:t>
            </a:r>
            <a:endParaRPr lang="ja-JP" sz="1050" kern="100" dirty="0">
              <a:effectLst/>
              <a:ea typeface="游明朝" panose="02020400000000000000" pitchFamily="18" charset="-128"/>
              <a:cs typeface="Times New Roman" panose="02020603050405020304" pitchFamily="18" charset="0"/>
            </a:endParaRPr>
          </a:p>
          <a:p>
            <a:pPr algn="l">
              <a:lnSpc>
                <a:spcPct val="115000"/>
              </a:lnSpc>
            </a:pPr>
            <a:r>
              <a:rPr lang="ja-JP" sz="750" kern="100" dirty="0">
                <a:solidFill>
                  <a:srgbClr val="000000"/>
                </a:solidFill>
                <a:effectLst/>
                <a:ea typeface="BIZ UDPゴシック" panose="020B0400000000000000" pitchFamily="50" charset="-128"/>
                <a:cs typeface="Times New Roman" panose="02020603050405020304" pitchFamily="18" charset="0"/>
              </a:rPr>
              <a:t>　　　　　　　　　　　　　　　　　　　　　新生児科診療部長　清水正樹</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9B5F4535-3FA8-6357-A789-C7FD58225688}"/>
              </a:ext>
            </a:extLst>
          </p:cNvPr>
          <p:cNvSpPr/>
          <p:nvPr/>
        </p:nvSpPr>
        <p:spPr>
          <a:xfrm>
            <a:off x="524669" y="4827058"/>
            <a:ext cx="280416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子どもの可能性は無限大！（</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ヶ月、修正</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ヶ月　</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DD</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ツインリトルベビーママ）</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210D497C-F556-08CC-9F62-40B71C162938}"/>
              </a:ext>
            </a:extLst>
          </p:cNvPr>
          <p:cNvSpPr/>
          <p:nvPr/>
        </p:nvSpPr>
        <p:spPr>
          <a:xfrm>
            <a:off x="357875" y="170637"/>
            <a:ext cx="287782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200" kern="100" dirty="0">
                <a:solidFill>
                  <a:srgbClr val="000000"/>
                </a:solidFill>
                <a:effectLst/>
                <a:ea typeface="BIZ UDPゴシック" panose="020B0400000000000000" pitchFamily="50" charset="-128"/>
                <a:cs typeface="Times New Roman" panose="02020603050405020304" pitchFamily="18" charset="0"/>
              </a:rPr>
              <a:t>支援者からのメッセージ</a:t>
            </a:r>
            <a:endParaRPr lang="en-US" altLang="ja-JP" sz="1200" kern="100" dirty="0">
              <a:solidFill>
                <a:srgbClr val="000000"/>
              </a:solidFill>
              <a:effectLst/>
              <a:ea typeface="BIZ UDPゴシック" panose="020B0400000000000000" pitchFamily="50" charset="-128"/>
              <a:cs typeface="Times New Roman" panose="02020603050405020304" pitchFamily="18" charset="0"/>
            </a:endParaRPr>
          </a:p>
        </p:txBody>
      </p:sp>
      <p:pic>
        <p:nvPicPr>
          <p:cNvPr id="11" name="図 10" descr="ロゴ が含まれている画像&#10;&#10;自動的に生成された説明">
            <a:extLst>
              <a:ext uri="{FF2B5EF4-FFF2-40B4-BE49-F238E27FC236}">
                <a16:creationId xmlns:a16="http://schemas.microsoft.com/office/drawing/2014/main" id="{35E9FFFC-403E-387E-E748-33FA3B742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69" y="3162118"/>
            <a:ext cx="1016584" cy="1026725"/>
          </a:xfrm>
          <a:prstGeom prst="rect">
            <a:avLst/>
          </a:prstGeom>
        </p:spPr>
      </p:pic>
      <p:sp>
        <p:nvSpPr>
          <p:cNvPr id="2" name="テキスト ボックス 1">
            <a:extLst>
              <a:ext uri="{FF2B5EF4-FFF2-40B4-BE49-F238E27FC236}">
                <a16:creationId xmlns:a16="http://schemas.microsoft.com/office/drawing/2014/main" id="{C6DF7518-B816-4EAE-E79A-FDEB40BA9AD5}"/>
              </a:ext>
            </a:extLst>
          </p:cNvPr>
          <p:cNvSpPr txBox="1"/>
          <p:nvPr/>
        </p:nvSpPr>
        <p:spPr>
          <a:xfrm>
            <a:off x="323410" y="4936597"/>
            <a:ext cx="263214"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7</a:t>
            </a:r>
          </a:p>
        </p:txBody>
      </p:sp>
    </p:spTree>
    <p:extLst>
      <p:ext uri="{BB962C8B-B14F-4D97-AF65-F5344CB8AC3E}">
        <p14:creationId xmlns:p14="http://schemas.microsoft.com/office/powerpoint/2010/main" val="378476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86E00-FE46-4D38-DB84-B8473B0301DE}"/>
            </a:ext>
          </a:extLst>
        </p:cNvPr>
        <p:cNvGrpSpPr/>
        <p:nvPr/>
      </p:nvGrpSpPr>
      <p:grpSpPr>
        <a:xfrm>
          <a:off x="0" y="0"/>
          <a:ext cx="0" cy="0"/>
          <a:chOff x="0" y="0"/>
          <a:chExt cx="0" cy="0"/>
        </a:xfrm>
      </p:grpSpPr>
      <p:pic>
        <p:nvPicPr>
          <p:cNvPr id="7" name="図 6" descr="自然, 水, 雨, 屋外 が含まれている画像&#10;&#10;自動的に生成された説明">
            <a:extLst>
              <a:ext uri="{FF2B5EF4-FFF2-40B4-BE49-F238E27FC236}">
                <a16:creationId xmlns:a16="http://schemas.microsoft.com/office/drawing/2014/main" id="{B286D2DD-4B75-36BE-21FD-6730424C8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91AA8A5D-5CE9-6AA1-04CB-A8658CC24C9D}"/>
              </a:ext>
            </a:extLst>
          </p:cNvPr>
          <p:cNvSpPr/>
          <p:nvPr/>
        </p:nvSpPr>
        <p:spPr>
          <a:xfrm>
            <a:off x="491437" y="2663825"/>
            <a:ext cx="2893695" cy="2882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pPr>
            <a:r>
              <a:rPr lang="ja-JP" sz="900" b="1" kern="100" dirty="0">
                <a:solidFill>
                  <a:srgbClr val="000000"/>
                </a:solidFill>
                <a:effectLst/>
                <a:ea typeface="BIZ UDPゴシック" panose="020B0400000000000000" pitchFamily="50" charset="-128"/>
                <a:cs typeface="Times New Roman" panose="02020603050405020304" pitchFamily="18" charset="0"/>
              </a:rPr>
              <a:t>保健センター保健師からのメッセージ</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772B3231-6C51-02E8-2E13-78E134453E0D}"/>
              </a:ext>
            </a:extLst>
          </p:cNvPr>
          <p:cNvSpPr/>
          <p:nvPr/>
        </p:nvSpPr>
        <p:spPr>
          <a:xfrm>
            <a:off x="536205" y="4941994"/>
            <a:ext cx="2804160" cy="2336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心配されたけど毎日楽しく</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過ごしています（</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17</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才　元リトルベビー</a:t>
            </a:r>
            <a:r>
              <a:rPr lang="ja-JP" sz="700" kern="100" dirty="0">
                <a:solidFill>
                  <a:srgbClr val="000000"/>
                </a:solidFill>
                <a:effectLst/>
                <a:ea typeface="BIZ UDPゴシック" panose="020B0400000000000000" pitchFamily="50" charset="-128"/>
                <a:cs typeface="Times New Roman" panose="02020603050405020304" pitchFamily="18" charset="0"/>
              </a:rPr>
              <a:t>）</a:t>
            </a:r>
            <a:endParaRPr lang="ja-JP" sz="105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49ECA429-35FA-5D28-2EC7-6AACF2BB05B9}"/>
              </a:ext>
            </a:extLst>
          </p:cNvPr>
          <p:cNvSpPr/>
          <p:nvPr/>
        </p:nvSpPr>
        <p:spPr>
          <a:xfrm>
            <a:off x="536205" y="288292"/>
            <a:ext cx="2893695" cy="288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pPr>
            <a:r>
              <a:rPr lang="ja-JP" sz="900" b="1" kern="100" dirty="0">
                <a:solidFill>
                  <a:srgbClr val="000000"/>
                </a:solidFill>
                <a:effectLst/>
                <a:ea typeface="BIZ UDPゴシック" panose="020B0400000000000000" pitchFamily="50" charset="-128"/>
                <a:cs typeface="Times New Roman" panose="02020603050405020304" pitchFamily="18" charset="0"/>
              </a:rPr>
              <a:t>医療機関スタッフからのメッセージ</a:t>
            </a:r>
            <a:endParaRPr lang="ja-JP" sz="1050" kern="100" dirty="0">
              <a:effectLst/>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04F4BA0B-F05B-4FB5-B9B1-E51B7CA2BA04}"/>
              </a:ext>
            </a:extLst>
          </p:cNvPr>
          <p:cNvSpPr/>
          <p:nvPr/>
        </p:nvSpPr>
        <p:spPr>
          <a:xfrm>
            <a:off x="439473" y="576582"/>
            <a:ext cx="2893695" cy="187141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1353CB6D-96A0-86E4-0081-A51CCB778B5F}"/>
              </a:ext>
            </a:extLst>
          </p:cNvPr>
          <p:cNvSpPr/>
          <p:nvPr/>
        </p:nvSpPr>
        <p:spPr>
          <a:xfrm>
            <a:off x="439473" y="2952116"/>
            <a:ext cx="2893695" cy="187141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ロゴ&#10;&#10;自動的に生成された説明">
            <a:extLst>
              <a:ext uri="{FF2B5EF4-FFF2-40B4-BE49-F238E27FC236}">
                <a16:creationId xmlns:a16="http://schemas.microsoft.com/office/drawing/2014/main" id="{A063B7DD-FCBF-55EB-BA96-3A9F583C9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28970">
            <a:off x="387509" y="4162116"/>
            <a:ext cx="795530" cy="661417"/>
          </a:xfrm>
          <a:prstGeom prst="rect">
            <a:avLst/>
          </a:prstGeom>
        </p:spPr>
      </p:pic>
      <p:pic>
        <p:nvPicPr>
          <p:cNvPr id="15" name="図 14" descr="図形&#10;&#10;自動的に生成された説明">
            <a:extLst>
              <a:ext uri="{FF2B5EF4-FFF2-40B4-BE49-F238E27FC236}">
                <a16:creationId xmlns:a16="http://schemas.microsoft.com/office/drawing/2014/main" id="{29E33C52-5450-18A2-6E36-EB0581332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673" y="54125"/>
            <a:ext cx="707137" cy="1185674"/>
          </a:xfrm>
          <a:prstGeom prst="rect">
            <a:avLst/>
          </a:prstGeom>
        </p:spPr>
      </p:pic>
      <p:sp>
        <p:nvSpPr>
          <p:cNvPr id="6" name="テキスト ボックス 5">
            <a:extLst>
              <a:ext uri="{FF2B5EF4-FFF2-40B4-BE49-F238E27FC236}">
                <a16:creationId xmlns:a16="http://schemas.microsoft.com/office/drawing/2014/main" id="{DFFCFF1F-2E42-F2DE-2270-A219625C693C}"/>
              </a:ext>
            </a:extLst>
          </p:cNvPr>
          <p:cNvSpPr txBox="1"/>
          <p:nvPr/>
        </p:nvSpPr>
        <p:spPr>
          <a:xfrm>
            <a:off x="3163274" y="4942144"/>
            <a:ext cx="263214"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8</a:t>
            </a:r>
          </a:p>
        </p:txBody>
      </p:sp>
    </p:spTree>
    <p:extLst>
      <p:ext uri="{BB962C8B-B14F-4D97-AF65-F5344CB8AC3E}">
        <p14:creationId xmlns:p14="http://schemas.microsoft.com/office/powerpoint/2010/main" val="409467630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E699D1CE-F3E1-4903-8648-8F0B4690FE50}" vid="{958253D0-D172-45CA-9FEB-EBDE5F69CB37}"/>
    </a:ext>
  </a:extLst>
</a:theme>
</file>

<file path=docProps/app.xml><?xml version="1.0" encoding="utf-8"?>
<Properties xmlns="http://schemas.openxmlformats.org/officeDocument/2006/extended-properties" xmlns:vt="http://schemas.openxmlformats.org/officeDocument/2006/docPropsVTypes">
  <Template>Default Theme</Template>
  <TotalTime>1592</TotalTime>
  <Words>3098</Words>
  <Application>Microsoft Office PowerPoint</Application>
  <PresentationFormat>ユーザー設定</PresentationFormat>
  <Paragraphs>372</Paragraphs>
  <Slides>17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BIZ UDPゴシック</vt:lpstr>
      <vt:lpstr>ＭＳ Ｐゴシック</vt:lpstr>
      <vt:lpstr>游明朝</vt:lpstr>
      <vt:lpstr>Arial</vt:lpstr>
      <vt:lpstr>Times New Roman</vt:lpstr>
      <vt:lpstr>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横山 香衣（健康長寿課）</dc:creator>
  <cp:lastModifiedBy>横山 香衣（健康長寿課）</cp:lastModifiedBy>
  <cp:revision>112</cp:revision>
  <cp:lastPrinted>2026-02-03T02:10:17Z</cp:lastPrinted>
  <dcterms:created xsi:type="dcterms:W3CDTF">2026-01-19T02:32:53Z</dcterms:created>
  <dcterms:modified xsi:type="dcterms:W3CDTF">2026-02-27T07:53:37Z</dcterms:modified>
</cp:coreProperties>
</file>