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6" d="100"/>
          <a:sy n="66" d="100"/>
        </p:scale>
        <p:origin x="96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C8D8B518-0CFC-4998-B013-1C540715254C}"/>
              </a:ext>
            </a:extLst>
          </p:cNvPr>
          <p:cNvGraphicFramePr>
            <a:graphicFrameLocks noGrp="1"/>
          </p:cNvGraphicFramePr>
          <p:nvPr>
            <p:extLst>
              <p:ext uri="{D42A27DB-BD31-4B8C-83A1-F6EECF244321}">
                <p14:modId xmlns:p14="http://schemas.microsoft.com/office/powerpoint/2010/main" val="216550839"/>
              </p:ext>
            </p:extLst>
          </p:nvPr>
        </p:nvGraphicFramePr>
        <p:xfrm>
          <a:off x="3861335" y="852363"/>
          <a:ext cx="5955877" cy="304800"/>
        </p:xfrm>
        <a:graphic>
          <a:graphicData uri="http://schemas.openxmlformats.org/drawingml/2006/table">
            <a:tbl>
              <a:tblPr firstRow="1" bandRow="1">
                <a:tableStyleId>{5940675A-B579-460E-94D1-54222C63F5DA}</a:tableStyleId>
              </a:tblPr>
              <a:tblGrid>
                <a:gridCol w="5955877">
                  <a:extLst>
                    <a:ext uri="{9D8B030D-6E8A-4147-A177-3AD203B41FA5}">
                      <a16:colId xmlns:a16="http://schemas.microsoft.com/office/drawing/2014/main" val="2417319407"/>
                    </a:ext>
                  </a:extLst>
                </a:gridCol>
              </a:tblGrid>
              <a:tr h="298632">
                <a:tc>
                  <a:txBody>
                    <a:bodyPr/>
                    <a:lstStyle/>
                    <a:p>
                      <a:r>
                        <a:rPr kumimoji="1" lang="ja-JP" altLang="en-US" sz="1400" b="1" dirty="0">
                          <a:solidFill>
                            <a:schemeClr val="bg1"/>
                          </a:solidFill>
                        </a:rPr>
                        <a:t>　現行制度比較</a:t>
                      </a:r>
                    </a:p>
                  </a:txBody>
                  <a:tcPr>
                    <a:solidFill>
                      <a:schemeClr val="accent1"/>
                    </a:solidFill>
                  </a:tcPr>
                </a:tc>
                <a:extLst>
                  <a:ext uri="{0D108BD9-81ED-4DB2-BD59-A6C34878D82A}">
                    <a16:rowId xmlns:a16="http://schemas.microsoft.com/office/drawing/2014/main" val="2654643072"/>
                  </a:ext>
                </a:extLst>
              </a:tr>
            </a:tbl>
          </a:graphicData>
        </a:graphic>
      </p:graphicFrame>
      <p:sp>
        <p:nvSpPr>
          <p:cNvPr id="2" name="タイトル 1">
            <a:extLst>
              <a:ext uri="{FF2B5EF4-FFF2-40B4-BE49-F238E27FC236}">
                <a16:creationId xmlns:a16="http://schemas.microsoft.com/office/drawing/2014/main" id="{D4D780A7-4C54-4BB6-A821-24504A374A69}"/>
              </a:ext>
            </a:extLst>
          </p:cNvPr>
          <p:cNvSpPr>
            <a:spLocks noGrp="1"/>
          </p:cNvSpPr>
          <p:nvPr>
            <p:ph type="ctrTitle"/>
          </p:nvPr>
        </p:nvSpPr>
        <p:spPr>
          <a:xfrm>
            <a:off x="1232635" y="217559"/>
            <a:ext cx="7429500" cy="388243"/>
          </a:xfrm>
        </p:spPr>
        <p:txBody>
          <a:bodyPr>
            <a:normAutofit fontScale="90000"/>
          </a:bodyPr>
          <a:lstStyle/>
          <a:p>
            <a:r>
              <a:rPr lang="ja-JP" altLang="en-US" sz="2275" dirty="0"/>
              <a:t>開示手数料について</a:t>
            </a:r>
          </a:p>
        </p:txBody>
      </p:sp>
      <p:graphicFrame>
        <p:nvGraphicFramePr>
          <p:cNvPr id="11" name="表 10">
            <a:extLst>
              <a:ext uri="{FF2B5EF4-FFF2-40B4-BE49-F238E27FC236}">
                <a16:creationId xmlns:a16="http://schemas.microsoft.com/office/drawing/2014/main" id="{E2A516AA-3CFD-4730-B888-A294C8FC293E}"/>
              </a:ext>
            </a:extLst>
          </p:cNvPr>
          <p:cNvGraphicFramePr>
            <a:graphicFrameLocks noGrp="1"/>
          </p:cNvGraphicFramePr>
          <p:nvPr>
            <p:extLst>
              <p:ext uri="{D42A27DB-BD31-4B8C-83A1-F6EECF244321}">
                <p14:modId xmlns:p14="http://schemas.microsoft.com/office/powerpoint/2010/main" val="1089214100"/>
              </p:ext>
            </p:extLst>
          </p:nvPr>
        </p:nvGraphicFramePr>
        <p:xfrm>
          <a:off x="83173" y="4391818"/>
          <a:ext cx="9728424" cy="2409466"/>
        </p:xfrm>
        <a:graphic>
          <a:graphicData uri="http://schemas.openxmlformats.org/drawingml/2006/table">
            <a:tbl>
              <a:tblPr firstRow="1" bandRow="1">
                <a:tableStyleId>{5940675A-B579-460E-94D1-54222C63F5DA}</a:tableStyleId>
              </a:tblPr>
              <a:tblGrid>
                <a:gridCol w="9728424">
                  <a:extLst>
                    <a:ext uri="{9D8B030D-6E8A-4147-A177-3AD203B41FA5}">
                      <a16:colId xmlns:a16="http://schemas.microsoft.com/office/drawing/2014/main" val="981917253"/>
                    </a:ext>
                  </a:extLst>
                </a:gridCol>
              </a:tblGrid>
              <a:tr h="319519">
                <a:tc>
                  <a:txBody>
                    <a:bodyPr/>
                    <a:lstStyle/>
                    <a:p>
                      <a:r>
                        <a:rPr kumimoji="1" lang="ja-JP" altLang="en-US" sz="1400" b="1" dirty="0">
                          <a:solidFill>
                            <a:schemeClr val="bg1"/>
                          </a:solidFill>
                        </a:rPr>
                        <a:t>　開示手数料の検討</a:t>
                      </a:r>
                    </a:p>
                  </a:txBody>
                  <a:tcPr>
                    <a:solidFill>
                      <a:schemeClr val="accent1"/>
                    </a:solidFill>
                  </a:tcPr>
                </a:tc>
                <a:extLst>
                  <a:ext uri="{0D108BD9-81ED-4DB2-BD59-A6C34878D82A}">
                    <a16:rowId xmlns:a16="http://schemas.microsoft.com/office/drawing/2014/main" val="31208824"/>
                  </a:ext>
                </a:extLst>
              </a:tr>
              <a:tr h="2089947">
                <a:tc>
                  <a:txBody>
                    <a:bodyPr/>
                    <a:lstStyle/>
                    <a:p>
                      <a:pPr marL="252000" lvl="0"/>
                      <a:r>
                        <a:rPr kumimoji="1" lang="ja-JP" altLang="en-US" sz="1400" i="1" dirty="0"/>
                        <a:t>令和３年１１月２４日、２９日　全国説明会　</a:t>
                      </a:r>
                      <a:r>
                        <a:rPr kumimoji="1" lang="en-US" altLang="ja-JP" sz="1400" i="1" dirty="0"/>
                        <a:t>Q&amp;A</a:t>
                      </a:r>
                    </a:p>
                    <a:p>
                      <a:pPr marL="252000" lvl="0"/>
                      <a:r>
                        <a:rPr kumimoji="1" lang="ja-JP" altLang="en-US" sz="1400" i="1" dirty="0"/>
                        <a:t>　・　コピー代や記録媒体の費用等の実費について、開示請求の手数料とは別に徴収することは可能です。</a:t>
                      </a:r>
                      <a:endParaRPr kumimoji="1" lang="en-US" altLang="ja-JP" sz="1400" i="1" dirty="0"/>
                    </a:p>
                    <a:p>
                      <a:pPr marL="360000" lvl="0"/>
                      <a:r>
                        <a:rPr kumimoji="1" lang="ja-JP" altLang="en-US" sz="1400" i="1" dirty="0"/>
                        <a:t>・　地方公共団体の判断で開示請求の手数料を無料とすることは可能であり、手数料とは別に実費について実費徴収金のような形で徴収することも可能である。</a:t>
                      </a:r>
                      <a:endParaRPr kumimoji="1" lang="en-US" altLang="ja-JP" sz="1400" i="1" dirty="0"/>
                    </a:p>
                    <a:p>
                      <a:endParaRPr kumimoji="1" lang="en-US" altLang="ja-JP" sz="1400" dirty="0"/>
                    </a:p>
                    <a:p>
                      <a:pPr marL="180000"/>
                      <a:r>
                        <a:rPr kumimoji="1" lang="ja-JP" altLang="en-US" sz="1400" dirty="0"/>
                        <a:t>改正法施行後も、開示請求等に係る手続に変更は生じない。</a:t>
                      </a:r>
                      <a:endParaRPr kumimoji="1" lang="en-US" altLang="ja-JP" sz="1400" dirty="0"/>
                    </a:p>
                    <a:p>
                      <a:pPr marL="180000"/>
                      <a:r>
                        <a:rPr kumimoji="1" lang="ja-JP" altLang="en-US" sz="1400" dirty="0"/>
                        <a:t>すると、請求者にいずれの費用負担を求めるのかについても、現行制度との整合性があることが望ましい。</a:t>
                      </a:r>
                      <a:endParaRPr kumimoji="1" lang="en-US" altLang="ja-JP" sz="1400" dirty="0"/>
                    </a:p>
                    <a:p>
                      <a:endParaRPr kumimoji="1" lang="en-US" altLang="ja-JP" sz="1400" dirty="0"/>
                    </a:p>
                    <a:p>
                      <a:pPr lvl="1"/>
                      <a:r>
                        <a:rPr kumimoji="1" lang="ja-JP" altLang="en-US" sz="1400" b="1" u="sng" dirty="0"/>
                        <a:t>埼玉県は現行制度下と同様に、文書交付の際に交付枚数に応じたコピー代等の実費額を徴収する。</a:t>
                      </a:r>
                    </a:p>
                  </a:txBody>
                  <a:tcPr/>
                </a:tc>
                <a:extLst>
                  <a:ext uri="{0D108BD9-81ED-4DB2-BD59-A6C34878D82A}">
                    <a16:rowId xmlns:a16="http://schemas.microsoft.com/office/drawing/2014/main" val="2774577915"/>
                  </a:ext>
                </a:extLst>
              </a:tr>
            </a:tbl>
          </a:graphicData>
        </a:graphic>
      </p:graphicFrame>
      <p:graphicFrame>
        <p:nvGraphicFramePr>
          <p:cNvPr id="12" name="表 11">
            <a:extLst>
              <a:ext uri="{FF2B5EF4-FFF2-40B4-BE49-F238E27FC236}">
                <a16:creationId xmlns:a16="http://schemas.microsoft.com/office/drawing/2014/main" id="{60265DC0-CB19-4953-830D-AF6603C59C15}"/>
              </a:ext>
            </a:extLst>
          </p:cNvPr>
          <p:cNvGraphicFramePr>
            <a:graphicFrameLocks noGrp="1"/>
          </p:cNvGraphicFramePr>
          <p:nvPr>
            <p:extLst>
              <p:ext uri="{D42A27DB-BD31-4B8C-83A1-F6EECF244321}">
                <p14:modId xmlns:p14="http://schemas.microsoft.com/office/powerpoint/2010/main" val="2492535875"/>
              </p:ext>
            </p:extLst>
          </p:nvPr>
        </p:nvGraphicFramePr>
        <p:xfrm>
          <a:off x="83173" y="861507"/>
          <a:ext cx="3638386" cy="1751698"/>
        </p:xfrm>
        <a:graphic>
          <a:graphicData uri="http://schemas.openxmlformats.org/drawingml/2006/table">
            <a:tbl>
              <a:tblPr firstRow="1" bandRow="1">
                <a:tableStyleId>{5940675A-B579-460E-94D1-54222C63F5DA}</a:tableStyleId>
              </a:tblPr>
              <a:tblGrid>
                <a:gridCol w="3638386">
                  <a:extLst>
                    <a:ext uri="{9D8B030D-6E8A-4147-A177-3AD203B41FA5}">
                      <a16:colId xmlns:a16="http://schemas.microsoft.com/office/drawing/2014/main" val="4126854437"/>
                    </a:ext>
                  </a:extLst>
                </a:gridCol>
              </a:tblGrid>
              <a:tr h="309017">
                <a:tc>
                  <a:txBody>
                    <a:bodyPr/>
                    <a:lstStyle/>
                    <a:p>
                      <a:r>
                        <a:rPr kumimoji="1" lang="ja-JP" altLang="en-US" sz="1400" b="1" dirty="0">
                          <a:solidFill>
                            <a:schemeClr val="bg1"/>
                          </a:solidFill>
                        </a:rPr>
                        <a:t>　改正個人情報保護法の規定</a:t>
                      </a:r>
                    </a:p>
                  </a:txBody>
                  <a:tcPr>
                    <a:solidFill>
                      <a:schemeClr val="accent1"/>
                    </a:solidFill>
                  </a:tcPr>
                </a:tc>
                <a:extLst>
                  <a:ext uri="{0D108BD9-81ED-4DB2-BD59-A6C34878D82A}">
                    <a16:rowId xmlns:a16="http://schemas.microsoft.com/office/drawing/2014/main" val="2399695240"/>
                  </a:ext>
                </a:extLst>
              </a:tr>
              <a:tr h="1442681">
                <a:tc>
                  <a:txBody>
                    <a:bodyPr/>
                    <a:lstStyle/>
                    <a:p>
                      <a:r>
                        <a:rPr kumimoji="1" lang="ja-JP" altLang="en-US" sz="1400" dirty="0"/>
                        <a:t>　法８９条２項</a:t>
                      </a:r>
                      <a:endParaRPr kumimoji="1" lang="en-US" altLang="ja-JP" sz="1400" dirty="0"/>
                    </a:p>
                    <a:p>
                      <a:pPr marL="180000" lvl="0"/>
                      <a:r>
                        <a:rPr kumimoji="1" lang="ja-JP" altLang="en-US" sz="1400" dirty="0"/>
                        <a:t>　地方公共団体の機関に対し開示請求をする者は、条例で定めるところにより、実費の範囲内において条例で定める額の手数料を納めなければならない。</a:t>
                      </a:r>
                      <a:endParaRPr kumimoji="1" lang="en-US" altLang="ja-JP" sz="1400" dirty="0"/>
                    </a:p>
                  </a:txBody>
                  <a:tcPr/>
                </a:tc>
                <a:extLst>
                  <a:ext uri="{0D108BD9-81ED-4DB2-BD59-A6C34878D82A}">
                    <a16:rowId xmlns:a16="http://schemas.microsoft.com/office/drawing/2014/main" val="3446180623"/>
                  </a:ext>
                </a:extLst>
              </a:tr>
            </a:tbl>
          </a:graphicData>
        </a:graphic>
      </p:graphicFrame>
      <p:graphicFrame>
        <p:nvGraphicFramePr>
          <p:cNvPr id="3" name="表 2">
            <a:extLst>
              <a:ext uri="{FF2B5EF4-FFF2-40B4-BE49-F238E27FC236}">
                <a16:creationId xmlns:a16="http://schemas.microsoft.com/office/drawing/2014/main" id="{E4D64D48-DABC-4A48-8E94-93CD2D39892B}"/>
              </a:ext>
            </a:extLst>
          </p:cNvPr>
          <p:cNvGraphicFramePr>
            <a:graphicFrameLocks noGrp="1"/>
          </p:cNvGraphicFramePr>
          <p:nvPr>
            <p:extLst>
              <p:ext uri="{D42A27DB-BD31-4B8C-83A1-F6EECF244321}">
                <p14:modId xmlns:p14="http://schemas.microsoft.com/office/powerpoint/2010/main" val="1968519617"/>
              </p:ext>
            </p:extLst>
          </p:nvPr>
        </p:nvGraphicFramePr>
        <p:xfrm>
          <a:off x="3855720" y="1188866"/>
          <a:ext cx="5955877" cy="1445514"/>
        </p:xfrm>
        <a:graphic>
          <a:graphicData uri="http://schemas.openxmlformats.org/drawingml/2006/table">
            <a:tbl>
              <a:tblPr firstRow="1" bandRow="1">
                <a:tableStyleId>{5940675A-B579-460E-94D1-54222C63F5DA}</a:tableStyleId>
              </a:tblPr>
              <a:tblGrid>
                <a:gridCol w="970342">
                  <a:extLst>
                    <a:ext uri="{9D8B030D-6E8A-4147-A177-3AD203B41FA5}">
                      <a16:colId xmlns:a16="http://schemas.microsoft.com/office/drawing/2014/main" val="2565272655"/>
                    </a:ext>
                  </a:extLst>
                </a:gridCol>
                <a:gridCol w="2487927">
                  <a:extLst>
                    <a:ext uri="{9D8B030D-6E8A-4147-A177-3AD203B41FA5}">
                      <a16:colId xmlns:a16="http://schemas.microsoft.com/office/drawing/2014/main" val="2106586611"/>
                    </a:ext>
                  </a:extLst>
                </a:gridCol>
                <a:gridCol w="2497608">
                  <a:extLst>
                    <a:ext uri="{9D8B030D-6E8A-4147-A177-3AD203B41FA5}">
                      <a16:colId xmlns:a16="http://schemas.microsoft.com/office/drawing/2014/main" val="2949401014"/>
                    </a:ext>
                  </a:extLst>
                </a:gridCol>
              </a:tblGrid>
              <a:tr h="370840">
                <a:tc>
                  <a:txBody>
                    <a:bodyPr/>
                    <a:lstStyle/>
                    <a:p>
                      <a:endParaRPr kumimoji="1" lang="ja-JP" altLang="en-US" dirty="0"/>
                    </a:p>
                  </a:txBody>
                  <a:tcPr/>
                </a:tc>
                <a:tc>
                  <a:txBody>
                    <a:bodyPr/>
                    <a:lstStyle/>
                    <a:p>
                      <a:pPr algn="ctr"/>
                      <a:r>
                        <a:rPr kumimoji="1" lang="ja-JP" altLang="en-US" dirty="0"/>
                        <a:t>請求の際の費用</a:t>
                      </a:r>
                    </a:p>
                  </a:txBody>
                  <a:tcPr/>
                </a:tc>
                <a:tc>
                  <a:txBody>
                    <a:bodyPr/>
                    <a:lstStyle/>
                    <a:p>
                      <a:pPr algn="ctr"/>
                      <a:r>
                        <a:rPr kumimoji="1" lang="ja-JP" altLang="en-US" dirty="0"/>
                        <a:t>開示実施の際の費用</a:t>
                      </a:r>
                    </a:p>
                  </a:txBody>
                  <a:tcPr/>
                </a:tc>
                <a:extLst>
                  <a:ext uri="{0D108BD9-81ED-4DB2-BD59-A6C34878D82A}">
                    <a16:rowId xmlns:a16="http://schemas.microsoft.com/office/drawing/2014/main" val="203068062"/>
                  </a:ext>
                </a:extLst>
              </a:tr>
              <a:tr h="370840">
                <a:tc>
                  <a:txBody>
                    <a:bodyPr/>
                    <a:lstStyle/>
                    <a:p>
                      <a:r>
                        <a:rPr kumimoji="1" lang="ja-JP" altLang="en-US" dirty="0"/>
                        <a:t>埼玉県</a:t>
                      </a:r>
                    </a:p>
                  </a:txBody>
                  <a:tcPr/>
                </a:tc>
                <a:tc>
                  <a:txBody>
                    <a:bodyPr/>
                    <a:lstStyle/>
                    <a:p>
                      <a:r>
                        <a:rPr kumimoji="1" lang="ja-JP" altLang="en-US" b="1" dirty="0"/>
                        <a:t>徴収しない</a:t>
                      </a:r>
                    </a:p>
                  </a:txBody>
                  <a:tcPr/>
                </a:tc>
                <a:tc>
                  <a:txBody>
                    <a:bodyPr/>
                    <a:lstStyle/>
                    <a:p>
                      <a:r>
                        <a:rPr kumimoji="1" lang="ja-JP" altLang="en-US" b="1" dirty="0"/>
                        <a:t>交付枚数に応じた費用</a:t>
                      </a:r>
                      <a:endParaRPr kumimoji="1" lang="en-US" altLang="ja-JP" b="1" dirty="0"/>
                    </a:p>
                    <a:p>
                      <a:r>
                        <a:rPr kumimoji="1" lang="ja-JP" altLang="en-US" b="1" dirty="0"/>
                        <a:t>（文書１枚につき１０円など）</a:t>
                      </a:r>
                    </a:p>
                  </a:txBody>
                  <a:tcPr/>
                </a:tc>
                <a:extLst>
                  <a:ext uri="{0D108BD9-81ED-4DB2-BD59-A6C34878D82A}">
                    <a16:rowId xmlns:a16="http://schemas.microsoft.com/office/drawing/2014/main" val="3608724819"/>
                  </a:ext>
                </a:extLst>
              </a:tr>
              <a:tr h="370840">
                <a:tc>
                  <a:txBody>
                    <a:bodyPr/>
                    <a:lstStyle/>
                    <a:p>
                      <a:r>
                        <a:rPr kumimoji="1" lang="ja-JP" altLang="en-US" dirty="0"/>
                        <a:t>国</a:t>
                      </a:r>
                      <a:endParaRPr kumimoji="1" lang="en-US" altLang="ja-JP" dirty="0"/>
                    </a:p>
                    <a:p>
                      <a:r>
                        <a:rPr kumimoji="1" lang="ja-JP" altLang="en-US" dirty="0"/>
                        <a:t>（総務省）</a:t>
                      </a:r>
                    </a:p>
                  </a:txBody>
                  <a:tcPr/>
                </a:tc>
                <a:tc>
                  <a:txBody>
                    <a:bodyPr/>
                    <a:lstStyle/>
                    <a:p>
                      <a:r>
                        <a:rPr kumimoji="1" lang="ja-JP" altLang="en-US" b="1" dirty="0"/>
                        <a:t>請求件数に応じた費用</a:t>
                      </a:r>
                      <a:endParaRPr kumimoji="1" lang="en-US" altLang="ja-JP" b="1" dirty="0"/>
                    </a:p>
                    <a:p>
                      <a:r>
                        <a:rPr kumimoji="1" lang="ja-JP" altLang="en-US" b="1" dirty="0"/>
                        <a:t>（文書１件につき３００円など）</a:t>
                      </a:r>
                    </a:p>
                  </a:txBody>
                  <a:tcPr/>
                </a:tc>
                <a:tc>
                  <a:txBody>
                    <a:bodyPr/>
                    <a:lstStyle/>
                    <a:p>
                      <a:r>
                        <a:rPr kumimoji="1" lang="ja-JP" altLang="en-US" b="1" dirty="0"/>
                        <a:t>徴収しない</a:t>
                      </a:r>
                    </a:p>
                  </a:txBody>
                  <a:tcPr/>
                </a:tc>
                <a:extLst>
                  <a:ext uri="{0D108BD9-81ED-4DB2-BD59-A6C34878D82A}">
                    <a16:rowId xmlns:a16="http://schemas.microsoft.com/office/drawing/2014/main" val="1223056376"/>
                  </a:ext>
                </a:extLst>
              </a:tr>
            </a:tbl>
          </a:graphicData>
        </a:graphic>
      </p:graphicFrame>
      <p:sp>
        <p:nvSpPr>
          <p:cNvPr id="5" name="大かっこ 4">
            <a:extLst>
              <a:ext uri="{FF2B5EF4-FFF2-40B4-BE49-F238E27FC236}">
                <a16:creationId xmlns:a16="http://schemas.microsoft.com/office/drawing/2014/main" id="{DCF30A0F-E595-44B6-99CD-F50D5D1FDDDB}"/>
              </a:ext>
            </a:extLst>
          </p:cNvPr>
          <p:cNvSpPr/>
          <p:nvPr/>
        </p:nvSpPr>
        <p:spPr>
          <a:xfrm>
            <a:off x="333356" y="4844186"/>
            <a:ext cx="9452113" cy="824948"/>
          </a:xfrm>
          <a:prstGeom prst="bracketPair">
            <a:avLst>
              <a:gd name="adj" fmla="val 8233"/>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矢印: 右 5">
            <a:extLst>
              <a:ext uri="{FF2B5EF4-FFF2-40B4-BE49-F238E27FC236}">
                <a16:creationId xmlns:a16="http://schemas.microsoft.com/office/drawing/2014/main" id="{FA4043A9-2484-4E0D-98D8-380A531A98F8}"/>
              </a:ext>
            </a:extLst>
          </p:cNvPr>
          <p:cNvSpPr/>
          <p:nvPr/>
        </p:nvSpPr>
        <p:spPr>
          <a:xfrm>
            <a:off x="192552" y="6434365"/>
            <a:ext cx="281608" cy="258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a:extLst>
              <a:ext uri="{FF2B5EF4-FFF2-40B4-BE49-F238E27FC236}">
                <a16:creationId xmlns:a16="http://schemas.microsoft.com/office/drawing/2014/main" id="{D57D689B-7FF6-4AEC-B264-7E014AA43076}"/>
              </a:ext>
            </a:extLst>
          </p:cNvPr>
          <p:cNvGraphicFramePr>
            <a:graphicFrameLocks noGrp="1"/>
          </p:cNvGraphicFramePr>
          <p:nvPr>
            <p:extLst>
              <p:ext uri="{D42A27DB-BD31-4B8C-83A1-F6EECF244321}">
                <p14:modId xmlns:p14="http://schemas.microsoft.com/office/powerpoint/2010/main" val="3607298624"/>
              </p:ext>
            </p:extLst>
          </p:nvPr>
        </p:nvGraphicFramePr>
        <p:xfrm>
          <a:off x="83173" y="2880941"/>
          <a:ext cx="9702296" cy="1342680"/>
        </p:xfrm>
        <a:graphic>
          <a:graphicData uri="http://schemas.openxmlformats.org/drawingml/2006/table">
            <a:tbl>
              <a:tblPr firstRow="1" bandRow="1">
                <a:tableStyleId>{5940675A-B579-460E-94D1-54222C63F5DA}</a:tableStyleId>
              </a:tblPr>
              <a:tblGrid>
                <a:gridCol w="9702296">
                  <a:extLst>
                    <a:ext uri="{9D8B030D-6E8A-4147-A177-3AD203B41FA5}">
                      <a16:colId xmlns:a16="http://schemas.microsoft.com/office/drawing/2014/main" val="4126854437"/>
                    </a:ext>
                  </a:extLst>
                </a:gridCol>
              </a:tblGrid>
              <a:tr h="348701">
                <a:tc>
                  <a:txBody>
                    <a:bodyPr/>
                    <a:lstStyle/>
                    <a:p>
                      <a:r>
                        <a:rPr kumimoji="1" lang="ja-JP" altLang="en-US" sz="1400" b="1" dirty="0">
                          <a:solidFill>
                            <a:schemeClr val="bg1"/>
                          </a:solidFill>
                        </a:rPr>
                        <a:t>　現行制度の考え方</a:t>
                      </a:r>
                    </a:p>
                  </a:txBody>
                  <a:tcPr>
                    <a:solidFill>
                      <a:schemeClr val="accent1"/>
                    </a:solidFill>
                  </a:tcPr>
                </a:tc>
                <a:extLst>
                  <a:ext uri="{0D108BD9-81ED-4DB2-BD59-A6C34878D82A}">
                    <a16:rowId xmlns:a16="http://schemas.microsoft.com/office/drawing/2014/main" val="2399695240"/>
                  </a:ext>
                </a:extLst>
              </a:tr>
              <a:tr h="993979">
                <a:tc>
                  <a:txBody>
                    <a:bodyPr/>
                    <a:lstStyle/>
                    <a:p>
                      <a:endParaRPr kumimoji="1" lang="en-US" altLang="ja-JP" sz="1400" dirty="0"/>
                    </a:p>
                    <a:p>
                      <a:r>
                        <a:rPr kumimoji="1" lang="ja-JP" altLang="en-US" sz="1400" dirty="0"/>
                        <a:t>　保有個人情報の開示請求制度が、自己に関する個人情報の正確性や適正な取扱いを確認する制度であることを踏まえ、利用しやすい制度とするため、請求手数料は無料とし、写しの作成に要した実費相当額のみを徴収している。</a:t>
                      </a:r>
                      <a:endParaRPr kumimoji="1" lang="en-US" altLang="ja-JP" sz="1400" dirty="0"/>
                    </a:p>
                  </a:txBody>
                  <a:tcPr/>
                </a:tc>
                <a:extLst>
                  <a:ext uri="{0D108BD9-81ED-4DB2-BD59-A6C34878D82A}">
                    <a16:rowId xmlns:a16="http://schemas.microsoft.com/office/drawing/2014/main" val="3446180623"/>
                  </a:ext>
                </a:extLst>
              </a:tr>
            </a:tbl>
          </a:graphicData>
        </a:graphic>
      </p:graphicFrame>
      <p:sp>
        <p:nvSpPr>
          <p:cNvPr id="14" name="正方形/長方形 13">
            <a:extLst>
              <a:ext uri="{FF2B5EF4-FFF2-40B4-BE49-F238E27FC236}">
                <a16:creationId xmlns:a16="http://schemas.microsoft.com/office/drawing/2014/main" id="{308B6166-E4AB-419E-AA03-993F212D4855}"/>
              </a:ext>
            </a:extLst>
          </p:cNvPr>
          <p:cNvSpPr/>
          <p:nvPr/>
        </p:nvSpPr>
        <p:spPr>
          <a:xfrm>
            <a:off x="8815382" y="87132"/>
            <a:ext cx="996215" cy="3378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400" dirty="0">
                <a:solidFill>
                  <a:schemeClr val="tx1"/>
                </a:solidFill>
              </a:rPr>
              <a:t>資料３－２</a:t>
            </a:r>
          </a:p>
        </p:txBody>
      </p:sp>
    </p:spTree>
    <p:extLst>
      <p:ext uri="{BB962C8B-B14F-4D97-AF65-F5344CB8AC3E}">
        <p14:creationId xmlns:p14="http://schemas.microsoft.com/office/powerpoint/2010/main" val="826364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1152</TotalTime>
  <Words>331</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Office テーマ</vt:lpstr>
      <vt:lpstr>開示手数料について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田島大資</dc:creator>
  <cp:lastModifiedBy>古庄桃子</cp:lastModifiedBy>
  <cp:revision>55</cp:revision>
  <cp:lastPrinted>2022-04-01T05:48:08Z</cp:lastPrinted>
  <dcterms:created xsi:type="dcterms:W3CDTF">2022-01-28T04:27:10Z</dcterms:created>
  <dcterms:modified xsi:type="dcterms:W3CDTF">2022-04-15T14:32:43Z</dcterms:modified>
</cp:coreProperties>
</file>