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9"/>
  </p:notesMasterIdLst>
  <p:sldIdLst>
    <p:sldId id="256" r:id="rId2"/>
    <p:sldId id="258" r:id="rId3"/>
    <p:sldId id="259" r:id="rId4"/>
    <p:sldId id="260" r:id="rId5"/>
    <p:sldId id="264" r:id="rId6"/>
    <p:sldId id="263" r:id="rId7"/>
    <p:sldId id="267" r:id="rId8"/>
  </p:sldIdLst>
  <p:sldSz cx="10691813" cy="7559675"/>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2DD"/>
    <a:srgbClr val="62B4C6"/>
    <a:srgbClr val="BFBFBF"/>
    <a:srgbClr val="838B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CC1044-FA9B-41E5-91D0-BACA990311B6}" v="5" dt="2025-02-10T12:30:00.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64541" autoAdjust="0"/>
  </p:normalViewPr>
  <p:slideViewPr>
    <p:cSldViewPr snapToGrid="0">
      <p:cViewPr>
        <p:scale>
          <a:sx n="100" d="100"/>
          <a:sy n="100" d="100"/>
        </p:scale>
        <p:origin x="480" y="-2174"/>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964" cy="497434"/>
          </a:xfrm>
          <a:prstGeom prst="rect">
            <a:avLst/>
          </a:prstGeom>
        </p:spPr>
        <p:txBody>
          <a:bodyPr vert="horz" lIns="91034" tIns="45517" rIns="91034" bIns="455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548" y="0"/>
            <a:ext cx="2933964" cy="497434"/>
          </a:xfrm>
          <a:prstGeom prst="rect">
            <a:avLst/>
          </a:prstGeom>
        </p:spPr>
        <p:txBody>
          <a:bodyPr vert="horz" lIns="91034" tIns="45517" rIns="91034" bIns="45517" rtlCol="0"/>
          <a:lstStyle>
            <a:lvl1pPr algn="r">
              <a:defRPr sz="1200"/>
            </a:lvl1pPr>
          </a:lstStyle>
          <a:p>
            <a:fld id="{807C9241-5387-481B-8CB7-9B6CCF158F10}"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1022350" y="1238250"/>
            <a:ext cx="4725988" cy="3341688"/>
          </a:xfrm>
          <a:prstGeom prst="rect">
            <a:avLst/>
          </a:prstGeom>
          <a:noFill/>
          <a:ln w="12700">
            <a:solidFill>
              <a:prstClr val="black"/>
            </a:solidFill>
          </a:ln>
        </p:spPr>
        <p:txBody>
          <a:bodyPr vert="horz" lIns="91034" tIns="45517" rIns="91034" bIns="45517" rtlCol="0" anchor="ctr"/>
          <a:lstStyle/>
          <a:p>
            <a:endParaRPr lang="ja-JP" altLang="en-US"/>
          </a:p>
        </p:txBody>
      </p:sp>
      <p:sp>
        <p:nvSpPr>
          <p:cNvPr id="5" name="ノート プレースホルダー 4"/>
          <p:cNvSpPr>
            <a:spLocks noGrp="1"/>
          </p:cNvSpPr>
          <p:nvPr>
            <p:ph type="body" sz="quarter" idx="3"/>
          </p:nvPr>
        </p:nvSpPr>
        <p:spPr>
          <a:xfrm>
            <a:off x="677070" y="4765737"/>
            <a:ext cx="5416550" cy="3899237"/>
          </a:xfrm>
          <a:prstGeom prst="rect">
            <a:avLst/>
          </a:prstGeom>
        </p:spPr>
        <p:txBody>
          <a:bodyPr vert="horz" lIns="91034" tIns="45517" rIns="91034" bIns="455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05394"/>
            <a:ext cx="2933964" cy="497433"/>
          </a:xfrm>
          <a:prstGeom prst="rect">
            <a:avLst/>
          </a:prstGeom>
        </p:spPr>
        <p:txBody>
          <a:bodyPr vert="horz" lIns="91034" tIns="45517" rIns="91034" bIns="455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548" y="9405394"/>
            <a:ext cx="2933964" cy="497433"/>
          </a:xfrm>
          <a:prstGeom prst="rect">
            <a:avLst/>
          </a:prstGeom>
        </p:spPr>
        <p:txBody>
          <a:bodyPr vert="horz" lIns="91034" tIns="45517" rIns="91034" bIns="45517" rtlCol="0" anchor="b"/>
          <a:lstStyle>
            <a:lvl1pPr algn="r">
              <a:defRPr sz="1200"/>
            </a:lvl1pPr>
          </a:lstStyle>
          <a:p>
            <a:fld id="{D71257DE-EC89-40B9-84F0-1C6756EB1868}" type="slidenum">
              <a:rPr kumimoji="1" lang="ja-JP" altLang="en-US" smtClean="0"/>
              <a:t>‹#›</a:t>
            </a:fld>
            <a:endParaRPr kumimoji="1" lang="ja-JP" altLang="en-US"/>
          </a:p>
        </p:txBody>
      </p:sp>
    </p:spTree>
    <p:extLst>
      <p:ext uri="{BB962C8B-B14F-4D97-AF65-F5344CB8AC3E}">
        <p14:creationId xmlns:p14="http://schemas.microsoft.com/office/powerpoint/2010/main" val="39385523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1257DE-EC89-40B9-84F0-1C6756EB1868}" type="slidenum">
              <a:rPr kumimoji="1" lang="ja-JP" altLang="en-US" smtClean="0"/>
              <a:t>1</a:t>
            </a:fld>
            <a:endParaRPr kumimoji="1" lang="ja-JP" altLang="en-US"/>
          </a:p>
        </p:txBody>
      </p:sp>
    </p:spTree>
    <p:extLst>
      <p:ext uri="{BB962C8B-B14F-4D97-AF65-F5344CB8AC3E}">
        <p14:creationId xmlns:p14="http://schemas.microsoft.com/office/powerpoint/2010/main" val="286766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84C4A-8DDC-6A4A-64C1-A2B49170219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3723472-C67A-D5C5-4EF8-3EDBCF9E314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05C9138-3FBA-3282-FB75-DFF5DE0D6AD7}"/>
              </a:ext>
            </a:extLst>
          </p:cNvPr>
          <p:cNvSpPr>
            <a:spLocks noGrp="1"/>
          </p:cNvSpPr>
          <p:nvPr>
            <p:ph type="body" idx="1"/>
          </p:nvPr>
        </p:nvSpPr>
        <p:spPr/>
        <p:txBody>
          <a:bodyPr/>
          <a:lstStyle/>
          <a:p>
            <a:pPr>
              <a:lnSpc>
                <a:spcPct val="130000"/>
              </a:lnSpc>
            </a:pPr>
            <a:r>
              <a:rPr lang="ja-JP" altLang="en-US" sz="1100" dirty="0">
                <a:latin typeface="BIZ UDPゴシック" panose="020B0400000000000000" pitchFamily="50" charset="-128"/>
                <a:ea typeface="BIZ UDPゴシック" panose="020B0400000000000000" pitchFamily="50" charset="-128"/>
              </a:rPr>
              <a:t>出会いたいカモスケ君、マッチングアプリを見ています。</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アプリ：</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サギ子です。</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代、学生。川口市在住です。どっちかと言うとインドア派。</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カモスケ：家も近いみたいだし、連絡してみよう。</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数回のやり取りで盛り上がり・・・</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カモスケ君ともっとおしゃべりしたいから、ここじゃなくて、無料メッセージアプリに移動しませんか？私のアカウントはこれです。</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解説</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初めから出会いではなく金銭目的で近づいてきて、マッチングアプリから無料メッセージアプリに誘導するケースが多く見られます。</a:t>
            </a:r>
            <a:r>
              <a:rPr lang="en-US" altLang="ja-JP" sz="1100" dirty="0">
                <a:latin typeface="BIZ UDPゴシック" panose="020B0400000000000000" pitchFamily="50" charset="-128"/>
                <a:ea typeface="BIZ UDPゴシック" panose="020B0400000000000000" pitchFamily="50" charset="-128"/>
              </a:rPr>
              <a:t>SNS</a:t>
            </a:r>
            <a:r>
              <a:rPr lang="ja-JP" altLang="en-US" sz="1100" dirty="0">
                <a:latin typeface="BIZ UDPゴシック" panose="020B0400000000000000" pitchFamily="50" charset="-128"/>
                <a:ea typeface="BIZ UDPゴシック" panose="020B0400000000000000" pitchFamily="50" charset="-128"/>
              </a:rPr>
              <a:t>やサイトなど、ネット上だけでは本人確認が難しいです。全く別の人物があなたの理想の人物に成りすまし、恋愛関係や友人になりたい気持ちを利用し、悪質な勧誘をしているかもしれません。</a:t>
            </a:r>
            <a:endParaRPr lang="en-US" altLang="ja-JP" sz="11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57A4C8C7-69F1-4916-54B7-484E6BF4D88F}"/>
              </a:ext>
            </a:extLst>
          </p:cNvPr>
          <p:cNvSpPr>
            <a:spLocks noGrp="1"/>
          </p:cNvSpPr>
          <p:nvPr>
            <p:ph type="sldNum" sz="quarter" idx="5"/>
          </p:nvPr>
        </p:nvSpPr>
        <p:spPr/>
        <p:txBody>
          <a:bodyPr/>
          <a:lstStyle/>
          <a:p>
            <a:fld id="{D71257DE-EC89-40B9-84F0-1C6756EB1868}" type="slidenum">
              <a:rPr kumimoji="1" lang="ja-JP" altLang="en-US" smtClean="0"/>
              <a:t>2</a:t>
            </a:fld>
            <a:endParaRPr kumimoji="1" lang="ja-JP" altLang="en-US"/>
          </a:p>
        </p:txBody>
      </p:sp>
    </p:spTree>
    <p:extLst>
      <p:ext uri="{BB962C8B-B14F-4D97-AF65-F5344CB8AC3E}">
        <p14:creationId xmlns:p14="http://schemas.microsoft.com/office/powerpoint/2010/main" val="193600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03E79-101B-55B4-317D-8D741E225A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3FFB248-62BB-FB2A-1F8F-AB64ED215D3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377DC81-64BD-EA32-C7A6-1556953911CC}"/>
              </a:ext>
            </a:extLst>
          </p:cNvPr>
          <p:cNvSpPr>
            <a:spLocks noGrp="1"/>
          </p:cNvSpPr>
          <p:nvPr>
            <p:ph type="body" idx="1"/>
          </p:nvPr>
        </p:nvSpPr>
        <p:spPr/>
        <p:txBody>
          <a:bodyPr/>
          <a:lstStyle/>
          <a:p>
            <a:pPr>
              <a:lnSpc>
                <a:spcPct val="130000"/>
              </a:lnSpc>
            </a:pPr>
            <a:r>
              <a:rPr lang="ja-JP" altLang="en-US" sz="1100" dirty="0">
                <a:latin typeface="BIZ UDPゴシック" panose="020B0400000000000000" pitchFamily="50" charset="-128"/>
                <a:ea typeface="BIZ UDPゴシック" panose="020B0400000000000000" pitchFamily="50" charset="-128"/>
              </a:rPr>
              <a:t>短期間に何度もメッセージをやり取りして・・・</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カモスケくんって、ホント楽しい人だよね！ね、今度、〇〇県のイベントに行ってみようよ。</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カモスケ：〇〇県だと、新幹線代と宿泊もでしょ？俺、お金が厳しいな。</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え？そうなの？じゃあ、投資してみない？私の叔父が投資家で、叔父の言うとおりにすればもうかるのよ。</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カモスケ：投資なんて初めてで何も分からないよ。</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暗号資産って聞いたことあるでしょ。その投資なの。この投資用アプリを使うからインストールしてね。で、交換所っていう所に口座を作って送金するんだけど、そういう面倒なことは私が管理してあげるから、まずは５万円をこの（個人名義の）口座に送ってくれる？</a:t>
            </a:r>
            <a:r>
              <a:rPr lang="en-US" altLang="ja-JP" sz="1100" dirty="0">
                <a:latin typeface="BIZ UDPゴシック" panose="020B0400000000000000" pitchFamily="50" charset="-128"/>
                <a:ea typeface="BIZ UDPゴシック" panose="020B0400000000000000" pitchFamily="50" charset="-128"/>
              </a:rPr>
              <a:t>』</a:t>
            </a:r>
          </a:p>
          <a:p>
            <a:pPr defTabSz="910343">
              <a:lnSpc>
                <a:spcPct val="130000"/>
              </a:lnSpc>
              <a:defRPr/>
            </a:pP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解説</a:t>
            </a:r>
            <a:r>
              <a:rPr lang="en-US" altLang="ja-JP" sz="1100" dirty="0">
                <a:latin typeface="BIZ UDPゴシック" panose="020B0400000000000000" pitchFamily="50" charset="-128"/>
                <a:ea typeface="BIZ UDPゴシック" panose="020B0400000000000000" pitchFamily="50" charset="-128"/>
              </a:rPr>
              <a:t>】</a:t>
            </a:r>
          </a:p>
          <a:p>
            <a:pPr defTabSz="910343">
              <a:lnSpc>
                <a:spcPct val="130000"/>
              </a:lnSpc>
              <a:defRPr/>
            </a:pPr>
            <a:r>
              <a:rPr lang="ja-JP" altLang="en-US" sz="1100" dirty="0">
                <a:latin typeface="BIZ UDPゴシック" panose="020B0400000000000000" pitchFamily="50" charset="-128"/>
                <a:ea typeface="BIZ UDPゴシック" panose="020B0400000000000000" pitchFamily="50" charset="-128"/>
              </a:rPr>
              <a:t>仲良くなったころ、投資話を持ち掛け、資金と称して指定した口座へ送金させます。投資アプリ自体が偽物で、投資話も全て架空かもしれません。また、このようなトラブルには、「個人名義口座」への振り込み指定が多くなっています。</a:t>
            </a:r>
            <a:endParaRPr lang="en-US" altLang="ja-JP" sz="11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DA90EA5-C36B-6413-1C1E-353B78C69299}"/>
              </a:ext>
            </a:extLst>
          </p:cNvPr>
          <p:cNvSpPr>
            <a:spLocks noGrp="1"/>
          </p:cNvSpPr>
          <p:nvPr>
            <p:ph type="sldNum" sz="quarter" idx="5"/>
          </p:nvPr>
        </p:nvSpPr>
        <p:spPr/>
        <p:txBody>
          <a:bodyPr/>
          <a:lstStyle/>
          <a:p>
            <a:fld id="{D71257DE-EC89-40B9-84F0-1C6756EB1868}" type="slidenum">
              <a:rPr kumimoji="1" lang="ja-JP" altLang="en-US" smtClean="0"/>
              <a:t>3</a:t>
            </a:fld>
            <a:endParaRPr kumimoji="1" lang="ja-JP" altLang="en-US"/>
          </a:p>
        </p:txBody>
      </p:sp>
    </p:spTree>
    <p:extLst>
      <p:ext uri="{BB962C8B-B14F-4D97-AF65-F5344CB8AC3E}">
        <p14:creationId xmlns:p14="http://schemas.microsoft.com/office/powerpoint/2010/main" val="215899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A962AE-F15D-51C0-2343-61AC749F3CB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150B77A-5901-25E5-0CAF-BF422A618E1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46195FE-6892-1461-1778-244309C6AD22}"/>
              </a:ext>
            </a:extLst>
          </p:cNvPr>
          <p:cNvSpPr>
            <a:spLocks noGrp="1"/>
          </p:cNvSpPr>
          <p:nvPr>
            <p:ph type="body" idx="1"/>
          </p:nvPr>
        </p:nvSpPr>
        <p:spPr/>
        <p:txBody>
          <a:bodyPr/>
          <a:lstStyle/>
          <a:p>
            <a:pPr>
              <a:lnSpc>
                <a:spcPct val="130000"/>
              </a:lnSpc>
            </a:pPr>
            <a:r>
              <a:rPr lang="ja-JP" altLang="en-US" sz="1100" dirty="0">
                <a:latin typeface="BIZ UDPゴシック" panose="020B0400000000000000" pitchFamily="50" charset="-128"/>
                <a:ea typeface="BIZ UDPゴシック" panose="020B0400000000000000" pitchFamily="50" charset="-128"/>
              </a:rPr>
              <a:t>カモスケ：投資用アプリで様子を見たけど、順調だな。</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カモスケ君、叔父さんが増資を勧めてるんだけど、あと</a:t>
            </a:r>
            <a:r>
              <a:rPr lang="en-US" altLang="ja-JP" sz="1100" dirty="0">
                <a:latin typeface="BIZ UDPゴシック" panose="020B0400000000000000" pitchFamily="50" charset="-128"/>
                <a:ea typeface="BIZ UDPゴシック" panose="020B0400000000000000" pitchFamily="50" charset="-128"/>
              </a:rPr>
              <a:t>100</a:t>
            </a:r>
            <a:r>
              <a:rPr lang="ja-JP" altLang="en-US" sz="1100" dirty="0">
                <a:latin typeface="BIZ UDPゴシック" panose="020B0400000000000000" pitchFamily="50" charset="-128"/>
                <a:ea typeface="BIZ UDPゴシック" panose="020B0400000000000000" pitchFamily="50" charset="-128"/>
              </a:rPr>
              <a:t>万円どう？</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カモスケ：え？</a:t>
            </a:r>
            <a:r>
              <a:rPr lang="en-US" altLang="ja-JP" sz="1100" dirty="0">
                <a:latin typeface="BIZ UDPゴシック" panose="020B0400000000000000" pitchFamily="50" charset="-128"/>
                <a:ea typeface="BIZ UDPゴシック" panose="020B0400000000000000" pitchFamily="50" charset="-128"/>
              </a:rPr>
              <a:t>100</a:t>
            </a:r>
            <a:r>
              <a:rPr lang="ja-JP" altLang="en-US" sz="1100" dirty="0">
                <a:latin typeface="BIZ UDPゴシック" panose="020B0400000000000000" pitchFamily="50" charset="-128"/>
                <a:ea typeface="BIZ UDPゴシック" panose="020B0400000000000000" pitchFamily="50" charset="-128"/>
              </a:rPr>
              <a:t>万円はキツイというか、持ってないよ。</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学生ローンとかで借りようよ。叔父さんが必ずもうかるって言ってるから、それですぐ返せるよ。</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カモスケ：そう？じゃあ、借りてまた送金するね。</a:t>
            </a: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解説</a:t>
            </a:r>
            <a:r>
              <a:rPr lang="en-US" altLang="ja-JP" sz="1100" dirty="0">
                <a:latin typeface="BIZ UDPゴシック" panose="020B0400000000000000" pitchFamily="50" charset="-128"/>
                <a:ea typeface="BIZ UDPゴシック" panose="020B0400000000000000" pitchFamily="50" charset="-128"/>
              </a:rPr>
              <a:t>】</a:t>
            </a:r>
          </a:p>
          <a:p>
            <a:pPr defTabSz="910343">
              <a:lnSpc>
                <a:spcPct val="130000"/>
              </a:lnSpc>
              <a:defRPr/>
            </a:pPr>
            <a:r>
              <a:rPr lang="ja-JP" altLang="en-US" sz="1100" dirty="0">
                <a:latin typeface="BIZ UDPゴシック" panose="020B0400000000000000" pitchFamily="50" charset="-128"/>
                <a:ea typeface="BIZ UDPゴシック" panose="020B0400000000000000" pitchFamily="50" charset="-128"/>
              </a:rPr>
              <a:t>（ニセ）投資アプリで、もうけが出ている様子を見せ、「増資」などの口実でさらに金銭を要求します。</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お金がないと断ると、消費者金融等で借りるように促してきます。「稼ぎですぐ返せるから」と、借金をしても問題ないかのように言われます。</a:t>
            </a:r>
            <a:endParaRPr lang="en-US" altLang="ja-JP" sz="11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E6BC2C12-058C-AD26-ED3E-4B0F3243BE8F}"/>
              </a:ext>
            </a:extLst>
          </p:cNvPr>
          <p:cNvSpPr>
            <a:spLocks noGrp="1"/>
          </p:cNvSpPr>
          <p:nvPr>
            <p:ph type="sldNum" sz="quarter" idx="5"/>
          </p:nvPr>
        </p:nvSpPr>
        <p:spPr/>
        <p:txBody>
          <a:bodyPr/>
          <a:lstStyle/>
          <a:p>
            <a:fld id="{D71257DE-EC89-40B9-84F0-1C6756EB1868}" type="slidenum">
              <a:rPr kumimoji="1" lang="ja-JP" altLang="en-US" smtClean="0"/>
              <a:t>4</a:t>
            </a:fld>
            <a:endParaRPr kumimoji="1" lang="ja-JP" altLang="en-US"/>
          </a:p>
        </p:txBody>
      </p:sp>
    </p:spTree>
    <p:extLst>
      <p:ext uri="{BB962C8B-B14F-4D97-AF65-F5344CB8AC3E}">
        <p14:creationId xmlns:p14="http://schemas.microsoft.com/office/powerpoint/2010/main" val="252137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0D124-3EA1-3CB1-F972-2FFA8F720B0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A52A711-6EC2-6BBE-D4CC-BD568988C58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8453CAD-763F-4122-D27E-B95440C0624E}"/>
              </a:ext>
            </a:extLst>
          </p:cNvPr>
          <p:cNvSpPr>
            <a:spLocks noGrp="1"/>
          </p:cNvSpPr>
          <p:nvPr>
            <p:ph type="body" idx="1"/>
          </p:nvPr>
        </p:nvSpPr>
        <p:spPr/>
        <p:txBody>
          <a:bodyPr/>
          <a:lstStyle/>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カモスケ：わ！ご、</a:t>
            </a:r>
            <a:r>
              <a:rPr lang="en-US" altLang="ja-JP" sz="1100" dirty="0">
                <a:latin typeface="BIZ UDPゴシック" panose="020B0400000000000000" pitchFamily="50" charset="-128"/>
                <a:ea typeface="BIZ UDPゴシック" panose="020B0400000000000000" pitchFamily="50" charset="-128"/>
              </a:rPr>
              <a:t>500</a:t>
            </a:r>
            <a:r>
              <a:rPr lang="ja-JP" altLang="en-US" sz="1100" dirty="0">
                <a:latin typeface="BIZ UDPゴシック" panose="020B0400000000000000" pitchFamily="50" charset="-128"/>
                <a:ea typeface="BIZ UDPゴシック" panose="020B0400000000000000" pitchFamily="50" charset="-128"/>
              </a:rPr>
              <a:t>万円にもなってる！出金しよう！</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出金のときは、</a:t>
            </a:r>
            <a:r>
              <a:rPr lang="en-US" altLang="ja-JP" sz="1100" dirty="0">
                <a:latin typeface="BIZ UDPゴシック" panose="020B0400000000000000" pitchFamily="50" charset="-128"/>
                <a:ea typeface="BIZ UDPゴシック" panose="020B0400000000000000" pitchFamily="50" charset="-128"/>
              </a:rPr>
              <a:t>30</a:t>
            </a:r>
            <a:r>
              <a:rPr lang="ja-JP" altLang="en-US" sz="1100" dirty="0">
                <a:latin typeface="BIZ UDPゴシック" panose="020B0400000000000000" pitchFamily="50" charset="-128"/>
                <a:ea typeface="BIZ UDPゴシック" panose="020B0400000000000000" pitchFamily="50" charset="-128"/>
              </a:rPr>
              <a:t>万円の保証金を支払わなくちゃいけないの。</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カモスケ：（心の声：え！</a:t>
            </a:r>
            <a:r>
              <a:rPr lang="en-US" altLang="ja-JP" sz="1100" dirty="0">
                <a:latin typeface="BIZ UDPゴシック" panose="020B0400000000000000" pitchFamily="50" charset="-128"/>
                <a:ea typeface="BIZ UDPゴシック" panose="020B0400000000000000" pitchFamily="50" charset="-128"/>
              </a:rPr>
              <a:t>30</a:t>
            </a:r>
            <a:r>
              <a:rPr lang="ja-JP" altLang="en-US" sz="1100" dirty="0">
                <a:latin typeface="BIZ UDPゴシック" panose="020B0400000000000000" pitchFamily="50" charset="-128"/>
                <a:ea typeface="BIZ UDPゴシック" panose="020B0400000000000000" pitchFamily="50" charset="-128"/>
              </a:rPr>
              <a:t>万円も？まあ、</a:t>
            </a:r>
            <a:r>
              <a:rPr lang="en-US" altLang="ja-JP" sz="1100" dirty="0">
                <a:latin typeface="BIZ UDPゴシック" panose="020B0400000000000000" pitchFamily="50" charset="-128"/>
                <a:ea typeface="BIZ UDPゴシック" panose="020B0400000000000000" pitchFamily="50" charset="-128"/>
              </a:rPr>
              <a:t>500</a:t>
            </a:r>
            <a:r>
              <a:rPr lang="ja-JP" altLang="en-US" sz="1100" dirty="0">
                <a:latin typeface="BIZ UDPゴシック" panose="020B0400000000000000" pitchFamily="50" charset="-128"/>
                <a:ea typeface="BIZ UDPゴシック" panose="020B0400000000000000" pitchFamily="50" charset="-128"/>
              </a:rPr>
              <a:t>万円あるから取り敢えず</a:t>
            </a:r>
            <a:r>
              <a:rPr lang="en-US" altLang="ja-JP" sz="1100" dirty="0">
                <a:latin typeface="BIZ UDPゴシック" panose="020B0400000000000000" pitchFamily="50" charset="-128"/>
                <a:ea typeface="BIZ UDPゴシック" panose="020B0400000000000000" pitchFamily="50" charset="-128"/>
              </a:rPr>
              <a:t>30</a:t>
            </a:r>
            <a:r>
              <a:rPr lang="ja-JP" altLang="en-US" sz="1100" dirty="0">
                <a:latin typeface="BIZ UDPゴシック" panose="020B0400000000000000" pitchFamily="50" charset="-128"/>
                <a:ea typeface="BIZ UDPゴシック" panose="020B0400000000000000" pitchFamily="50" charset="-128"/>
              </a:rPr>
              <a:t>万円払って、もう引き上げよう。）じゃあ、</a:t>
            </a:r>
            <a:r>
              <a:rPr lang="en-US" altLang="ja-JP" sz="1100" dirty="0">
                <a:latin typeface="BIZ UDPゴシック" panose="020B0400000000000000" pitchFamily="50" charset="-128"/>
                <a:ea typeface="BIZ UDPゴシック" panose="020B0400000000000000" pitchFamily="50" charset="-128"/>
              </a:rPr>
              <a:t>30</a:t>
            </a:r>
            <a:r>
              <a:rPr lang="ja-JP" altLang="en-US" sz="1100" dirty="0">
                <a:latin typeface="BIZ UDPゴシック" panose="020B0400000000000000" pitchFamily="50" charset="-128"/>
                <a:ea typeface="BIZ UDPゴシック" panose="020B0400000000000000" pitchFamily="50" charset="-128"/>
              </a:rPr>
              <a:t>万円振り込むね。</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カモスケ：サギ子ちゃん、入金されないけど、どうなってるの？</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関係各所の調整手数料で</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万円が要るんですって。</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a:t>
            </a:r>
            <a:r>
              <a:rPr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（心の声：</a:t>
            </a:r>
            <a:r>
              <a:rPr lang="en-US" altLang="ja-JP" sz="1100" dirty="0">
                <a:latin typeface="BIZ UDPゴシック" panose="020B0400000000000000" pitchFamily="50" charset="-128"/>
                <a:ea typeface="BIZ UDPゴシック" panose="020B0400000000000000" pitchFamily="50" charset="-128"/>
                <a:sym typeface="Wingdings" panose="05000000000000000000" pitchFamily="2" charset="2"/>
              </a:rPr>
              <a:t>50</a:t>
            </a:r>
            <a:r>
              <a:rPr lang="ja-JP" altLang="en-US" sz="1100" dirty="0">
                <a:latin typeface="BIZ UDPゴシック" panose="020B0400000000000000" pitchFamily="50" charset="-128"/>
                <a:ea typeface="BIZ UDPゴシック" panose="020B0400000000000000" pitchFamily="50" charset="-128"/>
                <a:sym typeface="Wingdings" panose="05000000000000000000" pitchFamily="2" charset="2"/>
              </a:rPr>
              <a:t>万円？でも、これを払えば大金が入るからなぁ。</a:t>
            </a:r>
            <a:r>
              <a:rPr lang="ja-JP" altLang="en-US" sz="1100" dirty="0">
                <a:latin typeface="BIZ UDPゴシック" panose="020B0400000000000000" pitchFamily="50" charset="-128"/>
                <a:ea typeface="BIZ UDPゴシック" panose="020B0400000000000000" pitchFamily="50" charset="-128"/>
              </a:rPr>
              <a:t>）じゃあ、</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万円振り込むね。</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カモスケ：サギ子ちゃん、いつ入金されるの？</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サギ子：</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投資先の国では、先に税金を支払う必要があるって連絡が来たの。</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万円だって。</a:t>
            </a:r>
            <a:r>
              <a:rPr lang="en-US" altLang="ja-JP" sz="1100" dirty="0">
                <a:latin typeface="BIZ UDPゴシック" panose="020B0400000000000000" pitchFamily="50" charset="-128"/>
                <a:ea typeface="BIZ UDPゴシック" panose="020B0400000000000000" pitchFamily="50" charset="-128"/>
              </a:rPr>
              <a:t>』</a:t>
            </a:r>
          </a:p>
          <a:p>
            <a:pPr>
              <a:lnSpc>
                <a:spcPct val="130000"/>
              </a:lnSpc>
            </a:pPr>
            <a:r>
              <a:rPr lang="ja-JP" altLang="en-US" sz="1100" dirty="0">
                <a:latin typeface="BIZ UDPゴシック" panose="020B0400000000000000" pitchFamily="50" charset="-128"/>
                <a:ea typeface="BIZ UDPゴシック" panose="020B0400000000000000" pitchFamily="50" charset="-128"/>
              </a:rPr>
              <a:t>カモスケ：（心の声：また支払うの？冗談じゃない！）サギ子ちゃん、かなり支払ったのに全然入金されないし、もう借金もできないよ。あれ？サギ子ちゃんと連絡が取れない！どういうこと！？</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解説</a:t>
            </a:r>
            <a:r>
              <a:rPr lang="en-US" altLang="ja-JP" sz="1100" dirty="0">
                <a:latin typeface="BIZ UDPゴシック" panose="020B0400000000000000" pitchFamily="50" charset="-128"/>
                <a:ea typeface="BIZ UDPゴシック" panose="020B0400000000000000" pitchFamily="50" charset="-128"/>
              </a:rPr>
              <a:t>】</a:t>
            </a:r>
          </a:p>
          <a:p>
            <a:pPr defTabSz="910343">
              <a:lnSpc>
                <a:spcPct val="130000"/>
              </a:lnSpc>
              <a:defRPr/>
            </a:pPr>
            <a:r>
              <a:rPr lang="ja-JP" altLang="en-US" sz="1100" dirty="0">
                <a:latin typeface="BIZ UDPゴシック" panose="020B0400000000000000" pitchFamily="50" charset="-128"/>
                <a:ea typeface="BIZ UDPゴシック" panose="020B0400000000000000" pitchFamily="50" charset="-128"/>
              </a:rPr>
              <a:t>（ニセ）投資アプリで見てもうけを出金しようとすると、保証金や手数料、税金、アプリや送金システム不調など様々な口実を設けてさらに金銭を要求します。</a:t>
            </a: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r>
              <a:rPr lang="ja-JP" altLang="en-US" sz="1100" dirty="0">
                <a:latin typeface="BIZ UDPゴシック" panose="020B0400000000000000" pitchFamily="50" charset="-128"/>
                <a:ea typeface="BIZ UDPゴシック" panose="020B0400000000000000" pitchFamily="50" charset="-128"/>
              </a:rPr>
              <a:t>結局、追加で支払いをしても金銭は手に入らず、借金が残り、滞納や破産などで今後の人生に悪影響をもたらす恐れがあります。</a:t>
            </a:r>
            <a:endParaRPr lang="en-US" altLang="ja-JP" sz="1100" dirty="0">
              <a:latin typeface="BIZ UDPゴシック" panose="020B0400000000000000" pitchFamily="50" charset="-128"/>
              <a:ea typeface="BIZ UDPゴシック" panose="020B0400000000000000" pitchFamily="50" charset="-128"/>
            </a:endParaRPr>
          </a:p>
          <a:p>
            <a:pPr defTabSz="910343">
              <a:lnSpc>
                <a:spcPct val="130000"/>
              </a:lnSpc>
              <a:defRPr/>
            </a:pPr>
            <a:r>
              <a:rPr lang="ja-JP" altLang="en-US" sz="1100" dirty="0">
                <a:latin typeface="BIZ UDPゴシック" panose="020B0400000000000000" pitchFamily="50" charset="-128"/>
                <a:ea typeface="BIZ UDPゴシック" panose="020B0400000000000000" pitchFamily="50" charset="-128"/>
              </a:rPr>
              <a:t>やり取りをしていた相手に返金を求めたくてもメッセージアプリの連絡先しか分からず、無視やブロックをされ連絡が途絶えます。</a:t>
            </a:r>
            <a:endParaRPr lang="en-US" altLang="ja-JP" sz="11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46BD890D-460A-C588-A4FD-D1D2DC8E9396}"/>
              </a:ext>
            </a:extLst>
          </p:cNvPr>
          <p:cNvSpPr>
            <a:spLocks noGrp="1"/>
          </p:cNvSpPr>
          <p:nvPr>
            <p:ph type="sldNum" sz="quarter" idx="5"/>
          </p:nvPr>
        </p:nvSpPr>
        <p:spPr/>
        <p:txBody>
          <a:bodyPr/>
          <a:lstStyle/>
          <a:p>
            <a:fld id="{D71257DE-EC89-40B9-84F0-1C6756EB1868}" type="slidenum">
              <a:rPr kumimoji="1" lang="ja-JP" altLang="en-US" smtClean="0"/>
              <a:t>5</a:t>
            </a:fld>
            <a:endParaRPr kumimoji="1" lang="ja-JP" altLang="en-US"/>
          </a:p>
        </p:txBody>
      </p:sp>
    </p:spTree>
    <p:extLst>
      <p:ext uri="{BB962C8B-B14F-4D97-AF65-F5344CB8AC3E}">
        <p14:creationId xmlns:p14="http://schemas.microsoft.com/office/powerpoint/2010/main" val="1026208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71257DE-EC89-40B9-84F0-1C6756EB1868}" type="slidenum">
              <a:rPr kumimoji="1" lang="ja-JP" altLang="en-US" smtClean="0"/>
              <a:t>6</a:t>
            </a:fld>
            <a:endParaRPr kumimoji="1" lang="ja-JP" altLang="en-US"/>
          </a:p>
        </p:txBody>
      </p:sp>
    </p:spTree>
    <p:extLst>
      <p:ext uri="{BB962C8B-B14F-4D97-AF65-F5344CB8AC3E}">
        <p14:creationId xmlns:p14="http://schemas.microsoft.com/office/powerpoint/2010/main" val="536847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30000"/>
              </a:lnSpc>
            </a:pPr>
            <a:r>
              <a:rPr lang="ja-JP" altLang="en-US" sz="1100" dirty="0">
                <a:latin typeface="BIZ UDPゴシック" panose="020B0400000000000000" pitchFamily="50" charset="-128"/>
                <a:ea typeface="BIZ UDPゴシック" panose="020B0400000000000000" pitchFamily="50" charset="-128"/>
              </a:rPr>
              <a:t>消費生活センターに相談すると、消費生活問題について専門的な知識を持った相談員があなたの話を丁寧に聞き、助言や交渉のお手伝いをします。</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また、相談の内容は個人が特定されない仕組みで、情報としてデータベースに蓄積されます。</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同様の相談が多く、みんなが困っている状況が明らかになれば、法律改正などにつながることもあります。あなたの相談が世の中の仕組みを変える可能性があるということです。</a:t>
            </a:r>
            <a:endParaRPr lang="en-US" altLang="ja-JP" sz="1100" dirty="0">
              <a:latin typeface="BIZ UDPゴシック" panose="020B0400000000000000" pitchFamily="50" charset="-128"/>
              <a:ea typeface="BIZ UDPゴシック" panose="020B0400000000000000" pitchFamily="50" charset="-128"/>
            </a:endParaRPr>
          </a:p>
          <a:p>
            <a:pPr>
              <a:lnSpc>
                <a:spcPct val="130000"/>
              </a:lnSpc>
            </a:pPr>
            <a:r>
              <a:rPr lang="ja-JP" altLang="en-US" sz="1100" dirty="0">
                <a:latin typeface="BIZ UDPゴシック" panose="020B0400000000000000" pitchFamily="50" charset="-128"/>
                <a:ea typeface="BIZ UDPゴシック" panose="020B0400000000000000" pitchFamily="50" charset="-128"/>
              </a:rPr>
              <a:t>困ったら迷わず、消費者ホットライン　「</a:t>
            </a:r>
            <a:r>
              <a:rPr lang="en-US" altLang="ja-JP" sz="1100" dirty="0">
                <a:latin typeface="BIZ UDPゴシック" panose="020B0400000000000000" pitchFamily="50" charset="-128"/>
                <a:ea typeface="BIZ UDPゴシック" panose="020B0400000000000000" pitchFamily="50" charset="-128"/>
              </a:rPr>
              <a:t>188</a:t>
            </a:r>
            <a:r>
              <a:rPr lang="ja-JP" altLang="en-US" sz="1100" dirty="0">
                <a:latin typeface="BIZ UDPゴシック" panose="020B0400000000000000" pitchFamily="50" charset="-128"/>
                <a:ea typeface="BIZ UDPゴシック" panose="020B0400000000000000" pitchFamily="50" charset="-128"/>
              </a:rPr>
              <a:t>」、または県センターをはじめ、居住地の消費生活センターへご相談ください。</a:t>
            </a:r>
          </a:p>
        </p:txBody>
      </p:sp>
      <p:sp>
        <p:nvSpPr>
          <p:cNvPr id="4" name="スライド番号プレースホルダー 3"/>
          <p:cNvSpPr>
            <a:spLocks noGrp="1"/>
          </p:cNvSpPr>
          <p:nvPr>
            <p:ph type="sldNum" sz="quarter" idx="5"/>
          </p:nvPr>
        </p:nvSpPr>
        <p:spPr/>
        <p:txBody>
          <a:bodyPr/>
          <a:lstStyle/>
          <a:p>
            <a:fld id="{D71257DE-EC89-40B9-84F0-1C6756EB1868}" type="slidenum">
              <a:rPr kumimoji="1" lang="ja-JP" altLang="en-US" smtClean="0"/>
              <a:t>7</a:t>
            </a:fld>
            <a:endParaRPr kumimoji="1" lang="ja-JP" altLang="en-US"/>
          </a:p>
        </p:txBody>
      </p:sp>
    </p:spTree>
    <p:extLst>
      <p:ext uri="{BB962C8B-B14F-4D97-AF65-F5344CB8AC3E}">
        <p14:creationId xmlns:p14="http://schemas.microsoft.com/office/powerpoint/2010/main" val="117968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412340" y="695492"/>
            <a:ext cx="6115717" cy="576425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945814" y="1210770"/>
            <a:ext cx="9048770" cy="4844660"/>
          </a:xfrm>
          <a:prstGeom prst="rect">
            <a:avLst/>
          </a:prstGeom>
        </p:spPr>
        <p:txBody>
          <a:bodyPr anchor="ctr">
            <a:noAutofit/>
          </a:bodyPr>
          <a:lstStyle>
            <a:lvl1pPr algn="ctr">
              <a:defRPr sz="8267" spc="661"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91" y="6590958"/>
            <a:ext cx="7055416" cy="818225"/>
          </a:xfrm>
          <a:prstGeom prst="rect">
            <a:avLst/>
          </a:prstGeom>
        </p:spPr>
        <p:txBody>
          <a:bodyPr anchor="t">
            <a:normAutofit/>
          </a:bodyPr>
          <a:lstStyle>
            <a:lvl1pPr marL="0" indent="0" algn="ctr">
              <a:lnSpc>
                <a:spcPct val="100000"/>
              </a:lnSpc>
              <a:buNone/>
              <a:defRPr sz="1653" b="1" i="0" cap="all" spc="331" baseline="0">
                <a:solidFill>
                  <a:schemeClr val="tx2"/>
                </a:solidFill>
              </a:defRPr>
            </a:lvl1pPr>
            <a:lvl2pPr marL="377979" indent="0" algn="ctr">
              <a:buNone/>
              <a:defRPr sz="1653"/>
            </a:lvl2pPr>
            <a:lvl3pPr marL="755957" indent="0" algn="ctr">
              <a:buNone/>
              <a:defRPr sz="1488"/>
            </a:lvl3pPr>
            <a:lvl4pPr marL="1133936" indent="0" algn="ctr">
              <a:buNone/>
              <a:defRPr sz="1323"/>
            </a:lvl4pPr>
            <a:lvl5pPr marL="1511915" indent="0" algn="ctr">
              <a:buNone/>
              <a:defRPr sz="1323"/>
            </a:lvl5pPr>
            <a:lvl6pPr marL="1889893" indent="0" algn="ctr">
              <a:buNone/>
              <a:defRPr sz="1323"/>
            </a:lvl6pPr>
            <a:lvl7pPr marL="2267872" indent="0" algn="ctr">
              <a:buNone/>
              <a:defRPr sz="1323"/>
            </a:lvl7pPr>
            <a:lvl8pPr marL="2645851" indent="0" algn="ctr">
              <a:buNone/>
              <a:defRPr sz="1323"/>
            </a:lvl8pPr>
            <a:lvl9pPr marL="3023829"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945814" y="7028005"/>
            <a:ext cx="2043058" cy="384115"/>
          </a:xfrm>
        </p:spPr>
        <p:txBody>
          <a:bodyPr/>
          <a:lstStyle>
            <a:lvl1pPr>
              <a:defRPr baseline="0">
                <a:solidFill>
                  <a:schemeClr val="accent1">
                    <a:lumMod val="50000"/>
                  </a:schemeClr>
                </a:solidFill>
              </a:defRPr>
            </a:lvl1p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a:xfrm>
            <a:off x="3665955" y="7028005"/>
            <a:ext cx="3608487" cy="381176"/>
          </a:xfrm>
        </p:spPr>
        <p:txBody>
          <a:bodyPr/>
          <a:lstStyle>
            <a:lvl1pPr>
              <a:defRPr baseline="0">
                <a:solidFill>
                  <a:schemeClr val="accent1">
                    <a:lumMod val="50000"/>
                  </a:schemeClr>
                </a:solidFill>
              </a:defRPr>
            </a:lvl1pPr>
          </a:lstStyle>
          <a:p>
            <a:endParaRPr kumimoji="1" lang="ja-JP" altLang="en-US"/>
          </a:p>
        </p:txBody>
      </p:sp>
      <p:sp>
        <p:nvSpPr>
          <p:cNvPr id="6" name="Slide Number Placeholder 5"/>
          <p:cNvSpPr>
            <a:spLocks noGrp="1"/>
          </p:cNvSpPr>
          <p:nvPr>
            <p:ph type="sldNum" sz="quarter" idx="12"/>
          </p:nvPr>
        </p:nvSpPr>
        <p:spPr>
          <a:xfrm>
            <a:off x="7951526" y="7028005"/>
            <a:ext cx="2043058" cy="381176"/>
          </a:xfrm>
        </p:spPr>
        <p:txBody>
          <a:bodyPr/>
          <a:lstStyle>
            <a:lvl1pPr>
              <a:defRPr baseline="0">
                <a:solidFill>
                  <a:schemeClr val="accent1">
                    <a:lumMod val="50000"/>
                  </a:schemeClr>
                </a:solidFill>
              </a:defRPr>
            </a:lvl1pPr>
          </a:lstStyle>
          <a:p>
            <a:fld id="{3A11CD3E-8293-4AFA-9BA7-843AA0F60B88}" type="slidenum">
              <a:rPr kumimoji="1" lang="ja-JP" altLang="en-US" smtClean="0"/>
              <a:t>‹#›</a:t>
            </a:fld>
            <a:endParaRPr kumimoji="1" lang="ja-JP" altLang="en-US"/>
          </a:p>
        </p:txBody>
      </p:sp>
      <p:sp>
        <p:nvSpPr>
          <p:cNvPr id="13" name="Rectangle 12"/>
          <p:cNvSpPr/>
          <p:nvPr/>
        </p:nvSpPr>
        <p:spPr>
          <a:xfrm>
            <a:off x="0" y="0"/>
            <a:ext cx="248585"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48585"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726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097663" y="421509"/>
            <a:ext cx="8925912" cy="1644799"/>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97663" y="2519894"/>
            <a:ext cx="8925912" cy="3961269"/>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21268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64357" y="421510"/>
            <a:ext cx="2071866" cy="617340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02593" y="421510"/>
            <a:ext cx="6792899" cy="617340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378025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663" y="421509"/>
            <a:ext cx="8925912" cy="1644799"/>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097663" y="2519894"/>
            <a:ext cx="8925912" cy="3961269"/>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70359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1" y="0"/>
            <a:ext cx="2468306" cy="7559675"/>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843898" y="1183764"/>
            <a:ext cx="7179678" cy="4480499"/>
          </a:xfrm>
          <a:prstGeom prst="rect">
            <a:avLst/>
          </a:prstGeom>
        </p:spPr>
        <p:txBody>
          <a:bodyPr anchor="b">
            <a:normAutofit/>
          </a:bodyPr>
          <a:lstStyle>
            <a:lvl1pPr>
              <a:defRPr sz="6944" spc="661"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843898" y="5687705"/>
            <a:ext cx="6154008" cy="1048450"/>
          </a:xfrm>
          <a:prstGeom prst="rect">
            <a:avLst/>
          </a:prstGeom>
        </p:spPr>
        <p:txBody>
          <a:bodyPr>
            <a:normAutofit/>
          </a:bodyPr>
          <a:lstStyle>
            <a:lvl1pPr marL="0" indent="0">
              <a:lnSpc>
                <a:spcPct val="100000"/>
              </a:lnSpc>
              <a:buNone/>
              <a:defRPr sz="1653" b="1" i="0" cap="all" spc="331" baseline="0">
                <a:solidFill>
                  <a:schemeClr val="accent1"/>
                </a:solidFill>
              </a:defRPr>
            </a:lvl1pPr>
            <a:lvl2pPr marL="377979" indent="0">
              <a:buNone/>
              <a:defRPr sz="1653">
                <a:solidFill>
                  <a:schemeClr val="tx1">
                    <a:tint val="75000"/>
                  </a:schemeClr>
                </a:solidFill>
              </a:defRPr>
            </a:lvl2pPr>
            <a:lvl3pPr marL="755957" indent="0">
              <a:buNone/>
              <a:defRPr sz="1488">
                <a:solidFill>
                  <a:schemeClr val="tx1">
                    <a:tint val="75000"/>
                  </a:schemeClr>
                </a:solidFill>
              </a:defRPr>
            </a:lvl3pPr>
            <a:lvl4pPr marL="1133936" indent="0">
              <a:buNone/>
              <a:defRPr sz="1323">
                <a:solidFill>
                  <a:schemeClr val="tx1">
                    <a:tint val="75000"/>
                  </a:schemeClr>
                </a:solidFill>
              </a:defRPr>
            </a:lvl4pPr>
            <a:lvl5pPr marL="1511915" indent="0">
              <a:buNone/>
              <a:defRPr sz="1323">
                <a:solidFill>
                  <a:schemeClr val="tx1">
                    <a:tint val="75000"/>
                  </a:schemeClr>
                </a:solidFill>
              </a:defRPr>
            </a:lvl5pPr>
            <a:lvl6pPr marL="1889893" indent="0">
              <a:buNone/>
              <a:defRPr sz="1323">
                <a:solidFill>
                  <a:schemeClr val="tx1">
                    <a:tint val="75000"/>
                  </a:schemeClr>
                </a:solidFill>
              </a:defRPr>
            </a:lvl6pPr>
            <a:lvl7pPr marL="2267872" indent="0">
              <a:buNone/>
              <a:defRPr sz="1323">
                <a:solidFill>
                  <a:schemeClr val="tx1">
                    <a:tint val="75000"/>
                  </a:schemeClr>
                </a:solidFill>
              </a:defRPr>
            </a:lvl7pPr>
            <a:lvl8pPr marL="2645851" indent="0">
              <a:buNone/>
              <a:defRPr sz="1323">
                <a:solidFill>
                  <a:schemeClr val="tx1">
                    <a:tint val="75000"/>
                  </a:schemeClr>
                </a:solidFill>
              </a:defRPr>
            </a:lvl8pPr>
            <a:lvl9pPr marL="3023829"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2838300" y="7028005"/>
            <a:ext cx="1310121" cy="384115"/>
          </a:xfrm>
        </p:spPr>
        <p:txBody>
          <a:bodyPr/>
          <a:lstStyle>
            <a:lvl1pPr>
              <a:defRPr baseline="0">
                <a:solidFill>
                  <a:schemeClr val="tx2"/>
                </a:solidFill>
              </a:defRPr>
            </a:lvl1p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a:xfrm>
            <a:off x="4629492" y="7028005"/>
            <a:ext cx="3608487" cy="381176"/>
          </a:xfrm>
        </p:spPr>
        <p:txBody>
          <a:bodyPr/>
          <a:lstStyle>
            <a:lvl1pP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8719049" y="7028005"/>
            <a:ext cx="1304526" cy="381176"/>
          </a:xfrm>
        </p:spPr>
        <p:txBody>
          <a:bodyPr/>
          <a:lstStyle>
            <a:lvl1pPr>
              <a:defRPr baseline="0">
                <a:solidFill>
                  <a:schemeClr val="tx2"/>
                </a:solidFill>
              </a:defRPr>
            </a:lvl1pPr>
          </a:lstStyle>
          <a:p>
            <a:fld id="{3A11CD3E-8293-4AFA-9BA7-843AA0F60B88}" type="slidenum">
              <a:rPr kumimoji="1" lang="ja-JP" altLang="en-US" smtClean="0"/>
              <a:t>‹#›</a:t>
            </a:fld>
            <a:endParaRPr kumimoji="1" lang="ja-JP" altLang="en-US"/>
          </a:p>
        </p:txBody>
      </p:sp>
      <p:sp>
        <p:nvSpPr>
          <p:cNvPr id="16" name="Freeform 11"/>
          <p:cNvSpPr/>
          <p:nvPr/>
        </p:nvSpPr>
        <p:spPr bwMode="auto">
          <a:xfrm>
            <a:off x="766792" y="0"/>
            <a:ext cx="1443674" cy="7559675"/>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1" y="0"/>
            <a:ext cx="2468306" cy="7559675"/>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165032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663" y="421509"/>
            <a:ext cx="8925912" cy="1644799"/>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2593" y="2519892"/>
            <a:ext cx="4201883" cy="398982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29804" y="2519892"/>
            <a:ext cx="4201883" cy="398982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26225145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02594" y="419984"/>
            <a:ext cx="8920981" cy="1646326"/>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1257" y="2424690"/>
            <a:ext cx="4223266" cy="697246"/>
          </a:xfrm>
          <a:prstGeom prst="rect">
            <a:avLst/>
          </a:prstGeom>
        </p:spPr>
        <p:txBody>
          <a:bodyPr anchor="b">
            <a:noAutofit/>
          </a:bodyPr>
          <a:lstStyle>
            <a:lvl1pPr marL="0" indent="0">
              <a:lnSpc>
                <a:spcPct val="100000"/>
              </a:lnSpc>
              <a:buNone/>
              <a:defRPr sz="1984" b="1" cap="all" spc="165" baseline="0">
                <a:solidFill>
                  <a:schemeClr val="tx2"/>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1101257" y="3206746"/>
            <a:ext cx="4223266" cy="330297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817588" y="2424690"/>
            <a:ext cx="4223266" cy="697246"/>
          </a:xfrm>
          <a:prstGeom prst="rect">
            <a:avLst/>
          </a:prstGeom>
        </p:spPr>
        <p:txBody>
          <a:bodyPr anchor="b">
            <a:noAutofit/>
          </a:bodyPr>
          <a:lstStyle>
            <a:lvl1pPr marL="0" indent="0">
              <a:lnSpc>
                <a:spcPct val="100000"/>
              </a:lnSpc>
              <a:buNone/>
              <a:defRPr sz="1984" b="1" cap="all" spc="165" baseline="0">
                <a:solidFill>
                  <a:schemeClr val="tx2"/>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5817588" y="3206746"/>
            <a:ext cx="4223266" cy="330297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395312003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097663" y="421509"/>
            <a:ext cx="8925912" cy="1644799"/>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216063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88255-5691-4457-BB8E-24E02D3D5FD4}"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A11CD3E-8293-4AFA-9BA7-843AA0F60B88}" type="slidenum">
              <a:rPr kumimoji="1" lang="ja-JP" altLang="en-US" smtClean="0"/>
              <a:t>‹#›</a:t>
            </a:fld>
            <a:endParaRPr kumimoji="1" lang="ja-JP" altLang="en-US"/>
          </a:p>
        </p:txBody>
      </p:sp>
    </p:spTree>
    <p:extLst>
      <p:ext uri="{BB962C8B-B14F-4D97-AF65-F5344CB8AC3E}">
        <p14:creationId xmlns:p14="http://schemas.microsoft.com/office/powerpoint/2010/main" val="289117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7" name="Freeform 11" title="right scallop background shape"/>
          <p:cNvSpPr/>
          <p:nvPr/>
        </p:nvSpPr>
        <p:spPr bwMode="auto">
          <a:xfrm>
            <a:off x="6480520" y="0"/>
            <a:ext cx="4211294"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7311935" y="503979"/>
            <a:ext cx="2711640" cy="1319108"/>
          </a:xfrm>
          <a:prstGeom prst="rect">
            <a:avLst/>
          </a:prstGeom>
        </p:spPr>
        <p:txBody>
          <a:bodyPr anchor="b">
            <a:normAutofit/>
          </a:bodyPr>
          <a:lstStyle>
            <a:lvl1pPr>
              <a:lnSpc>
                <a:spcPct val="100000"/>
              </a:lnSpc>
              <a:defRPr sz="1984" b="1" i="0" cap="all" spc="248" baseline="0">
                <a:solidFill>
                  <a:schemeClr val="accent1"/>
                </a:solidFill>
                <a:latin typeface="+mn-l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70913" y="1014545"/>
            <a:ext cx="5400645" cy="5495176"/>
          </a:xfrm>
          <a:prstGeom prst="rect">
            <a:avLst/>
          </a:prstGeom>
        </p:spPr>
        <p:txBody>
          <a:bodyPr/>
          <a:lstStyle>
            <a:lvl1pPr>
              <a:defRPr sz="2646"/>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11935" y="1919500"/>
            <a:ext cx="2711640" cy="4590220"/>
          </a:xfrm>
          <a:prstGeom prst="rect">
            <a:avLst/>
          </a:prstGeom>
        </p:spPr>
        <p:txBody>
          <a:bodyPr>
            <a:normAutofit/>
          </a:bodyPr>
          <a:lstStyle>
            <a:lvl1pPr marL="0" indent="0">
              <a:lnSpc>
                <a:spcPct val="110000"/>
              </a:lnSpc>
              <a:spcBef>
                <a:spcPts val="1323"/>
              </a:spcBef>
              <a:buNone/>
              <a:defRPr sz="1543" baseline="0">
                <a:solidFill>
                  <a:schemeClr val="bg2"/>
                </a:solidFill>
              </a:defRPr>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a:xfrm>
            <a:off x="670915" y="7028005"/>
            <a:ext cx="1081594" cy="384115"/>
          </a:xfrm>
        </p:spPr>
        <p:txBody>
          <a:bodyPr/>
          <a:lstStyle/>
          <a:p>
            <a:fld id="{53F88255-5691-4457-BB8E-24E02D3D5FD4}"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a:xfrm>
            <a:off x="1844777" y="7028005"/>
            <a:ext cx="3053708" cy="381176"/>
          </a:xfrm>
        </p:spPr>
        <p:txBody>
          <a:bodyPr/>
          <a:lstStyle/>
          <a:p>
            <a:endParaRPr kumimoji="1" lang="ja-JP" altLang="en-US"/>
          </a:p>
        </p:txBody>
      </p:sp>
      <p:sp>
        <p:nvSpPr>
          <p:cNvPr id="7" name="Slide Number Placeholder 6"/>
          <p:cNvSpPr>
            <a:spLocks noGrp="1"/>
          </p:cNvSpPr>
          <p:nvPr>
            <p:ph type="sldNum" sz="quarter" idx="12"/>
          </p:nvPr>
        </p:nvSpPr>
        <p:spPr>
          <a:xfrm>
            <a:off x="4990753" y="7028005"/>
            <a:ext cx="1080806" cy="381176"/>
          </a:xfrm>
        </p:spPr>
        <p:txBody>
          <a:bodyPr/>
          <a:lstStyle/>
          <a:p>
            <a:fld id="{3A11CD3E-8293-4AFA-9BA7-843AA0F60B88}" type="slidenum">
              <a:rPr kumimoji="1" lang="ja-JP" altLang="en-US" smtClean="0"/>
              <a:t>‹#›</a:t>
            </a:fld>
            <a:endParaRPr kumimoji="1" lang="ja-JP" altLang="en-US"/>
          </a:p>
        </p:txBody>
      </p:sp>
      <p:sp>
        <p:nvSpPr>
          <p:cNvPr id="8" name="Rectangle 7"/>
          <p:cNvSpPr/>
          <p:nvPr/>
        </p:nvSpPr>
        <p:spPr>
          <a:xfrm>
            <a:off x="0"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074562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48585" y="2"/>
            <a:ext cx="6450504" cy="7559674"/>
          </a:xfrm>
          <a:prstGeom prst="rect">
            <a:avLst/>
          </a:prstGeom>
        </p:spPr>
        <p:txBody>
          <a:bodyPr anchor="t"/>
          <a:lstStyle>
            <a:lvl1pPr marL="0" indent="0">
              <a:buNone/>
              <a:defRPr sz="2646"/>
            </a:lvl1pPr>
            <a:lvl2pPr marL="377979" indent="0">
              <a:buNone/>
              <a:defRPr sz="2315"/>
            </a:lvl2pPr>
            <a:lvl3pPr marL="755957" indent="0">
              <a:buNone/>
              <a:defRPr sz="1984"/>
            </a:lvl3pPr>
            <a:lvl4pPr marL="1133936" indent="0">
              <a:buNone/>
              <a:defRPr sz="1653"/>
            </a:lvl4pPr>
            <a:lvl5pPr marL="1511915" indent="0">
              <a:buNone/>
              <a:defRPr sz="1653"/>
            </a:lvl5pPr>
            <a:lvl6pPr marL="1889893" indent="0">
              <a:buNone/>
              <a:defRPr sz="1653"/>
            </a:lvl6pPr>
            <a:lvl7pPr marL="2267872" indent="0">
              <a:buNone/>
              <a:defRPr sz="1653"/>
            </a:lvl7pPr>
            <a:lvl8pPr marL="2645851" indent="0">
              <a:buNone/>
              <a:defRPr sz="1653"/>
            </a:lvl8pPr>
            <a:lvl9pPr marL="3023829" indent="0">
              <a:buNone/>
              <a:defRPr sz="1653"/>
            </a:lvl9pPr>
          </a:lstStyle>
          <a:p>
            <a:r>
              <a:rPr lang="ja-JP" altLang="en-US"/>
              <a:t>アイコンをクリックして図を追加</a:t>
            </a:r>
            <a:endParaRPr lang="en-US" dirty="0"/>
          </a:p>
        </p:txBody>
      </p:sp>
      <p:sp>
        <p:nvSpPr>
          <p:cNvPr id="11" name="Freeform 11" title="right scallop background shape"/>
          <p:cNvSpPr/>
          <p:nvPr/>
        </p:nvSpPr>
        <p:spPr bwMode="auto">
          <a:xfrm>
            <a:off x="6480520" y="0"/>
            <a:ext cx="4211294"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311934" y="503978"/>
            <a:ext cx="2711642" cy="1319107"/>
          </a:xfrm>
          <a:prstGeom prst="rect">
            <a:avLst/>
          </a:prstGeom>
        </p:spPr>
        <p:txBody>
          <a:bodyPr anchor="b">
            <a:normAutofit/>
          </a:bodyPr>
          <a:lstStyle>
            <a:lvl1pPr>
              <a:lnSpc>
                <a:spcPct val="100000"/>
              </a:lnSpc>
              <a:defRPr sz="1984" b="1" i="0" spc="248" baseline="0">
                <a:solidFill>
                  <a:schemeClr val="accent1"/>
                </a:solidFill>
                <a:latin typeface="+mn-lt"/>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7311934" y="1919500"/>
            <a:ext cx="2711642" cy="4590220"/>
          </a:xfrm>
          <a:prstGeom prst="rect">
            <a:avLst/>
          </a:prstGeom>
        </p:spPr>
        <p:txBody>
          <a:bodyPr>
            <a:normAutofit/>
          </a:bodyPr>
          <a:lstStyle>
            <a:lvl1pPr marL="0" indent="0">
              <a:lnSpc>
                <a:spcPct val="110000"/>
              </a:lnSpc>
              <a:spcBef>
                <a:spcPts val="1323"/>
              </a:spcBef>
              <a:buNone/>
              <a:defRPr sz="1543" baseline="0">
                <a:solidFill>
                  <a:schemeClr val="bg2"/>
                </a:solidFill>
              </a:defRPr>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a:xfrm>
            <a:off x="671703" y="7028005"/>
            <a:ext cx="1080806" cy="384115"/>
          </a:xfrm>
        </p:spPr>
        <p:txBody>
          <a:bodyPr/>
          <a:lstStyle/>
          <a:p>
            <a:fld id="{53F88255-5691-4457-BB8E-24E02D3D5FD4}"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a:xfrm>
            <a:off x="1844777" y="7028005"/>
            <a:ext cx="3053708" cy="381176"/>
          </a:xfrm>
        </p:spPr>
        <p:txBody>
          <a:bodyPr/>
          <a:lstStyle/>
          <a:p>
            <a:endParaRPr kumimoji="1" lang="ja-JP" altLang="en-US"/>
          </a:p>
        </p:txBody>
      </p:sp>
      <p:sp>
        <p:nvSpPr>
          <p:cNvPr id="7" name="Slide Number Placeholder 6"/>
          <p:cNvSpPr>
            <a:spLocks noGrp="1"/>
          </p:cNvSpPr>
          <p:nvPr>
            <p:ph type="sldNum" sz="quarter" idx="12"/>
          </p:nvPr>
        </p:nvSpPr>
        <p:spPr>
          <a:xfrm>
            <a:off x="4976596" y="7028005"/>
            <a:ext cx="1107837" cy="381176"/>
          </a:xfrm>
        </p:spPr>
        <p:txBody>
          <a:bodyPr/>
          <a:lstStyle/>
          <a:p>
            <a:fld id="{3A11CD3E-8293-4AFA-9BA7-843AA0F60B88}" type="slidenum">
              <a:rPr kumimoji="1" lang="ja-JP" altLang="en-US" smtClean="0"/>
              <a:t>‹#›</a:t>
            </a:fld>
            <a:endParaRPr kumimoji="1" lang="ja-JP" altLang="en-US"/>
          </a:p>
        </p:txBody>
      </p:sp>
      <p:sp>
        <p:nvSpPr>
          <p:cNvPr id="13" name="Rectangle 12" title="left edge border"/>
          <p:cNvSpPr/>
          <p:nvPr/>
        </p:nvSpPr>
        <p:spPr>
          <a:xfrm>
            <a:off x="0"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672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97662" y="7028005"/>
            <a:ext cx="2043058" cy="384115"/>
          </a:xfrm>
          <a:prstGeom prst="rect">
            <a:avLst/>
          </a:prstGeom>
        </p:spPr>
        <p:txBody>
          <a:bodyPr vert="horz" lIns="91440" tIns="45720" rIns="91440" bIns="45720" rtlCol="0" anchor="ctr"/>
          <a:lstStyle>
            <a:lvl1pPr algn="l">
              <a:defRPr sz="1102">
                <a:solidFill>
                  <a:schemeClr val="tx1">
                    <a:lumMod val="65000"/>
                    <a:lumOff val="35000"/>
                  </a:schemeClr>
                </a:solidFill>
              </a:defRPr>
            </a:lvl1pPr>
          </a:lstStyle>
          <a:p>
            <a:fld id="{53F88255-5691-4457-BB8E-24E02D3D5FD4}"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541663" y="7028005"/>
            <a:ext cx="3608487" cy="381176"/>
          </a:xfrm>
          <a:prstGeom prst="rect">
            <a:avLst/>
          </a:prstGeom>
        </p:spPr>
        <p:txBody>
          <a:bodyPr vert="horz" lIns="91440" tIns="45720" rIns="91440" bIns="45720" rtlCol="0" anchor="ctr"/>
          <a:lstStyle>
            <a:lvl1pPr algn="ctr">
              <a:defRPr sz="1102">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7551094" y="7028005"/>
            <a:ext cx="2472481" cy="381176"/>
          </a:xfrm>
          <a:prstGeom prst="rect">
            <a:avLst/>
          </a:prstGeom>
        </p:spPr>
        <p:txBody>
          <a:bodyPr vert="horz" lIns="91440" tIns="45720" rIns="91440" bIns="45720" rtlCol="0" anchor="ctr"/>
          <a:lstStyle>
            <a:lvl1pPr algn="r">
              <a:defRPr sz="1102">
                <a:solidFill>
                  <a:schemeClr val="tx1">
                    <a:lumMod val="65000"/>
                    <a:lumOff val="35000"/>
                  </a:schemeClr>
                </a:solidFill>
              </a:defRPr>
            </a:lvl1pPr>
          </a:lstStyle>
          <a:p>
            <a:fld id="{3A11CD3E-8293-4AFA-9BA7-843AA0F60B88}" type="slidenum">
              <a:rPr kumimoji="1" lang="ja-JP" altLang="en-US" smtClean="0"/>
              <a:t>‹#›</a:t>
            </a:fld>
            <a:endParaRPr kumimoji="1" lang="ja-JP" altLang="en-US"/>
          </a:p>
        </p:txBody>
      </p:sp>
      <p:sp>
        <p:nvSpPr>
          <p:cNvPr id="12" name="Rectangle 11"/>
          <p:cNvSpPr/>
          <p:nvPr/>
        </p:nvSpPr>
        <p:spPr>
          <a:xfrm>
            <a:off x="10443228"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10443228" y="0"/>
            <a:ext cx="24858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794040" cy="7559675"/>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8791719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755957" rtl="0" eaLnBrk="1" latinLnBrk="0" hangingPunct="1">
        <a:lnSpc>
          <a:spcPct val="90000"/>
        </a:lnSpc>
        <a:spcBef>
          <a:spcPct val="0"/>
        </a:spcBef>
        <a:buNone/>
        <a:defRPr kumimoji="1" sz="5622" kern="1200" cap="all" spc="165" baseline="0">
          <a:solidFill>
            <a:schemeClr val="tx2"/>
          </a:solidFill>
          <a:latin typeface="+mj-lt"/>
          <a:ea typeface="+mj-ea"/>
          <a:cs typeface="+mj-cs"/>
        </a:defRPr>
      </a:lvl1pPr>
    </p:titleStyle>
    <p:bodyStyle>
      <a:lvl1pPr marL="251986" indent="-251986" algn="l" defTabSz="755957" rtl="0" eaLnBrk="1" latinLnBrk="0" hangingPunct="1">
        <a:lnSpc>
          <a:spcPct val="110000"/>
        </a:lnSpc>
        <a:spcBef>
          <a:spcPts val="772"/>
        </a:spcBef>
        <a:buClr>
          <a:schemeClr val="tx2"/>
        </a:buClr>
        <a:buFont typeface="Arial" panose="020B0604020202020204" pitchFamily="34" charset="0"/>
        <a:buChar char="•"/>
        <a:defRPr kumimoji="1" sz="2205" kern="1200">
          <a:solidFill>
            <a:schemeClr val="tx1">
              <a:lumMod val="65000"/>
              <a:lumOff val="35000"/>
            </a:schemeClr>
          </a:solidFill>
          <a:latin typeface="+mn-lt"/>
          <a:ea typeface="+mn-ea"/>
          <a:cs typeface="+mn-cs"/>
        </a:defRPr>
      </a:lvl1pPr>
      <a:lvl2pPr marL="755957" indent="-251986" algn="l" defTabSz="755957" rtl="0" eaLnBrk="1" latinLnBrk="0" hangingPunct="1">
        <a:lnSpc>
          <a:spcPct val="110000"/>
        </a:lnSpc>
        <a:spcBef>
          <a:spcPts val="772"/>
        </a:spcBef>
        <a:buClr>
          <a:schemeClr val="tx2"/>
        </a:buClr>
        <a:buFont typeface="Gill Sans MT" panose="020B0502020104020203" pitchFamily="34" charset="0"/>
        <a:buChar char="–"/>
        <a:defRPr kumimoji="1" sz="1984" kern="1200">
          <a:solidFill>
            <a:schemeClr val="tx1">
              <a:lumMod val="65000"/>
              <a:lumOff val="35000"/>
            </a:schemeClr>
          </a:solidFill>
          <a:latin typeface="+mn-lt"/>
          <a:ea typeface="+mn-ea"/>
          <a:cs typeface="+mn-cs"/>
        </a:defRPr>
      </a:lvl2pPr>
      <a:lvl3pPr marL="1259929" indent="-251986" algn="l" defTabSz="755957" rtl="0" eaLnBrk="1" latinLnBrk="0" hangingPunct="1">
        <a:lnSpc>
          <a:spcPct val="110000"/>
        </a:lnSpc>
        <a:spcBef>
          <a:spcPts val="772"/>
        </a:spcBef>
        <a:buClr>
          <a:schemeClr val="tx2"/>
        </a:buClr>
        <a:buFont typeface="Arial" panose="020B0604020202020204" pitchFamily="34" charset="0"/>
        <a:buChar char="•"/>
        <a:defRPr kumimoji="1" sz="1764" kern="1200">
          <a:solidFill>
            <a:schemeClr val="tx1">
              <a:lumMod val="65000"/>
              <a:lumOff val="35000"/>
            </a:schemeClr>
          </a:solidFill>
          <a:latin typeface="+mn-lt"/>
          <a:ea typeface="+mn-ea"/>
          <a:cs typeface="+mn-cs"/>
        </a:defRPr>
      </a:lvl3pPr>
      <a:lvl4pPr marL="1763900" indent="-251986" algn="l" defTabSz="755957" rtl="0" eaLnBrk="1" latinLnBrk="0" hangingPunct="1">
        <a:lnSpc>
          <a:spcPct val="110000"/>
        </a:lnSpc>
        <a:spcBef>
          <a:spcPts val="772"/>
        </a:spcBef>
        <a:buClr>
          <a:schemeClr val="tx2"/>
        </a:buClr>
        <a:buFont typeface="Gill Sans MT" panose="020B0502020104020203" pitchFamily="34" charset="0"/>
        <a:buChar char="–"/>
        <a:defRPr kumimoji="1" sz="1543" kern="1200">
          <a:solidFill>
            <a:schemeClr val="tx1">
              <a:lumMod val="65000"/>
              <a:lumOff val="35000"/>
            </a:schemeClr>
          </a:solidFill>
          <a:latin typeface="+mn-lt"/>
          <a:ea typeface="+mn-ea"/>
          <a:cs typeface="+mn-cs"/>
        </a:defRPr>
      </a:lvl4pPr>
      <a:lvl5pPr marL="2267872" indent="-251986" algn="l" defTabSz="755957" rtl="0" eaLnBrk="1" latinLnBrk="0" hangingPunct="1">
        <a:lnSpc>
          <a:spcPct val="110000"/>
        </a:lnSpc>
        <a:spcBef>
          <a:spcPts val="772"/>
        </a:spcBef>
        <a:buClr>
          <a:schemeClr val="tx2"/>
        </a:buClr>
        <a:buFont typeface="Arial" panose="020B0604020202020204" pitchFamily="34" charset="0"/>
        <a:buChar char="•"/>
        <a:defRPr kumimoji="1" sz="1543" kern="1200">
          <a:solidFill>
            <a:schemeClr val="tx1">
              <a:lumMod val="65000"/>
              <a:lumOff val="35000"/>
            </a:schemeClr>
          </a:solidFill>
          <a:latin typeface="+mn-lt"/>
          <a:ea typeface="+mn-ea"/>
          <a:cs typeface="+mn-cs"/>
        </a:defRPr>
      </a:lvl5pPr>
      <a:lvl6pPr marL="2771844" indent="-251986" algn="l" defTabSz="755957" rtl="0" eaLnBrk="1" latinLnBrk="0" hangingPunct="1">
        <a:lnSpc>
          <a:spcPct val="110000"/>
        </a:lnSpc>
        <a:spcBef>
          <a:spcPts val="772"/>
        </a:spcBef>
        <a:buClr>
          <a:schemeClr val="tx2"/>
        </a:buClr>
        <a:buFont typeface="Gill Sans MT" panose="020B0502020104020203" pitchFamily="34" charset="0"/>
        <a:buChar char="–"/>
        <a:defRPr kumimoji="1" sz="1543" kern="1200">
          <a:solidFill>
            <a:schemeClr val="tx1">
              <a:lumMod val="65000"/>
              <a:lumOff val="35000"/>
            </a:schemeClr>
          </a:solidFill>
          <a:latin typeface="+mn-lt"/>
          <a:ea typeface="+mn-ea"/>
          <a:cs typeface="+mn-cs"/>
        </a:defRPr>
      </a:lvl6pPr>
      <a:lvl7pPr marL="3275815" indent="-251986" algn="l" defTabSz="755957" rtl="0" eaLnBrk="1" latinLnBrk="0" hangingPunct="1">
        <a:lnSpc>
          <a:spcPct val="110000"/>
        </a:lnSpc>
        <a:spcBef>
          <a:spcPts val="772"/>
        </a:spcBef>
        <a:buClr>
          <a:schemeClr val="tx2"/>
        </a:buClr>
        <a:buFont typeface="Arial" panose="020B0604020202020204" pitchFamily="34" charset="0"/>
        <a:buChar char="•"/>
        <a:defRPr kumimoji="1" sz="1543" kern="1200">
          <a:solidFill>
            <a:schemeClr val="tx1">
              <a:lumMod val="65000"/>
              <a:lumOff val="35000"/>
            </a:schemeClr>
          </a:solidFill>
          <a:latin typeface="+mn-lt"/>
          <a:ea typeface="+mn-ea"/>
          <a:cs typeface="+mn-cs"/>
        </a:defRPr>
      </a:lvl7pPr>
      <a:lvl8pPr marL="3779787" indent="-251986" algn="l" defTabSz="755957" rtl="0" eaLnBrk="1" latinLnBrk="0" hangingPunct="1">
        <a:lnSpc>
          <a:spcPct val="110000"/>
        </a:lnSpc>
        <a:spcBef>
          <a:spcPts val="772"/>
        </a:spcBef>
        <a:buClr>
          <a:schemeClr val="tx2"/>
        </a:buClr>
        <a:buFont typeface="Gill Sans MT" panose="020B0502020104020203" pitchFamily="34" charset="0"/>
        <a:buChar char="–"/>
        <a:defRPr kumimoji="1" sz="1543" kern="1200" baseline="0">
          <a:solidFill>
            <a:schemeClr val="tx1">
              <a:lumMod val="65000"/>
              <a:lumOff val="35000"/>
            </a:schemeClr>
          </a:solidFill>
          <a:latin typeface="+mn-lt"/>
          <a:ea typeface="+mn-ea"/>
          <a:cs typeface="+mn-cs"/>
        </a:defRPr>
      </a:lvl8pPr>
      <a:lvl9pPr marL="4283758" indent="-251986" algn="l" defTabSz="755957" rtl="0" eaLnBrk="1" latinLnBrk="0" hangingPunct="1">
        <a:lnSpc>
          <a:spcPct val="110000"/>
        </a:lnSpc>
        <a:spcBef>
          <a:spcPts val="772"/>
        </a:spcBef>
        <a:buClr>
          <a:schemeClr val="tx2"/>
        </a:buClr>
        <a:buFont typeface="Arial" panose="020B0604020202020204" pitchFamily="34" charset="0"/>
        <a:buChar char="•"/>
        <a:defRPr kumimoji="1" sz="1543" kern="1200" baseline="0">
          <a:solidFill>
            <a:schemeClr val="tx1">
              <a:lumMod val="65000"/>
              <a:lumOff val="35000"/>
            </a:schemeClr>
          </a:solidFill>
          <a:latin typeface="+mn-lt"/>
          <a:ea typeface="+mn-ea"/>
          <a:cs typeface="+mn-cs"/>
        </a:defRPr>
      </a:lvl9pPr>
    </p:bodyStyle>
    <p:otherStyle>
      <a:defPPr>
        <a:defRPr lang="en-US"/>
      </a:defPPr>
      <a:lvl1pPr marL="0" algn="l" defTabSz="755957" rtl="0" eaLnBrk="1" latinLnBrk="0" hangingPunct="1">
        <a:defRPr kumimoji="1" sz="1488" kern="1200">
          <a:solidFill>
            <a:schemeClr val="tx1"/>
          </a:solidFill>
          <a:latin typeface="+mn-lt"/>
          <a:ea typeface="+mn-ea"/>
          <a:cs typeface="+mn-cs"/>
        </a:defRPr>
      </a:lvl1pPr>
      <a:lvl2pPr marL="377979" algn="l" defTabSz="755957" rtl="0" eaLnBrk="1" latinLnBrk="0" hangingPunct="1">
        <a:defRPr kumimoji="1" sz="1488" kern="1200">
          <a:solidFill>
            <a:schemeClr val="tx1"/>
          </a:solidFill>
          <a:latin typeface="+mn-lt"/>
          <a:ea typeface="+mn-ea"/>
          <a:cs typeface="+mn-cs"/>
        </a:defRPr>
      </a:lvl2pPr>
      <a:lvl3pPr marL="755957" algn="l" defTabSz="755957" rtl="0" eaLnBrk="1" latinLnBrk="0" hangingPunct="1">
        <a:defRPr kumimoji="1" sz="1488" kern="1200">
          <a:solidFill>
            <a:schemeClr val="tx1"/>
          </a:solidFill>
          <a:latin typeface="+mn-lt"/>
          <a:ea typeface="+mn-ea"/>
          <a:cs typeface="+mn-cs"/>
        </a:defRPr>
      </a:lvl3pPr>
      <a:lvl4pPr marL="1133936" algn="l" defTabSz="755957" rtl="0" eaLnBrk="1" latinLnBrk="0" hangingPunct="1">
        <a:defRPr kumimoji="1" sz="1488" kern="1200">
          <a:solidFill>
            <a:schemeClr val="tx1"/>
          </a:solidFill>
          <a:latin typeface="+mn-lt"/>
          <a:ea typeface="+mn-ea"/>
          <a:cs typeface="+mn-cs"/>
        </a:defRPr>
      </a:lvl4pPr>
      <a:lvl5pPr marL="1511915" algn="l" defTabSz="755957" rtl="0" eaLnBrk="1" latinLnBrk="0" hangingPunct="1">
        <a:defRPr kumimoji="1" sz="1488" kern="1200">
          <a:solidFill>
            <a:schemeClr val="tx1"/>
          </a:solidFill>
          <a:latin typeface="+mn-lt"/>
          <a:ea typeface="+mn-ea"/>
          <a:cs typeface="+mn-cs"/>
        </a:defRPr>
      </a:lvl5pPr>
      <a:lvl6pPr marL="1889893" algn="l" defTabSz="755957" rtl="0" eaLnBrk="1" latinLnBrk="0" hangingPunct="1">
        <a:defRPr kumimoji="1" sz="1488" kern="1200">
          <a:solidFill>
            <a:schemeClr val="tx1"/>
          </a:solidFill>
          <a:latin typeface="+mn-lt"/>
          <a:ea typeface="+mn-ea"/>
          <a:cs typeface="+mn-cs"/>
        </a:defRPr>
      </a:lvl6pPr>
      <a:lvl7pPr marL="2267872" algn="l" defTabSz="755957" rtl="0" eaLnBrk="1" latinLnBrk="0" hangingPunct="1">
        <a:defRPr kumimoji="1" sz="1488" kern="1200">
          <a:solidFill>
            <a:schemeClr val="tx1"/>
          </a:solidFill>
          <a:latin typeface="+mn-lt"/>
          <a:ea typeface="+mn-ea"/>
          <a:cs typeface="+mn-cs"/>
        </a:defRPr>
      </a:lvl7pPr>
      <a:lvl8pPr marL="2645851" algn="l" defTabSz="755957" rtl="0" eaLnBrk="1" latinLnBrk="0" hangingPunct="1">
        <a:defRPr kumimoji="1" sz="1488" kern="1200">
          <a:solidFill>
            <a:schemeClr val="tx1"/>
          </a:solidFill>
          <a:latin typeface="+mn-lt"/>
          <a:ea typeface="+mn-ea"/>
          <a:cs typeface="+mn-cs"/>
        </a:defRPr>
      </a:lvl8pPr>
      <a:lvl9pPr marL="3023829" algn="l" defTabSz="755957"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ADCAF1C-719F-E52C-F469-465E34C89B60}"/>
              </a:ext>
            </a:extLst>
          </p:cNvPr>
          <p:cNvSpPr/>
          <p:nvPr/>
        </p:nvSpPr>
        <p:spPr>
          <a:xfrm>
            <a:off x="2367422" y="1310077"/>
            <a:ext cx="6351419" cy="1446550"/>
          </a:xfrm>
          <a:prstGeom prst="rect">
            <a:avLst/>
          </a:prstGeom>
          <a:noFill/>
        </p:spPr>
        <p:txBody>
          <a:bodyPr wrap="none" lIns="91440" tIns="45720" rIns="91440" bIns="45720">
            <a:spAutoFit/>
          </a:bodyPr>
          <a:lstStyle/>
          <a:p>
            <a:pPr algn="ctr"/>
            <a:r>
              <a:rPr lang="ja-JP" altLang="en-US" sz="8800" b="0" cap="none" spc="0"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副業トラブル</a:t>
            </a:r>
          </a:p>
        </p:txBody>
      </p:sp>
      <p:sp>
        <p:nvSpPr>
          <p:cNvPr id="3" name="正方形/長方形 2">
            <a:extLst>
              <a:ext uri="{FF2B5EF4-FFF2-40B4-BE49-F238E27FC236}">
                <a16:creationId xmlns:a16="http://schemas.microsoft.com/office/drawing/2014/main" id="{D03257A8-502B-637E-5DCE-94E0618EC144}"/>
              </a:ext>
            </a:extLst>
          </p:cNvPr>
          <p:cNvSpPr/>
          <p:nvPr/>
        </p:nvSpPr>
        <p:spPr>
          <a:xfrm>
            <a:off x="1657130" y="3930090"/>
            <a:ext cx="7887096" cy="1446550"/>
          </a:xfrm>
          <a:prstGeom prst="rect">
            <a:avLst/>
          </a:prstGeom>
          <a:noFill/>
        </p:spPr>
        <p:txBody>
          <a:bodyPr wrap="none" lIns="91440" tIns="45720" rIns="91440" bIns="45720">
            <a:spAutoFit/>
          </a:bodyPr>
          <a:lstStyle/>
          <a:p>
            <a:pPr algn="ctr"/>
            <a:r>
              <a:rPr lang="ja-JP" altLang="en-US" sz="4400" b="0" cap="none" spc="0"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マッチングアプリで出会った人に</a:t>
            </a:r>
            <a:endParaRPr lang="en-US" altLang="ja-JP" sz="4400" b="0" cap="none" spc="0"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a:p>
            <a:pPr algn="ctr"/>
            <a:r>
              <a:rPr lang="ja-JP" altLang="en-US" sz="4400" dirty="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投資を勧められて</a:t>
            </a:r>
            <a:r>
              <a:rPr lang="en-US" altLang="ja-JP" sz="4400" dirty="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a:t>
            </a:r>
            <a:endParaRPr lang="en-US" altLang="ja-JP" sz="4400" b="0" cap="none" spc="0"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7214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0FF5-5C3E-F051-3D7E-EE07AB845344}"/>
            </a:ext>
          </a:extLst>
        </p:cNvPr>
        <p:cNvGrpSpPr/>
        <p:nvPr/>
      </p:nvGrpSpPr>
      <p:grpSpPr>
        <a:xfrm>
          <a:off x="0" y="0"/>
          <a:ext cx="0" cy="0"/>
          <a:chOff x="0" y="0"/>
          <a:chExt cx="0" cy="0"/>
        </a:xfrm>
      </p:grpSpPr>
      <p:grpSp>
        <p:nvGrpSpPr>
          <p:cNvPr id="16" name="グループ化 15">
            <a:extLst>
              <a:ext uri="{FF2B5EF4-FFF2-40B4-BE49-F238E27FC236}">
                <a16:creationId xmlns:a16="http://schemas.microsoft.com/office/drawing/2014/main" id="{7C1C0C10-DD9E-145C-D869-5C91D07E6CEF}"/>
              </a:ext>
            </a:extLst>
          </p:cNvPr>
          <p:cNvGrpSpPr/>
          <p:nvPr/>
        </p:nvGrpSpPr>
        <p:grpSpPr>
          <a:xfrm>
            <a:off x="2667747" y="355600"/>
            <a:ext cx="4356847" cy="7028330"/>
            <a:chOff x="1550147" y="215152"/>
            <a:chExt cx="4356847" cy="7028330"/>
          </a:xfrm>
        </p:grpSpPr>
        <p:grpSp>
          <p:nvGrpSpPr>
            <p:cNvPr id="6" name="グループ化 5">
              <a:extLst>
                <a:ext uri="{FF2B5EF4-FFF2-40B4-BE49-F238E27FC236}">
                  <a16:creationId xmlns:a16="http://schemas.microsoft.com/office/drawing/2014/main" id="{16B76588-C5CB-3237-2750-D355B50D1295}"/>
                </a:ext>
              </a:extLst>
            </p:cNvPr>
            <p:cNvGrpSpPr/>
            <p:nvPr/>
          </p:nvGrpSpPr>
          <p:grpSpPr>
            <a:xfrm>
              <a:off x="1550147" y="215152"/>
              <a:ext cx="4356847" cy="7028330"/>
              <a:chOff x="1308847" y="215152"/>
              <a:chExt cx="4356847" cy="7028330"/>
            </a:xfrm>
          </p:grpSpPr>
          <p:sp>
            <p:nvSpPr>
              <p:cNvPr id="4" name="四角形: 角を丸くする 3">
                <a:extLst>
                  <a:ext uri="{FF2B5EF4-FFF2-40B4-BE49-F238E27FC236}">
                    <a16:creationId xmlns:a16="http://schemas.microsoft.com/office/drawing/2014/main" id="{AFE97E0B-5833-5BBD-6C2D-0533905933AC}"/>
                  </a:ext>
                </a:extLst>
              </p:cNvPr>
              <p:cNvSpPr/>
              <p:nvPr/>
            </p:nvSpPr>
            <p:spPr>
              <a:xfrm>
                <a:off x="1308847" y="215152"/>
                <a:ext cx="4356847" cy="7028330"/>
              </a:xfrm>
              <a:prstGeom prst="roundRect">
                <a:avLst>
                  <a:gd name="adj" fmla="val 12552"/>
                </a:avLst>
              </a:prstGeom>
              <a:ln w="19050">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D7AC51FE-0DD1-C364-E0A2-89B9A6DAFD3D}"/>
                  </a:ext>
                </a:extLst>
              </p:cNvPr>
              <p:cNvSpPr/>
              <p:nvPr/>
            </p:nvSpPr>
            <p:spPr>
              <a:xfrm>
                <a:off x="1617382" y="487083"/>
                <a:ext cx="3780118" cy="6497917"/>
              </a:xfrm>
              <a:prstGeom prst="roundRect">
                <a:avLst>
                  <a:gd name="adj" fmla="val 980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 name="図 2" descr="ロゴ&#10;&#10;自動的に生成された説明">
              <a:extLst>
                <a:ext uri="{FF2B5EF4-FFF2-40B4-BE49-F238E27FC236}">
                  <a16:creationId xmlns:a16="http://schemas.microsoft.com/office/drawing/2014/main" id="{8A92419B-2C18-632E-7F43-A69F846B68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1841" y="1654723"/>
              <a:ext cx="3134659" cy="3064129"/>
            </a:xfrm>
            <a:prstGeom prst="rect">
              <a:avLst/>
            </a:prstGeom>
          </p:spPr>
        </p:pic>
        <p:sp>
          <p:nvSpPr>
            <p:cNvPr id="10" name="フリーフォーム: 図形 9">
              <a:extLst>
                <a:ext uri="{FF2B5EF4-FFF2-40B4-BE49-F238E27FC236}">
                  <a16:creationId xmlns:a16="http://schemas.microsoft.com/office/drawing/2014/main" id="{38567A3A-45A0-221D-4B0A-E707E2FFB196}"/>
                </a:ext>
              </a:extLst>
            </p:cNvPr>
            <p:cNvSpPr/>
            <p:nvPr/>
          </p:nvSpPr>
          <p:spPr>
            <a:xfrm>
              <a:off x="2209800" y="4102099"/>
              <a:ext cx="3124200" cy="2476907"/>
            </a:xfrm>
            <a:custGeom>
              <a:avLst/>
              <a:gdLst>
                <a:gd name="connsiteX0" fmla="*/ 1981200 w 3276600"/>
                <a:gd name="connsiteY0" fmla="*/ 0 h 2311400"/>
                <a:gd name="connsiteX1" fmla="*/ 2100439 w 3276600"/>
                <a:gd name="connsiteY1" fmla="*/ 330200 h 2311400"/>
                <a:gd name="connsiteX2" fmla="*/ 2946393 w 3276600"/>
                <a:gd name="connsiteY2" fmla="*/ 330200 h 2311400"/>
                <a:gd name="connsiteX3" fmla="*/ 3276600 w 3276600"/>
                <a:gd name="connsiteY3" fmla="*/ 660407 h 2311400"/>
                <a:gd name="connsiteX4" fmla="*/ 3276600 w 3276600"/>
                <a:gd name="connsiteY4" fmla="*/ 1981193 h 2311400"/>
                <a:gd name="connsiteX5" fmla="*/ 2946393 w 3276600"/>
                <a:gd name="connsiteY5" fmla="*/ 2311400 h 2311400"/>
                <a:gd name="connsiteX6" fmla="*/ 330207 w 3276600"/>
                <a:gd name="connsiteY6" fmla="*/ 2311400 h 2311400"/>
                <a:gd name="connsiteX7" fmla="*/ 0 w 3276600"/>
                <a:gd name="connsiteY7" fmla="*/ 1981193 h 2311400"/>
                <a:gd name="connsiteX8" fmla="*/ 0 w 3276600"/>
                <a:gd name="connsiteY8" fmla="*/ 660407 h 2311400"/>
                <a:gd name="connsiteX9" fmla="*/ 330207 w 3276600"/>
                <a:gd name="connsiteY9" fmla="*/ 330200 h 2311400"/>
                <a:gd name="connsiteX10" fmla="*/ 1861961 w 3276600"/>
                <a:gd name="connsiteY10" fmla="*/ 330200 h 2311400"/>
                <a:gd name="connsiteX0" fmla="*/ 1981200 w 3276600"/>
                <a:gd name="connsiteY0" fmla="*/ 0 h 2311400"/>
                <a:gd name="connsiteX1" fmla="*/ 2100439 w 3276600"/>
                <a:gd name="connsiteY1" fmla="*/ 330200 h 2311400"/>
                <a:gd name="connsiteX2" fmla="*/ 2946393 w 3276600"/>
                <a:gd name="connsiteY2" fmla="*/ 330200 h 2311400"/>
                <a:gd name="connsiteX3" fmla="*/ 3276600 w 3276600"/>
                <a:gd name="connsiteY3" fmla="*/ 660407 h 2311400"/>
                <a:gd name="connsiteX4" fmla="*/ 3276600 w 3276600"/>
                <a:gd name="connsiteY4" fmla="*/ 1981193 h 2311400"/>
                <a:gd name="connsiteX5" fmla="*/ 2946393 w 3276600"/>
                <a:gd name="connsiteY5" fmla="*/ 2311400 h 2311400"/>
                <a:gd name="connsiteX6" fmla="*/ 330207 w 3276600"/>
                <a:gd name="connsiteY6" fmla="*/ 2311400 h 2311400"/>
                <a:gd name="connsiteX7" fmla="*/ 0 w 3276600"/>
                <a:gd name="connsiteY7" fmla="*/ 1981193 h 2311400"/>
                <a:gd name="connsiteX8" fmla="*/ 0 w 3276600"/>
                <a:gd name="connsiteY8" fmla="*/ 660407 h 2311400"/>
                <a:gd name="connsiteX9" fmla="*/ 330207 w 3276600"/>
                <a:gd name="connsiteY9" fmla="*/ 330200 h 2311400"/>
                <a:gd name="connsiteX10" fmla="*/ 1249263 w 3276600"/>
                <a:gd name="connsiteY10" fmla="*/ 358923 h 2311400"/>
                <a:gd name="connsiteX11" fmla="*/ 1981200 w 3276600"/>
                <a:gd name="connsiteY11" fmla="*/ 0 h 2311400"/>
                <a:gd name="connsiteX0" fmla="*/ 1981200 w 3276600"/>
                <a:gd name="connsiteY0" fmla="*/ 0 h 2311400"/>
                <a:gd name="connsiteX1" fmla="*/ 1474422 w 3276600"/>
                <a:gd name="connsiteY1" fmla="*/ 344562 h 2311400"/>
                <a:gd name="connsiteX2" fmla="*/ 2946393 w 3276600"/>
                <a:gd name="connsiteY2" fmla="*/ 330200 h 2311400"/>
                <a:gd name="connsiteX3" fmla="*/ 3276600 w 3276600"/>
                <a:gd name="connsiteY3" fmla="*/ 660407 h 2311400"/>
                <a:gd name="connsiteX4" fmla="*/ 3276600 w 3276600"/>
                <a:gd name="connsiteY4" fmla="*/ 1981193 h 2311400"/>
                <a:gd name="connsiteX5" fmla="*/ 2946393 w 3276600"/>
                <a:gd name="connsiteY5" fmla="*/ 2311400 h 2311400"/>
                <a:gd name="connsiteX6" fmla="*/ 330207 w 3276600"/>
                <a:gd name="connsiteY6" fmla="*/ 2311400 h 2311400"/>
                <a:gd name="connsiteX7" fmla="*/ 0 w 3276600"/>
                <a:gd name="connsiteY7" fmla="*/ 1981193 h 2311400"/>
                <a:gd name="connsiteX8" fmla="*/ 0 w 3276600"/>
                <a:gd name="connsiteY8" fmla="*/ 660407 h 2311400"/>
                <a:gd name="connsiteX9" fmla="*/ 330207 w 3276600"/>
                <a:gd name="connsiteY9" fmla="*/ 330200 h 2311400"/>
                <a:gd name="connsiteX10" fmla="*/ 1249263 w 3276600"/>
                <a:gd name="connsiteY10" fmla="*/ 358923 h 2311400"/>
                <a:gd name="connsiteX11" fmla="*/ 1981200 w 3276600"/>
                <a:gd name="connsiteY11" fmla="*/ 0 h 2311400"/>
                <a:gd name="connsiteX0" fmla="*/ 1288585 w 3276600"/>
                <a:gd name="connsiteY0" fmla="*/ 0 h 2397571"/>
                <a:gd name="connsiteX1" fmla="*/ 1474422 w 3276600"/>
                <a:gd name="connsiteY1" fmla="*/ 430733 h 2397571"/>
                <a:gd name="connsiteX2" fmla="*/ 2946393 w 3276600"/>
                <a:gd name="connsiteY2" fmla="*/ 416371 h 2397571"/>
                <a:gd name="connsiteX3" fmla="*/ 3276600 w 3276600"/>
                <a:gd name="connsiteY3" fmla="*/ 746578 h 2397571"/>
                <a:gd name="connsiteX4" fmla="*/ 3276600 w 3276600"/>
                <a:gd name="connsiteY4" fmla="*/ 2067364 h 2397571"/>
                <a:gd name="connsiteX5" fmla="*/ 2946393 w 3276600"/>
                <a:gd name="connsiteY5" fmla="*/ 2397571 h 2397571"/>
                <a:gd name="connsiteX6" fmla="*/ 330207 w 3276600"/>
                <a:gd name="connsiteY6" fmla="*/ 2397571 h 2397571"/>
                <a:gd name="connsiteX7" fmla="*/ 0 w 3276600"/>
                <a:gd name="connsiteY7" fmla="*/ 2067364 h 2397571"/>
                <a:gd name="connsiteX8" fmla="*/ 0 w 3276600"/>
                <a:gd name="connsiteY8" fmla="*/ 746578 h 2397571"/>
                <a:gd name="connsiteX9" fmla="*/ 330207 w 3276600"/>
                <a:gd name="connsiteY9" fmla="*/ 416371 h 2397571"/>
                <a:gd name="connsiteX10" fmla="*/ 1249263 w 3276600"/>
                <a:gd name="connsiteY10" fmla="*/ 445094 h 2397571"/>
                <a:gd name="connsiteX11" fmla="*/ 1288585 w 3276600"/>
                <a:gd name="connsiteY11" fmla="*/ 0 h 2397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76600" h="2397571">
                  <a:moveTo>
                    <a:pt x="1288585" y="0"/>
                  </a:moveTo>
                  <a:lnTo>
                    <a:pt x="1474422" y="430733"/>
                  </a:lnTo>
                  <a:lnTo>
                    <a:pt x="2946393" y="416371"/>
                  </a:lnTo>
                  <a:cubicBezTo>
                    <a:pt x="3128761" y="416371"/>
                    <a:pt x="3276600" y="564210"/>
                    <a:pt x="3276600" y="746578"/>
                  </a:cubicBezTo>
                  <a:lnTo>
                    <a:pt x="3276600" y="2067364"/>
                  </a:lnTo>
                  <a:cubicBezTo>
                    <a:pt x="3276600" y="2249732"/>
                    <a:pt x="3128761" y="2397571"/>
                    <a:pt x="2946393" y="2397571"/>
                  </a:cubicBezTo>
                  <a:lnTo>
                    <a:pt x="330207" y="2397571"/>
                  </a:lnTo>
                  <a:cubicBezTo>
                    <a:pt x="147839" y="2397571"/>
                    <a:pt x="0" y="2249732"/>
                    <a:pt x="0" y="2067364"/>
                  </a:cubicBezTo>
                  <a:lnTo>
                    <a:pt x="0" y="746578"/>
                  </a:lnTo>
                  <a:cubicBezTo>
                    <a:pt x="0" y="564210"/>
                    <a:pt x="147839" y="416371"/>
                    <a:pt x="330207" y="416371"/>
                  </a:cubicBezTo>
                  <a:lnTo>
                    <a:pt x="1249263" y="445094"/>
                  </a:lnTo>
                  <a:cubicBezTo>
                    <a:pt x="1289009" y="335027"/>
                    <a:pt x="1248839" y="110067"/>
                    <a:pt x="1288585" y="0"/>
                  </a:cubicBezTo>
                  <a:close/>
                </a:path>
              </a:pathLst>
            </a:cu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lIns="216000" tIns="216000" rIns="216000" bIns="0" rtlCol="0" anchor="ctr">
              <a:noAutofit/>
            </a:bodyP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カモスケ君！</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私の無料メッセージアプリの　</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en-US" altLang="ja-JP" sz="1600" dirty="0">
                  <a:solidFill>
                    <a:schemeClr val="tx1"/>
                  </a:solidFill>
                  <a:latin typeface="BIZ UDPゴシック" panose="020B0400000000000000" pitchFamily="50" charset="-128"/>
                  <a:ea typeface="BIZ UDPゴシック" panose="020B0400000000000000" pitchFamily="50" charset="-128"/>
                </a:rPr>
                <a:t>ID</a:t>
              </a:r>
              <a:r>
                <a:rPr kumimoji="1" lang="ja-JP" altLang="en-US" sz="1600" dirty="0">
                  <a:solidFill>
                    <a:schemeClr val="tx1"/>
                  </a:solidFill>
                  <a:latin typeface="BIZ UDPゴシック" panose="020B0400000000000000" pitchFamily="50" charset="-128"/>
                  <a:ea typeface="BIZ UDPゴシック" panose="020B0400000000000000" pitchFamily="50" charset="-128"/>
                </a:rPr>
                <a:t>よ！＊＊＊＊＊＊＊＊</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こっちでもっと</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おしゃべりしようよ💗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36AB0A93-BAC2-AD5F-3BE9-B9F6A061F283}"/>
                </a:ext>
              </a:extLst>
            </p:cNvPr>
            <p:cNvSpPr/>
            <p:nvPr/>
          </p:nvSpPr>
          <p:spPr>
            <a:xfrm>
              <a:off x="3147318" y="549572"/>
              <a:ext cx="1095172" cy="461665"/>
            </a:xfrm>
            <a:prstGeom prst="rect">
              <a:avLst/>
            </a:prstGeom>
            <a:noFill/>
          </p:spPr>
          <p:txBody>
            <a:bodyPr wrap="none" lIns="91440" tIns="45720" rIns="91440" bIns="45720">
              <a:spAutoFit/>
            </a:bodyPr>
            <a:lstStyle/>
            <a:p>
              <a:pPr algn="ctr"/>
              <a:r>
                <a:rPr lang="ja-JP" altLang="en-US" sz="2400" dirty="0">
                  <a:ln w="0"/>
                  <a:latin typeface="BIZ UDPゴシック" panose="020B0400000000000000" pitchFamily="50" charset="-128"/>
                  <a:ea typeface="BIZ UDPゴシック" panose="020B0400000000000000" pitchFamily="50" charset="-128"/>
                </a:rPr>
                <a:t>サギ子</a:t>
              </a:r>
              <a:endParaRPr lang="ja-JP" altLang="en-US" sz="2400" cap="none" spc="0" dirty="0">
                <a:ln w="0"/>
                <a:solidFill>
                  <a:schemeClr val="tx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5F17D123-9A50-A49B-AF26-B8A97E3FC706}"/>
                </a:ext>
              </a:extLst>
            </p:cNvPr>
            <p:cNvSpPr/>
            <p:nvPr/>
          </p:nvSpPr>
          <p:spPr>
            <a:xfrm>
              <a:off x="2504891" y="1019472"/>
              <a:ext cx="2303836" cy="369332"/>
            </a:xfrm>
            <a:prstGeom prst="rect">
              <a:avLst/>
            </a:prstGeom>
            <a:noFill/>
          </p:spPr>
          <p:txBody>
            <a:bodyPr wrap="none" lIns="91440" tIns="45720" rIns="91440" bIns="45720">
              <a:spAutoFit/>
            </a:bodyPr>
            <a:lstStyle/>
            <a:p>
              <a:pPr algn="ctr"/>
              <a:r>
                <a:rPr lang="en-US" altLang="ja-JP" dirty="0">
                  <a:ln w="0"/>
                  <a:latin typeface="BIZ UDPゴシック" panose="020B0400000000000000" pitchFamily="50" charset="-128"/>
                  <a:ea typeface="BIZ UDPゴシック" panose="020B0400000000000000" pitchFamily="50" charset="-128"/>
                </a:rPr>
                <a:t>20</a:t>
              </a:r>
              <a:r>
                <a:rPr lang="ja-JP" altLang="en-US" dirty="0">
                  <a:ln w="0"/>
                  <a:latin typeface="BIZ UDPゴシック" panose="020B0400000000000000" pitchFamily="50" charset="-128"/>
                  <a:ea typeface="BIZ UDPゴシック" panose="020B0400000000000000" pitchFamily="50" charset="-128"/>
                </a:rPr>
                <a:t>代　埼玉県川口市</a:t>
              </a:r>
              <a:endParaRPr lang="ja-JP" altLang="en-US" cap="none" spc="0" dirty="0">
                <a:ln w="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9EBE4FFB-4EC8-FB55-F197-2905A4F2BBE3}"/>
                </a:ext>
              </a:extLst>
            </p:cNvPr>
            <p:cNvSpPr/>
            <p:nvPr/>
          </p:nvSpPr>
          <p:spPr>
            <a:xfrm>
              <a:off x="2047545" y="1336972"/>
              <a:ext cx="3320141" cy="307777"/>
            </a:xfrm>
            <a:prstGeom prst="rect">
              <a:avLst/>
            </a:prstGeom>
            <a:noFill/>
          </p:spPr>
          <p:txBody>
            <a:bodyPr wrap="none" lIns="91440" tIns="45720" rIns="91440" bIns="45720">
              <a:spAutoFit/>
            </a:bodyPr>
            <a:lstStyle/>
            <a:p>
              <a:pPr algn="ctr"/>
              <a:r>
                <a:rPr lang="en-US" altLang="ja-JP" sz="1400" dirty="0">
                  <a:ln w="0"/>
                  <a:latin typeface="BIZ UDPゴシック" panose="020B0400000000000000" pitchFamily="50" charset="-128"/>
                  <a:ea typeface="BIZ UDPゴシック" panose="020B0400000000000000" pitchFamily="50" charset="-128"/>
                </a:rPr>
                <a:t>#</a:t>
              </a:r>
              <a:r>
                <a:rPr lang="ja-JP" altLang="en-US" sz="1400" dirty="0">
                  <a:ln w="0"/>
                  <a:latin typeface="BIZ UDPゴシック" panose="020B0400000000000000" pitchFamily="50" charset="-128"/>
                  <a:ea typeface="BIZ UDPゴシック" panose="020B0400000000000000" pitchFamily="50" charset="-128"/>
                </a:rPr>
                <a:t>子犬と遊ぶ </a:t>
              </a:r>
              <a:r>
                <a:rPr lang="en-US" altLang="ja-JP" sz="1400" dirty="0">
                  <a:ln w="0"/>
                  <a:latin typeface="BIZ UDPゴシック" panose="020B0400000000000000" pitchFamily="50" charset="-128"/>
                  <a:ea typeface="BIZ UDPゴシック" panose="020B0400000000000000" pitchFamily="50" charset="-128"/>
                </a:rPr>
                <a:t>#</a:t>
              </a:r>
              <a:r>
                <a:rPr lang="ja-JP" altLang="en-US" sz="1400" dirty="0">
                  <a:ln w="0"/>
                  <a:latin typeface="BIZ UDPゴシック" panose="020B0400000000000000" pitchFamily="50" charset="-128"/>
                  <a:ea typeface="BIZ UDPゴシック" panose="020B0400000000000000" pitchFamily="50" charset="-128"/>
                </a:rPr>
                <a:t>恋愛ドラマ </a:t>
              </a:r>
              <a:r>
                <a:rPr lang="en-US" altLang="ja-JP" sz="1400" dirty="0">
                  <a:ln w="0"/>
                  <a:latin typeface="BIZ UDPゴシック" panose="020B0400000000000000" pitchFamily="50" charset="-128"/>
                  <a:ea typeface="BIZ UDPゴシック" panose="020B0400000000000000" pitchFamily="50" charset="-128"/>
                </a:rPr>
                <a:t>#</a:t>
              </a:r>
              <a:r>
                <a:rPr lang="ja-JP" altLang="en-US" sz="1400" dirty="0">
                  <a:ln w="0"/>
                  <a:latin typeface="BIZ UDPゴシック" panose="020B0400000000000000" pitchFamily="50" charset="-128"/>
                  <a:ea typeface="BIZ UDPゴシック" panose="020B0400000000000000" pitchFamily="50" charset="-128"/>
                </a:rPr>
                <a:t>インドア派</a:t>
              </a:r>
              <a:endParaRPr lang="ja-JP" altLang="en-US" sz="1400" cap="none" spc="0" dirty="0">
                <a:ln w="0"/>
                <a:solidFill>
                  <a:schemeClr val="tx1"/>
                </a:solidFill>
                <a:latin typeface="BIZ UDPゴシック" panose="020B0400000000000000" pitchFamily="50" charset="-128"/>
                <a:ea typeface="BIZ UDPゴシック" panose="020B0400000000000000" pitchFamily="50" charset="-128"/>
              </a:endParaRPr>
            </a:p>
          </p:txBody>
        </p:sp>
      </p:grpSp>
      <p:pic>
        <p:nvPicPr>
          <p:cNvPr id="15" name="図 14">
            <a:extLst>
              <a:ext uri="{FF2B5EF4-FFF2-40B4-BE49-F238E27FC236}">
                <a16:creationId xmlns:a16="http://schemas.microsoft.com/office/drawing/2014/main" id="{4CDFD043-5B8F-C2FD-2E07-5A85EF8B62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490" y="3919553"/>
            <a:ext cx="2402110" cy="3733716"/>
          </a:xfrm>
          <a:prstGeom prst="rect">
            <a:avLst/>
          </a:prstGeom>
        </p:spPr>
      </p:pic>
      <p:sp>
        <p:nvSpPr>
          <p:cNvPr id="17" name="正方形/長方形 16">
            <a:extLst>
              <a:ext uri="{FF2B5EF4-FFF2-40B4-BE49-F238E27FC236}">
                <a16:creationId xmlns:a16="http://schemas.microsoft.com/office/drawing/2014/main" id="{9C655DE6-9C52-FC5C-6355-B3DED23CBFE5}"/>
              </a:ext>
            </a:extLst>
          </p:cNvPr>
          <p:cNvSpPr/>
          <p:nvPr/>
        </p:nvSpPr>
        <p:spPr>
          <a:xfrm rot="20556684">
            <a:off x="942490" y="3562160"/>
            <a:ext cx="1872629" cy="707886"/>
          </a:xfrm>
          <a:prstGeom prst="rect">
            <a:avLst/>
          </a:prstGeom>
          <a:noFill/>
        </p:spPr>
        <p:txBody>
          <a:bodyPr wrap="non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アタシ、サギ子！</a:t>
            </a:r>
            <a:endParaRPr lang="en-US" altLang="ja-JP" sz="2000" dirty="0">
              <a:ln w="0"/>
              <a:latin typeface="Meiryo UI" panose="020B0604030504040204" pitchFamily="50" charset="-128"/>
              <a:ea typeface="Meiryo UI" panose="020B0604030504040204" pitchFamily="50" charset="-128"/>
            </a:endParaRPr>
          </a:p>
          <a:p>
            <a:r>
              <a:rPr lang="en-US" altLang="ja-JP" sz="2000" dirty="0">
                <a:ln w="0"/>
                <a:latin typeface="Meiryo UI" panose="020B0604030504040204" pitchFamily="50" charset="-128"/>
                <a:ea typeface="Meiryo UI" panose="020B0604030504040204" pitchFamily="50" charset="-128"/>
              </a:rPr>
              <a:t>20</a:t>
            </a:r>
            <a:r>
              <a:rPr lang="ja-JP" altLang="en-US" sz="2000" dirty="0">
                <a:ln w="0"/>
                <a:latin typeface="Meiryo UI" panose="020B0604030504040204" pitchFamily="50" charset="-128"/>
                <a:ea typeface="Meiryo UI" panose="020B0604030504040204" pitchFamily="50" charset="-128"/>
              </a:rPr>
              <a:t>代🌸</a:t>
            </a:r>
            <a:endParaRPr lang="ja-JP" altLang="en-US" sz="2000" b="0" cap="none" spc="0" dirty="0">
              <a:ln w="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667B33F8-7BD6-C08A-C831-DC2875FBC052}"/>
              </a:ext>
            </a:extLst>
          </p:cNvPr>
          <p:cNvSpPr/>
          <p:nvPr/>
        </p:nvSpPr>
        <p:spPr>
          <a:xfrm rot="20556684">
            <a:off x="784629" y="6552036"/>
            <a:ext cx="867545" cy="646331"/>
          </a:xfrm>
          <a:prstGeom prst="rect">
            <a:avLst/>
          </a:prstGeom>
          <a:noFill/>
        </p:spPr>
        <p:txBody>
          <a:bodyPr wrap="none" lIns="91440" tIns="45720" rIns="91440" bIns="45720">
            <a:spAutoFit/>
          </a:bodyPr>
          <a:lstStyle/>
          <a:p>
            <a:r>
              <a:rPr lang="ja-JP" altLang="en-US" dirty="0">
                <a:ln w="0"/>
                <a:latin typeface="BIZ UDPゴシック" panose="020B0400000000000000" pitchFamily="50" charset="-128"/>
                <a:ea typeface="BIZ UDPゴシック" panose="020B0400000000000000" pitchFamily="50" charset="-128"/>
              </a:rPr>
              <a:t>あ、</a:t>
            </a:r>
            <a:endParaRPr lang="en-US" altLang="ja-JP" dirty="0">
              <a:ln w="0"/>
              <a:latin typeface="BIZ UDPゴシック" panose="020B0400000000000000" pitchFamily="50" charset="-128"/>
              <a:ea typeface="BIZ UDPゴシック" panose="020B0400000000000000" pitchFamily="50" charset="-128"/>
            </a:endParaRPr>
          </a:p>
          <a:p>
            <a:r>
              <a:rPr lang="ja-JP" altLang="en-US" dirty="0">
                <a:ln w="0"/>
                <a:latin typeface="BIZ UDPゴシック" panose="020B0400000000000000" pitchFamily="50" charset="-128"/>
                <a:ea typeface="BIZ UDPゴシック" panose="020B0400000000000000" pitchFamily="50" charset="-128"/>
              </a:rPr>
              <a:t>釣れた</a:t>
            </a:r>
            <a:endParaRPr lang="ja-JP" altLang="en-US" b="0" cap="none" spc="0" dirty="0">
              <a:ln w="0"/>
              <a:solidFill>
                <a:schemeClr val="tx1"/>
              </a:solidFill>
              <a:latin typeface="BIZ UDPゴシック" panose="020B0400000000000000" pitchFamily="50" charset="-128"/>
              <a:ea typeface="BIZ UDPゴシック" panose="020B0400000000000000" pitchFamily="50" charset="-128"/>
            </a:endParaRPr>
          </a:p>
        </p:txBody>
      </p:sp>
      <p:cxnSp>
        <p:nvCxnSpPr>
          <p:cNvPr id="21" name="直線コネクタ 20">
            <a:extLst>
              <a:ext uri="{FF2B5EF4-FFF2-40B4-BE49-F238E27FC236}">
                <a16:creationId xmlns:a16="http://schemas.microsoft.com/office/drawing/2014/main" id="{B76BF157-AD39-ED79-ADD1-24E11C4F5881}"/>
              </a:ext>
            </a:extLst>
          </p:cNvPr>
          <p:cNvCxnSpPr>
            <a:cxnSpLocks/>
          </p:cNvCxnSpPr>
          <p:nvPr/>
        </p:nvCxnSpPr>
        <p:spPr>
          <a:xfrm>
            <a:off x="609600" y="4140200"/>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146DBA7-5F7E-9B67-5E66-FB3D9DA771BA}"/>
              </a:ext>
            </a:extLst>
          </p:cNvPr>
          <p:cNvCxnSpPr>
            <a:cxnSpLocks/>
          </p:cNvCxnSpPr>
          <p:nvPr/>
        </p:nvCxnSpPr>
        <p:spPr>
          <a:xfrm flipH="1">
            <a:off x="2451100" y="3429000"/>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E8427B8F-40DF-F251-244B-DC5CBC50317A}"/>
              </a:ext>
            </a:extLst>
          </p:cNvPr>
          <p:cNvCxnSpPr>
            <a:cxnSpLocks/>
          </p:cNvCxnSpPr>
          <p:nvPr/>
        </p:nvCxnSpPr>
        <p:spPr>
          <a:xfrm>
            <a:off x="673100" y="4254500"/>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6DDAFF04-FDA5-9DFD-4769-76D83C704B70}"/>
              </a:ext>
            </a:extLst>
          </p:cNvPr>
          <p:cNvCxnSpPr>
            <a:cxnSpLocks/>
          </p:cNvCxnSpPr>
          <p:nvPr/>
        </p:nvCxnSpPr>
        <p:spPr>
          <a:xfrm flipH="1">
            <a:off x="2476500" y="3505200"/>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33" name="図 32" descr="人の顔の絵&#10;&#10;中程度の精度で自動的に生成された説明">
            <a:extLst>
              <a:ext uri="{FF2B5EF4-FFF2-40B4-BE49-F238E27FC236}">
                <a16:creationId xmlns:a16="http://schemas.microsoft.com/office/drawing/2014/main" id="{474127F8-3F87-FF2A-2747-B69CB533E1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99821" y="2320440"/>
            <a:ext cx="3208902" cy="4042260"/>
          </a:xfrm>
          <a:prstGeom prst="rect">
            <a:avLst/>
          </a:prstGeom>
        </p:spPr>
      </p:pic>
      <p:sp>
        <p:nvSpPr>
          <p:cNvPr id="34" name="正方形/長方形 33">
            <a:extLst>
              <a:ext uri="{FF2B5EF4-FFF2-40B4-BE49-F238E27FC236}">
                <a16:creationId xmlns:a16="http://schemas.microsoft.com/office/drawing/2014/main" id="{7CAA4850-1074-B89E-3688-EEA1B5CC397F}"/>
              </a:ext>
            </a:extLst>
          </p:cNvPr>
          <p:cNvSpPr/>
          <p:nvPr/>
        </p:nvSpPr>
        <p:spPr>
          <a:xfrm rot="940459">
            <a:off x="8578959" y="1593661"/>
            <a:ext cx="1585690" cy="707886"/>
          </a:xfrm>
          <a:prstGeom prst="rect">
            <a:avLst/>
          </a:prstGeom>
          <a:noFill/>
        </p:spPr>
        <p:txBody>
          <a:bodyPr wrap="none" lIns="91440" tIns="45720" rIns="91440" bIns="45720">
            <a:spAutoFit/>
          </a:bodyPr>
          <a:lstStyle/>
          <a:p>
            <a:r>
              <a:rPr lang="ja-JP" altLang="en-US" sz="2000" b="0" cap="none" spc="0" dirty="0">
                <a:ln w="0"/>
                <a:solidFill>
                  <a:schemeClr val="tx1"/>
                </a:solidFill>
                <a:latin typeface="Meiryo UI" panose="020B0604030504040204" pitchFamily="50" charset="-128"/>
                <a:ea typeface="Meiryo UI" panose="020B0604030504040204" pitchFamily="50" charset="-128"/>
              </a:rPr>
              <a:t>えへ～</a:t>
            </a:r>
            <a:endParaRPr lang="en-US" altLang="ja-JP" sz="2000" b="0" cap="none" spc="0" dirty="0">
              <a:ln w="0"/>
              <a:solidFill>
                <a:schemeClr val="tx1"/>
              </a:solidFill>
              <a:latin typeface="Meiryo UI" panose="020B0604030504040204" pitchFamily="50" charset="-128"/>
              <a:ea typeface="Meiryo UI" panose="020B0604030504040204" pitchFamily="50" charset="-128"/>
            </a:endParaRPr>
          </a:p>
          <a:p>
            <a:r>
              <a:rPr lang="ja-JP" altLang="en-US" sz="2000" dirty="0">
                <a:ln w="0"/>
                <a:latin typeface="Meiryo UI" panose="020B0604030504040204" pitchFamily="50" charset="-128"/>
                <a:ea typeface="Meiryo UI" panose="020B0604030504040204" pitchFamily="50" charset="-128"/>
              </a:rPr>
              <a:t>　えへへ～💛</a:t>
            </a:r>
            <a:endParaRPr lang="ja-JP" altLang="en-US" sz="2000" b="0" cap="none" spc="0" dirty="0">
              <a:ln w="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4654035"/>
      </p:ext>
    </p:extLst>
  </p:cSld>
  <p:clrMapOvr>
    <a:masterClrMapping/>
  </p:clrMapOvr>
  <mc:AlternateContent xmlns:mc="http://schemas.openxmlformats.org/markup-compatibility/2006" xmlns:p14="http://schemas.microsoft.com/office/powerpoint/2010/main">
    <mc:Choice Requires="p14">
      <p:transition spd="slow" p14:dur="2000" advTm="4595"/>
    </mc:Choice>
    <mc:Fallback xmlns="">
      <p:transition spd="slow" advTm="45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256F5-26D0-35E4-7EDE-D022B1254F2A}"/>
            </a:ext>
          </a:extLst>
        </p:cNvPr>
        <p:cNvGrpSpPr/>
        <p:nvPr/>
      </p:nvGrpSpPr>
      <p:grpSpPr>
        <a:xfrm>
          <a:off x="0" y="0"/>
          <a:ext cx="0" cy="0"/>
          <a:chOff x="0" y="0"/>
          <a:chExt cx="0" cy="0"/>
        </a:xfrm>
      </p:grpSpPr>
      <p:pic>
        <p:nvPicPr>
          <p:cNvPr id="37" name="図 36" descr="男性の顔の絵&#10;&#10;低い精度で自動的に生成された説明">
            <a:extLst>
              <a:ext uri="{FF2B5EF4-FFF2-40B4-BE49-F238E27FC236}">
                <a16:creationId xmlns:a16="http://schemas.microsoft.com/office/drawing/2014/main" id="{21341F0C-84BA-EBC4-82CF-0F44F883D1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9665" y="1269808"/>
            <a:ext cx="3296884" cy="4153092"/>
          </a:xfrm>
          <a:prstGeom prst="rect">
            <a:avLst/>
          </a:prstGeom>
        </p:spPr>
      </p:pic>
      <p:grpSp>
        <p:nvGrpSpPr>
          <p:cNvPr id="47" name="グループ化 46">
            <a:extLst>
              <a:ext uri="{FF2B5EF4-FFF2-40B4-BE49-F238E27FC236}">
                <a16:creationId xmlns:a16="http://schemas.microsoft.com/office/drawing/2014/main" id="{FB5CFDE8-B835-989F-C9FC-F9DE5872B4A7}"/>
              </a:ext>
            </a:extLst>
          </p:cNvPr>
          <p:cNvGrpSpPr/>
          <p:nvPr/>
        </p:nvGrpSpPr>
        <p:grpSpPr>
          <a:xfrm>
            <a:off x="2756647" y="381000"/>
            <a:ext cx="4356847" cy="7028330"/>
            <a:chOff x="2667747" y="355600"/>
            <a:chExt cx="4356847" cy="7028330"/>
          </a:xfrm>
        </p:grpSpPr>
        <p:grpSp>
          <p:nvGrpSpPr>
            <p:cNvPr id="3" name="グループ化 2">
              <a:extLst>
                <a:ext uri="{FF2B5EF4-FFF2-40B4-BE49-F238E27FC236}">
                  <a16:creationId xmlns:a16="http://schemas.microsoft.com/office/drawing/2014/main" id="{418635A8-7775-6DED-E5E6-2B1429006CC0}"/>
                </a:ext>
              </a:extLst>
            </p:cNvPr>
            <p:cNvGrpSpPr/>
            <p:nvPr/>
          </p:nvGrpSpPr>
          <p:grpSpPr>
            <a:xfrm>
              <a:off x="2667747" y="355600"/>
              <a:ext cx="4356847" cy="7028330"/>
              <a:chOff x="1308847" y="215152"/>
              <a:chExt cx="4356847" cy="7028330"/>
            </a:xfrm>
          </p:grpSpPr>
          <p:sp>
            <p:nvSpPr>
              <p:cNvPr id="9" name="四角形: 角を丸くする 8">
                <a:extLst>
                  <a:ext uri="{FF2B5EF4-FFF2-40B4-BE49-F238E27FC236}">
                    <a16:creationId xmlns:a16="http://schemas.microsoft.com/office/drawing/2014/main" id="{B6A124A6-DBBB-DDA2-D190-D7D7854A7904}"/>
                  </a:ext>
                </a:extLst>
              </p:cNvPr>
              <p:cNvSpPr/>
              <p:nvPr/>
            </p:nvSpPr>
            <p:spPr>
              <a:xfrm>
                <a:off x="1308847" y="215152"/>
                <a:ext cx="4356847" cy="7028330"/>
              </a:xfrm>
              <a:prstGeom prst="roundRect">
                <a:avLst>
                  <a:gd name="adj" fmla="val 12552"/>
                </a:avLst>
              </a:prstGeom>
              <a:ln w="19050">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5868FC7A-428C-A45F-3E89-06ED17B3529B}"/>
                  </a:ext>
                </a:extLst>
              </p:cNvPr>
              <p:cNvSpPr/>
              <p:nvPr/>
            </p:nvSpPr>
            <p:spPr>
              <a:xfrm>
                <a:off x="1617382" y="487083"/>
                <a:ext cx="3780118" cy="6497917"/>
              </a:xfrm>
              <a:prstGeom prst="roundRect">
                <a:avLst>
                  <a:gd name="adj" fmla="val 9801"/>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吹き出し: 角を丸めた四角形 12">
              <a:extLst>
                <a:ext uri="{FF2B5EF4-FFF2-40B4-BE49-F238E27FC236}">
                  <a16:creationId xmlns:a16="http://schemas.microsoft.com/office/drawing/2014/main" id="{757CB2C1-E0CE-6EB7-C267-44725CD8BA95}"/>
                </a:ext>
              </a:extLst>
            </p:cNvPr>
            <p:cNvSpPr/>
            <p:nvPr/>
          </p:nvSpPr>
          <p:spPr>
            <a:xfrm>
              <a:off x="4457700" y="1612900"/>
              <a:ext cx="2044700" cy="698500"/>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カモスケ君</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投資してみない？</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14" name="吹き出し: 角を丸めた四角形 13">
              <a:extLst>
                <a:ext uri="{FF2B5EF4-FFF2-40B4-BE49-F238E27FC236}">
                  <a16:creationId xmlns:a16="http://schemas.microsoft.com/office/drawing/2014/main" id="{71ED83E5-31B4-0769-D4B6-8C2B4DD2F538}"/>
                </a:ext>
              </a:extLst>
            </p:cNvPr>
            <p:cNvSpPr/>
            <p:nvPr/>
          </p:nvSpPr>
          <p:spPr>
            <a:xfrm>
              <a:off x="4483100" y="2603500"/>
              <a:ext cx="2044700" cy="698500"/>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暗号資産の投資よ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絶対もうかるわよ！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15" name="吹き出し: 角を丸めた四角形 14">
              <a:extLst>
                <a:ext uri="{FF2B5EF4-FFF2-40B4-BE49-F238E27FC236}">
                  <a16:creationId xmlns:a16="http://schemas.microsoft.com/office/drawing/2014/main" id="{4ED7A500-148A-8F6E-3CD9-DA2C8E4F9A36}"/>
                </a:ext>
              </a:extLst>
            </p:cNvPr>
            <p:cNvSpPr/>
            <p:nvPr/>
          </p:nvSpPr>
          <p:spPr>
            <a:xfrm>
              <a:off x="3746500" y="3543300"/>
              <a:ext cx="2781300" cy="1219200"/>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お金の管理は私がしてあげるから、まずは資金を送ってくれる？</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16" name="吹き出し: 角を丸めた四角形 15">
              <a:extLst>
                <a:ext uri="{FF2B5EF4-FFF2-40B4-BE49-F238E27FC236}">
                  <a16:creationId xmlns:a16="http://schemas.microsoft.com/office/drawing/2014/main" id="{0D19C248-CE49-68D0-EAEE-68F430348818}"/>
                </a:ext>
              </a:extLst>
            </p:cNvPr>
            <p:cNvSpPr/>
            <p:nvPr/>
          </p:nvSpPr>
          <p:spPr>
            <a:xfrm>
              <a:off x="3746500" y="5003800"/>
              <a:ext cx="2781300" cy="1219200"/>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ここに振り込みをしてね！</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口座名義  コジンノ　メイギ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口座番号　＊＊＊＊＊＊</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5" name="四角形: 角を丸くする 24">
              <a:extLst>
                <a:ext uri="{FF2B5EF4-FFF2-40B4-BE49-F238E27FC236}">
                  <a16:creationId xmlns:a16="http://schemas.microsoft.com/office/drawing/2014/main" id="{9DF5CEB4-A22A-FC72-987F-48623728871A}"/>
                </a:ext>
              </a:extLst>
            </p:cNvPr>
            <p:cNvSpPr/>
            <p:nvPr/>
          </p:nvSpPr>
          <p:spPr>
            <a:xfrm>
              <a:off x="3111500" y="711200"/>
              <a:ext cx="3530600" cy="508000"/>
            </a:xfrm>
            <a:prstGeom prst="roundRect">
              <a:avLst>
                <a:gd name="adj" fmla="val 5000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C5C3E1A-9B46-EEBA-571F-59D58A0D4557}"/>
                </a:ext>
              </a:extLst>
            </p:cNvPr>
            <p:cNvSpPr/>
            <p:nvPr/>
          </p:nvSpPr>
          <p:spPr>
            <a:xfrm>
              <a:off x="3307897" y="702720"/>
              <a:ext cx="1518103" cy="461665"/>
            </a:xfrm>
            <a:prstGeom prst="rect">
              <a:avLst/>
            </a:prstGeom>
            <a:noFill/>
          </p:spPr>
          <p:txBody>
            <a:bodyPr wrap="square" lIns="91440" tIns="45720" rIns="91440" bIns="45720">
              <a:spAutoFit/>
            </a:bodyPr>
            <a:lstStyle/>
            <a:p>
              <a:pPr algn="ctr"/>
              <a:r>
                <a:rPr lang="en-US" altLang="ja-JP"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&lt;</a:t>
              </a:r>
              <a:r>
                <a:rPr lang="ja-JP" altLang="en-US"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サギ子     </a:t>
              </a:r>
              <a:endParaRPr lang="ja-JP" altLang="en-US" sz="2400" cap="none" spc="0" dirty="0">
                <a:ln w="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pSp>
          <p:nvGrpSpPr>
            <p:cNvPr id="24" name="グループ化 23">
              <a:extLst>
                <a:ext uri="{FF2B5EF4-FFF2-40B4-BE49-F238E27FC236}">
                  <a16:creationId xmlns:a16="http://schemas.microsoft.com/office/drawing/2014/main" id="{955FDB58-73DE-079F-57EA-8761F85A0280}"/>
                </a:ext>
              </a:extLst>
            </p:cNvPr>
            <p:cNvGrpSpPr/>
            <p:nvPr/>
          </p:nvGrpSpPr>
          <p:grpSpPr>
            <a:xfrm>
              <a:off x="5930900" y="863600"/>
              <a:ext cx="355600" cy="165100"/>
              <a:chOff x="6108700" y="800100"/>
              <a:chExt cx="355600" cy="165100"/>
            </a:xfrm>
          </p:grpSpPr>
          <p:cxnSp>
            <p:nvCxnSpPr>
              <p:cNvPr id="21" name="直線コネクタ 20">
                <a:extLst>
                  <a:ext uri="{FF2B5EF4-FFF2-40B4-BE49-F238E27FC236}">
                    <a16:creationId xmlns:a16="http://schemas.microsoft.com/office/drawing/2014/main" id="{3D61FAE3-A0ED-DC9C-7A56-C5FA252BF8B9}"/>
                  </a:ext>
                </a:extLst>
              </p:cNvPr>
              <p:cNvCxnSpPr/>
              <p:nvPr/>
            </p:nvCxnSpPr>
            <p:spPr>
              <a:xfrm>
                <a:off x="6108700" y="8001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B5BE3A51-6ABB-9977-A948-86314CDC185E}"/>
                  </a:ext>
                </a:extLst>
              </p:cNvPr>
              <p:cNvCxnSpPr/>
              <p:nvPr/>
            </p:nvCxnSpPr>
            <p:spPr>
              <a:xfrm>
                <a:off x="6108700" y="8763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E98E572-41C3-E29E-66E6-35E515F2B9E1}"/>
                  </a:ext>
                </a:extLst>
              </p:cNvPr>
              <p:cNvCxnSpPr/>
              <p:nvPr/>
            </p:nvCxnSpPr>
            <p:spPr>
              <a:xfrm>
                <a:off x="6108700" y="9652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26" name="四角形: 角を丸くする 25">
              <a:extLst>
                <a:ext uri="{FF2B5EF4-FFF2-40B4-BE49-F238E27FC236}">
                  <a16:creationId xmlns:a16="http://schemas.microsoft.com/office/drawing/2014/main" id="{EEADE6E0-ED3A-F618-D4DC-E2DC76B90E13}"/>
                </a:ext>
              </a:extLst>
            </p:cNvPr>
            <p:cNvSpPr/>
            <p:nvPr/>
          </p:nvSpPr>
          <p:spPr>
            <a:xfrm>
              <a:off x="2819400" y="6604000"/>
              <a:ext cx="3898900" cy="508000"/>
            </a:xfrm>
            <a:prstGeom prst="roundRect">
              <a:avLst>
                <a:gd name="adj" fmla="val 5000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グラフィックス 27" descr="カメラ 単色塗りつぶし">
              <a:extLst>
                <a:ext uri="{FF2B5EF4-FFF2-40B4-BE49-F238E27FC236}">
                  <a16:creationId xmlns:a16="http://schemas.microsoft.com/office/drawing/2014/main" id="{B5DCCADB-7A34-5396-1220-52433349FBE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77406" y="6650037"/>
              <a:ext cx="407194" cy="407194"/>
            </a:xfrm>
            <a:prstGeom prst="rect">
              <a:avLst/>
            </a:prstGeom>
          </p:spPr>
        </p:pic>
        <p:sp>
          <p:nvSpPr>
            <p:cNvPr id="29" name="四角形: 角を丸くする 28">
              <a:extLst>
                <a:ext uri="{FF2B5EF4-FFF2-40B4-BE49-F238E27FC236}">
                  <a16:creationId xmlns:a16="http://schemas.microsoft.com/office/drawing/2014/main" id="{51F493A2-5283-BE57-F153-576BEAB0DF57}"/>
                </a:ext>
              </a:extLst>
            </p:cNvPr>
            <p:cNvSpPr/>
            <p:nvPr/>
          </p:nvSpPr>
          <p:spPr>
            <a:xfrm>
              <a:off x="4902200" y="6718300"/>
              <a:ext cx="1612900" cy="29210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a:extLst>
                <a:ext uri="{FF2B5EF4-FFF2-40B4-BE49-F238E27FC236}">
                  <a16:creationId xmlns:a16="http://schemas.microsoft.com/office/drawing/2014/main" id="{9DFC2C8E-ED41-24F0-929C-848AA28A807B}"/>
                </a:ext>
              </a:extLst>
            </p:cNvPr>
            <p:cNvSpPr/>
            <p:nvPr/>
          </p:nvSpPr>
          <p:spPr>
            <a:xfrm>
              <a:off x="3886200" y="6756400"/>
              <a:ext cx="355600" cy="254000"/>
            </a:xfrm>
            <a:prstGeom prst="rect">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441EC0C4-E3C2-C69D-3C1E-F79598E8D024}"/>
                </a:ext>
              </a:extLst>
            </p:cNvPr>
            <p:cNvSpPr/>
            <p:nvPr/>
          </p:nvSpPr>
          <p:spPr>
            <a:xfrm>
              <a:off x="3924300" y="6781800"/>
              <a:ext cx="127000" cy="1778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A980F566-40FD-023F-B369-11900E0906E9}"/>
                </a:ext>
              </a:extLst>
            </p:cNvPr>
            <p:cNvSpPr/>
            <p:nvPr/>
          </p:nvSpPr>
          <p:spPr>
            <a:xfrm>
              <a:off x="4051300" y="6883400"/>
              <a:ext cx="152400" cy="762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マイル 32">
              <a:extLst>
                <a:ext uri="{FF2B5EF4-FFF2-40B4-BE49-F238E27FC236}">
                  <a16:creationId xmlns:a16="http://schemas.microsoft.com/office/drawing/2014/main" id="{4108A3C8-B538-B504-1851-5DB766D1FB2F}"/>
                </a:ext>
              </a:extLst>
            </p:cNvPr>
            <p:cNvSpPr/>
            <p:nvPr/>
          </p:nvSpPr>
          <p:spPr>
            <a:xfrm>
              <a:off x="6223000" y="6769100"/>
              <a:ext cx="215900" cy="215900"/>
            </a:xfrm>
            <a:prstGeom prst="smileyFace">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正方形/長方形 41">
            <a:extLst>
              <a:ext uri="{FF2B5EF4-FFF2-40B4-BE49-F238E27FC236}">
                <a16:creationId xmlns:a16="http://schemas.microsoft.com/office/drawing/2014/main" id="{9CB7CBDD-B466-850F-3C9D-0D5911E89800}"/>
              </a:ext>
            </a:extLst>
          </p:cNvPr>
          <p:cNvSpPr/>
          <p:nvPr/>
        </p:nvSpPr>
        <p:spPr>
          <a:xfrm rot="20556684">
            <a:off x="1110196" y="3612961"/>
            <a:ext cx="1334020" cy="707886"/>
          </a:xfrm>
          <a:prstGeom prst="rect">
            <a:avLst/>
          </a:prstGeom>
          <a:noFill/>
        </p:spPr>
        <p:txBody>
          <a:bodyPr wrap="non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カモくぅん、</a:t>
            </a:r>
            <a:endParaRPr lang="en-US" altLang="ja-JP" sz="2000" dirty="0">
              <a:ln w="0"/>
              <a:latin typeface="Meiryo UI" panose="020B0604030504040204" pitchFamily="50" charset="-128"/>
              <a:ea typeface="Meiryo UI" panose="020B0604030504040204" pitchFamily="50" charset="-128"/>
            </a:endParaRPr>
          </a:p>
          <a:p>
            <a:r>
              <a:rPr lang="ja-JP" altLang="en-US" sz="2000" b="0" cap="none" spc="0" dirty="0">
                <a:ln w="0"/>
                <a:solidFill>
                  <a:schemeClr val="tx1"/>
                </a:solidFill>
                <a:latin typeface="Meiryo UI" panose="020B0604030504040204" pitchFamily="50" charset="-128"/>
                <a:ea typeface="Meiryo UI" panose="020B0604030504040204" pitchFamily="50" charset="-128"/>
              </a:rPr>
              <a:t>投資しよ！</a:t>
            </a:r>
          </a:p>
        </p:txBody>
      </p:sp>
      <p:cxnSp>
        <p:nvCxnSpPr>
          <p:cNvPr id="43" name="直線コネクタ 42">
            <a:extLst>
              <a:ext uri="{FF2B5EF4-FFF2-40B4-BE49-F238E27FC236}">
                <a16:creationId xmlns:a16="http://schemas.microsoft.com/office/drawing/2014/main" id="{6B31BD8D-86F7-E1A3-F844-EDE981C79DD1}"/>
              </a:ext>
            </a:extLst>
          </p:cNvPr>
          <p:cNvCxnSpPr>
            <a:cxnSpLocks/>
          </p:cNvCxnSpPr>
          <p:nvPr/>
        </p:nvCxnSpPr>
        <p:spPr>
          <a:xfrm>
            <a:off x="609600" y="4140200"/>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FEFF6B70-BA01-4491-D03A-A13928FC5834}"/>
              </a:ext>
            </a:extLst>
          </p:cNvPr>
          <p:cNvCxnSpPr>
            <a:cxnSpLocks/>
          </p:cNvCxnSpPr>
          <p:nvPr/>
        </p:nvCxnSpPr>
        <p:spPr>
          <a:xfrm flipH="1">
            <a:off x="2324100" y="3467100"/>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345DBFDE-5F85-1608-F8F2-EC9161A41829}"/>
              </a:ext>
            </a:extLst>
          </p:cNvPr>
          <p:cNvCxnSpPr>
            <a:cxnSpLocks/>
          </p:cNvCxnSpPr>
          <p:nvPr/>
        </p:nvCxnSpPr>
        <p:spPr>
          <a:xfrm>
            <a:off x="673100" y="4254500"/>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7C78A4DB-0A2B-6254-B937-8EA74BB7FF64}"/>
              </a:ext>
            </a:extLst>
          </p:cNvPr>
          <p:cNvCxnSpPr>
            <a:cxnSpLocks/>
          </p:cNvCxnSpPr>
          <p:nvPr/>
        </p:nvCxnSpPr>
        <p:spPr>
          <a:xfrm flipH="1">
            <a:off x="2349500" y="3530600"/>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D6E54A11-037C-FEF0-623D-BCDF1E62CB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7571" y="275351"/>
            <a:ext cx="3257729" cy="3191749"/>
          </a:xfrm>
          <a:prstGeom prst="rect">
            <a:avLst/>
          </a:prstGeom>
        </p:spPr>
      </p:pic>
      <p:pic>
        <p:nvPicPr>
          <p:cNvPr id="39" name="図 38" descr="時計, 記号 が含まれている画像&#10;&#10;自動的に生成された説明">
            <a:extLst>
              <a:ext uri="{FF2B5EF4-FFF2-40B4-BE49-F238E27FC236}">
                <a16:creationId xmlns:a16="http://schemas.microsoft.com/office/drawing/2014/main" id="{30774B8C-2EF7-914C-6FF7-E63FA0FADE0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6890" y="3928171"/>
            <a:ext cx="2407844" cy="3742629"/>
          </a:xfrm>
          <a:prstGeom prst="rect">
            <a:avLst/>
          </a:prstGeom>
        </p:spPr>
      </p:pic>
      <p:sp>
        <p:nvSpPr>
          <p:cNvPr id="41" name="正方形/長方形 40">
            <a:extLst>
              <a:ext uri="{FF2B5EF4-FFF2-40B4-BE49-F238E27FC236}">
                <a16:creationId xmlns:a16="http://schemas.microsoft.com/office/drawing/2014/main" id="{EF0CD4AE-E23B-D9B9-9595-A195EA31ADC5}"/>
              </a:ext>
            </a:extLst>
          </p:cNvPr>
          <p:cNvSpPr/>
          <p:nvPr/>
        </p:nvSpPr>
        <p:spPr>
          <a:xfrm>
            <a:off x="649914" y="6254560"/>
            <a:ext cx="1386918" cy="707886"/>
          </a:xfrm>
          <a:prstGeom prst="rect">
            <a:avLst/>
          </a:prstGeom>
          <a:noFill/>
        </p:spPr>
        <p:txBody>
          <a:bodyPr wrap="none" lIns="91440" tIns="45720" rIns="91440" bIns="45720">
            <a:spAutoFit/>
          </a:bodyPr>
          <a:lstStyle/>
          <a:p>
            <a:r>
              <a:rPr lang="ja-JP" altLang="en-US" sz="2000" dirty="0">
                <a:ln w="57150">
                  <a:solidFill>
                    <a:schemeClr val="bg1"/>
                  </a:solidFill>
                </a:ln>
                <a:solidFill>
                  <a:schemeClr val="bg1"/>
                </a:solidFill>
                <a:latin typeface="Meiryo UI" panose="020B0604030504040204" pitchFamily="50" charset="-128"/>
                <a:ea typeface="Meiryo UI" panose="020B0604030504040204" pitchFamily="50" charset="-128"/>
              </a:rPr>
              <a:t>こいこい</a:t>
            </a:r>
            <a:endParaRPr lang="en-US" altLang="ja-JP" sz="2000" dirty="0">
              <a:ln w="57150">
                <a:solidFill>
                  <a:schemeClr val="bg1"/>
                </a:solidFill>
              </a:ln>
              <a:solidFill>
                <a:schemeClr val="bg1"/>
              </a:solidFill>
              <a:latin typeface="Meiryo UI" panose="020B0604030504040204" pitchFamily="50" charset="-128"/>
              <a:ea typeface="Meiryo UI" panose="020B0604030504040204" pitchFamily="50" charset="-128"/>
            </a:endParaRPr>
          </a:p>
          <a:p>
            <a:r>
              <a:rPr lang="ja-JP" altLang="en-US" sz="2000" dirty="0">
                <a:ln w="57150">
                  <a:solidFill>
                    <a:schemeClr val="bg1"/>
                  </a:solidFill>
                </a:ln>
                <a:solidFill>
                  <a:schemeClr val="bg1"/>
                </a:solidFill>
                <a:latin typeface="Meiryo UI" panose="020B0604030504040204" pitchFamily="50" charset="-128"/>
                <a:ea typeface="Meiryo UI" panose="020B0604030504040204" pitchFamily="50" charset="-128"/>
              </a:rPr>
              <a:t>　こいこい！</a:t>
            </a:r>
            <a:endParaRPr lang="ja-JP" altLang="en-US" sz="2000" b="0" cap="none" spc="0" dirty="0">
              <a:ln w="57150">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7A878CE6-4C97-94B2-FAED-D30A05862783}"/>
              </a:ext>
            </a:extLst>
          </p:cNvPr>
          <p:cNvSpPr/>
          <p:nvPr/>
        </p:nvSpPr>
        <p:spPr>
          <a:xfrm>
            <a:off x="648966" y="6254560"/>
            <a:ext cx="1386918" cy="707886"/>
          </a:xfrm>
          <a:prstGeom prst="rect">
            <a:avLst/>
          </a:prstGeom>
          <a:noFill/>
        </p:spPr>
        <p:txBody>
          <a:bodyPr wrap="non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こいこい</a:t>
            </a:r>
            <a:endParaRPr lang="en-US" altLang="ja-JP" sz="2000" dirty="0">
              <a:ln w="0"/>
              <a:latin typeface="Meiryo UI" panose="020B0604030504040204" pitchFamily="50" charset="-128"/>
              <a:ea typeface="Meiryo UI" panose="020B0604030504040204" pitchFamily="50" charset="-128"/>
            </a:endParaRPr>
          </a:p>
          <a:p>
            <a:r>
              <a:rPr lang="ja-JP" altLang="en-US" sz="2000" dirty="0">
                <a:ln w="0"/>
                <a:latin typeface="Meiryo UI" panose="020B0604030504040204" pitchFamily="50" charset="-128"/>
                <a:ea typeface="Meiryo UI" panose="020B0604030504040204" pitchFamily="50" charset="-128"/>
              </a:rPr>
              <a:t>　こいこい！</a:t>
            </a:r>
            <a:endParaRPr lang="ja-JP" altLang="en-US" sz="2000" b="0" cap="none" spc="0" dirty="0">
              <a:ln w="0"/>
              <a:solidFill>
                <a:schemeClr val="tx1"/>
              </a:solidFill>
              <a:latin typeface="Meiryo UI" panose="020B0604030504040204" pitchFamily="50" charset="-128"/>
              <a:ea typeface="Meiryo UI" panose="020B0604030504040204" pitchFamily="50" charset="-128"/>
            </a:endParaRPr>
          </a:p>
        </p:txBody>
      </p:sp>
      <p:grpSp>
        <p:nvGrpSpPr>
          <p:cNvPr id="54" name="グループ化 53">
            <a:extLst>
              <a:ext uri="{FF2B5EF4-FFF2-40B4-BE49-F238E27FC236}">
                <a16:creationId xmlns:a16="http://schemas.microsoft.com/office/drawing/2014/main" id="{EF026AC5-10F5-FCC9-7162-E73A9888746A}"/>
              </a:ext>
            </a:extLst>
          </p:cNvPr>
          <p:cNvGrpSpPr/>
          <p:nvPr/>
        </p:nvGrpSpPr>
        <p:grpSpPr>
          <a:xfrm>
            <a:off x="7901940" y="5748020"/>
            <a:ext cx="1104900" cy="1117600"/>
            <a:chOff x="7442200" y="4508500"/>
            <a:chExt cx="1104900" cy="1117600"/>
          </a:xfrm>
        </p:grpSpPr>
        <p:grpSp>
          <p:nvGrpSpPr>
            <p:cNvPr id="52" name="グループ化 51">
              <a:extLst>
                <a:ext uri="{FF2B5EF4-FFF2-40B4-BE49-F238E27FC236}">
                  <a16:creationId xmlns:a16="http://schemas.microsoft.com/office/drawing/2014/main" id="{121219F0-30A4-3F65-2216-5CE67A3B9254}"/>
                </a:ext>
              </a:extLst>
            </p:cNvPr>
            <p:cNvGrpSpPr/>
            <p:nvPr/>
          </p:nvGrpSpPr>
          <p:grpSpPr>
            <a:xfrm>
              <a:off x="7442200" y="4508500"/>
              <a:ext cx="1104900" cy="1117600"/>
              <a:chOff x="7442200" y="4508500"/>
              <a:chExt cx="1104900" cy="1117600"/>
            </a:xfrm>
          </p:grpSpPr>
          <p:sp>
            <p:nvSpPr>
              <p:cNvPr id="49" name="四角形: 角を丸くする 48">
                <a:extLst>
                  <a:ext uri="{FF2B5EF4-FFF2-40B4-BE49-F238E27FC236}">
                    <a16:creationId xmlns:a16="http://schemas.microsoft.com/office/drawing/2014/main" id="{7222D4EF-7747-F08B-BAB8-FDF20BC76646}"/>
                  </a:ext>
                </a:extLst>
              </p:cNvPr>
              <p:cNvSpPr/>
              <p:nvPr/>
            </p:nvSpPr>
            <p:spPr>
              <a:xfrm>
                <a:off x="7442200" y="4508500"/>
                <a:ext cx="1104900" cy="1117600"/>
              </a:xfrm>
              <a:prstGeom prst="round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DEC8CFA8-30ED-3F56-6459-3B07DFF83873}"/>
                  </a:ext>
                </a:extLst>
              </p:cNvPr>
              <p:cNvSpPr/>
              <p:nvPr/>
            </p:nvSpPr>
            <p:spPr>
              <a:xfrm>
                <a:off x="7472680" y="4538980"/>
                <a:ext cx="1054100" cy="1028700"/>
              </a:xfrm>
              <a:prstGeom prst="ellipse">
                <a:avLst/>
              </a:prstGeom>
              <a:solidFill>
                <a:schemeClr val="accent5">
                  <a:lumMod val="75000"/>
                </a:schemeClr>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14EECC7D-06F1-5E19-9174-CED3085ED465}"/>
                  </a:ext>
                </a:extLst>
              </p:cNvPr>
              <p:cNvSpPr/>
              <p:nvPr/>
            </p:nvSpPr>
            <p:spPr>
              <a:xfrm>
                <a:off x="7456370" y="5124261"/>
                <a:ext cx="1088760" cy="369332"/>
              </a:xfrm>
              <a:prstGeom prst="rect">
                <a:avLst/>
              </a:prstGeom>
              <a:noFill/>
            </p:spPr>
            <p:txBody>
              <a:bodyPr wrap="none" lIns="91440" tIns="45720" rIns="91440" bIns="45720">
                <a:spAutoFit/>
              </a:bodyPr>
              <a:lstStyle/>
              <a:p>
                <a:pPr algn="ctr">
                  <a:lnSpc>
                    <a:spcPts val="2400"/>
                  </a:lnSpc>
                </a:pPr>
                <a:r>
                  <a:rPr lang="en-US" altLang="ja-JP" sz="1200" dirty="0" err="1">
                    <a:ln w="0"/>
                    <a:solidFill>
                      <a:schemeClr val="bg1"/>
                    </a:solidFill>
                    <a:latin typeface="Segoe Print" panose="02000600000000000000" pitchFamily="2" charset="0"/>
                    <a:ea typeface="STXingkai" panose="02010800040101010101" pitchFamily="2" charset="-122"/>
                  </a:rPr>
                  <a:t>Usodeyanth</a:t>
                </a:r>
                <a:endParaRPr lang="en-US" altLang="ja-JP" sz="1200" dirty="0">
                  <a:ln w="0"/>
                  <a:solidFill>
                    <a:schemeClr val="bg1"/>
                  </a:solidFill>
                  <a:latin typeface="Segoe Print" panose="02000600000000000000" pitchFamily="2" charset="0"/>
                  <a:ea typeface="STXingkai" panose="02010800040101010101" pitchFamily="2" charset="-122"/>
                </a:endParaRPr>
              </a:p>
            </p:txBody>
          </p:sp>
        </p:grpSp>
        <p:sp>
          <p:nvSpPr>
            <p:cNvPr id="53" name="正方形/長方形 52">
              <a:extLst>
                <a:ext uri="{FF2B5EF4-FFF2-40B4-BE49-F238E27FC236}">
                  <a16:creationId xmlns:a16="http://schemas.microsoft.com/office/drawing/2014/main" id="{59BFABFA-3F5F-8E25-1546-A09EC6107C80}"/>
                </a:ext>
              </a:extLst>
            </p:cNvPr>
            <p:cNvSpPr/>
            <p:nvPr/>
          </p:nvSpPr>
          <p:spPr>
            <a:xfrm>
              <a:off x="7579801" y="4837241"/>
              <a:ext cx="841897" cy="565155"/>
            </a:xfrm>
            <a:prstGeom prst="rect">
              <a:avLst/>
            </a:prstGeom>
            <a:noFill/>
          </p:spPr>
          <p:txBody>
            <a:bodyPr wrap="none" lIns="91440" tIns="45720" rIns="91440" bIns="45720">
              <a:spAutoFit/>
            </a:bodyPr>
            <a:lstStyle/>
            <a:p>
              <a:pPr algn="ctr">
                <a:lnSpc>
                  <a:spcPts val="3500"/>
                </a:lnSpc>
              </a:pPr>
              <a:r>
                <a:rPr lang="en-US" altLang="ja-JP" sz="4400" dirty="0">
                  <a:ln w="0"/>
                  <a:solidFill>
                    <a:schemeClr val="bg1"/>
                  </a:solidFill>
                  <a:latin typeface="Algerian" panose="04020705040A02060702" pitchFamily="82" charset="0"/>
                  <a:ea typeface="STHupo" panose="020B0503020204020204" pitchFamily="2" charset="-122"/>
                </a:rPr>
                <a:t>CC</a:t>
              </a:r>
              <a:endParaRPr lang="en-US" altLang="ja-JP" sz="4400" dirty="0">
                <a:ln w="0"/>
                <a:solidFill>
                  <a:schemeClr val="bg1"/>
                </a:solidFill>
                <a:latin typeface="Algerian" panose="04020705040A02060702" pitchFamily="82" charset="0"/>
                <a:ea typeface="游明朝 Demibold" panose="02020600000000000000" pitchFamily="18" charset="-128"/>
              </a:endParaRPr>
            </a:p>
          </p:txBody>
        </p:sp>
      </p:grpSp>
      <p:sp>
        <p:nvSpPr>
          <p:cNvPr id="56" name="正方形/長方形 55">
            <a:extLst>
              <a:ext uri="{FF2B5EF4-FFF2-40B4-BE49-F238E27FC236}">
                <a16:creationId xmlns:a16="http://schemas.microsoft.com/office/drawing/2014/main" id="{DCE22E36-0B39-AB54-B4D0-CD7CB3938F1B}"/>
              </a:ext>
            </a:extLst>
          </p:cNvPr>
          <p:cNvSpPr/>
          <p:nvPr/>
        </p:nvSpPr>
        <p:spPr>
          <a:xfrm rot="543305">
            <a:off x="8948463" y="886637"/>
            <a:ext cx="1213794" cy="369332"/>
          </a:xfrm>
          <a:prstGeom prst="rect">
            <a:avLst/>
          </a:prstGeom>
          <a:noFill/>
        </p:spPr>
        <p:txBody>
          <a:bodyPr wrap="none" lIns="91440" tIns="45720" rIns="91440" bIns="45720">
            <a:spAutoFit/>
          </a:bodyPr>
          <a:lstStyle/>
          <a:p>
            <a:r>
              <a:rPr lang="ja-JP" altLang="en-US" dirty="0">
                <a:ln w="0"/>
                <a:latin typeface="Meiryo UI" panose="020B0604030504040204" pitchFamily="50" charset="-128"/>
                <a:ea typeface="Meiryo UI" panose="020B0604030504040204" pitchFamily="50" charset="-128"/>
              </a:rPr>
              <a:t>投資かぁ</a:t>
            </a:r>
            <a:r>
              <a:rPr lang="en-US" altLang="ja-JP" dirty="0">
                <a:ln w="0"/>
                <a:latin typeface="Meiryo UI" panose="020B0604030504040204" pitchFamily="50" charset="-128"/>
                <a:ea typeface="Meiryo UI" panose="020B0604030504040204" pitchFamily="50" charset="-128"/>
              </a:rPr>
              <a:t>…</a:t>
            </a:r>
          </a:p>
        </p:txBody>
      </p:sp>
      <p:sp>
        <p:nvSpPr>
          <p:cNvPr id="57" name="矢印: ストライプ 56">
            <a:extLst>
              <a:ext uri="{FF2B5EF4-FFF2-40B4-BE49-F238E27FC236}">
                <a16:creationId xmlns:a16="http://schemas.microsoft.com/office/drawing/2014/main" id="{58413C81-E4F1-9691-0BEC-9A33E5CD301C}"/>
              </a:ext>
            </a:extLst>
          </p:cNvPr>
          <p:cNvSpPr/>
          <p:nvPr/>
        </p:nvSpPr>
        <p:spPr>
          <a:xfrm rot="17681442">
            <a:off x="8411597" y="5245006"/>
            <a:ext cx="609600" cy="364765"/>
          </a:xfrm>
          <a:prstGeom prst="stripedRightArrow">
            <a:avLst>
              <a:gd name="adj1" fmla="val 50000"/>
              <a:gd name="adj2" fmla="val 8941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6756C3D2-CCAC-703D-9629-B02EA003F094}"/>
              </a:ext>
            </a:extLst>
          </p:cNvPr>
          <p:cNvSpPr/>
          <p:nvPr/>
        </p:nvSpPr>
        <p:spPr>
          <a:xfrm>
            <a:off x="8082466" y="6863703"/>
            <a:ext cx="813043" cy="276999"/>
          </a:xfrm>
          <a:prstGeom prst="rect">
            <a:avLst/>
          </a:prstGeom>
          <a:noFill/>
        </p:spPr>
        <p:txBody>
          <a:bodyPr wrap="none" lIns="91440" tIns="45720" rIns="91440" bIns="45720">
            <a:spAutoFit/>
          </a:bodyPr>
          <a:lstStyle/>
          <a:p>
            <a:r>
              <a:rPr lang="ja-JP" altLang="en-US" sz="1200" dirty="0">
                <a:ln w="0"/>
                <a:latin typeface="Meiryo UI" panose="020B0604030504040204" pitchFamily="50" charset="-128"/>
                <a:ea typeface="Meiryo UI" panose="020B0604030504040204" pitchFamily="50" charset="-128"/>
              </a:rPr>
              <a:t>投資アプリ</a:t>
            </a:r>
            <a:endParaRPr lang="en-US" altLang="ja-JP" sz="1200" dirty="0">
              <a:ln w="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A9E6642-A751-744F-6898-012439A7342E}"/>
              </a:ext>
            </a:extLst>
          </p:cNvPr>
          <p:cNvSpPr/>
          <p:nvPr/>
        </p:nvSpPr>
        <p:spPr>
          <a:xfrm>
            <a:off x="8028728" y="5723701"/>
            <a:ext cx="878767" cy="369332"/>
          </a:xfrm>
          <a:prstGeom prst="rect">
            <a:avLst/>
          </a:prstGeom>
          <a:noFill/>
        </p:spPr>
        <p:txBody>
          <a:bodyPr wrap="none" lIns="91440" tIns="45720" rIns="91440" bIns="45720">
            <a:spAutoFit/>
          </a:bodyPr>
          <a:lstStyle/>
          <a:p>
            <a:pPr algn="ctr">
              <a:lnSpc>
                <a:spcPts val="2400"/>
              </a:lnSpc>
            </a:pPr>
            <a:r>
              <a:rPr lang="en-US" altLang="ja-JP" sz="1200" dirty="0" err="1">
                <a:ln w="0"/>
                <a:solidFill>
                  <a:schemeClr val="bg1"/>
                </a:solidFill>
                <a:latin typeface="Segoe Print" panose="02000600000000000000" pitchFamily="2" charset="0"/>
                <a:ea typeface="STXingkai" panose="02010800040101010101" pitchFamily="2" charset="-122"/>
              </a:rPr>
              <a:t>moukaru</a:t>
            </a:r>
            <a:endParaRPr lang="en-US" altLang="ja-JP" sz="1200" dirty="0">
              <a:ln w="0"/>
              <a:solidFill>
                <a:schemeClr val="bg1"/>
              </a:solidFill>
              <a:latin typeface="Segoe Print" panose="02000600000000000000" pitchFamily="2" charset="0"/>
              <a:ea typeface="STXingkai" panose="02010800040101010101" pitchFamily="2" charset="-122"/>
            </a:endParaRPr>
          </a:p>
        </p:txBody>
      </p:sp>
    </p:spTree>
    <p:extLst>
      <p:ext uri="{BB962C8B-B14F-4D97-AF65-F5344CB8AC3E}">
        <p14:creationId xmlns:p14="http://schemas.microsoft.com/office/powerpoint/2010/main" val="2695363323"/>
      </p:ext>
    </p:extLst>
  </p:cSld>
  <p:clrMapOvr>
    <a:masterClrMapping/>
  </p:clrMapOvr>
  <mc:AlternateContent xmlns:mc="http://schemas.openxmlformats.org/markup-compatibility/2006" xmlns:p14="http://schemas.microsoft.com/office/powerpoint/2010/main">
    <mc:Choice Requires="p14">
      <p:transition spd="slow" p14:dur="2000" advTm="4595"/>
    </mc:Choice>
    <mc:Fallback xmlns="">
      <p:transition spd="slow" advTm="45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BD3971-CF5D-5ABE-B59B-D25D4782CF95}"/>
            </a:ext>
          </a:extLst>
        </p:cNvPr>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A9FDBBB2-9037-3EF3-6F9F-E616A8787ADC}"/>
              </a:ext>
            </a:extLst>
          </p:cNvPr>
          <p:cNvGrpSpPr/>
          <p:nvPr/>
        </p:nvGrpSpPr>
        <p:grpSpPr>
          <a:xfrm>
            <a:off x="2744455" y="381000"/>
            <a:ext cx="4356847" cy="7028330"/>
            <a:chOff x="2667747" y="355600"/>
            <a:chExt cx="4356847" cy="7028330"/>
          </a:xfrm>
        </p:grpSpPr>
        <p:grpSp>
          <p:nvGrpSpPr>
            <p:cNvPr id="3" name="グループ化 2">
              <a:extLst>
                <a:ext uri="{FF2B5EF4-FFF2-40B4-BE49-F238E27FC236}">
                  <a16:creationId xmlns:a16="http://schemas.microsoft.com/office/drawing/2014/main" id="{44FBE81E-103B-5117-3E3F-DF9E9C272836}"/>
                </a:ext>
              </a:extLst>
            </p:cNvPr>
            <p:cNvGrpSpPr/>
            <p:nvPr/>
          </p:nvGrpSpPr>
          <p:grpSpPr>
            <a:xfrm>
              <a:off x="2667747" y="355600"/>
              <a:ext cx="4356847" cy="7028330"/>
              <a:chOff x="1308847" y="215152"/>
              <a:chExt cx="4356847" cy="7028330"/>
            </a:xfrm>
          </p:grpSpPr>
          <p:sp>
            <p:nvSpPr>
              <p:cNvPr id="21" name="四角形: 角を丸くする 20">
                <a:extLst>
                  <a:ext uri="{FF2B5EF4-FFF2-40B4-BE49-F238E27FC236}">
                    <a16:creationId xmlns:a16="http://schemas.microsoft.com/office/drawing/2014/main" id="{790F454D-AE56-96A1-5075-2E7FF4010FF7}"/>
                  </a:ext>
                </a:extLst>
              </p:cNvPr>
              <p:cNvSpPr/>
              <p:nvPr/>
            </p:nvSpPr>
            <p:spPr>
              <a:xfrm>
                <a:off x="1308847" y="215152"/>
                <a:ext cx="4356847" cy="7028330"/>
              </a:xfrm>
              <a:prstGeom prst="roundRect">
                <a:avLst>
                  <a:gd name="adj" fmla="val 12552"/>
                </a:avLst>
              </a:prstGeom>
              <a:ln w="19050">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ED529B6E-762E-02FF-92F1-9D8CD5388E59}"/>
                  </a:ext>
                </a:extLst>
              </p:cNvPr>
              <p:cNvSpPr/>
              <p:nvPr/>
            </p:nvSpPr>
            <p:spPr>
              <a:xfrm>
                <a:off x="1617382" y="487083"/>
                <a:ext cx="3780118" cy="6497917"/>
              </a:xfrm>
              <a:prstGeom prst="roundRect">
                <a:avLst>
                  <a:gd name="adj" fmla="val 9801"/>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吹き出し: 角を丸めた四角形 3">
              <a:extLst>
                <a:ext uri="{FF2B5EF4-FFF2-40B4-BE49-F238E27FC236}">
                  <a16:creationId xmlns:a16="http://schemas.microsoft.com/office/drawing/2014/main" id="{2201191D-7509-4C60-68AD-0E42B7F71CCC}"/>
                </a:ext>
              </a:extLst>
            </p:cNvPr>
            <p:cNvSpPr/>
            <p:nvPr/>
          </p:nvSpPr>
          <p:spPr>
            <a:xfrm>
              <a:off x="4457700" y="1442212"/>
              <a:ext cx="2044700" cy="698500"/>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カモスケ君</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増資しようよ！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5" name="吹き出し: 角を丸めた四角形 4">
              <a:extLst>
                <a:ext uri="{FF2B5EF4-FFF2-40B4-BE49-F238E27FC236}">
                  <a16:creationId xmlns:a16="http://schemas.microsoft.com/office/drawing/2014/main" id="{D6462A54-89EF-ADF8-BAEA-7637396CCEA3}"/>
                </a:ext>
              </a:extLst>
            </p:cNvPr>
            <p:cNvSpPr/>
            <p:nvPr/>
          </p:nvSpPr>
          <p:spPr>
            <a:xfrm>
              <a:off x="4470908" y="2254504"/>
              <a:ext cx="2044700" cy="852424"/>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投資家の叔父さんが勧めるんだから、大丈夫よ！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6" name="吹き出し: 角を丸めた四角形 5">
              <a:extLst>
                <a:ext uri="{FF2B5EF4-FFF2-40B4-BE49-F238E27FC236}">
                  <a16:creationId xmlns:a16="http://schemas.microsoft.com/office/drawing/2014/main" id="{AB65380C-B64F-E08C-1BD6-A8D3F151C849}"/>
                </a:ext>
              </a:extLst>
            </p:cNvPr>
            <p:cNvSpPr/>
            <p:nvPr/>
          </p:nvSpPr>
          <p:spPr>
            <a:xfrm>
              <a:off x="4080764" y="3214116"/>
              <a:ext cx="2447036" cy="491236"/>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100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万円送ってくれる？</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7" name="吹き出し: 角を丸めた四角形 6">
              <a:extLst>
                <a:ext uri="{FF2B5EF4-FFF2-40B4-BE49-F238E27FC236}">
                  <a16:creationId xmlns:a16="http://schemas.microsoft.com/office/drawing/2014/main" id="{FA1B95F4-623D-8D37-F8F3-ABA617CA41D3}"/>
                </a:ext>
              </a:extLst>
            </p:cNvPr>
            <p:cNvSpPr/>
            <p:nvPr/>
          </p:nvSpPr>
          <p:spPr>
            <a:xfrm>
              <a:off x="3678428" y="5406136"/>
              <a:ext cx="2898140" cy="1078992"/>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ここに振り込んでね！</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口座名義  マタコジン　メイギ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口座番号　＊＊＊＊＊＊</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26A49D0C-3911-F9E5-5D89-EA0B436544DA}"/>
                </a:ext>
              </a:extLst>
            </p:cNvPr>
            <p:cNvSpPr/>
            <p:nvPr/>
          </p:nvSpPr>
          <p:spPr>
            <a:xfrm>
              <a:off x="3111500" y="711200"/>
              <a:ext cx="3530600" cy="508000"/>
            </a:xfrm>
            <a:prstGeom prst="roundRect">
              <a:avLst>
                <a:gd name="adj" fmla="val 5000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0A24D10-E3EE-8B8E-89DD-7D181F8396CD}"/>
                </a:ext>
              </a:extLst>
            </p:cNvPr>
            <p:cNvSpPr/>
            <p:nvPr/>
          </p:nvSpPr>
          <p:spPr>
            <a:xfrm>
              <a:off x="3307897" y="702720"/>
              <a:ext cx="1518103" cy="461665"/>
            </a:xfrm>
            <a:prstGeom prst="rect">
              <a:avLst/>
            </a:prstGeom>
            <a:noFill/>
          </p:spPr>
          <p:txBody>
            <a:bodyPr wrap="square" lIns="91440" tIns="45720" rIns="91440" bIns="45720">
              <a:spAutoFit/>
            </a:bodyPr>
            <a:lstStyle/>
            <a:p>
              <a:pPr algn="ctr"/>
              <a:r>
                <a:rPr lang="en-US" altLang="ja-JP"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&lt;</a:t>
              </a:r>
              <a:r>
                <a:rPr lang="ja-JP" altLang="en-US"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サギ子     </a:t>
              </a:r>
              <a:endParaRPr lang="ja-JP" altLang="en-US" sz="2400" cap="none" spc="0" dirty="0">
                <a:ln w="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pSp>
          <p:nvGrpSpPr>
            <p:cNvPr id="10" name="グループ化 9">
              <a:extLst>
                <a:ext uri="{FF2B5EF4-FFF2-40B4-BE49-F238E27FC236}">
                  <a16:creationId xmlns:a16="http://schemas.microsoft.com/office/drawing/2014/main" id="{A3542778-E75A-703A-DF25-A8E3727426DB}"/>
                </a:ext>
              </a:extLst>
            </p:cNvPr>
            <p:cNvGrpSpPr/>
            <p:nvPr/>
          </p:nvGrpSpPr>
          <p:grpSpPr>
            <a:xfrm>
              <a:off x="5930900" y="863600"/>
              <a:ext cx="355600" cy="165100"/>
              <a:chOff x="6108700" y="800100"/>
              <a:chExt cx="355600" cy="165100"/>
            </a:xfrm>
          </p:grpSpPr>
          <p:cxnSp>
            <p:nvCxnSpPr>
              <p:cNvPr id="18" name="直線コネクタ 17">
                <a:extLst>
                  <a:ext uri="{FF2B5EF4-FFF2-40B4-BE49-F238E27FC236}">
                    <a16:creationId xmlns:a16="http://schemas.microsoft.com/office/drawing/2014/main" id="{E7744E59-0AAE-536A-4F4C-F2083BF78142}"/>
                  </a:ext>
                </a:extLst>
              </p:cNvPr>
              <p:cNvCxnSpPr/>
              <p:nvPr/>
            </p:nvCxnSpPr>
            <p:spPr>
              <a:xfrm>
                <a:off x="6108700" y="8001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51845C3-563F-36A7-06B9-EBB5F6E6DD6E}"/>
                  </a:ext>
                </a:extLst>
              </p:cNvPr>
              <p:cNvCxnSpPr/>
              <p:nvPr/>
            </p:nvCxnSpPr>
            <p:spPr>
              <a:xfrm>
                <a:off x="6108700" y="8763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FE783302-E3C2-3B38-8347-22B2D19E2EF9}"/>
                  </a:ext>
                </a:extLst>
              </p:cNvPr>
              <p:cNvCxnSpPr/>
              <p:nvPr/>
            </p:nvCxnSpPr>
            <p:spPr>
              <a:xfrm>
                <a:off x="6108700" y="9652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F31C7DE5-9A87-C681-F5B8-800ECE2FF515}"/>
                </a:ext>
              </a:extLst>
            </p:cNvPr>
            <p:cNvSpPr/>
            <p:nvPr/>
          </p:nvSpPr>
          <p:spPr>
            <a:xfrm>
              <a:off x="2819400" y="6604000"/>
              <a:ext cx="3898900" cy="508000"/>
            </a:xfrm>
            <a:prstGeom prst="roundRect">
              <a:avLst>
                <a:gd name="adj" fmla="val 5000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グラフィックス 11" descr="カメラ 単色塗りつぶし">
              <a:extLst>
                <a:ext uri="{FF2B5EF4-FFF2-40B4-BE49-F238E27FC236}">
                  <a16:creationId xmlns:a16="http://schemas.microsoft.com/office/drawing/2014/main" id="{366D7F9E-88B1-90F9-5185-37B63AA835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77406" y="6650037"/>
              <a:ext cx="407194" cy="407194"/>
            </a:xfrm>
            <a:prstGeom prst="rect">
              <a:avLst/>
            </a:prstGeom>
          </p:spPr>
        </p:pic>
        <p:sp>
          <p:nvSpPr>
            <p:cNvPr id="13" name="四角形: 角を丸くする 12">
              <a:extLst>
                <a:ext uri="{FF2B5EF4-FFF2-40B4-BE49-F238E27FC236}">
                  <a16:creationId xmlns:a16="http://schemas.microsoft.com/office/drawing/2014/main" id="{A1830106-9453-BF69-8769-D78F02100620}"/>
                </a:ext>
              </a:extLst>
            </p:cNvPr>
            <p:cNvSpPr/>
            <p:nvPr/>
          </p:nvSpPr>
          <p:spPr>
            <a:xfrm>
              <a:off x="4902200" y="6718300"/>
              <a:ext cx="1612900" cy="29210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6C9D6461-8D97-0B5E-2116-65870963598F}"/>
                </a:ext>
              </a:extLst>
            </p:cNvPr>
            <p:cNvSpPr/>
            <p:nvPr/>
          </p:nvSpPr>
          <p:spPr>
            <a:xfrm>
              <a:off x="3886200" y="6756400"/>
              <a:ext cx="355600" cy="254000"/>
            </a:xfrm>
            <a:prstGeom prst="rect">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a:extLst>
                <a:ext uri="{FF2B5EF4-FFF2-40B4-BE49-F238E27FC236}">
                  <a16:creationId xmlns:a16="http://schemas.microsoft.com/office/drawing/2014/main" id="{01C1942A-B0D6-62FE-040E-0CEA776E6357}"/>
                </a:ext>
              </a:extLst>
            </p:cNvPr>
            <p:cNvSpPr/>
            <p:nvPr/>
          </p:nvSpPr>
          <p:spPr>
            <a:xfrm>
              <a:off x="3924300" y="6781800"/>
              <a:ext cx="127000" cy="1778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CD352874-8A52-18BB-3DFE-17C850294F16}"/>
                </a:ext>
              </a:extLst>
            </p:cNvPr>
            <p:cNvSpPr/>
            <p:nvPr/>
          </p:nvSpPr>
          <p:spPr>
            <a:xfrm>
              <a:off x="4051300" y="6883400"/>
              <a:ext cx="152400" cy="762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マイル 16">
              <a:extLst>
                <a:ext uri="{FF2B5EF4-FFF2-40B4-BE49-F238E27FC236}">
                  <a16:creationId xmlns:a16="http://schemas.microsoft.com/office/drawing/2014/main" id="{EF5347E9-20BA-1E95-7281-C210E3A6BC17}"/>
                </a:ext>
              </a:extLst>
            </p:cNvPr>
            <p:cNvSpPr/>
            <p:nvPr/>
          </p:nvSpPr>
          <p:spPr>
            <a:xfrm>
              <a:off x="6223000" y="6769100"/>
              <a:ext cx="215900" cy="215900"/>
            </a:xfrm>
            <a:prstGeom prst="smileyFace">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正方形/長方形 23">
            <a:extLst>
              <a:ext uri="{FF2B5EF4-FFF2-40B4-BE49-F238E27FC236}">
                <a16:creationId xmlns:a16="http://schemas.microsoft.com/office/drawing/2014/main" id="{E713794C-7EB4-16FF-0C3E-2A636DB0301C}"/>
              </a:ext>
            </a:extLst>
          </p:cNvPr>
          <p:cNvSpPr/>
          <p:nvPr/>
        </p:nvSpPr>
        <p:spPr>
          <a:xfrm rot="20556684">
            <a:off x="659752" y="3612961"/>
            <a:ext cx="2234907" cy="707886"/>
          </a:xfrm>
          <a:prstGeom prst="rect">
            <a:avLst/>
          </a:prstGeom>
          <a:noFill/>
        </p:spPr>
        <p:txBody>
          <a:bodyPr wrap="non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　カモくぅん、</a:t>
            </a:r>
            <a:endParaRPr lang="en-US" altLang="ja-JP" sz="2000" dirty="0">
              <a:ln w="0"/>
              <a:latin typeface="Meiryo UI" panose="020B0604030504040204" pitchFamily="50" charset="-128"/>
              <a:ea typeface="Meiryo UI" panose="020B0604030504040204" pitchFamily="50" charset="-128"/>
            </a:endParaRPr>
          </a:p>
          <a:p>
            <a:r>
              <a:rPr lang="ja-JP" altLang="en-US" sz="2000" dirty="0">
                <a:ln w="0"/>
                <a:latin typeface="Meiryo UI" panose="020B0604030504040204" pitchFamily="50" charset="-128"/>
                <a:ea typeface="Meiryo UI" panose="020B0604030504040204" pitchFamily="50" charset="-128"/>
              </a:rPr>
              <a:t>借金して増資</a:t>
            </a:r>
            <a:r>
              <a:rPr lang="ja-JP" altLang="en-US" sz="2000" b="0" cap="none" spc="0" dirty="0">
                <a:ln w="0"/>
                <a:solidFill>
                  <a:schemeClr val="tx1"/>
                </a:solidFill>
                <a:latin typeface="Meiryo UI" panose="020B0604030504040204" pitchFamily="50" charset="-128"/>
                <a:ea typeface="Meiryo UI" panose="020B0604030504040204" pitchFamily="50" charset="-128"/>
              </a:rPr>
              <a:t>しよ！</a:t>
            </a:r>
          </a:p>
        </p:txBody>
      </p:sp>
      <p:cxnSp>
        <p:nvCxnSpPr>
          <p:cNvPr id="25" name="直線コネクタ 24">
            <a:extLst>
              <a:ext uri="{FF2B5EF4-FFF2-40B4-BE49-F238E27FC236}">
                <a16:creationId xmlns:a16="http://schemas.microsoft.com/office/drawing/2014/main" id="{4211B448-328E-BB52-AE6D-340124A898CA}"/>
              </a:ext>
            </a:extLst>
          </p:cNvPr>
          <p:cNvCxnSpPr>
            <a:cxnSpLocks/>
          </p:cNvCxnSpPr>
          <p:nvPr/>
        </p:nvCxnSpPr>
        <p:spPr>
          <a:xfrm>
            <a:off x="475488" y="4310888"/>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41A4028F-A783-6FED-E916-5D12FB054709}"/>
              </a:ext>
            </a:extLst>
          </p:cNvPr>
          <p:cNvCxnSpPr>
            <a:cxnSpLocks/>
          </p:cNvCxnSpPr>
          <p:nvPr/>
        </p:nvCxnSpPr>
        <p:spPr>
          <a:xfrm flipH="1">
            <a:off x="2738628" y="3503676"/>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ED66A40E-81E2-8A12-AF96-C8EDF84B9566}"/>
              </a:ext>
            </a:extLst>
          </p:cNvPr>
          <p:cNvCxnSpPr>
            <a:cxnSpLocks/>
          </p:cNvCxnSpPr>
          <p:nvPr/>
        </p:nvCxnSpPr>
        <p:spPr>
          <a:xfrm>
            <a:off x="538988" y="4425188"/>
            <a:ext cx="698500" cy="4445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10B51A4D-4EA0-0CA6-19CF-344138AE1F13}"/>
              </a:ext>
            </a:extLst>
          </p:cNvPr>
          <p:cNvCxnSpPr>
            <a:cxnSpLocks/>
          </p:cNvCxnSpPr>
          <p:nvPr/>
        </p:nvCxnSpPr>
        <p:spPr>
          <a:xfrm flipH="1">
            <a:off x="2642108" y="3530600"/>
            <a:ext cx="266700" cy="72390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7B61DD63-0958-91D0-7776-8638A53F7C96}"/>
              </a:ext>
            </a:extLst>
          </p:cNvPr>
          <p:cNvSpPr/>
          <p:nvPr/>
        </p:nvSpPr>
        <p:spPr>
          <a:xfrm>
            <a:off x="699190" y="5705741"/>
            <a:ext cx="946413" cy="1015663"/>
          </a:xfrm>
          <a:prstGeom prst="rect">
            <a:avLst/>
          </a:prstGeom>
          <a:noFill/>
        </p:spPr>
        <p:txBody>
          <a:bodyPr wrap="squar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よし！</a:t>
            </a:r>
            <a:endParaRPr lang="en-US" altLang="ja-JP" sz="2000" dirty="0">
              <a:ln w="0"/>
              <a:latin typeface="Meiryo UI" panose="020B0604030504040204" pitchFamily="50" charset="-128"/>
              <a:ea typeface="Meiryo UI" panose="020B0604030504040204" pitchFamily="50" charset="-128"/>
            </a:endParaRPr>
          </a:p>
          <a:p>
            <a:r>
              <a:rPr lang="en-US" altLang="ja-JP" sz="2000" b="0" cap="none" spc="0" dirty="0">
                <a:ln w="0"/>
                <a:solidFill>
                  <a:schemeClr val="tx1"/>
                </a:solidFill>
                <a:latin typeface="Meiryo UI" panose="020B0604030504040204" pitchFamily="50" charset="-128"/>
                <a:ea typeface="Meiryo UI" panose="020B0604030504040204" pitchFamily="50" charset="-128"/>
              </a:rPr>
              <a:t>100</a:t>
            </a:r>
            <a:r>
              <a:rPr lang="ja-JP" altLang="en-US" sz="2000" b="0" cap="none" spc="0" dirty="0">
                <a:ln w="0"/>
                <a:solidFill>
                  <a:schemeClr val="tx1"/>
                </a:solidFill>
                <a:latin typeface="Meiryo UI" panose="020B0604030504040204" pitchFamily="50" charset="-128"/>
                <a:ea typeface="Meiryo UI" panose="020B0604030504040204" pitchFamily="50" charset="-128"/>
              </a:rPr>
              <a:t>万</a:t>
            </a:r>
            <a:endParaRPr lang="en-US" altLang="ja-JP" sz="2000" b="0" cap="none" spc="0" dirty="0">
              <a:ln w="0"/>
              <a:solidFill>
                <a:schemeClr val="tx1"/>
              </a:solidFill>
              <a:latin typeface="Meiryo UI" panose="020B0604030504040204" pitchFamily="50" charset="-128"/>
              <a:ea typeface="Meiryo UI" panose="020B0604030504040204" pitchFamily="50" charset="-128"/>
            </a:endParaRPr>
          </a:p>
          <a:p>
            <a:r>
              <a:rPr lang="en-US" altLang="ja-JP" sz="2000" b="0" cap="none" spc="0" dirty="0">
                <a:ln w="0"/>
                <a:solidFill>
                  <a:schemeClr val="tx1"/>
                </a:solidFill>
                <a:latin typeface="Meiryo UI" panose="020B0604030504040204" pitchFamily="50" charset="-128"/>
                <a:ea typeface="Meiryo UI" panose="020B0604030504040204" pitchFamily="50" charset="-128"/>
              </a:rPr>
              <a:t>GET</a:t>
            </a:r>
            <a:r>
              <a:rPr lang="ja-JP" altLang="en-US" sz="2000" b="0" cap="none" spc="0" dirty="0">
                <a:ln w="0"/>
                <a:solidFill>
                  <a:schemeClr val="tx1"/>
                </a:solidFill>
                <a:latin typeface="Meiryo UI" panose="020B0604030504040204" pitchFamily="50" charset="-128"/>
                <a:ea typeface="Meiryo UI" panose="020B0604030504040204" pitchFamily="50" charset="-128"/>
              </a:rPr>
              <a:t>！</a:t>
            </a:r>
          </a:p>
        </p:txBody>
      </p:sp>
      <p:pic>
        <p:nvPicPr>
          <p:cNvPr id="33" name="図 32">
            <a:extLst>
              <a:ext uri="{FF2B5EF4-FFF2-40B4-BE49-F238E27FC236}">
                <a16:creationId xmlns:a16="http://schemas.microsoft.com/office/drawing/2014/main" id="{57C22EC2-CC82-C440-1E92-CB605087AD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9666" y="3939728"/>
            <a:ext cx="2383822" cy="3705291"/>
          </a:xfrm>
          <a:prstGeom prst="rect">
            <a:avLst/>
          </a:prstGeom>
        </p:spPr>
      </p:pic>
      <p:pic>
        <p:nvPicPr>
          <p:cNvPr id="35" name="図 34" descr="座る が含まれている画像&#10;&#10;自動的に生成された説明">
            <a:extLst>
              <a:ext uri="{FF2B5EF4-FFF2-40B4-BE49-F238E27FC236}">
                <a16:creationId xmlns:a16="http://schemas.microsoft.com/office/drawing/2014/main" id="{146E1F2E-034B-B043-828B-4A64E8D23C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0560" y="-188373"/>
            <a:ext cx="4133088" cy="4133088"/>
          </a:xfrm>
          <a:prstGeom prst="rect">
            <a:avLst/>
          </a:prstGeom>
        </p:spPr>
      </p:pic>
      <p:pic>
        <p:nvPicPr>
          <p:cNvPr id="37" name="図 36" descr="男性の顔の絵&#10;&#10;低い精度で自動的に生成された説明">
            <a:extLst>
              <a:ext uri="{FF2B5EF4-FFF2-40B4-BE49-F238E27FC236}">
                <a16:creationId xmlns:a16="http://schemas.microsoft.com/office/drawing/2014/main" id="{CA3CE71B-95C6-F82A-1009-30E46CC490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39652" y="1819971"/>
            <a:ext cx="3235740" cy="4076069"/>
          </a:xfrm>
          <a:prstGeom prst="rect">
            <a:avLst/>
          </a:prstGeom>
        </p:spPr>
      </p:pic>
      <p:sp>
        <p:nvSpPr>
          <p:cNvPr id="38" name="吹き出し: 角を丸めた四角形 37">
            <a:extLst>
              <a:ext uri="{FF2B5EF4-FFF2-40B4-BE49-F238E27FC236}">
                <a16:creationId xmlns:a16="http://schemas.microsoft.com/office/drawing/2014/main" id="{EDFE1441-379C-98CC-528B-A5A76F8B9708}"/>
              </a:ext>
            </a:extLst>
          </p:cNvPr>
          <p:cNvSpPr/>
          <p:nvPr/>
        </p:nvSpPr>
        <p:spPr>
          <a:xfrm>
            <a:off x="3718560" y="3867404"/>
            <a:ext cx="2916428" cy="936244"/>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え、</a:t>
            </a: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100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万円も持って無い？</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じゃ、学生ローンで借りようよ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もうけですぐ返せるわよ☺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grpSp>
        <p:nvGrpSpPr>
          <p:cNvPr id="23" name="グループ化 22">
            <a:extLst>
              <a:ext uri="{FF2B5EF4-FFF2-40B4-BE49-F238E27FC236}">
                <a16:creationId xmlns:a16="http://schemas.microsoft.com/office/drawing/2014/main" id="{6C6F4099-F690-4710-3040-13D87A1B2238}"/>
              </a:ext>
            </a:extLst>
          </p:cNvPr>
          <p:cNvGrpSpPr/>
          <p:nvPr/>
        </p:nvGrpSpPr>
        <p:grpSpPr>
          <a:xfrm>
            <a:off x="5716173" y="4864608"/>
            <a:ext cx="879699" cy="525168"/>
            <a:chOff x="5716173" y="4864608"/>
            <a:chExt cx="879699" cy="525168"/>
          </a:xfrm>
        </p:grpSpPr>
        <p:sp>
          <p:nvSpPr>
            <p:cNvPr id="43" name="フリーフォーム: 図形 42">
              <a:extLst>
                <a:ext uri="{FF2B5EF4-FFF2-40B4-BE49-F238E27FC236}">
                  <a16:creationId xmlns:a16="http://schemas.microsoft.com/office/drawing/2014/main" id="{B6078773-C1D9-6958-6ED9-6F711E6C73E8}"/>
                </a:ext>
              </a:extLst>
            </p:cNvPr>
            <p:cNvSpPr/>
            <p:nvPr/>
          </p:nvSpPr>
          <p:spPr>
            <a:xfrm rot="5400000">
              <a:off x="5903976" y="4800600"/>
              <a:ext cx="524256" cy="652272"/>
            </a:xfrm>
            <a:custGeom>
              <a:avLst/>
              <a:gdLst>
                <a:gd name="connsiteX0" fmla="*/ 0 w 524256"/>
                <a:gd name="connsiteY0" fmla="*/ 365760 h 652272"/>
                <a:gd name="connsiteX1" fmla="*/ 76775 w 524256"/>
                <a:gd name="connsiteY1" fmla="*/ 163166 h 652272"/>
                <a:gd name="connsiteX2" fmla="*/ 92979 w 524256"/>
                <a:gd name="connsiteY2" fmla="*/ 148553 h 652272"/>
                <a:gd name="connsiteX3" fmla="*/ 152400 w 524256"/>
                <a:gd name="connsiteY3" fmla="*/ 0 h 652272"/>
                <a:gd name="connsiteX4" fmla="*/ 189161 w 524256"/>
                <a:gd name="connsiteY4" fmla="*/ 91902 h 652272"/>
                <a:gd name="connsiteX5" fmla="*/ 209300 w 524256"/>
                <a:gd name="connsiteY5" fmla="*/ 85069 h 652272"/>
                <a:gd name="connsiteX6" fmla="*/ 262128 w 524256"/>
                <a:gd name="connsiteY6" fmla="*/ 79248 h 652272"/>
                <a:gd name="connsiteX7" fmla="*/ 524256 w 524256"/>
                <a:gd name="connsiteY7" fmla="*/ 365760 h 652272"/>
                <a:gd name="connsiteX8" fmla="*/ 262128 w 524256"/>
                <a:gd name="connsiteY8" fmla="*/ 652272 h 652272"/>
                <a:gd name="connsiteX9" fmla="*/ 0 w 524256"/>
                <a:gd name="connsiteY9" fmla="*/ 365760 h 65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4256" h="652272">
                  <a:moveTo>
                    <a:pt x="0" y="365760"/>
                  </a:moveTo>
                  <a:cubicBezTo>
                    <a:pt x="0" y="286642"/>
                    <a:pt x="29340" y="215014"/>
                    <a:pt x="76775" y="163166"/>
                  </a:cubicBezTo>
                  <a:lnTo>
                    <a:pt x="92979" y="148553"/>
                  </a:lnTo>
                  <a:lnTo>
                    <a:pt x="152400" y="0"/>
                  </a:lnTo>
                  <a:lnTo>
                    <a:pt x="189161" y="91902"/>
                  </a:lnTo>
                  <a:lnTo>
                    <a:pt x="209300" y="85069"/>
                  </a:lnTo>
                  <a:cubicBezTo>
                    <a:pt x="226364" y="81253"/>
                    <a:pt x="244032" y="79248"/>
                    <a:pt x="262128" y="79248"/>
                  </a:cubicBezTo>
                  <a:cubicBezTo>
                    <a:pt x="406897" y="79248"/>
                    <a:pt x="524256" y="207524"/>
                    <a:pt x="524256" y="365760"/>
                  </a:cubicBezTo>
                  <a:cubicBezTo>
                    <a:pt x="524256" y="523996"/>
                    <a:pt x="406897" y="652272"/>
                    <a:pt x="262128" y="652272"/>
                  </a:cubicBezTo>
                  <a:cubicBezTo>
                    <a:pt x="117359" y="652272"/>
                    <a:pt x="0" y="523996"/>
                    <a:pt x="0" y="365760"/>
                  </a:cubicBezTo>
                  <a:close/>
                </a:path>
              </a:pathLst>
            </a:cu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40" name="正方形/長方形 39">
              <a:extLst>
                <a:ext uri="{FF2B5EF4-FFF2-40B4-BE49-F238E27FC236}">
                  <a16:creationId xmlns:a16="http://schemas.microsoft.com/office/drawing/2014/main" id="{74CD4DCF-9919-1BC3-A744-E38DF047B1D9}"/>
                </a:ext>
              </a:extLst>
            </p:cNvPr>
            <p:cNvSpPr/>
            <p:nvPr/>
          </p:nvSpPr>
          <p:spPr>
            <a:xfrm>
              <a:off x="5716173" y="4866556"/>
              <a:ext cx="879699" cy="523220"/>
            </a:xfrm>
            <a:prstGeom prst="rect">
              <a:avLst/>
            </a:prstGeom>
            <a:noFill/>
          </p:spPr>
          <p:txBody>
            <a:bodyPr wrap="square" lIns="91440" tIns="45720" rIns="91440" bIns="45720">
              <a:spAutoFit/>
            </a:bodyPr>
            <a:lstStyle/>
            <a:p>
              <a:pPr algn="ctr"/>
              <a:r>
                <a:rPr lang="ja-JP" altLang="en-US" sz="2800" b="0" cap="none" spc="0" dirty="0">
                  <a:ln w="0"/>
                  <a:solidFill>
                    <a:schemeClr val="tx1"/>
                  </a:solidFill>
                </a:rPr>
                <a:t>👌</a:t>
              </a:r>
            </a:p>
          </p:txBody>
        </p:sp>
      </p:grpSp>
      <p:sp>
        <p:nvSpPr>
          <p:cNvPr id="44" name="正方形/長方形 43">
            <a:extLst>
              <a:ext uri="{FF2B5EF4-FFF2-40B4-BE49-F238E27FC236}">
                <a16:creationId xmlns:a16="http://schemas.microsoft.com/office/drawing/2014/main" id="{6DB62F52-E12F-F529-98A6-237A27E59169}"/>
              </a:ext>
            </a:extLst>
          </p:cNvPr>
          <p:cNvSpPr/>
          <p:nvPr/>
        </p:nvSpPr>
        <p:spPr>
          <a:xfrm rot="543305">
            <a:off x="7767441" y="1162666"/>
            <a:ext cx="2478564" cy="646331"/>
          </a:xfrm>
          <a:prstGeom prst="rect">
            <a:avLst/>
          </a:prstGeom>
          <a:noFill/>
        </p:spPr>
        <p:txBody>
          <a:bodyPr wrap="none" lIns="91440" tIns="45720" rIns="91440" bIns="45720">
            <a:spAutoFit/>
          </a:bodyPr>
          <a:lstStyle/>
          <a:p>
            <a:r>
              <a:rPr lang="ja-JP" altLang="en-US" dirty="0">
                <a:ln w="0"/>
                <a:latin typeface="Meiryo UI" panose="020B0604030504040204" pitchFamily="50" charset="-128"/>
                <a:ea typeface="Meiryo UI" panose="020B0604030504040204" pitchFamily="50" charset="-128"/>
              </a:rPr>
              <a:t>サギ子ちゃんが言うなら</a:t>
            </a:r>
            <a:r>
              <a:rPr lang="en-US" altLang="ja-JP" dirty="0">
                <a:ln w="0"/>
                <a:latin typeface="Meiryo UI" panose="020B0604030504040204" pitchFamily="50" charset="-128"/>
                <a:ea typeface="Meiryo UI" panose="020B0604030504040204" pitchFamily="50" charset="-128"/>
              </a:rPr>
              <a:t>…</a:t>
            </a:r>
          </a:p>
          <a:p>
            <a:r>
              <a:rPr lang="en-US" altLang="ja-JP" dirty="0">
                <a:ln w="0"/>
                <a:latin typeface="Meiryo UI" panose="020B0604030504040204" pitchFamily="50" charset="-128"/>
                <a:ea typeface="Meiryo UI" panose="020B0604030504040204" pitchFamily="50" charset="-128"/>
              </a:rPr>
              <a:t>100</a:t>
            </a:r>
            <a:r>
              <a:rPr lang="ja-JP" altLang="en-US" dirty="0">
                <a:ln w="0"/>
                <a:latin typeface="Meiryo UI" panose="020B0604030504040204" pitchFamily="50" charset="-128"/>
                <a:ea typeface="Meiryo UI" panose="020B0604030504040204" pitchFamily="50" charset="-128"/>
              </a:rPr>
              <a:t>万円借りるか</a:t>
            </a:r>
            <a:endParaRPr lang="en-US" altLang="ja-JP" dirty="0">
              <a:ln w="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3143185"/>
      </p:ext>
    </p:extLst>
  </p:cSld>
  <p:clrMapOvr>
    <a:masterClrMapping/>
  </p:clrMapOvr>
  <mc:AlternateContent xmlns:mc="http://schemas.openxmlformats.org/markup-compatibility/2006" xmlns:p14="http://schemas.microsoft.com/office/powerpoint/2010/main">
    <mc:Choice Requires="p14">
      <p:transition spd="slow" p14:dur="2000" advTm="4595"/>
    </mc:Choice>
    <mc:Fallback xmlns="">
      <p:transition spd="slow" advTm="45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A1903-20F3-CE03-698F-B983806DDD80}"/>
            </a:ext>
          </a:extLst>
        </p:cNvPr>
        <p:cNvGrpSpPr/>
        <p:nvPr/>
      </p:nvGrpSpPr>
      <p:grpSpPr>
        <a:xfrm>
          <a:off x="0" y="0"/>
          <a:ext cx="0" cy="0"/>
          <a:chOff x="0" y="0"/>
          <a:chExt cx="0" cy="0"/>
        </a:xfrm>
      </p:grpSpPr>
      <p:grpSp>
        <p:nvGrpSpPr>
          <p:cNvPr id="34" name="グループ化 33">
            <a:extLst>
              <a:ext uri="{FF2B5EF4-FFF2-40B4-BE49-F238E27FC236}">
                <a16:creationId xmlns:a16="http://schemas.microsoft.com/office/drawing/2014/main" id="{E24B81D8-3587-A237-CD87-2220E2F98AFE}"/>
              </a:ext>
            </a:extLst>
          </p:cNvPr>
          <p:cNvGrpSpPr/>
          <p:nvPr/>
        </p:nvGrpSpPr>
        <p:grpSpPr>
          <a:xfrm>
            <a:off x="2732695" y="110131"/>
            <a:ext cx="4356847" cy="7249313"/>
            <a:chOff x="2439655" y="210312"/>
            <a:chExt cx="4356847" cy="7028330"/>
          </a:xfrm>
        </p:grpSpPr>
        <p:grpSp>
          <p:nvGrpSpPr>
            <p:cNvPr id="2" name="グループ化 1">
              <a:extLst>
                <a:ext uri="{FF2B5EF4-FFF2-40B4-BE49-F238E27FC236}">
                  <a16:creationId xmlns:a16="http://schemas.microsoft.com/office/drawing/2014/main" id="{D8864AFF-CFEE-8B6D-E5F7-6EDB3AEDAE76}"/>
                </a:ext>
              </a:extLst>
            </p:cNvPr>
            <p:cNvGrpSpPr/>
            <p:nvPr/>
          </p:nvGrpSpPr>
          <p:grpSpPr>
            <a:xfrm>
              <a:off x="2439655" y="210312"/>
              <a:ext cx="4356847" cy="7028330"/>
              <a:chOff x="2667747" y="355600"/>
              <a:chExt cx="4356847" cy="7028330"/>
            </a:xfrm>
          </p:grpSpPr>
          <p:grpSp>
            <p:nvGrpSpPr>
              <p:cNvPr id="3" name="グループ化 2">
                <a:extLst>
                  <a:ext uri="{FF2B5EF4-FFF2-40B4-BE49-F238E27FC236}">
                    <a16:creationId xmlns:a16="http://schemas.microsoft.com/office/drawing/2014/main" id="{8C31B675-234C-F031-7D65-543418C980F6}"/>
                  </a:ext>
                </a:extLst>
              </p:cNvPr>
              <p:cNvGrpSpPr/>
              <p:nvPr/>
            </p:nvGrpSpPr>
            <p:grpSpPr>
              <a:xfrm>
                <a:off x="2667747" y="355600"/>
                <a:ext cx="4356847" cy="7028330"/>
                <a:chOff x="1308847" y="215152"/>
                <a:chExt cx="4356847" cy="7028330"/>
              </a:xfrm>
            </p:grpSpPr>
            <p:sp>
              <p:nvSpPr>
                <p:cNvPr id="21" name="四角形: 角を丸くする 20">
                  <a:extLst>
                    <a:ext uri="{FF2B5EF4-FFF2-40B4-BE49-F238E27FC236}">
                      <a16:creationId xmlns:a16="http://schemas.microsoft.com/office/drawing/2014/main" id="{6D071348-8010-D2D3-709B-279F1D5C21E5}"/>
                    </a:ext>
                  </a:extLst>
                </p:cNvPr>
                <p:cNvSpPr/>
                <p:nvPr/>
              </p:nvSpPr>
              <p:spPr>
                <a:xfrm>
                  <a:off x="1308847" y="215152"/>
                  <a:ext cx="4356847" cy="7028330"/>
                </a:xfrm>
                <a:prstGeom prst="roundRect">
                  <a:avLst>
                    <a:gd name="adj" fmla="val 12552"/>
                  </a:avLst>
                </a:prstGeom>
                <a:ln w="19050">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6966442F-E9C0-8E8F-D44B-810FE12A54D4}"/>
                    </a:ext>
                  </a:extLst>
                </p:cNvPr>
                <p:cNvSpPr/>
                <p:nvPr/>
              </p:nvSpPr>
              <p:spPr>
                <a:xfrm>
                  <a:off x="1632131" y="415589"/>
                  <a:ext cx="3780118" cy="6497917"/>
                </a:xfrm>
                <a:prstGeom prst="roundRect">
                  <a:avLst>
                    <a:gd name="adj" fmla="val 9801"/>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吹き出し: 角を丸めた四角形 5">
                <a:extLst>
                  <a:ext uri="{FF2B5EF4-FFF2-40B4-BE49-F238E27FC236}">
                    <a16:creationId xmlns:a16="http://schemas.microsoft.com/office/drawing/2014/main" id="{F43869F3-C309-135D-F72D-18FDBA86D8EE}"/>
                  </a:ext>
                </a:extLst>
              </p:cNvPr>
              <p:cNvSpPr/>
              <p:nvPr/>
            </p:nvSpPr>
            <p:spPr>
              <a:xfrm>
                <a:off x="3476663" y="2115412"/>
                <a:ext cx="2447036" cy="491236"/>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保証金</a:t>
                </a: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30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万円が要るの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964CEABC-00D4-B07F-0A23-E08FED916D32}"/>
                  </a:ext>
                </a:extLst>
              </p:cNvPr>
              <p:cNvSpPr/>
              <p:nvPr/>
            </p:nvSpPr>
            <p:spPr>
              <a:xfrm>
                <a:off x="3111500" y="711200"/>
                <a:ext cx="3530600" cy="433919"/>
              </a:xfrm>
              <a:prstGeom prst="roundRect">
                <a:avLst>
                  <a:gd name="adj" fmla="val 5000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55FD3A34-3ABD-8E2E-D056-423C0DB65DF0}"/>
                  </a:ext>
                </a:extLst>
              </p:cNvPr>
              <p:cNvSpPr/>
              <p:nvPr/>
            </p:nvSpPr>
            <p:spPr>
              <a:xfrm>
                <a:off x="3307897" y="658476"/>
                <a:ext cx="1518103" cy="461665"/>
              </a:xfrm>
              <a:prstGeom prst="rect">
                <a:avLst/>
              </a:prstGeom>
              <a:noFill/>
            </p:spPr>
            <p:txBody>
              <a:bodyPr wrap="square" lIns="91440" tIns="45720" rIns="91440" bIns="45720">
                <a:spAutoFit/>
              </a:bodyPr>
              <a:lstStyle/>
              <a:p>
                <a:pPr algn="ctr"/>
                <a:r>
                  <a:rPr lang="en-US" altLang="ja-JP"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&lt;</a:t>
                </a:r>
                <a:r>
                  <a:rPr lang="ja-JP" altLang="en-US" sz="2400" dirty="0">
                    <a:ln w="0"/>
                    <a:solidFill>
                      <a:schemeClr val="tx1">
                        <a:lumMod val="75000"/>
                        <a:lumOff val="25000"/>
                      </a:schemeClr>
                    </a:solidFill>
                    <a:latin typeface="BIZ UDPゴシック" panose="020B0400000000000000" pitchFamily="50" charset="-128"/>
                    <a:ea typeface="BIZ UDPゴシック" panose="020B0400000000000000" pitchFamily="50" charset="-128"/>
                  </a:rPr>
                  <a:t>サギ子     </a:t>
                </a:r>
                <a:endParaRPr lang="ja-JP" altLang="en-US" sz="2400" cap="none" spc="0" dirty="0">
                  <a:ln w="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pSp>
            <p:nvGrpSpPr>
              <p:cNvPr id="10" name="グループ化 9">
                <a:extLst>
                  <a:ext uri="{FF2B5EF4-FFF2-40B4-BE49-F238E27FC236}">
                    <a16:creationId xmlns:a16="http://schemas.microsoft.com/office/drawing/2014/main" id="{98EDACF1-B443-4097-B38D-C0C93F2A4510}"/>
                  </a:ext>
                </a:extLst>
              </p:cNvPr>
              <p:cNvGrpSpPr/>
              <p:nvPr/>
            </p:nvGrpSpPr>
            <p:grpSpPr>
              <a:xfrm>
                <a:off x="5930900" y="863600"/>
                <a:ext cx="355600" cy="165100"/>
                <a:chOff x="6108700" y="800100"/>
                <a:chExt cx="355600" cy="165100"/>
              </a:xfrm>
            </p:grpSpPr>
            <p:cxnSp>
              <p:nvCxnSpPr>
                <p:cNvPr id="18" name="直線コネクタ 17">
                  <a:extLst>
                    <a:ext uri="{FF2B5EF4-FFF2-40B4-BE49-F238E27FC236}">
                      <a16:creationId xmlns:a16="http://schemas.microsoft.com/office/drawing/2014/main" id="{E1ECFF32-E4DF-8A85-6DCA-57732FC4C950}"/>
                    </a:ext>
                  </a:extLst>
                </p:cNvPr>
                <p:cNvCxnSpPr/>
                <p:nvPr/>
              </p:nvCxnSpPr>
              <p:spPr>
                <a:xfrm>
                  <a:off x="6108700" y="8001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4C5CE6D7-C06C-4BD7-126C-D66A50ED172F}"/>
                    </a:ext>
                  </a:extLst>
                </p:cNvPr>
                <p:cNvCxnSpPr/>
                <p:nvPr/>
              </p:nvCxnSpPr>
              <p:spPr>
                <a:xfrm>
                  <a:off x="6108700" y="8763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723AEE8C-A2C6-6322-F33B-4104104D408D}"/>
                    </a:ext>
                  </a:extLst>
                </p:cNvPr>
                <p:cNvCxnSpPr/>
                <p:nvPr/>
              </p:nvCxnSpPr>
              <p:spPr>
                <a:xfrm>
                  <a:off x="6108700" y="965200"/>
                  <a:ext cx="3556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00DE5F21-EE06-43A4-7ED3-8D589E001F0B}"/>
                  </a:ext>
                </a:extLst>
              </p:cNvPr>
              <p:cNvSpPr/>
              <p:nvPr/>
            </p:nvSpPr>
            <p:spPr>
              <a:xfrm>
                <a:off x="3129788" y="6604000"/>
                <a:ext cx="3588512" cy="508000"/>
              </a:xfrm>
              <a:prstGeom prst="roundRect">
                <a:avLst>
                  <a:gd name="adj" fmla="val 5000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グラフィックス 11" descr="カメラ 単色塗りつぶし">
                <a:extLst>
                  <a:ext uri="{FF2B5EF4-FFF2-40B4-BE49-F238E27FC236}">
                    <a16:creationId xmlns:a16="http://schemas.microsoft.com/office/drawing/2014/main" id="{56055026-A754-0131-B23E-11EDC54A42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77406" y="6650037"/>
                <a:ext cx="407194" cy="407194"/>
              </a:xfrm>
              <a:prstGeom prst="rect">
                <a:avLst/>
              </a:prstGeom>
            </p:spPr>
          </p:pic>
          <p:sp>
            <p:nvSpPr>
              <p:cNvPr id="13" name="四角形: 角を丸くする 12">
                <a:extLst>
                  <a:ext uri="{FF2B5EF4-FFF2-40B4-BE49-F238E27FC236}">
                    <a16:creationId xmlns:a16="http://schemas.microsoft.com/office/drawing/2014/main" id="{A403F6CA-145F-63B8-6C36-A27A296E94F6}"/>
                  </a:ext>
                </a:extLst>
              </p:cNvPr>
              <p:cNvSpPr/>
              <p:nvPr/>
            </p:nvSpPr>
            <p:spPr>
              <a:xfrm>
                <a:off x="4902200" y="6718300"/>
                <a:ext cx="1612900" cy="292100"/>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466895E6-E8FE-CEF2-8603-CE853E3E6123}"/>
                  </a:ext>
                </a:extLst>
              </p:cNvPr>
              <p:cNvSpPr/>
              <p:nvPr/>
            </p:nvSpPr>
            <p:spPr>
              <a:xfrm>
                <a:off x="3886200" y="6756400"/>
                <a:ext cx="355600" cy="254000"/>
              </a:xfrm>
              <a:prstGeom prst="rect">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a:extLst>
                  <a:ext uri="{FF2B5EF4-FFF2-40B4-BE49-F238E27FC236}">
                    <a16:creationId xmlns:a16="http://schemas.microsoft.com/office/drawing/2014/main" id="{E56B4D35-043C-18F2-9BF5-4738AA31D392}"/>
                  </a:ext>
                </a:extLst>
              </p:cNvPr>
              <p:cNvSpPr/>
              <p:nvPr/>
            </p:nvSpPr>
            <p:spPr>
              <a:xfrm>
                <a:off x="3924300" y="6781800"/>
                <a:ext cx="127000" cy="1778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E4DE13DE-C399-D5A8-90ED-079AE29EB541}"/>
                  </a:ext>
                </a:extLst>
              </p:cNvPr>
              <p:cNvSpPr/>
              <p:nvPr/>
            </p:nvSpPr>
            <p:spPr>
              <a:xfrm>
                <a:off x="4051300" y="6883400"/>
                <a:ext cx="152400" cy="76200"/>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マイル 16">
                <a:extLst>
                  <a:ext uri="{FF2B5EF4-FFF2-40B4-BE49-F238E27FC236}">
                    <a16:creationId xmlns:a16="http://schemas.microsoft.com/office/drawing/2014/main" id="{9ED5EC32-E718-3B9E-257E-03D5497CA710}"/>
                  </a:ext>
                </a:extLst>
              </p:cNvPr>
              <p:cNvSpPr/>
              <p:nvPr/>
            </p:nvSpPr>
            <p:spPr>
              <a:xfrm>
                <a:off x="6223000" y="6769100"/>
                <a:ext cx="215900" cy="215900"/>
              </a:xfrm>
              <a:prstGeom prst="smileyFace">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吹き出し: 角を丸めた四角形 22">
              <a:extLst>
                <a:ext uri="{FF2B5EF4-FFF2-40B4-BE49-F238E27FC236}">
                  <a16:creationId xmlns:a16="http://schemas.microsoft.com/office/drawing/2014/main" id="{487803F3-0388-352C-895A-927D42C7310A}"/>
                </a:ext>
              </a:extLst>
            </p:cNvPr>
            <p:cNvSpPr/>
            <p:nvPr/>
          </p:nvSpPr>
          <p:spPr>
            <a:xfrm flipH="1">
              <a:off x="3195213" y="1106625"/>
              <a:ext cx="2775204" cy="812292"/>
            </a:xfrm>
            <a:prstGeom prst="wedgeRoundRectCallout">
              <a:avLst>
                <a:gd name="adj1" fmla="val -63115"/>
                <a:gd name="adj2" fmla="val -26591"/>
                <a:gd name="adj3" fmla="val 16667"/>
              </a:avLst>
            </a:prstGeom>
            <a:solidFill>
              <a:srgbClr val="ECF2DD"/>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すごい！</a:t>
              </a: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500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万円になってるよ！出金したいんだけど</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5" name="吹き出し: 角を丸めた四角形 24">
              <a:extLst>
                <a:ext uri="{FF2B5EF4-FFF2-40B4-BE49-F238E27FC236}">
                  <a16:creationId xmlns:a16="http://schemas.microsoft.com/office/drawing/2014/main" id="{635EB3A5-E713-DB47-B130-8DCD6D8212F7}"/>
                </a:ext>
              </a:extLst>
            </p:cNvPr>
            <p:cNvSpPr/>
            <p:nvPr/>
          </p:nvSpPr>
          <p:spPr>
            <a:xfrm>
              <a:off x="3292823" y="2908000"/>
              <a:ext cx="2859024" cy="491236"/>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調整手数料</a:t>
              </a: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50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万円が要るの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6" name="吹き出し: 角を丸めた四角形 25">
              <a:extLst>
                <a:ext uri="{FF2B5EF4-FFF2-40B4-BE49-F238E27FC236}">
                  <a16:creationId xmlns:a16="http://schemas.microsoft.com/office/drawing/2014/main" id="{450611BF-CEAA-93FC-FE79-79DD38780BDE}"/>
                </a:ext>
              </a:extLst>
            </p:cNvPr>
            <p:cNvSpPr/>
            <p:nvPr/>
          </p:nvSpPr>
          <p:spPr>
            <a:xfrm>
              <a:off x="3340607" y="3834057"/>
              <a:ext cx="2859024" cy="491236"/>
            </a:xfrm>
            <a:prstGeom prst="wedgeRoundRectCallout">
              <a:avLst>
                <a:gd name="adj1" fmla="val -63115"/>
                <a:gd name="adj2" fmla="val -26591"/>
                <a:gd name="adj3" fmla="val 16667"/>
              </a:avLst>
            </a:prstGeom>
            <a:solidFill>
              <a:schemeClr val="bg1"/>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税金が</a:t>
              </a:r>
              <a:r>
                <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rPr>
                <a:t>50</a:t>
              </a: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万円かかるの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7" name="吹き出し: 角を丸めた四角形 26">
              <a:extLst>
                <a:ext uri="{FF2B5EF4-FFF2-40B4-BE49-F238E27FC236}">
                  <a16:creationId xmlns:a16="http://schemas.microsoft.com/office/drawing/2014/main" id="{EE171205-6666-2C6E-AB0E-FEA779D526C7}"/>
                </a:ext>
              </a:extLst>
            </p:cNvPr>
            <p:cNvSpPr/>
            <p:nvPr/>
          </p:nvSpPr>
          <p:spPr>
            <a:xfrm flipH="1">
              <a:off x="2921721" y="4437262"/>
              <a:ext cx="3316406" cy="661166"/>
            </a:xfrm>
            <a:prstGeom prst="wedgeRoundRectCallout">
              <a:avLst>
                <a:gd name="adj1" fmla="val -56531"/>
                <a:gd name="adj2" fmla="val -25111"/>
                <a:gd name="adj3" fmla="val 16667"/>
              </a:avLst>
            </a:prstGeom>
            <a:solidFill>
              <a:srgbClr val="ECF2DD"/>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全然入金が無いし、借金もできない！もう支払えないよ！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8" name="吹き出し: 角を丸めた四角形 27">
              <a:extLst>
                <a:ext uri="{FF2B5EF4-FFF2-40B4-BE49-F238E27FC236}">
                  <a16:creationId xmlns:a16="http://schemas.microsoft.com/office/drawing/2014/main" id="{A6C4772A-5AF8-6E04-3367-111A7E5AAD2E}"/>
                </a:ext>
              </a:extLst>
            </p:cNvPr>
            <p:cNvSpPr/>
            <p:nvPr/>
          </p:nvSpPr>
          <p:spPr>
            <a:xfrm flipH="1">
              <a:off x="2951218" y="5217460"/>
              <a:ext cx="3261064" cy="440526"/>
            </a:xfrm>
            <a:prstGeom prst="wedgeRoundRectCallout">
              <a:avLst>
                <a:gd name="adj1" fmla="val -56000"/>
                <a:gd name="adj2" fmla="val -23493"/>
                <a:gd name="adj3" fmla="val 16667"/>
              </a:avLst>
            </a:prstGeom>
            <a:solidFill>
              <a:srgbClr val="ECF2DD"/>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あれ？サギ子ちゃん？返事してよ</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p:txBody>
        </p:sp>
        <p:sp>
          <p:nvSpPr>
            <p:cNvPr id="29" name="四角形: 角を丸くする 28">
              <a:extLst>
                <a:ext uri="{FF2B5EF4-FFF2-40B4-BE49-F238E27FC236}">
                  <a16:creationId xmlns:a16="http://schemas.microsoft.com/office/drawing/2014/main" id="{7CF25833-C676-0F77-FE10-9024C6BE4CA8}"/>
                </a:ext>
              </a:extLst>
            </p:cNvPr>
            <p:cNvSpPr/>
            <p:nvPr/>
          </p:nvSpPr>
          <p:spPr>
            <a:xfrm flipH="1">
              <a:off x="3032077" y="5812423"/>
              <a:ext cx="3261064" cy="440526"/>
            </a:xfrm>
            <a:prstGeom prst="roundRect">
              <a:avLst/>
            </a:prstGeom>
            <a:solidFill>
              <a:schemeClr val="accent3">
                <a:lumMod val="60000"/>
                <a:lumOff val="40000"/>
              </a:schemeClr>
            </a:solidFill>
            <a:ln>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b="1" dirty="0">
                  <a:solidFill>
                    <a:sysClr val="windowText" lastClr="000000"/>
                  </a:solidFill>
                  <a:latin typeface="BIZ UDPゴシック" panose="020B0400000000000000" pitchFamily="50" charset="-128"/>
                  <a:ea typeface="BIZ UDPゴシック" panose="020B0400000000000000" pitchFamily="50" charset="-128"/>
                </a:rPr>
                <a:t>サギ子さんはサヨナラしました</a:t>
              </a:r>
              <a:endParaRPr kumimoji="1" lang="en-US" altLang="ja-JP" sz="1600" b="1" dirty="0">
                <a:solidFill>
                  <a:sysClr val="windowText" lastClr="000000"/>
                </a:solidFill>
                <a:latin typeface="BIZ UDPゴシック" panose="020B0400000000000000" pitchFamily="50" charset="-128"/>
                <a:ea typeface="BIZ UDPゴシック" panose="020B0400000000000000" pitchFamily="50" charset="-128"/>
              </a:endParaRPr>
            </a:p>
          </p:txBody>
        </p:sp>
      </p:grpSp>
      <p:pic>
        <p:nvPicPr>
          <p:cNvPr id="31" name="図 30" descr="男性の顔の絵&#10;&#10;低い精度で自動的に生成された説明">
            <a:extLst>
              <a:ext uri="{FF2B5EF4-FFF2-40B4-BE49-F238E27FC236}">
                <a16:creationId xmlns:a16="http://schemas.microsoft.com/office/drawing/2014/main" id="{53D21A26-6B74-B17C-AC0C-0D53A65C0F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667" y="3875964"/>
            <a:ext cx="2898022" cy="3683711"/>
          </a:xfrm>
          <a:prstGeom prst="rect">
            <a:avLst/>
          </a:prstGeom>
        </p:spPr>
      </p:pic>
      <p:sp>
        <p:nvSpPr>
          <p:cNvPr id="32" name="正方形/長方形 31">
            <a:extLst>
              <a:ext uri="{FF2B5EF4-FFF2-40B4-BE49-F238E27FC236}">
                <a16:creationId xmlns:a16="http://schemas.microsoft.com/office/drawing/2014/main" id="{E1B47905-2498-049C-101A-17E3329D3384}"/>
              </a:ext>
            </a:extLst>
          </p:cNvPr>
          <p:cNvSpPr/>
          <p:nvPr/>
        </p:nvSpPr>
        <p:spPr>
          <a:xfrm rot="20556684">
            <a:off x="775414" y="6550991"/>
            <a:ext cx="1321196" cy="400110"/>
          </a:xfrm>
          <a:prstGeom prst="rect">
            <a:avLst/>
          </a:prstGeom>
          <a:noFill/>
        </p:spPr>
        <p:txBody>
          <a:bodyPr wrap="none" lIns="91440" tIns="45720" rIns="91440" bIns="45720">
            <a:spAutoFit/>
          </a:bodyPr>
          <a:lstStyle/>
          <a:p>
            <a:r>
              <a:rPr lang="ja-JP" altLang="en-US" sz="2000" dirty="0">
                <a:ln w="57150">
                  <a:solidFill>
                    <a:schemeClr val="bg1"/>
                  </a:solidFill>
                </a:ln>
                <a:solidFill>
                  <a:schemeClr val="bg1"/>
                </a:solidFill>
                <a:latin typeface="Meiryo UI" panose="020B0604030504040204" pitchFamily="50" charset="-128"/>
                <a:ea typeface="Meiryo UI" panose="020B0604030504040204" pitchFamily="50" charset="-128"/>
              </a:rPr>
              <a:t>あ・ば・よ！</a:t>
            </a:r>
            <a:endParaRPr lang="ja-JP" altLang="en-US" sz="2000" b="0" cap="none" spc="0" dirty="0">
              <a:ln w="57150">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3114F19-8C87-35EE-DC83-91C21E96EF13}"/>
              </a:ext>
            </a:extLst>
          </p:cNvPr>
          <p:cNvSpPr/>
          <p:nvPr/>
        </p:nvSpPr>
        <p:spPr>
          <a:xfrm rot="20556684">
            <a:off x="777687" y="6548205"/>
            <a:ext cx="1321196" cy="400110"/>
          </a:xfrm>
          <a:prstGeom prst="rect">
            <a:avLst/>
          </a:prstGeom>
          <a:noFill/>
        </p:spPr>
        <p:txBody>
          <a:bodyPr wrap="none" lIns="91440" tIns="45720" rIns="91440" bIns="45720">
            <a:spAutoFit/>
          </a:bodyPr>
          <a:lstStyle/>
          <a:p>
            <a:r>
              <a:rPr lang="ja-JP" altLang="en-US" sz="2000" dirty="0">
                <a:ln w="0"/>
                <a:latin typeface="Meiryo UI" panose="020B0604030504040204" pitchFamily="50" charset="-128"/>
                <a:ea typeface="Meiryo UI" panose="020B0604030504040204" pitchFamily="50" charset="-128"/>
              </a:rPr>
              <a:t>あ・ば・よ！</a:t>
            </a:r>
            <a:endParaRPr lang="ja-JP" altLang="en-US" sz="2000" b="0" cap="none" spc="0" dirty="0">
              <a:ln w="0"/>
              <a:solidFill>
                <a:schemeClr val="tx1"/>
              </a:solidFill>
              <a:latin typeface="Meiryo UI" panose="020B0604030504040204" pitchFamily="50" charset="-128"/>
              <a:ea typeface="Meiryo UI" panose="020B0604030504040204" pitchFamily="50" charset="-128"/>
            </a:endParaRPr>
          </a:p>
        </p:txBody>
      </p:sp>
      <p:pic>
        <p:nvPicPr>
          <p:cNvPr id="36" name="図 35" descr="人の顔の絵&#10;&#10;低い精度で自動的に生成された説明">
            <a:extLst>
              <a:ext uri="{FF2B5EF4-FFF2-40B4-BE49-F238E27FC236}">
                <a16:creationId xmlns:a16="http://schemas.microsoft.com/office/drawing/2014/main" id="{55B5C328-0C5A-1B8E-0875-56F7C80AE8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5483" y="2140421"/>
            <a:ext cx="3067863" cy="3864593"/>
          </a:xfrm>
          <a:prstGeom prst="rect">
            <a:avLst/>
          </a:prstGeom>
        </p:spPr>
      </p:pic>
      <p:sp>
        <p:nvSpPr>
          <p:cNvPr id="44" name="波線 43">
            <a:extLst>
              <a:ext uri="{FF2B5EF4-FFF2-40B4-BE49-F238E27FC236}">
                <a16:creationId xmlns:a16="http://schemas.microsoft.com/office/drawing/2014/main" id="{67ED222E-140B-009D-512C-038D8D86AE49}"/>
              </a:ext>
            </a:extLst>
          </p:cNvPr>
          <p:cNvSpPr/>
          <p:nvPr/>
        </p:nvSpPr>
        <p:spPr>
          <a:xfrm rot="20690109">
            <a:off x="7492621" y="955342"/>
            <a:ext cx="1624084" cy="1146412"/>
          </a:xfrm>
          <a:prstGeom prst="wav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latin typeface="Meiryo UI" panose="020B0604030504040204" pitchFamily="50" charset="-128"/>
                <a:ea typeface="Meiryo UI" panose="020B0604030504040204" pitchFamily="50" charset="-128"/>
              </a:rPr>
              <a:t>借金</a:t>
            </a:r>
            <a:endParaRPr kumimoji="1" lang="ja-JP" altLang="en-US" dirty="0">
              <a:latin typeface="Meiryo UI" panose="020B0604030504040204" pitchFamily="50" charset="-128"/>
              <a:ea typeface="Meiryo UI" panose="020B0604030504040204" pitchFamily="50" charset="-128"/>
            </a:endParaRPr>
          </a:p>
        </p:txBody>
      </p:sp>
      <p:sp>
        <p:nvSpPr>
          <p:cNvPr id="45" name="波線 44">
            <a:extLst>
              <a:ext uri="{FF2B5EF4-FFF2-40B4-BE49-F238E27FC236}">
                <a16:creationId xmlns:a16="http://schemas.microsoft.com/office/drawing/2014/main" id="{F4FE9C32-FD1B-F775-A2DC-984DDA6EB803}"/>
              </a:ext>
            </a:extLst>
          </p:cNvPr>
          <p:cNvSpPr/>
          <p:nvPr/>
        </p:nvSpPr>
        <p:spPr>
          <a:xfrm rot="1620328">
            <a:off x="8518477" y="1940256"/>
            <a:ext cx="1624084" cy="1146412"/>
          </a:xfrm>
          <a:prstGeom prst="wave">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latin typeface="Meiryo UI" panose="020B0604030504040204" pitchFamily="50" charset="-128"/>
                <a:ea typeface="Meiryo UI" panose="020B0604030504040204" pitchFamily="50" charset="-128"/>
              </a:rPr>
              <a:t>借金</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6" name="波線 45">
            <a:extLst>
              <a:ext uri="{FF2B5EF4-FFF2-40B4-BE49-F238E27FC236}">
                <a16:creationId xmlns:a16="http://schemas.microsoft.com/office/drawing/2014/main" id="{1B8157CF-C313-F2CD-CFAF-66FAA39017A1}"/>
              </a:ext>
            </a:extLst>
          </p:cNvPr>
          <p:cNvSpPr/>
          <p:nvPr/>
        </p:nvSpPr>
        <p:spPr>
          <a:xfrm rot="19850374">
            <a:off x="7401636" y="5859438"/>
            <a:ext cx="1624084" cy="1146412"/>
          </a:xfrm>
          <a:prstGeom prst="wave">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Meiryo UI" panose="020B0604030504040204" pitchFamily="50" charset="-128"/>
                <a:ea typeface="Meiryo UI" panose="020B0604030504040204" pitchFamily="50" charset="-128"/>
              </a:rPr>
              <a:t>督促</a:t>
            </a:r>
            <a:endParaRPr kumimoji="1" lang="ja-JP" altLang="en-US" dirty="0">
              <a:solidFill>
                <a:schemeClr val="tx1"/>
              </a:solidFill>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ED6D3D88-9CE5-DEA1-DA4C-6D36CAE16C63}"/>
              </a:ext>
            </a:extLst>
          </p:cNvPr>
          <p:cNvPicPr>
            <a:picLocks noChangeAspect="1"/>
          </p:cNvPicPr>
          <p:nvPr/>
        </p:nvPicPr>
        <p:blipFill>
          <a:blip r:embed="rId7"/>
          <a:stretch>
            <a:fillRect/>
          </a:stretch>
        </p:blipFill>
        <p:spPr>
          <a:xfrm>
            <a:off x="5857973" y="2428907"/>
            <a:ext cx="637428" cy="544470"/>
          </a:xfrm>
          <a:prstGeom prst="rect">
            <a:avLst/>
          </a:prstGeom>
        </p:spPr>
      </p:pic>
      <p:pic>
        <p:nvPicPr>
          <p:cNvPr id="7" name="図 6">
            <a:extLst>
              <a:ext uri="{FF2B5EF4-FFF2-40B4-BE49-F238E27FC236}">
                <a16:creationId xmlns:a16="http://schemas.microsoft.com/office/drawing/2014/main" id="{91AFF1BF-9B43-2BDE-4ED9-D5AE470C253F}"/>
              </a:ext>
            </a:extLst>
          </p:cNvPr>
          <p:cNvPicPr>
            <a:picLocks noChangeAspect="1"/>
          </p:cNvPicPr>
          <p:nvPr/>
        </p:nvPicPr>
        <p:blipFill>
          <a:blip r:embed="rId7"/>
          <a:stretch>
            <a:fillRect/>
          </a:stretch>
        </p:blipFill>
        <p:spPr>
          <a:xfrm>
            <a:off x="5833392" y="3392469"/>
            <a:ext cx="637428" cy="544470"/>
          </a:xfrm>
          <a:prstGeom prst="rect">
            <a:avLst/>
          </a:prstGeom>
        </p:spPr>
      </p:pic>
    </p:spTree>
    <p:extLst>
      <p:ext uri="{BB962C8B-B14F-4D97-AF65-F5344CB8AC3E}">
        <p14:creationId xmlns:p14="http://schemas.microsoft.com/office/powerpoint/2010/main" val="3964460620"/>
      </p:ext>
    </p:extLst>
  </p:cSld>
  <p:clrMapOvr>
    <a:masterClrMapping/>
  </p:clrMapOvr>
  <mc:AlternateContent xmlns:mc="http://schemas.openxmlformats.org/markup-compatibility/2006" xmlns:p14="http://schemas.microsoft.com/office/powerpoint/2010/main">
    <mc:Choice Requires="p14">
      <p:transition spd="slow" p14:dur="2000" advTm="4595"/>
    </mc:Choice>
    <mc:Fallback xmlns="">
      <p:transition spd="slow" advTm="459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2E198876-CD62-68CA-AFE1-549D96CB030C}"/>
              </a:ext>
            </a:extLst>
          </p:cNvPr>
          <p:cNvSpPr/>
          <p:nvPr/>
        </p:nvSpPr>
        <p:spPr>
          <a:xfrm>
            <a:off x="1385454" y="3394365"/>
            <a:ext cx="8215746" cy="4003962"/>
          </a:xfrm>
          <a:prstGeom prst="roundRect">
            <a:avLst>
              <a:gd name="adj" fmla="val 4490"/>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F6EF4227-851A-CA22-926F-3D48B81D1E89}"/>
              </a:ext>
            </a:extLst>
          </p:cNvPr>
          <p:cNvSpPr txBox="1"/>
          <p:nvPr/>
        </p:nvSpPr>
        <p:spPr>
          <a:xfrm>
            <a:off x="1070609" y="831273"/>
            <a:ext cx="8890809" cy="2542940"/>
          </a:xfrm>
          <a:prstGeom prst="rect">
            <a:avLst/>
          </a:prstGeom>
          <a:noFill/>
        </p:spPr>
        <p:txBody>
          <a:bodyPr wrap="square" rtlCol="0">
            <a:spAutoFit/>
          </a:bodyPr>
          <a:lstStyle/>
          <a:p>
            <a:pPr marL="342900" indent="-342900">
              <a:lnSpc>
                <a:spcPct val="120000"/>
              </a:lnSpc>
              <a:buFont typeface="Wingdings" panose="05000000000000000000" pitchFamily="2" charset="2"/>
              <a:buChar char="Ø"/>
            </a:pPr>
            <a:r>
              <a:rPr kumimoji="1" lang="ja-JP" altLang="en-US" sz="2200" dirty="0">
                <a:latin typeface="BIZ UDPゴシック" panose="020B0400000000000000" pitchFamily="50" charset="-128"/>
                <a:ea typeface="BIZ UDPゴシック" panose="020B0400000000000000" pitchFamily="50" charset="-128"/>
              </a:rPr>
              <a:t>マッチングアプリや出会い系サイト等を利用する際は規約をよく読み、規約違反を促すような誘いは絶対に断る</a:t>
            </a:r>
            <a:endParaRPr kumimoji="1" lang="en-US" altLang="ja-JP" sz="2200" dirty="0">
              <a:latin typeface="BIZ UDPゴシック" panose="020B0400000000000000" pitchFamily="50" charset="-128"/>
              <a:ea typeface="BIZ UDPゴシック" panose="020B0400000000000000" pitchFamily="50" charset="-128"/>
            </a:endParaRPr>
          </a:p>
          <a:p>
            <a:pPr marL="342900" indent="-342900">
              <a:lnSpc>
                <a:spcPct val="120000"/>
              </a:lnSpc>
              <a:buFont typeface="Wingdings" panose="05000000000000000000" pitchFamily="2" charset="2"/>
              <a:buChar char="Ø"/>
            </a:pPr>
            <a:r>
              <a:rPr kumimoji="1" lang="ja-JP" altLang="en-US" sz="2200" dirty="0">
                <a:latin typeface="BIZ UDPゴシック" panose="020B0400000000000000" pitchFamily="50" charset="-128"/>
                <a:ea typeface="BIZ UDPゴシック" panose="020B0400000000000000" pitchFamily="50" charset="-128"/>
              </a:rPr>
              <a:t>マッチングアプリ等で出会った人から金銭の支払いを伴うような誘いをされた場合は断る</a:t>
            </a:r>
            <a:endParaRPr kumimoji="1" lang="en-US" altLang="ja-JP" sz="2200" dirty="0">
              <a:latin typeface="BIZ UDPゴシック" panose="020B0400000000000000" pitchFamily="50" charset="-128"/>
              <a:ea typeface="BIZ UDPゴシック" panose="020B0400000000000000" pitchFamily="50" charset="-128"/>
            </a:endParaRPr>
          </a:p>
          <a:p>
            <a:pPr marL="342900" indent="-342900">
              <a:lnSpc>
                <a:spcPct val="120000"/>
              </a:lnSpc>
              <a:buFont typeface="Wingdings" panose="05000000000000000000" pitchFamily="2" charset="2"/>
              <a:buChar char="Ø"/>
            </a:pPr>
            <a:r>
              <a:rPr kumimoji="1" lang="ja-JP" altLang="en-US" sz="2200" dirty="0">
                <a:latin typeface="BIZ UDPゴシック" panose="020B0400000000000000" pitchFamily="50" charset="-128"/>
                <a:ea typeface="BIZ UDPゴシック" panose="020B0400000000000000" pitchFamily="50" charset="-128"/>
              </a:rPr>
              <a:t>安易に個人情報や身分証の画像を送らない（伝えない）</a:t>
            </a:r>
            <a:endParaRPr kumimoji="1" lang="en-US" altLang="ja-JP" sz="2200" dirty="0">
              <a:latin typeface="BIZ UDPゴシック" panose="020B0400000000000000" pitchFamily="50" charset="-128"/>
              <a:ea typeface="BIZ UDPゴシック" panose="020B0400000000000000" pitchFamily="50" charset="-128"/>
            </a:endParaRPr>
          </a:p>
          <a:p>
            <a:pPr marL="342900" indent="-342900">
              <a:lnSpc>
                <a:spcPct val="120000"/>
              </a:lnSpc>
              <a:buFont typeface="Wingdings" panose="05000000000000000000" pitchFamily="2" charset="2"/>
              <a:buChar char="Ø"/>
            </a:pPr>
            <a:r>
              <a:rPr kumimoji="1" lang="ja-JP" altLang="en-US" sz="2200" dirty="0">
                <a:latin typeface="BIZ UDPゴシック" panose="020B0400000000000000" pitchFamily="50" charset="-128"/>
                <a:ea typeface="BIZ UDPゴシック" panose="020B0400000000000000" pitchFamily="50" charset="-128"/>
              </a:rPr>
              <a:t>借金を促されたら断固として断り、連絡を絶つ</a:t>
            </a:r>
          </a:p>
        </p:txBody>
      </p:sp>
      <p:sp>
        <p:nvSpPr>
          <p:cNvPr id="5" name="テキスト ボックス 4">
            <a:extLst>
              <a:ext uri="{FF2B5EF4-FFF2-40B4-BE49-F238E27FC236}">
                <a16:creationId xmlns:a16="http://schemas.microsoft.com/office/drawing/2014/main" id="{3F446B5D-558A-522B-81DE-2D7CDE59147E}"/>
              </a:ext>
            </a:extLst>
          </p:cNvPr>
          <p:cNvSpPr txBox="1"/>
          <p:nvPr/>
        </p:nvSpPr>
        <p:spPr>
          <a:xfrm>
            <a:off x="1772452" y="3495349"/>
            <a:ext cx="7415794" cy="3808415"/>
          </a:xfrm>
          <a:prstGeom prst="rect">
            <a:avLst/>
          </a:prstGeom>
          <a:noFill/>
        </p:spPr>
        <p:txBody>
          <a:bodyPr wrap="square" rtlCol="0">
            <a:spAutoFit/>
          </a:bodyPr>
          <a:lstStyle/>
          <a:p>
            <a:pPr>
              <a:lnSpc>
                <a:spcPct val="120000"/>
              </a:lnSpc>
            </a:pPr>
            <a:r>
              <a:rPr kumimoji="1" lang="ja-JP" altLang="en-US" sz="2000" b="1" dirty="0">
                <a:latin typeface="BIZ UDPゴシック" panose="020B0400000000000000" pitchFamily="50" charset="-128"/>
                <a:ea typeface="BIZ UDPゴシック" panose="020B0400000000000000" pitchFamily="50" charset="-128"/>
              </a:rPr>
              <a:t>補足</a:t>
            </a:r>
            <a:endParaRPr kumimoji="1" lang="en-US" altLang="ja-JP" sz="2000" b="1" dirty="0">
              <a:latin typeface="BIZ UDPゴシック" panose="020B0400000000000000" pitchFamily="50" charset="-128"/>
              <a:ea typeface="BIZ UDPゴシック" panose="020B0400000000000000" pitchFamily="50" charset="-128"/>
            </a:endParaRPr>
          </a:p>
          <a:p>
            <a:pPr marL="285750" lvl="0" indent="-285750">
              <a:lnSpc>
                <a:spcPct val="110000"/>
              </a:lnSpc>
              <a:buFont typeface="Arial" panose="020B0604020202020204" pitchFamily="34" charset="0"/>
              <a:buChar char="•"/>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暗号資産交換業者は金融庁への登録が義務付けられています。</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lvl="0" indent="-285750">
              <a:lnSpc>
                <a:spcPct val="110000"/>
              </a:lnSpc>
              <a:buFont typeface="Arial" panose="020B0604020202020204" pitchFamily="34" charset="0"/>
              <a:buChar char="•"/>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ＦＸ取引</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など</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を業として行うには、金融商品取引業の登録</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必要です。</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しかし、中には</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登録業者である」とかたって勧誘する</a:t>
            </a: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ケースがあります。</a:t>
            </a:r>
            <a:endPar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相手の言う事をうのみにせず、</a:t>
            </a:r>
            <a:b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br>
            <a:r>
              <a:rPr lang="ja-JP" altLang="en-US" b="1"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金融庁のウェブサイトで本当に登録業者かどうか自分で確認</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しましょう。</a:t>
            </a:r>
            <a:endParaRPr lang="en-US" altLang="ja-JP" sz="2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ja-JP" altLang="en-US"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▼（特に</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SNS</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で）勧誘してきた相手から告げられた情報（業者名、登録番号、連絡先）と、 </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金融庁</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HP</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に掲載している登録情報が一致しているかどうかを確認</a:t>
            </a:r>
            <a:b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b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▼金融庁</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HP</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に掲載している事業者の登録情報の電話番号に電話をし、勧誘者が在籍</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（実在）しているか確認</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20000"/>
              </a:lnSpc>
            </a:pP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参考：金融庁「ＦＸ取引・暗号資産投資の勧誘」にご注意！！</a:t>
            </a:r>
          </a:p>
          <a:p>
            <a:pPr>
              <a:lnSpc>
                <a:spcPct val="120000"/>
              </a:lnSpc>
            </a:pP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https://www.fsa.go.jp/ordinary/chuui/husyouseikanyuu.html</a:t>
            </a:r>
            <a:endPar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51E15D9E-1F35-2DE0-B289-0BE5CA15D013}"/>
              </a:ext>
            </a:extLst>
          </p:cNvPr>
          <p:cNvSpPr/>
          <p:nvPr/>
        </p:nvSpPr>
        <p:spPr>
          <a:xfrm>
            <a:off x="1263735" y="128760"/>
            <a:ext cx="2234906" cy="646331"/>
          </a:xfrm>
          <a:prstGeom prst="rect">
            <a:avLst/>
          </a:prstGeom>
          <a:noFill/>
        </p:spPr>
        <p:txBody>
          <a:bodyPr wrap="none" lIns="91440" tIns="45720" rIns="91440" bIns="45720">
            <a:spAutoFit/>
          </a:bodyPr>
          <a:lstStyle/>
          <a:p>
            <a:pPr algn="ctr"/>
            <a:r>
              <a:rPr lang="ja-JP" altLang="en-US" sz="36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アドバイス</a:t>
            </a:r>
            <a:endParaRPr lang="en-US" altLang="ja-JP" sz="3600" b="0" cap="none" spc="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6" name="図 5" descr="挿絵 が含まれている画像&#10;&#10;自動的に生成された説明">
            <a:extLst>
              <a:ext uri="{FF2B5EF4-FFF2-40B4-BE49-F238E27FC236}">
                <a16:creationId xmlns:a16="http://schemas.microsoft.com/office/drawing/2014/main" id="{7414A635-9CEE-96B8-7623-05F46403F02B}"/>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000" b="95429" l="5400" r="93600">
                        <a14:foregroundMark x1="59600" y1="7000" x2="51200" y2="74857"/>
                        <a14:foregroundMark x1="56600" y1="11429" x2="29800" y2="29857"/>
                        <a14:foregroundMark x1="29800" y1="29857" x2="29800" y2="29857"/>
                        <a14:foregroundMark x1="48200" y1="16143" x2="49200" y2="29143"/>
                        <a14:foregroundMark x1="62600" y1="94429" x2="60600" y2="89000"/>
                        <a14:foregroundMark x1="23000" y1="95714" x2="23400" y2="92857"/>
                        <a14:foregroundMark x1="5600" y1="78000" x2="13600" y2="77143"/>
                        <a14:foregroundMark x1="93600" y1="22429" x2="92600" y2="25143"/>
                      </a14:backgroundRemoval>
                    </a14:imgEffect>
                  </a14:imgLayer>
                </a14:imgProps>
              </a:ext>
              <a:ext uri="{28A0092B-C50C-407E-A947-70E740481C1C}">
                <a14:useLocalDpi xmlns:a14="http://schemas.microsoft.com/office/drawing/2010/main" val="0"/>
              </a:ext>
            </a:extLst>
          </a:blip>
          <a:stretch>
            <a:fillRect/>
          </a:stretch>
        </p:blipFill>
        <p:spPr>
          <a:xfrm flipH="1">
            <a:off x="8740596" y="5488477"/>
            <a:ext cx="1541555" cy="1934730"/>
          </a:xfrm>
          <a:prstGeom prst="rect">
            <a:avLst/>
          </a:prstGeom>
        </p:spPr>
      </p:pic>
    </p:spTree>
    <p:extLst>
      <p:ext uri="{BB962C8B-B14F-4D97-AF65-F5344CB8AC3E}">
        <p14:creationId xmlns:p14="http://schemas.microsoft.com/office/powerpoint/2010/main" val="408063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D22372F9-473B-28BE-5B18-AD3793EE0829}"/>
              </a:ext>
            </a:extLst>
          </p:cNvPr>
          <p:cNvSpPr>
            <a:spLocks noChangeArrowheads="1"/>
          </p:cNvSpPr>
          <p:nvPr/>
        </p:nvSpPr>
        <p:spPr bwMode="auto">
          <a:xfrm>
            <a:off x="811162" y="5297009"/>
            <a:ext cx="9512710" cy="2148450"/>
          </a:xfrm>
          <a:prstGeom prst="rect">
            <a:avLst/>
          </a:prstGeom>
          <a:solidFill>
            <a:schemeClr val="bg1">
              <a:lumMod val="85000"/>
            </a:schemeClr>
          </a:solidFill>
          <a:ln>
            <a:noFill/>
          </a:ln>
          <a:effectLst/>
        </p:spPr>
        <p:txBody>
          <a:bodyPr vert="horz" wrap="square" lIns="144000" tIns="45720" rIns="108000" bIns="180000" numCol="1" anchor="ctr" anchorCtr="0" compatLnSpc="1">
            <a:prstTxWarp prst="textNoShape">
              <a:avLst/>
            </a:prstTxWarp>
            <a:spAutoFit/>
          </a:bodyPr>
          <a:lstStyle/>
          <a:p>
            <a:pPr defTabSz="914400" eaLnBrk="0" fontAlgn="ctr" hangingPunct="0">
              <a:lnSpc>
                <a:spcPct val="130000"/>
              </a:lnSpc>
              <a:spcBef>
                <a:spcPct val="0"/>
              </a:spcBef>
              <a:spcAft>
                <a:spcPct val="0"/>
              </a:spcAft>
            </a:pPr>
            <a:r>
              <a:rPr lang="ja-JP" altLang="en-US" sz="1600" dirty="0">
                <a:latin typeface="+mn-ea"/>
              </a:rPr>
              <a:t>または</a:t>
            </a:r>
            <a:endParaRPr lang="en-US" altLang="ja-JP" sz="1600" dirty="0">
              <a:latin typeface="+mn-ea"/>
            </a:endParaRPr>
          </a:p>
          <a:p>
            <a:pPr defTabSz="914400" eaLnBrk="0" fontAlgn="ctr" hangingPunct="0">
              <a:lnSpc>
                <a:spcPct val="130000"/>
              </a:lnSpc>
              <a:spcBef>
                <a:spcPct val="0"/>
              </a:spcBef>
              <a:spcAft>
                <a:spcPct val="0"/>
              </a:spcAft>
            </a:pPr>
            <a:r>
              <a:rPr lang="ja-JP" altLang="en-US" sz="3200" b="1" dirty="0">
                <a:latin typeface="+mn-ea"/>
              </a:rPr>
              <a:t>埼玉県消費生活支援センター　</a:t>
            </a:r>
            <a:r>
              <a:rPr lang="ja-JP" altLang="en-US" sz="2400" b="1" dirty="0">
                <a:latin typeface="+mn-ea"/>
              </a:rPr>
              <a:t>へご相談ください</a:t>
            </a:r>
            <a:br>
              <a:rPr lang="en-US" altLang="ja-JP" sz="2200" b="1" dirty="0">
                <a:latin typeface="+mn-ea"/>
              </a:rPr>
            </a:br>
            <a:r>
              <a:rPr lang="ja-JP" altLang="en-US" sz="3200" b="1" dirty="0">
                <a:latin typeface="+mn-ea"/>
              </a:rPr>
              <a:t>川口：</a:t>
            </a:r>
            <a:r>
              <a:rPr lang="en-US" altLang="ja-JP" sz="3200" b="1" dirty="0">
                <a:solidFill>
                  <a:srgbClr val="FF0000"/>
                </a:solidFill>
                <a:latin typeface="+mn-ea"/>
              </a:rPr>
              <a:t>048-261-0999</a:t>
            </a:r>
            <a:r>
              <a:rPr lang="ja-JP" altLang="en-US" sz="3200" b="1" dirty="0">
                <a:latin typeface="+mn-ea"/>
              </a:rPr>
              <a:t>／</a:t>
            </a:r>
            <a:r>
              <a:rPr lang="ja-JP" altLang="en-US" sz="2200" b="1" dirty="0">
                <a:latin typeface="+mn-ea"/>
              </a:rPr>
              <a:t> </a:t>
            </a:r>
            <a:r>
              <a:rPr lang="ja-JP" altLang="en-US" sz="3200" b="1" dirty="0">
                <a:latin typeface="+mn-ea"/>
              </a:rPr>
              <a:t>熊谷：</a:t>
            </a:r>
            <a:r>
              <a:rPr lang="en-US" altLang="ja-JP" sz="3200" b="1" dirty="0">
                <a:solidFill>
                  <a:srgbClr val="FF0000"/>
                </a:solidFill>
                <a:latin typeface="+mn-ea"/>
              </a:rPr>
              <a:t>048-524-0999</a:t>
            </a:r>
          </a:p>
          <a:p>
            <a:pPr algn="ctr" defTabSz="914400" eaLnBrk="0" fontAlgn="ctr" hangingPunct="0">
              <a:lnSpc>
                <a:spcPct val="130000"/>
              </a:lnSpc>
              <a:spcBef>
                <a:spcPct val="0"/>
              </a:spcBef>
              <a:spcAft>
                <a:spcPct val="0"/>
              </a:spcAft>
            </a:pPr>
            <a:r>
              <a:rPr lang="ja-JP" altLang="en-US" sz="1600" dirty="0">
                <a:latin typeface="+mn-ea"/>
              </a:rPr>
              <a:t>受付：９</a:t>
            </a:r>
            <a:r>
              <a:rPr lang="en-US" altLang="ja-JP" sz="1600" dirty="0">
                <a:latin typeface="+mn-ea"/>
              </a:rPr>
              <a:t>:00</a:t>
            </a:r>
            <a:r>
              <a:rPr lang="ja-JP" altLang="en-US" sz="1600" dirty="0">
                <a:latin typeface="+mn-ea"/>
              </a:rPr>
              <a:t>～</a:t>
            </a:r>
            <a:r>
              <a:rPr lang="en-US" altLang="ja-JP" sz="1600" dirty="0">
                <a:latin typeface="+mn-ea"/>
              </a:rPr>
              <a:t>16:00</a:t>
            </a:r>
            <a:r>
              <a:rPr lang="ja-JP" altLang="en-US" sz="1600" dirty="0">
                <a:latin typeface="+mn-ea"/>
              </a:rPr>
              <a:t>（月～土）日曜・祝日・</a:t>
            </a:r>
            <a:r>
              <a:rPr lang="en-US" altLang="ja-JP" sz="1600" dirty="0">
                <a:latin typeface="+mn-ea"/>
              </a:rPr>
              <a:t>12</a:t>
            </a:r>
            <a:r>
              <a:rPr lang="ja-JP" altLang="en-US" sz="1600" dirty="0">
                <a:latin typeface="+mn-ea"/>
              </a:rPr>
              <a:t>月</a:t>
            </a:r>
            <a:r>
              <a:rPr lang="en-US" altLang="ja-JP" sz="1600" dirty="0">
                <a:latin typeface="+mn-ea"/>
              </a:rPr>
              <a:t>29</a:t>
            </a:r>
            <a:r>
              <a:rPr lang="ja-JP" altLang="en-US" sz="1600" dirty="0">
                <a:latin typeface="+mn-ea"/>
              </a:rPr>
              <a:t>日～</a:t>
            </a:r>
            <a:r>
              <a:rPr lang="en-US" altLang="ja-JP" sz="1600" dirty="0">
                <a:latin typeface="+mn-ea"/>
              </a:rPr>
              <a:t>1</a:t>
            </a:r>
            <a:r>
              <a:rPr lang="ja-JP" altLang="en-US" sz="1600" dirty="0">
                <a:latin typeface="+mn-ea"/>
              </a:rPr>
              <a:t>月</a:t>
            </a:r>
            <a:r>
              <a:rPr lang="en-US" altLang="ja-JP" sz="1600" dirty="0">
                <a:latin typeface="+mn-ea"/>
              </a:rPr>
              <a:t>3</a:t>
            </a:r>
            <a:r>
              <a:rPr lang="ja-JP" altLang="en-US" sz="1600" dirty="0">
                <a:latin typeface="+mn-ea"/>
              </a:rPr>
              <a:t>日はお休みです</a:t>
            </a:r>
            <a:endParaRPr lang="en-US" altLang="ja-JP" sz="3200" dirty="0">
              <a:latin typeface="+mn-ea"/>
            </a:endParaRPr>
          </a:p>
        </p:txBody>
      </p:sp>
      <p:pic>
        <p:nvPicPr>
          <p:cNvPr id="7" name="Picture 2" descr="https://www.caa.go.jp/policies/policy/local_cooperation/local_consumer_administration/hotline/img/hotline_iyayan.jpg">
            <a:extLst>
              <a:ext uri="{FF2B5EF4-FFF2-40B4-BE49-F238E27FC236}">
                <a16:creationId xmlns:a16="http://schemas.microsoft.com/office/drawing/2014/main" id="{C6ACC76C-EDF3-96C6-2EC3-A5B039F253E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91033" y="2837137"/>
            <a:ext cx="6936826" cy="2312275"/>
          </a:xfrm>
          <a:prstGeom prst="rect">
            <a:avLst/>
          </a:prstGeom>
          <a:noFill/>
          <a:extLst>
            <a:ext uri="{909E8E84-426E-40DD-AFC4-6F175D3DCCD1}">
              <a14:hiddenFill xmlns:a14="http://schemas.microsoft.com/office/drawing/2010/main">
                <a:solidFill>
                  <a:srgbClr val="FFFFFF"/>
                </a:solidFill>
              </a14:hiddenFill>
            </a:ext>
          </a:extLst>
        </p:spPr>
      </p:pic>
      <p:sp>
        <p:nvSpPr>
          <p:cNvPr id="10" name="フリーフォーム: 図形 9">
            <a:extLst>
              <a:ext uri="{FF2B5EF4-FFF2-40B4-BE49-F238E27FC236}">
                <a16:creationId xmlns:a16="http://schemas.microsoft.com/office/drawing/2014/main" id="{FE610015-62D8-B9F8-6594-EA76CC475166}"/>
              </a:ext>
            </a:extLst>
          </p:cNvPr>
          <p:cNvSpPr/>
          <p:nvPr/>
        </p:nvSpPr>
        <p:spPr>
          <a:xfrm flipH="1">
            <a:off x="7993625" y="1327355"/>
            <a:ext cx="2005781" cy="1696064"/>
          </a:xfrm>
          <a:custGeom>
            <a:avLst/>
            <a:gdLst>
              <a:gd name="connsiteX0" fmla="*/ 1010265 w 2020530"/>
              <a:gd name="connsiteY0" fmla="*/ 0 h 1784554"/>
              <a:gd name="connsiteX1" fmla="*/ 0 w 2020530"/>
              <a:gd name="connsiteY1" fmla="*/ 781665 h 1784554"/>
              <a:gd name="connsiteX2" fmla="*/ 1010265 w 2020530"/>
              <a:gd name="connsiteY2" fmla="*/ 1563330 h 1784554"/>
              <a:gd name="connsiteX3" fmla="*/ 1113559 w 2020530"/>
              <a:gd name="connsiteY3" fmla="*/ 1559294 h 1784554"/>
              <a:gd name="connsiteX4" fmla="*/ 1197828 w 2020530"/>
              <a:gd name="connsiteY4" fmla="*/ 1549344 h 1784554"/>
              <a:gd name="connsiteX5" fmla="*/ 1206530 w 2020530"/>
              <a:gd name="connsiteY5" fmla="*/ 1577378 h 1784554"/>
              <a:gd name="connsiteX6" fmla="*/ 1519086 w 2020530"/>
              <a:gd name="connsiteY6" fmla="*/ 1784554 h 1784554"/>
              <a:gd name="connsiteX7" fmla="*/ 1360966 w 2020530"/>
              <a:gd name="connsiteY7" fmla="*/ 1543387 h 1784554"/>
              <a:gd name="connsiteX8" fmla="*/ 1357404 w 2020530"/>
              <a:gd name="connsiteY8" fmla="*/ 1512976 h 1784554"/>
              <a:gd name="connsiteX9" fmla="*/ 1403506 w 2020530"/>
              <a:gd name="connsiteY9" fmla="*/ 1501903 h 1784554"/>
              <a:gd name="connsiteX10" fmla="*/ 2020530 w 2020530"/>
              <a:gd name="connsiteY10" fmla="*/ 781665 h 1784554"/>
              <a:gd name="connsiteX11" fmla="*/ 1010265 w 2020530"/>
              <a:gd name="connsiteY11" fmla="*/ 0 h 178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20530" h="1784554">
                <a:moveTo>
                  <a:pt x="1010265" y="0"/>
                </a:moveTo>
                <a:cubicBezTo>
                  <a:pt x="452311" y="0"/>
                  <a:pt x="0" y="349963"/>
                  <a:pt x="0" y="781665"/>
                </a:cubicBezTo>
                <a:cubicBezTo>
                  <a:pt x="0" y="1213367"/>
                  <a:pt x="452311" y="1563330"/>
                  <a:pt x="1010265" y="1563330"/>
                </a:cubicBezTo>
                <a:cubicBezTo>
                  <a:pt x="1045137" y="1563330"/>
                  <a:pt x="1079597" y="1561963"/>
                  <a:pt x="1113559" y="1559294"/>
                </a:cubicBezTo>
                <a:lnTo>
                  <a:pt x="1197828" y="1549344"/>
                </a:lnTo>
                <a:lnTo>
                  <a:pt x="1206530" y="1577378"/>
                </a:lnTo>
                <a:cubicBezTo>
                  <a:pt x="1258025" y="1699127"/>
                  <a:pt x="1378579" y="1784554"/>
                  <a:pt x="1519086" y="1784554"/>
                </a:cubicBezTo>
                <a:cubicBezTo>
                  <a:pt x="1439009" y="1724496"/>
                  <a:pt x="1383644" y="1638790"/>
                  <a:pt x="1360966" y="1543387"/>
                </a:cubicBezTo>
                <a:lnTo>
                  <a:pt x="1357404" y="1512976"/>
                </a:lnTo>
                <a:lnTo>
                  <a:pt x="1403506" y="1501903"/>
                </a:lnTo>
                <a:cubicBezTo>
                  <a:pt x="1766105" y="1383240"/>
                  <a:pt x="2020530" y="1105441"/>
                  <a:pt x="2020530" y="781665"/>
                </a:cubicBezTo>
                <a:cubicBezTo>
                  <a:pt x="2020530" y="349963"/>
                  <a:pt x="1568219" y="0"/>
                  <a:pt x="1010265" y="0"/>
                </a:cubicBezTo>
                <a:close/>
              </a:path>
            </a:pathLst>
          </a:custGeom>
          <a:solidFill>
            <a:srgbClr val="99CFA8"/>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tIns="0" bIns="216000" rtlCol="0" anchor="ctr">
            <a:noAutofit/>
          </a:bodyPr>
          <a:lstStyle/>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お住まいの</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郵便番号を</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控えておくと</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スムーズです☆</a:t>
            </a:r>
          </a:p>
        </p:txBody>
      </p:sp>
      <p:sp>
        <p:nvSpPr>
          <p:cNvPr id="11" name="フリーフォーム: 図形 10">
            <a:extLst>
              <a:ext uri="{FF2B5EF4-FFF2-40B4-BE49-F238E27FC236}">
                <a16:creationId xmlns:a16="http://schemas.microsoft.com/office/drawing/2014/main" id="{079B15CF-5976-14D4-B5E5-43A2954E5578}"/>
              </a:ext>
            </a:extLst>
          </p:cNvPr>
          <p:cNvSpPr/>
          <p:nvPr/>
        </p:nvSpPr>
        <p:spPr>
          <a:xfrm>
            <a:off x="908589" y="1057861"/>
            <a:ext cx="2723537" cy="1907011"/>
          </a:xfrm>
          <a:custGeom>
            <a:avLst/>
            <a:gdLst>
              <a:gd name="connsiteX0" fmla="*/ 1010265 w 2020530"/>
              <a:gd name="connsiteY0" fmla="*/ 0 h 1784554"/>
              <a:gd name="connsiteX1" fmla="*/ 0 w 2020530"/>
              <a:gd name="connsiteY1" fmla="*/ 781665 h 1784554"/>
              <a:gd name="connsiteX2" fmla="*/ 1010265 w 2020530"/>
              <a:gd name="connsiteY2" fmla="*/ 1563330 h 1784554"/>
              <a:gd name="connsiteX3" fmla="*/ 1113559 w 2020530"/>
              <a:gd name="connsiteY3" fmla="*/ 1559294 h 1784554"/>
              <a:gd name="connsiteX4" fmla="*/ 1197828 w 2020530"/>
              <a:gd name="connsiteY4" fmla="*/ 1549344 h 1784554"/>
              <a:gd name="connsiteX5" fmla="*/ 1206530 w 2020530"/>
              <a:gd name="connsiteY5" fmla="*/ 1577378 h 1784554"/>
              <a:gd name="connsiteX6" fmla="*/ 1519086 w 2020530"/>
              <a:gd name="connsiteY6" fmla="*/ 1784554 h 1784554"/>
              <a:gd name="connsiteX7" fmla="*/ 1360966 w 2020530"/>
              <a:gd name="connsiteY7" fmla="*/ 1543387 h 1784554"/>
              <a:gd name="connsiteX8" fmla="*/ 1357404 w 2020530"/>
              <a:gd name="connsiteY8" fmla="*/ 1512976 h 1784554"/>
              <a:gd name="connsiteX9" fmla="*/ 1403506 w 2020530"/>
              <a:gd name="connsiteY9" fmla="*/ 1501903 h 1784554"/>
              <a:gd name="connsiteX10" fmla="*/ 2020530 w 2020530"/>
              <a:gd name="connsiteY10" fmla="*/ 781665 h 1784554"/>
              <a:gd name="connsiteX11" fmla="*/ 1010265 w 2020530"/>
              <a:gd name="connsiteY11" fmla="*/ 0 h 178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20530" h="1784554">
                <a:moveTo>
                  <a:pt x="1010265" y="0"/>
                </a:moveTo>
                <a:cubicBezTo>
                  <a:pt x="452311" y="0"/>
                  <a:pt x="0" y="349963"/>
                  <a:pt x="0" y="781665"/>
                </a:cubicBezTo>
                <a:cubicBezTo>
                  <a:pt x="0" y="1213367"/>
                  <a:pt x="452311" y="1563330"/>
                  <a:pt x="1010265" y="1563330"/>
                </a:cubicBezTo>
                <a:cubicBezTo>
                  <a:pt x="1045137" y="1563330"/>
                  <a:pt x="1079597" y="1561963"/>
                  <a:pt x="1113559" y="1559294"/>
                </a:cubicBezTo>
                <a:lnTo>
                  <a:pt x="1197828" y="1549344"/>
                </a:lnTo>
                <a:lnTo>
                  <a:pt x="1206530" y="1577378"/>
                </a:lnTo>
                <a:cubicBezTo>
                  <a:pt x="1258025" y="1699127"/>
                  <a:pt x="1378579" y="1784554"/>
                  <a:pt x="1519086" y="1784554"/>
                </a:cubicBezTo>
                <a:cubicBezTo>
                  <a:pt x="1439009" y="1724496"/>
                  <a:pt x="1383644" y="1638790"/>
                  <a:pt x="1360966" y="1543387"/>
                </a:cubicBezTo>
                <a:lnTo>
                  <a:pt x="1357404" y="1512976"/>
                </a:lnTo>
                <a:lnTo>
                  <a:pt x="1403506" y="1501903"/>
                </a:lnTo>
                <a:cubicBezTo>
                  <a:pt x="1766105" y="1383240"/>
                  <a:pt x="2020530" y="1105441"/>
                  <a:pt x="2020530" y="781665"/>
                </a:cubicBezTo>
                <a:cubicBezTo>
                  <a:pt x="2020530" y="349963"/>
                  <a:pt x="1568219" y="0"/>
                  <a:pt x="1010265" y="0"/>
                </a:cubicBezTo>
                <a:close/>
              </a:path>
            </a:pathLst>
          </a:custGeom>
          <a:solidFill>
            <a:srgbClr val="99CFA8"/>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bIns="216000" rtlCol="0" anchor="ctr">
            <a:noAutofit/>
          </a:bodyPr>
          <a:lstStyle/>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地方公共団体が</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設置している</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身近な消費生活センターや消費生活相談窓口を</a:t>
            </a:r>
            <a:endParaRPr kumimoji="1" lang="en-US" altLang="ja-JP" sz="1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ysClr val="windowText" lastClr="000000"/>
                </a:solidFill>
                <a:latin typeface="BIZ UDPゴシック" panose="020B0400000000000000" pitchFamily="50" charset="-128"/>
                <a:ea typeface="BIZ UDPゴシック" panose="020B0400000000000000" pitchFamily="50" charset="-128"/>
              </a:rPr>
              <a:t>ご案内します</a:t>
            </a:r>
          </a:p>
        </p:txBody>
      </p:sp>
      <p:sp>
        <p:nvSpPr>
          <p:cNvPr id="12" name="正方形/長方形 11">
            <a:extLst>
              <a:ext uri="{FF2B5EF4-FFF2-40B4-BE49-F238E27FC236}">
                <a16:creationId xmlns:a16="http://schemas.microsoft.com/office/drawing/2014/main" id="{8E4CC487-6A01-F1E1-055A-F763000B3F32}"/>
              </a:ext>
            </a:extLst>
          </p:cNvPr>
          <p:cNvSpPr/>
          <p:nvPr/>
        </p:nvSpPr>
        <p:spPr>
          <a:xfrm>
            <a:off x="2610465" y="216093"/>
            <a:ext cx="5220929" cy="1569660"/>
          </a:xfrm>
          <a:prstGeom prst="rect">
            <a:avLst/>
          </a:prstGeom>
          <a:noFill/>
        </p:spPr>
        <p:txBody>
          <a:bodyPr wrap="square" lIns="91440" tIns="45720" rIns="91440" bIns="45720">
            <a:spAutoFit/>
          </a:bodyPr>
          <a:lstStyle/>
          <a:p>
            <a:pPr algn="ctr"/>
            <a:r>
              <a:rPr lang="ja-JP" altLang="en-US" sz="4800" b="1" cap="none" spc="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困った時は、</a:t>
            </a:r>
            <a:endParaRPr lang="en-US" altLang="ja-JP" sz="4800" b="1" cap="none" spc="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pPr algn="ctr"/>
            <a:r>
              <a:rPr lang="ja-JP" altLang="en-US" sz="48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　　　　すぐ相談！</a:t>
            </a:r>
            <a:endParaRPr lang="en-US" altLang="ja-JP" sz="4800" b="1" cap="none" spc="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26038AFD-1DE4-A4B0-B243-72726476570D}"/>
              </a:ext>
            </a:extLst>
          </p:cNvPr>
          <p:cNvSpPr/>
          <p:nvPr/>
        </p:nvSpPr>
        <p:spPr>
          <a:xfrm>
            <a:off x="3162682" y="2473244"/>
            <a:ext cx="3089307" cy="338554"/>
          </a:xfrm>
          <a:prstGeom prst="rect">
            <a:avLst/>
          </a:prstGeom>
          <a:noFill/>
        </p:spPr>
        <p:txBody>
          <a:bodyPr wrap="none" lIns="91440" tIns="45720" rIns="91440" bIns="45720">
            <a:spAutoFit/>
          </a:bodyPr>
          <a:lstStyle/>
          <a:p>
            <a:r>
              <a:rPr lang="ja-JP" altLang="en-US" sz="800" b="0" cap="none" spc="0" dirty="0">
                <a:ln w="0"/>
                <a:solidFill>
                  <a:schemeClr val="tx1"/>
                </a:solidFill>
                <a:latin typeface="BIZ UDPゴシック" panose="020B0400000000000000" pitchFamily="50" charset="-128"/>
                <a:ea typeface="BIZ UDPゴシック" panose="020B0400000000000000" pitchFamily="50" charset="-128"/>
              </a:rPr>
              <a:t>＊市区町村の窓口が開所していない場合には、都道府県の窓口や</a:t>
            </a:r>
            <a:endParaRPr lang="en-US" altLang="ja-JP" sz="800" b="0" cap="none" spc="0" dirty="0">
              <a:ln w="0"/>
              <a:solidFill>
                <a:schemeClr val="tx1"/>
              </a:solidFill>
              <a:latin typeface="BIZ UDPゴシック" panose="020B0400000000000000" pitchFamily="50" charset="-128"/>
              <a:ea typeface="BIZ UDPゴシック" panose="020B0400000000000000" pitchFamily="50" charset="-128"/>
            </a:endParaRPr>
          </a:p>
          <a:p>
            <a:r>
              <a:rPr lang="ja-JP" altLang="en-US" sz="800" dirty="0">
                <a:ln w="0"/>
                <a:latin typeface="BIZ UDPゴシック" panose="020B0400000000000000" pitchFamily="50" charset="-128"/>
                <a:ea typeface="BIZ UDPゴシック" panose="020B0400000000000000" pitchFamily="50" charset="-128"/>
              </a:rPr>
              <a:t>　 </a:t>
            </a:r>
            <a:r>
              <a:rPr lang="ja-JP" altLang="en-US" sz="800" b="0" cap="none" spc="0" dirty="0">
                <a:ln w="0"/>
                <a:solidFill>
                  <a:schemeClr val="tx1"/>
                </a:solidFill>
                <a:latin typeface="BIZ UDPゴシック" panose="020B0400000000000000" pitchFamily="50" charset="-128"/>
                <a:ea typeface="BIZ UDPゴシック" panose="020B0400000000000000" pitchFamily="50" charset="-128"/>
              </a:rPr>
              <a:t>独立行政法人 国民生活センターを案内することがあります</a:t>
            </a:r>
          </a:p>
        </p:txBody>
      </p:sp>
    </p:spTree>
    <p:extLst>
      <p:ext uri="{BB962C8B-B14F-4D97-AF65-F5344CB8AC3E}">
        <p14:creationId xmlns:p14="http://schemas.microsoft.com/office/powerpoint/2010/main" val="1253021684"/>
      </p:ext>
    </p:extLst>
  </p:cSld>
  <p:clrMapOvr>
    <a:masterClrMapping/>
  </p:clrMapOvr>
</p:sld>
</file>

<file path=ppt/theme/theme1.xml><?xml version="1.0" encoding="utf-8"?>
<a:theme xmlns:a="http://schemas.openxmlformats.org/drawingml/2006/main" name="バッジ">
  <a:themeElements>
    <a:clrScheme name="バッジ">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バッジ">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バッ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バッジ</Template>
  <TotalTime>1717</TotalTime>
  <Words>1696</Words>
  <Application>Microsoft Office PowerPoint</Application>
  <PresentationFormat>ユーザー設定</PresentationFormat>
  <Paragraphs>156</Paragraphs>
  <Slides>7</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BIZ UDPゴシック</vt:lpstr>
      <vt:lpstr>Meiryo UI</vt:lpstr>
      <vt:lpstr>UD デジタル 教科書体 NK-B</vt:lpstr>
      <vt:lpstr>游ゴシック</vt:lpstr>
      <vt:lpstr>Algerian</vt:lpstr>
      <vt:lpstr>Arial</vt:lpstr>
      <vt:lpstr>Gill Sans MT</vt:lpstr>
      <vt:lpstr>Segoe Print</vt:lpstr>
      <vt:lpstr>Wingdings</vt:lpstr>
      <vt:lpstr>バッジ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大樹 藤井</dc:creator>
  <cp:lastModifiedBy>藤井 桃子（消費生活支援センター）</cp:lastModifiedBy>
  <cp:revision>26</cp:revision>
  <cp:lastPrinted>2025-03-27T04:49:36Z</cp:lastPrinted>
  <dcterms:created xsi:type="dcterms:W3CDTF">2025-02-08T06:26:28Z</dcterms:created>
  <dcterms:modified xsi:type="dcterms:W3CDTF">2025-03-27T05:04:15Z</dcterms:modified>
</cp:coreProperties>
</file>