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9"/>
  </p:notesMasterIdLst>
  <p:sldIdLst>
    <p:sldId id="263" r:id="rId2"/>
    <p:sldId id="262" r:id="rId3"/>
    <p:sldId id="278" r:id="rId4"/>
    <p:sldId id="266" r:id="rId5"/>
    <p:sldId id="285" r:id="rId6"/>
    <p:sldId id="277" r:id="rId7"/>
    <p:sldId id="286" r:id="rId8"/>
    <p:sldId id="276" r:id="rId9"/>
    <p:sldId id="270" r:id="rId10"/>
    <p:sldId id="292" r:id="rId11"/>
    <p:sldId id="282" r:id="rId12"/>
    <p:sldId id="287" r:id="rId13"/>
    <p:sldId id="288" r:id="rId14"/>
    <p:sldId id="294" r:id="rId15"/>
    <p:sldId id="261" r:id="rId16"/>
    <p:sldId id="296" r:id="rId17"/>
    <p:sldId id="295" r:id="rId18"/>
  </p:sldIdLst>
  <p:sldSz cx="10691813" cy="755967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FFFF"/>
    <a:srgbClr val="FCE69E"/>
    <a:srgbClr val="F9D254"/>
    <a:srgbClr val="FFFFD1"/>
    <a:srgbClr val="FFE5E6"/>
    <a:srgbClr val="FFCDCE"/>
    <a:srgbClr val="1CADE4"/>
    <a:srgbClr val="399C48"/>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2" autoAdjust="0"/>
    <p:restoredTop sz="63073" autoAdjust="0"/>
  </p:normalViewPr>
  <p:slideViewPr>
    <p:cSldViewPr snapToGrid="0">
      <p:cViewPr varScale="1">
        <p:scale>
          <a:sx n="46" d="100"/>
          <a:sy n="46" d="100"/>
        </p:scale>
        <p:origin x="557" y="43"/>
      </p:cViewPr>
      <p:guideLst>
        <p:guide orient="horz" pos="2381"/>
        <p:guide pos="5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0631" tIns="45313" rIns="90631" bIns="453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63" y="0"/>
            <a:ext cx="2918830" cy="495600"/>
          </a:xfrm>
          <a:prstGeom prst="rect">
            <a:avLst/>
          </a:prstGeom>
        </p:spPr>
        <p:txBody>
          <a:bodyPr vert="horz" lIns="90631" tIns="45313" rIns="90631" bIns="45313" rtlCol="0"/>
          <a:lstStyle>
            <a:lvl1pPr algn="r">
              <a:defRPr sz="1200"/>
            </a:lvl1pPr>
          </a:lstStyle>
          <a:p>
            <a:fld id="{14108C0D-6105-4630-BE5A-12336BD83C11}" type="datetimeFigureOut">
              <a:rPr kumimoji="1" lang="ja-JP" altLang="en-US" smtClean="0"/>
              <a:t>2026/4/7</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0631" tIns="45313" rIns="90631" bIns="45313" rtlCol="0" anchor="ctr"/>
          <a:lstStyle/>
          <a:p>
            <a:endParaRPr lang="ja-JP" altLang="en-US"/>
          </a:p>
        </p:txBody>
      </p:sp>
      <p:sp>
        <p:nvSpPr>
          <p:cNvPr id="5" name="ノート プレースホルダー 4"/>
          <p:cNvSpPr>
            <a:spLocks noGrp="1"/>
          </p:cNvSpPr>
          <p:nvPr>
            <p:ph type="body" sz="quarter" idx="3"/>
          </p:nvPr>
        </p:nvSpPr>
        <p:spPr>
          <a:xfrm>
            <a:off x="673577" y="4748166"/>
            <a:ext cx="5388610" cy="3884860"/>
          </a:xfrm>
          <a:prstGeom prst="rect">
            <a:avLst/>
          </a:prstGeom>
        </p:spPr>
        <p:txBody>
          <a:bodyPr vert="horz" lIns="90631" tIns="45313" rIns="90631" bIns="453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719"/>
            <a:ext cx="2918830" cy="495599"/>
          </a:xfrm>
          <a:prstGeom prst="rect">
            <a:avLst/>
          </a:prstGeom>
        </p:spPr>
        <p:txBody>
          <a:bodyPr vert="horz" lIns="90631" tIns="45313" rIns="90631" bIns="453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63" y="9370719"/>
            <a:ext cx="2918830" cy="495599"/>
          </a:xfrm>
          <a:prstGeom prst="rect">
            <a:avLst/>
          </a:prstGeom>
        </p:spPr>
        <p:txBody>
          <a:bodyPr vert="horz" lIns="90631" tIns="45313" rIns="90631" bIns="45313" rtlCol="0" anchor="b"/>
          <a:lstStyle>
            <a:lvl1pPr algn="r">
              <a:defRPr sz="1200"/>
            </a:lvl1pPr>
          </a:lstStyle>
          <a:p>
            <a:fld id="{2649DF7C-A3C7-4A57-A68D-466F3C2342A0}" type="slidenum">
              <a:rPr kumimoji="1" lang="ja-JP" altLang="en-US" smtClean="0"/>
              <a:t>‹#›</a:t>
            </a:fld>
            <a:endParaRPr kumimoji="1" lang="ja-JP" altLang="en-US"/>
          </a:p>
        </p:txBody>
      </p:sp>
    </p:spTree>
    <p:extLst>
      <p:ext uri="{BB962C8B-B14F-4D97-AF65-F5344CB8AC3E}">
        <p14:creationId xmlns:p14="http://schemas.microsoft.com/office/powerpoint/2010/main" val="17078609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2649DF7C-A3C7-4A57-A68D-466F3C2342A0}" type="slidenum">
              <a:rPr kumimoji="1" lang="ja-JP" altLang="en-US" smtClean="0"/>
              <a:t>1</a:t>
            </a:fld>
            <a:endParaRPr kumimoji="1" lang="ja-JP" altLang="en-US"/>
          </a:p>
        </p:txBody>
      </p:sp>
    </p:spTree>
    <p:extLst>
      <p:ext uri="{BB962C8B-B14F-4D97-AF65-F5344CB8AC3E}">
        <p14:creationId xmlns:p14="http://schemas.microsoft.com/office/powerpoint/2010/main" val="257400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80BF7-8AF7-D74A-DDF6-26FFA45D84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2B0EAF-62B4-F0E3-7F66-5282E95FA96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85A71F5-460A-03F1-C988-93FB8DC3D4AF}"/>
              </a:ext>
            </a:extLst>
          </p:cNvPr>
          <p:cNvSpPr>
            <a:spLocks noGrp="1"/>
          </p:cNvSpPr>
          <p:nvPr>
            <p:ph type="body" idx="1"/>
          </p:nvPr>
        </p:nvSpPr>
        <p:spPr/>
        <p:txBody>
          <a:bodyPr/>
          <a:lstStyle/>
          <a:p>
            <a:pPr>
              <a:lnSpc>
                <a:spcPct val="12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事例２</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ホテルと航空券を同じ予約サイトから検索して予約。キャンセルの返金は片方だけ</a:t>
            </a:r>
            <a:r>
              <a:rPr lang="en-US" altLang="ja-JP" sz="1100" dirty="0">
                <a:latin typeface="BIZ UDPゴシック" panose="020B0400000000000000" pitchFamily="50" charset="-128"/>
                <a:ea typeface="BIZ UDPゴシック" panose="020B0400000000000000" pitchFamily="50" charset="-128"/>
              </a:rPr>
              <a:t>⁉</a:t>
            </a:r>
          </a:p>
          <a:p>
            <a:pPr>
              <a:lnSpc>
                <a:spcPct val="120000"/>
              </a:lnSpc>
            </a:pP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ホテルと航空券を同じ予約サイトで検索して選んだから「セットで予約した＝キャンセルは両方できる」と錯覚したけれど、実は別々の予約だったんだね。ホテルはホテルの運営会社と、航空券は航空会社との契約で、それぞれのキャンセルポリシーに従うことになるから確認しよう。</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ちなみに、航空券＋宿泊施設といった旅行会社が企画するダイナミックパッケージーは「旅行会社」との「１つの契約」なのでキャンセル条件が１つなんだよ。</a:t>
            </a:r>
            <a:br>
              <a:rPr lang="en-US" altLang="ja-JP" sz="1100"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＊詳しく知りたい人は、スライド</a:t>
            </a:r>
            <a:r>
              <a:rPr lang="en-US" altLang="ja-JP" sz="800" dirty="0">
                <a:latin typeface="BIZ UDPゴシック" panose="020B0400000000000000" pitchFamily="50" charset="-128"/>
                <a:ea typeface="BIZ UDPゴシック" panose="020B0400000000000000" pitchFamily="50" charset="-128"/>
              </a:rPr>
              <a:t>16</a:t>
            </a:r>
            <a:r>
              <a:rPr lang="ja-JP" altLang="en-US" sz="800" dirty="0">
                <a:latin typeface="BIZ UDPゴシック" panose="020B0400000000000000" pitchFamily="50" charset="-128"/>
                <a:ea typeface="BIZ UDPゴシック" panose="020B0400000000000000" pitchFamily="50" charset="-128"/>
              </a:rPr>
              <a:t>、</a:t>
            </a:r>
            <a:r>
              <a:rPr lang="en-US" altLang="ja-JP" sz="800" dirty="0">
                <a:latin typeface="BIZ UDPゴシック" panose="020B0400000000000000" pitchFamily="50" charset="-128"/>
                <a:ea typeface="BIZ UDPゴシック" panose="020B0400000000000000" pitchFamily="50" charset="-128"/>
              </a:rPr>
              <a:t>17</a:t>
            </a:r>
            <a:r>
              <a:rPr lang="ja-JP" altLang="en-US" sz="800" dirty="0">
                <a:latin typeface="BIZ UDPゴシック" panose="020B0400000000000000" pitchFamily="50" charset="-128"/>
                <a:ea typeface="BIZ UDPゴシック" panose="020B0400000000000000" pitchFamily="50" charset="-128"/>
              </a:rPr>
              <a:t>を参考にしてみてね。</a:t>
            </a:r>
            <a:endParaRPr lang="en-US" altLang="ja-JP" sz="8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896A192-D987-0CEE-D484-A3A39BE47E06}"/>
              </a:ext>
            </a:extLst>
          </p:cNvPr>
          <p:cNvSpPr>
            <a:spLocks noGrp="1"/>
          </p:cNvSpPr>
          <p:nvPr>
            <p:ph type="sldNum" sz="quarter" idx="5"/>
          </p:nvPr>
        </p:nvSpPr>
        <p:spPr/>
        <p:txBody>
          <a:bodyPr/>
          <a:lstStyle/>
          <a:p>
            <a:fld id="{2649DF7C-A3C7-4A57-A68D-466F3C2342A0}" type="slidenum">
              <a:rPr kumimoji="1" lang="ja-JP" altLang="en-US" smtClean="0"/>
              <a:t>10</a:t>
            </a:fld>
            <a:endParaRPr kumimoji="1" lang="ja-JP" altLang="en-US"/>
          </a:p>
        </p:txBody>
      </p:sp>
    </p:spTree>
    <p:extLst>
      <p:ext uri="{BB962C8B-B14F-4D97-AF65-F5344CB8AC3E}">
        <p14:creationId xmlns:p14="http://schemas.microsoft.com/office/powerpoint/2010/main" val="2841563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19804-FB27-1801-6E8E-C401AED484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8A3B64-DAFB-847C-DFA3-74349142D56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FCC602-8A6C-785D-91AC-427696B4D2B9}"/>
              </a:ext>
            </a:extLst>
          </p:cNvPr>
          <p:cNvSpPr>
            <a:spLocks noGrp="1"/>
          </p:cNvSpPr>
          <p:nvPr>
            <p:ph type="body" idx="1"/>
          </p:nvPr>
        </p:nvSpPr>
        <p:spPr/>
        <p:txBody>
          <a:bodyPr/>
          <a:lstStyle/>
          <a:p>
            <a:pPr>
              <a:lnSpc>
                <a:spcPct val="12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事例３</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旅行予約サイト業者とコミュニケーションが取れない</a:t>
            </a:r>
            <a:r>
              <a:rPr lang="en-US" altLang="ja-JP" sz="1100" dirty="0">
                <a:latin typeface="BIZ UDPゴシック" panose="020B0400000000000000" pitchFamily="50" charset="-128"/>
                <a:ea typeface="BIZ UDPゴシック" panose="020B0400000000000000" pitchFamily="50" charset="-128"/>
              </a:rPr>
              <a:t>⁉</a:t>
            </a:r>
          </a:p>
          <a:p>
            <a:pPr>
              <a:lnSpc>
                <a:spcPct val="120000"/>
              </a:lnSpc>
            </a:pPr>
            <a:endParaRPr lang="en-US" altLang="ja-JP" sz="1100" dirty="0">
              <a:latin typeface="BIZ UDPゴシック" panose="020B0400000000000000" pitchFamily="50" charset="-128"/>
              <a:ea typeface="BIZ UDPゴシック" panose="020B0400000000000000" pitchFamily="50" charset="-128"/>
            </a:endParaRPr>
          </a:p>
          <a:p>
            <a:pPr defTabSz="906429">
              <a:lnSpc>
                <a:spcPct val="120000"/>
              </a:lnSpc>
            </a:pPr>
            <a:r>
              <a:rPr lang="ja-JP" altLang="en-US" sz="1100" dirty="0">
                <a:latin typeface="BIZ UDPゴシック" panose="020B0400000000000000" pitchFamily="50" charset="-128"/>
                <a:ea typeface="BIZ UDPゴシック" panose="020B0400000000000000" pitchFamily="50" charset="-128"/>
              </a:rPr>
              <a:t>事例の他にも、返金を求めてもなかなか対応されないという相談もあるんだ。</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サイト自体は日本語で作られていて気付きにくいかもしれないけれど、実は海外事業者が運営していて、交渉しようにも言葉の壁や商習慣の違いがあって解決しにくいといった問題があるようだよ。</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サイト内で海外事業者かどうか確認できるよ。</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10B2E87-7967-0939-19E8-7F179277CC96}"/>
              </a:ext>
            </a:extLst>
          </p:cNvPr>
          <p:cNvSpPr>
            <a:spLocks noGrp="1"/>
          </p:cNvSpPr>
          <p:nvPr>
            <p:ph type="sldNum" sz="quarter" idx="5"/>
          </p:nvPr>
        </p:nvSpPr>
        <p:spPr/>
        <p:txBody>
          <a:bodyPr/>
          <a:lstStyle/>
          <a:p>
            <a:fld id="{2649DF7C-A3C7-4A57-A68D-466F3C2342A0}" type="slidenum">
              <a:rPr kumimoji="1" lang="ja-JP" altLang="en-US" smtClean="0"/>
              <a:t>11</a:t>
            </a:fld>
            <a:endParaRPr kumimoji="1" lang="ja-JP" altLang="en-US"/>
          </a:p>
        </p:txBody>
      </p:sp>
    </p:spTree>
    <p:extLst>
      <p:ext uri="{BB962C8B-B14F-4D97-AF65-F5344CB8AC3E}">
        <p14:creationId xmlns:p14="http://schemas.microsoft.com/office/powerpoint/2010/main" val="427596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AF2BC-178C-E3EF-183B-D19FC4DC3C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FBE2033-5E30-E273-489C-97568EDAAB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E81EE3-2C7C-FF2E-7523-E91C43DCBAC8}"/>
              </a:ext>
            </a:extLst>
          </p:cNvPr>
          <p:cNvSpPr>
            <a:spLocks noGrp="1"/>
          </p:cNvSpPr>
          <p:nvPr>
            <p:ph type="body" idx="1"/>
          </p:nvPr>
        </p:nvSpPr>
        <p:spPr/>
        <p:txBody>
          <a:bodyPr/>
          <a:lstStyle/>
          <a:p>
            <a:pPr>
              <a:lnSpc>
                <a:spcPct val="120000"/>
              </a:lnSpc>
            </a:pPr>
            <a:r>
              <a:rPr lang="ja-JP" altLang="en-US" sz="1100" dirty="0">
                <a:latin typeface="BIZ UDPゴシック" panose="020B0400000000000000" pitchFamily="50" charset="-128"/>
                <a:ea typeface="BIZ UDPゴシック" panose="020B0400000000000000" pitchFamily="50" charset="-128"/>
              </a:rPr>
              <a:t>海外事業者の予約サイトから申し込みし、トラブルになったけれど解決が難しくて・・・というケースは結構あるんだ。</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事例３でも取り上げたけれど、言葉や商習慣の違いで意思疎通ができない・しにくいことがあるよね。</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規約が海外の法律に従って作られていて解釈が難しかったり、責任の所在が分かりにくいこともあるみたい。でも、契約後は規約に従わなくてはならないんだ。</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国内の旅行業登録サイトのように日本の旅行業法に則って運営しているサイトでは契約相手・契約内容・責任の所在を分かりやすくして消費者保護を図っているけれど、海外事業者だと日本の法律や規制が及ばないこともあるから、トラブルになった際に日本国内での解決が難しいこともあるんだ。管轄裁判所のある国のルールに従ったり、紛争解決方法（仲裁条項）を援用したりと、（ただでさえ難しそうなことを）海外で、外国語で進めることになるかもしれないよ。</a:t>
            </a:r>
            <a:endParaRPr lang="en-US" altLang="ja-JP" sz="1100" dirty="0">
              <a:latin typeface="BIZ UDPゴシック" panose="020B0400000000000000" pitchFamily="50" charset="-128"/>
              <a:ea typeface="BIZ UDPゴシック" panose="020B0400000000000000" pitchFamily="50" charset="-128"/>
            </a:endParaRPr>
          </a:p>
          <a:p>
            <a:pPr defTabSz="906290">
              <a:lnSpc>
                <a:spcPct val="120000"/>
              </a:lnSpc>
              <a:defRPr/>
            </a:pPr>
            <a:r>
              <a:rPr lang="ja-JP" altLang="en-US" sz="1100" dirty="0">
                <a:latin typeface="BIZ UDPゴシック" panose="020B0400000000000000" pitchFamily="50" charset="-128"/>
                <a:ea typeface="BIZ UDPゴシック" panose="020B0400000000000000" pitchFamily="50" charset="-128"/>
              </a:rPr>
              <a:t>もちろん海外事業者サイトでの旅行予約にメリットはあるし、日本国内事業者サイトにもデメリットはあるよ。ただ、旅行予約サイト利用初心者や海外事業者との交渉に抵抗がある人は少し意識しておいた方がいいかもしれないね。</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77B7203C-13BC-EC49-58B4-290AE3585FFC}"/>
              </a:ext>
            </a:extLst>
          </p:cNvPr>
          <p:cNvSpPr>
            <a:spLocks noGrp="1"/>
          </p:cNvSpPr>
          <p:nvPr>
            <p:ph type="sldNum" sz="quarter" idx="5"/>
          </p:nvPr>
        </p:nvSpPr>
        <p:spPr/>
        <p:txBody>
          <a:bodyPr/>
          <a:lstStyle/>
          <a:p>
            <a:fld id="{2649DF7C-A3C7-4A57-A68D-466F3C2342A0}" type="slidenum">
              <a:rPr kumimoji="1" lang="ja-JP" altLang="en-US" smtClean="0"/>
              <a:t>12</a:t>
            </a:fld>
            <a:endParaRPr kumimoji="1" lang="ja-JP" altLang="en-US"/>
          </a:p>
        </p:txBody>
      </p:sp>
    </p:spTree>
    <p:extLst>
      <p:ext uri="{BB962C8B-B14F-4D97-AF65-F5344CB8AC3E}">
        <p14:creationId xmlns:p14="http://schemas.microsoft.com/office/powerpoint/2010/main" val="47398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290">
              <a:lnSpc>
                <a:spcPct val="120000"/>
              </a:lnSpc>
              <a:defRPr/>
            </a:pPr>
            <a:r>
              <a:rPr lang="ja-JP" altLang="en-US" sz="1100" dirty="0">
                <a:latin typeface="BIZ UDPゴシック" panose="020B0400000000000000" pitchFamily="50" charset="-128"/>
                <a:ea typeface="BIZ UDPゴシック" panose="020B0400000000000000" pitchFamily="50" charset="-128"/>
              </a:rPr>
              <a:t>そもそもトラブルが起きないように、観光庁で「オンライン旅行取引の表示等に関するガイドライン（</a:t>
            </a:r>
            <a:r>
              <a:rPr lang="en-US" altLang="ja-JP" sz="1100" dirty="0">
                <a:latin typeface="BIZ UDPゴシック" panose="020B0400000000000000" pitchFamily="50" charset="-128"/>
                <a:ea typeface="BIZ UDPゴシック" panose="020B0400000000000000" pitchFamily="50" charset="-128"/>
              </a:rPr>
              <a:t>OTA</a:t>
            </a:r>
            <a:r>
              <a:rPr lang="ja-JP" altLang="en-US" sz="1100" dirty="0">
                <a:latin typeface="BIZ UDPゴシック" panose="020B0400000000000000" pitchFamily="50" charset="-128"/>
                <a:ea typeface="BIZ UDPゴシック" panose="020B0400000000000000" pitchFamily="50" charset="-128"/>
              </a:rPr>
              <a:t>ガイドライン）」を定めて、サイトには大切な事項について分かりやすく表示するよう事業者に求めているんだ。</a:t>
            </a:r>
            <a:endParaRPr lang="en-US" altLang="ja-JP" sz="1100" dirty="0">
              <a:latin typeface="BIZ UDPゴシック" panose="020B0400000000000000" pitchFamily="50" charset="-128"/>
              <a:ea typeface="BIZ UDPゴシック" panose="020B0400000000000000" pitchFamily="50" charset="-128"/>
            </a:endParaRPr>
          </a:p>
          <a:p>
            <a:pPr defTabSz="906290">
              <a:lnSpc>
                <a:spcPct val="120000"/>
              </a:lnSpc>
              <a:defRPr/>
            </a:pPr>
            <a:r>
              <a:rPr lang="ja-JP" altLang="en-US" sz="1100" dirty="0">
                <a:latin typeface="BIZ UDPゴシック" panose="020B0400000000000000" pitchFamily="50" charset="-128"/>
                <a:ea typeface="BIZ UDPゴシック" panose="020B0400000000000000" pitchFamily="50" charset="-128"/>
              </a:rPr>
              <a:t>サイトを利用する消費者は必ず確認してから申し込みするようにし、最終確認画面のスクリーンショットや契約後に送られてくるメールは保存しておくことが重要だよ！</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2649DF7C-A3C7-4A57-A68D-466F3C2342A0}" type="slidenum">
              <a:rPr kumimoji="1" lang="ja-JP" altLang="en-US" smtClean="0"/>
              <a:t>13</a:t>
            </a:fld>
            <a:endParaRPr kumimoji="1" lang="ja-JP" altLang="en-US"/>
          </a:p>
        </p:txBody>
      </p:sp>
    </p:spTree>
    <p:extLst>
      <p:ext uri="{BB962C8B-B14F-4D97-AF65-F5344CB8AC3E}">
        <p14:creationId xmlns:p14="http://schemas.microsoft.com/office/powerpoint/2010/main" val="73809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3DF4E-0CE6-8BAF-7534-3A4D7CAB2B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F85F64-EEC5-6777-4B92-D2C5D2E0927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39EA6DD-1F36-8F7B-F1FF-BFBB7E919415}"/>
              </a:ext>
            </a:extLst>
          </p:cNvPr>
          <p:cNvSpPr>
            <a:spLocks noGrp="1"/>
          </p:cNvSpPr>
          <p:nvPr>
            <p:ph type="body" idx="1"/>
          </p:nvPr>
        </p:nvSpPr>
        <p:spPr/>
        <p:txBody>
          <a:bodyPr/>
          <a:lstStyle/>
          <a:p>
            <a:pPr>
              <a:lnSpc>
                <a:spcPct val="120000"/>
              </a:lnSpc>
            </a:pPr>
            <a:r>
              <a:rPr lang="ja-JP" altLang="en-US" sz="1100" dirty="0">
                <a:latin typeface="BIZ UDPゴシック" panose="020B0400000000000000" pitchFamily="50" charset="-128"/>
                <a:ea typeface="BIZ UDPゴシック" panose="020B0400000000000000" pitchFamily="50" charset="-128"/>
              </a:rPr>
              <a:t>旅行予約サイトを利用する時の注意点をまとめるよ。</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endParaRPr lang="en-US" altLang="ja-JP" sz="1100" dirty="0">
              <a:latin typeface="BIZ UDPゴシック" panose="020B0400000000000000" pitchFamily="50" charset="-128"/>
              <a:ea typeface="BIZ UDPゴシック" panose="020B0400000000000000" pitchFamily="50" charset="-128"/>
            </a:endParaRPr>
          </a:p>
          <a:p>
            <a:pPr marL="171434" indent="-171434">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同じ予約サイト、宿泊先や航空会社（飛行機の便）でもツアーや手配といった販売形態、時期、値段などによって契約相手や契約内容、キャンセル条件等が異なることがあります。</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「〇日前ならキャンセル料はかからないはずだ」「トラブルはサイト側が全部対応してくれるはずだ」と、経験や口コミをもとにした「こうしてもらえるはず」という思いこみは禁物です。</a:t>
            </a:r>
            <a:endParaRPr lang="en-US" altLang="ja-JP" sz="1100" dirty="0">
              <a:latin typeface="BIZ UDPゴシック" panose="020B0400000000000000" pitchFamily="50" charset="-128"/>
              <a:ea typeface="BIZ UDPゴシック" panose="020B0400000000000000" pitchFamily="50" charset="-128"/>
            </a:endParaRPr>
          </a:p>
          <a:p>
            <a:pPr marL="171434" indent="-171434">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店舗等の対面販売の場合は契約相手やキャンセル条件などの契約内容や注意点を説明をしてくれますが、予約サイトでは消費者自らで確認することが大切になります。</a:t>
            </a:r>
            <a:endParaRPr lang="en-US" altLang="ja-JP" sz="1100" dirty="0">
              <a:latin typeface="BIZ UDPゴシック" panose="020B0400000000000000" pitchFamily="50" charset="-128"/>
              <a:ea typeface="BIZ UDPゴシック" panose="020B0400000000000000" pitchFamily="50" charset="-128"/>
            </a:endParaRPr>
          </a:p>
          <a:p>
            <a:pPr marL="171434" indent="-171434">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サイト内に書かれている事や</a:t>
            </a:r>
            <a:r>
              <a:rPr lang="zh-TW" altLang="en-US" sz="1100" dirty="0">
                <a:latin typeface="BIZ UDPゴシック" panose="020B0400000000000000" pitchFamily="50" charset="-128"/>
                <a:ea typeface="BIZ UDPゴシック" panose="020B0400000000000000" pitchFamily="50" charset="-128"/>
              </a:rPr>
              <a:t>旅行条件書</a:t>
            </a:r>
            <a:r>
              <a:rPr lang="ja-JP" altLang="en-US" sz="1100" dirty="0">
                <a:latin typeface="BIZ UDPゴシック" panose="020B0400000000000000" pitchFamily="50" charset="-128"/>
                <a:ea typeface="BIZ UDPゴシック" panose="020B0400000000000000" pitchFamily="50" charset="-128"/>
              </a:rPr>
              <a:t>、予約確認書、</a:t>
            </a:r>
            <a:r>
              <a:rPr lang="zh-TW" altLang="en-US" sz="1100" dirty="0">
                <a:latin typeface="BIZ UDPゴシック" panose="020B0400000000000000" pitchFamily="50" charset="-128"/>
                <a:ea typeface="BIZ UDPゴシック" panose="020B0400000000000000" pitchFamily="50" charset="-128"/>
              </a:rPr>
              <a:t>特定商取引法表示</a:t>
            </a:r>
            <a:r>
              <a:rPr lang="ja-JP" altLang="en-US" sz="1100" dirty="0">
                <a:latin typeface="BIZ UDPゴシック" panose="020B0400000000000000" pitchFamily="50" charset="-128"/>
                <a:ea typeface="BIZ UDPゴシック" panose="020B0400000000000000" pitchFamily="50" charset="-128"/>
              </a:rPr>
              <a:t>などで契約相手</a:t>
            </a:r>
            <a:r>
              <a:rPr lang="ja-JP" altLang="en-US" sz="1100" dirty="0">
                <a:ln w="0"/>
                <a:latin typeface="BIZ UDPゴシック" panose="020B0400000000000000" pitchFamily="50" charset="-128"/>
                <a:ea typeface="BIZ UDPゴシック" panose="020B0400000000000000" pitchFamily="50" charset="-128"/>
              </a:rPr>
              <a:t>（旅行会社や宿泊施設等）を</a:t>
            </a:r>
            <a:r>
              <a:rPr lang="ja-JP" altLang="en-US" sz="1100" dirty="0">
                <a:latin typeface="BIZ UDPゴシック" panose="020B0400000000000000" pitchFamily="50" charset="-128"/>
                <a:ea typeface="BIZ UDPゴシック" panose="020B0400000000000000" pitchFamily="50" charset="-128"/>
              </a:rPr>
              <a:t>確認し、</a:t>
            </a:r>
            <a:r>
              <a:rPr lang="ja-JP" altLang="en-US" sz="1100" dirty="0">
                <a:ln w="0"/>
                <a:latin typeface="BIZ UDPゴシック" panose="020B0400000000000000" pitchFamily="50" charset="-128"/>
                <a:ea typeface="BIZ UDPゴシック" panose="020B0400000000000000" pitchFamily="50" charset="-128"/>
              </a:rPr>
              <a:t>予約サイトの利用規約及び契約相手の利用規約も確認しましょう。</a:t>
            </a:r>
            <a:br>
              <a:rPr lang="en-US" altLang="ja-JP" sz="1100" dirty="0">
                <a:ln w="0"/>
                <a:latin typeface="BIZ UDPゴシック" panose="020B0400000000000000" pitchFamily="50" charset="-128"/>
                <a:ea typeface="BIZ UDPゴシック" panose="020B0400000000000000" pitchFamily="50" charset="-128"/>
              </a:rPr>
            </a:br>
            <a:r>
              <a:rPr lang="ja-JP" altLang="en-US" sz="1100" dirty="0">
                <a:ln w="0"/>
                <a:latin typeface="BIZ UDPゴシック" panose="020B0400000000000000" pitchFamily="50" charset="-128"/>
                <a:ea typeface="BIZ UDPゴシック" panose="020B0400000000000000" pitchFamily="50" charset="-128"/>
              </a:rPr>
              <a:t>＊予約サイト＝旅行会社の場合もあります</a:t>
            </a:r>
            <a:endParaRPr lang="en-US" altLang="ja-JP" sz="1100" dirty="0">
              <a:ln w="0"/>
              <a:latin typeface="BIZ UDPゴシック" panose="020B0400000000000000" pitchFamily="50" charset="-128"/>
              <a:ea typeface="BIZ UDPゴシック" panose="020B0400000000000000" pitchFamily="50" charset="-128"/>
            </a:endParaRPr>
          </a:p>
          <a:p>
            <a:pPr marL="171434" indent="-171434">
              <a:buFont typeface="Arial" panose="020B0604020202020204" pitchFamily="34" charset="0"/>
              <a:buChar char="•"/>
            </a:pPr>
            <a:r>
              <a:rPr lang="ja-JP" altLang="en-US" sz="1100" dirty="0">
                <a:ln w="0"/>
                <a:latin typeface="BIZ UDPゴシック" panose="020B0400000000000000" pitchFamily="50" charset="-128"/>
                <a:ea typeface="BIZ UDPゴシック" panose="020B0400000000000000" pitchFamily="50" charset="-128"/>
              </a:rPr>
              <a:t>日本語のサイトであっても、海外事業者の場合があります。言葉や商習慣の壁があり意思疎通が難しいなどということがあります。また、トラブルになった際に、日本の消費者保護を図った法律や規制の援用がしにくく、問題が解決しづらいこともあります。</a:t>
            </a:r>
            <a:endParaRPr lang="en-US" altLang="ja-JP" sz="1100" dirty="0">
              <a:ln w="0"/>
              <a:latin typeface="BIZ UDPゴシック" panose="020B0400000000000000" pitchFamily="50" charset="-128"/>
              <a:ea typeface="BIZ UDPゴシック" panose="020B0400000000000000" pitchFamily="50" charset="-128"/>
            </a:endParaRPr>
          </a:p>
          <a:p>
            <a:pPr marL="171434" indent="-171434">
              <a:buFont typeface="Arial" panose="020B0604020202020204" pitchFamily="34" charset="0"/>
              <a:buChar char="•"/>
            </a:pPr>
            <a:r>
              <a:rPr lang="ja-JP" altLang="en-US" sz="1100" spc="-50" dirty="0">
                <a:latin typeface="BIZ UDPゴシック" panose="020B0400000000000000" pitchFamily="50" charset="-128"/>
                <a:ea typeface="BIZ UDPゴシック" panose="020B0400000000000000" pitchFamily="50" charset="-128"/>
              </a:rPr>
              <a:t>「オンライン旅行取引の表示等に関するガイドライン（</a:t>
            </a:r>
            <a:r>
              <a:rPr lang="en-US" altLang="ja-JP" sz="1100" spc="-50" dirty="0">
                <a:latin typeface="BIZ UDPゴシック" panose="020B0400000000000000" pitchFamily="50" charset="-128"/>
                <a:ea typeface="BIZ UDPゴシック" panose="020B0400000000000000" pitchFamily="50" charset="-128"/>
              </a:rPr>
              <a:t>OTA</a:t>
            </a:r>
            <a:r>
              <a:rPr lang="ja-JP" altLang="en-US" sz="1100" spc="-50" dirty="0">
                <a:latin typeface="BIZ UDPゴシック" panose="020B0400000000000000" pitchFamily="50" charset="-128"/>
                <a:ea typeface="BIZ UDPゴシック" panose="020B0400000000000000" pitchFamily="50" charset="-128"/>
              </a:rPr>
              <a:t>ガイドライン）」を申込前に確認しましょう。</a:t>
            </a:r>
            <a:endParaRPr lang="en-US" altLang="ja-JP" sz="1100" spc="-50" dirty="0">
              <a:latin typeface="BIZ UDPゴシック" panose="020B0400000000000000" pitchFamily="50" charset="-128"/>
              <a:ea typeface="BIZ UDPゴシック" panose="020B0400000000000000" pitchFamily="50" charset="-128"/>
            </a:endParaRPr>
          </a:p>
          <a:p>
            <a:pPr marL="171434" indent="-171434">
              <a:buFont typeface="Arial" panose="020B0604020202020204" pitchFamily="34" charset="0"/>
              <a:buChar char="•"/>
            </a:pPr>
            <a:r>
              <a:rPr lang="ja-JP" altLang="en-US" sz="1100" spc="-50" dirty="0">
                <a:latin typeface="BIZ UDPゴシック" panose="020B0400000000000000" pitchFamily="50" charset="-128"/>
                <a:ea typeface="BIZ UDPゴシック" panose="020B0400000000000000" pitchFamily="50" charset="-128"/>
              </a:rPr>
              <a:t>予約時の最終確認画面のスクリーンショット、予約後のメールは保存しておきましょう。</a:t>
            </a:r>
            <a:endParaRPr lang="en-US" altLang="ja-JP" sz="1100" spc="-5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E0BF26E0-89B8-08F9-3B14-02444F284B0B}"/>
              </a:ext>
            </a:extLst>
          </p:cNvPr>
          <p:cNvSpPr>
            <a:spLocks noGrp="1"/>
          </p:cNvSpPr>
          <p:nvPr>
            <p:ph type="sldNum" sz="quarter" idx="5"/>
          </p:nvPr>
        </p:nvSpPr>
        <p:spPr/>
        <p:txBody>
          <a:bodyPr/>
          <a:lstStyle/>
          <a:p>
            <a:fld id="{2649DF7C-A3C7-4A57-A68D-466F3C2342A0}" type="slidenum">
              <a:rPr kumimoji="1" lang="ja-JP" altLang="en-US" smtClean="0"/>
              <a:t>14</a:t>
            </a:fld>
            <a:endParaRPr kumimoji="1" lang="ja-JP" altLang="en-US"/>
          </a:p>
        </p:txBody>
      </p:sp>
    </p:spTree>
    <p:extLst>
      <p:ext uri="{BB962C8B-B14F-4D97-AF65-F5344CB8AC3E}">
        <p14:creationId xmlns:p14="http://schemas.microsoft.com/office/powerpoint/2010/main" val="352908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0000"/>
              </a:lnSpc>
            </a:pPr>
            <a:r>
              <a:rPr lang="ja-JP" altLang="en-US" sz="1100" dirty="0">
                <a:latin typeface="BIZ UDPゴシック" panose="020B0400000000000000" pitchFamily="50" charset="-128"/>
                <a:ea typeface="BIZ UDPゴシック" panose="020B0400000000000000" pitchFamily="50" charset="-128"/>
              </a:rPr>
              <a:t>気を付けていても「いくらなんでも、どうなの？」と思うことが起きるかもしれません。</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そんな時は消費生活センターにご相談ください。</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消費生活センターに相談すると、消費生活問題について専門的な知識を持った相談員があなたの話を丁寧に聞き、助言や交渉のお手伝いをします。</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また、相談の内容は個人が特定されない仕組みで、情報としてデータベースに蓄積されます。</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同様の相談が集まり、多くの人が困っている状況が明らかになれば改善を促すことができますし、それに取り組む企業もあります。あなたの相談が世の中の仕組みを変える可能性があるということです。</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困ったら迷わず、消費者ホットライン　「</a:t>
            </a:r>
            <a:r>
              <a:rPr lang="en-US" altLang="ja-JP" sz="1100" dirty="0">
                <a:latin typeface="BIZ UDPゴシック" panose="020B0400000000000000" pitchFamily="50" charset="-128"/>
                <a:ea typeface="BIZ UDPゴシック" panose="020B0400000000000000" pitchFamily="50" charset="-128"/>
              </a:rPr>
              <a:t>188</a:t>
            </a:r>
            <a:r>
              <a:rPr lang="ja-JP" altLang="en-US" sz="1100" dirty="0">
                <a:latin typeface="BIZ UDPゴシック" panose="020B0400000000000000" pitchFamily="50" charset="-128"/>
                <a:ea typeface="BIZ UDPゴシック" panose="020B0400000000000000" pitchFamily="50" charset="-128"/>
              </a:rPr>
              <a:t>」、または県センターをはじめ、居住地の消費生活センターへご相談ください。</a:t>
            </a:r>
          </a:p>
        </p:txBody>
      </p:sp>
      <p:sp>
        <p:nvSpPr>
          <p:cNvPr id="4" name="スライド番号プレースホルダー 3"/>
          <p:cNvSpPr>
            <a:spLocks noGrp="1"/>
          </p:cNvSpPr>
          <p:nvPr>
            <p:ph type="sldNum" sz="quarter" idx="5"/>
          </p:nvPr>
        </p:nvSpPr>
        <p:spPr/>
        <p:txBody>
          <a:bodyPr/>
          <a:lstStyle/>
          <a:p>
            <a:fld id="{0DF0DA68-689E-41D5-8264-61F41BC26BB6}" type="slidenum">
              <a:rPr kumimoji="1" lang="ja-JP" altLang="en-US" smtClean="0"/>
              <a:t>15</a:t>
            </a:fld>
            <a:endParaRPr kumimoji="1" lang="ja-JP" altLang="en-US"/>
          </a:p>
        </p:txBody>
      </p:sp>
    </p:spTree>
    <p:extLst>
      <p:ext uri="{BB962C8B-B14F-4D97-AF65-F5344CB8AC3E}">
        <p14:creationId xmlns:p14="http://schemas.microsoft.com/office/powerpoint/2010/main" val="3465923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FC347-46D6-E8A2-502C-88C2C1EECDF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F95EE9-2D75-DAF2-230B-10984C53EF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2A797D-A9B2-AE0D-54A7-73BB115570A6}"/>
              </a:ext>
            </a:extLst>
          </p:cNvPr>
          <p:cNvSpPr>
            <a:spLocks noGrp="1"/>
          </p:cNvSpPr>
          <p:nvPr>
            <p:ph type="body" idx="1"/>
          </p:nvPr>
        </p:nvSpPr>
        <p:spPr/>
        <p:txBody>
          <a:bodyPr/>
          <a:lstStyle/>
          <a:p>
            <a:pPr defTabSz="906429">
              <a:lnSpc>
                <a:spcPct val="120000"/>
              </a:lnSpc>
            </a:pPr>
            <a:r>
              <a:rPr lang="ja-JP" altLang="en-US" sz="1100" dirty="0">
                <a:latin typeface="BIZ UDPゴシック" panose="020B0400000000000000" pitchFamily="50" charset="-128"/>
                <a:ea typeface="BIZ UDPゴシック" panose="020B0400000000000000" pitchFamily="50" charset="-128"/>
              </a:rPr>
              <a:t>スライド</a:t>
            </a:r>
            <a:r>
              <a:rPr lang="en-US" altLang="ja-JP" sz="1100" dirty="0">
                <a:latin typeface="BIZ UDPゴシック" panose="020B0400000000000000" pitchFamily="50" charset="-128"/>
                <a:ea typeface="BIZ UDPゴシック" panose="020B0400000000000000" pitchFamily="50" charset="-128"/>
              </a:rPr>
              <a:t>10</a:t>
            </a:r>
            <a:r>
              <a:rPr lang="ja-JP" altLang="en-US" sz="1100" dirty="0">
                <a:latin typeface="BIZ UDPゴシック" panose="020B0400000000000000" pitchFamily="50" charset="-128"/>
                <a:ea typeface="BIZ UDPゴシック" panose="020B0400000000000000" pitchFamily="50" charset="-128"/>
              </a:rPr>
              <a:t>「ホテルと航空券を同じ予約サイトから検索して予約。キャンセルの返金は片方だけ</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」の参考です。少しだけ旅行業法に触れて説明します。</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国内で旅行業を営むには旅行業登録をしなくてはなりません。</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旅行業とは、旅行サービス（交通・宿泊など）を報酬を得て手配・販売する事業です。</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登録事業者は、自社商品（ツアー等）の販売や宿泊施設、航空会社などの手配ができます。</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登録している国内事業者は約款を作成して観光庁の許可を受ける義務がありますが、「標準旅行業約款」を使うのであれば個別の認可は免除されます。</a:t>
            </a:r>
            <a:endParaRPr lang="en-US" altLang="ja-JP" sz="1100" dirty="0">
              <a:latin typeface="BIZ UDPゴシック" panose="020B0400000000000000" pitchFamily="50" charset="-128"/>
              <a:ea typeface="BIZ UDPゴシック" panose="020B0400000000000000" pitchFamily="50" charset="-128"/>
            </a:endParaRPr>
          </a:p>
          <a:p>
            <a:pPr defTabSz="906359">
              <a:lnSpc>
                <a:spcPct val="120000"/>
              </a:lnSpc>
              <a:defRPr/>
            </a:pPr>
            <a:r>
              <a:rPr lang="ja-JP" altLang="en-US" sz="1100" dirty="0">
                <a:latin typeface="BIZ UDPゴシック" panose="020B0400000000000000" pitchFamily="50" charset="-128"/>
                <a:ea typeface="BIZ UDPゴシック" panose="020B0400000000000000" pitchFamily="50" charset="-128"/>
              </a:rPr>
              <a:t>旅行業約款では契約が「募集型企画旅行契約」「受注型企画旅行契約」「手配旅行契約」と区分されています（ここでは「受注型企画旅行契約」の説明は割愛します。）</a:t>
            </a:r>
            <a:endParaRPr lang="en-US" altLang="ja-JP" sz="1100" dirty="0">
              <a:ln w="0"/>
              <a:latin typeface="BIZ UDPゴシック" panose="020B0400000000000000" pitchFamily="50" charset="-128"/>
              <a:ea typeface="BIZ UDPゴシック" panose="020B0400000000000000" pitchFamily="50" charset="-128"/>
            </a:endParaRPr>
          </a:p>
          <a:p>
            <a:pPr defTabSz="906359">
              <a:lnSpc>
                <a:spcPct val="120000"/>
              </a:lnSpc>
              <a:defRPr/>
            </a:pPr>
            <a:endParaRPr lang="en-US" altLang="ja-JP" sz="1100" dirty="0">
              <a:ln w="0"/>
              <a:latin typeface="BIZ UDPゴシック" panose="020B0400000000000000" pitchFamily="50" charset="-128"/>
              <a:ea typeface="BIZ UDPゴシック" panose="020B0400000000000000" pitchFamily="50" charset="-128"/>
            </a:endParaRPr>
          </a:p>
          <a:p>
            <a:pPr defTabSz="906359">
              <a:lnSpc>
                <a:spcPct val="120000"/>
              </a:lnSpc>
              <a:defRPr/>
            </a:pPr>
            <a:r>
              <a:rPr lang="ja-JP" altLang="en-US" sz="1100" dirty="0">
                <a:ln w="0"/>
                <a:latin typeface="BIZ UDPゴシック" panose="020B0400000000000000" pitchFamily="50" charset="-128"/>
                <a:ea typeface="BIZ UDPゴシック" panose="020B0400000000000000" pitchFamily="50" charset="-128"/>
              </a:rPr>
              <a:t>手配旅行契約は、</a:t>
            </a:r>
            <a:r>
              <a:rPr lang="ja-JP" altLang="en-US" sz="1100" dirty="0">
                <a:latin typeface="BIZ UDPゴシック" panose="020B0400000000000000" pitchFamily="50" charset="-128"/>
                <a:ea typeface="BIZ UDPゴシック" panose="020B0400000000000000" pitchFamily="50" charset="-128"/>
              </a:rPr>
              <a:t>消費者からの依頼によって宿泊施設や交通機関などを旅行業者が代理・媒介・取次して手配する契約です。</a:t>
            </a:r>
            <a:endParaRPr lang="en-US" altLang="ja-JP" sz="1100" dirty="0">
              <a:ln w="0"/>
              <a:latin typeface="BIZ UDPゴシック" panose="020B0400000000000000" pitchFamily="50" charset="-128"/>
              <a:ea typeface="BIZ UDPゴシック" panose="020B0400000000000000" pitchFamily="50" charset="-128"/>
            </a:endParaRPr>
          </a:p>
          <a:p>
            <a:pPr defTabSz="906359">
              <a:lnSpc>
                <a:spcPct val="120000"/>
              </a:lnSpc>
              <a:defRPr/>
            </a:pPr>
            <a:r>
              <a:rPr lang="ja-JP" altLang="en-US" sz="1100" dirty="0">
                <a:latin typeface="BIZ UDPゴシック" panose="020B0400000000000000" pitchFamily="50" charset="-128"/>
                <a:ea typeface="BIZ UDPゴシック" panose="020B0400000000000000" pitchFamily="50" charset="-128"/>
              </a:rPr>
              <a:t>消費者は旅行業者とは手配委託契約を結び、宿は宿泊施設、航空券は航空会社といったようにそれぞれと契約を結びます。</a:t>
            </a:r>
            <a:endParaRPr lang="en-US" altLang="ja-JP" sz="1100" dirty="0">
              <a:latin typeface="BIZ UDPゴシック" panose="020B0400000000000000" pitchFamily="50" charset="-128"/>
              <a:ea typeface="BIZ UDPゴシック" panose="020B0400000000000000" pitchFamily="50" charset="-128"/>
            </a:endParaRPr>
          </a:p>
          <a:p>
            <a:pPr defTabSz="906359">
              <a:lnSpc>
                <a:spcPct val="120000"/>
              </a:lnSpc>
              <a:defRPr/>
            </a:pPr>
            <a:r>
              <a:rPr lang="ja-JP" altLang="en-US" sz="1100" dirty="0">
                <a:latin typeface="BIZ UDPゴシック" panose="020B0400000000000000" pitchFamily="50" charset="-128"/>
                <a:ea typeface="BIZ UDPゴシック" panose="020B0400000000000000" pitchFamily="50" charset="-128"/>
              </a:rPr>
              <a:t>ちなみに、旅行サービスの手配をした時点で消費者と旅行業者との契約は終了するので、例えばダブルブッキングで飛行機の席に座れなくても、臨時休業でホテルに泊まれなくても、旅行業者への手配料金は支払うことになります。また、申し込み直後のキャンセルでも違約金や手配手数料などのキャンセル料の支払いが必要になります。</a:t>
            </a:r>
            <a:endParaRPr lang="en-US" altLang="ja-JP" sz="1100" dirty="0">
              <a:latin typeface="BIZ UDPゴシック" panose="020B0400000000000000" pitchFamily="50" charset="-128"/>
              <a:ea typeface="BIZ UDPゴシック" panose="020B0400000000000000" pitchFamily="50" charset="-128"/>
            </a:endParaRPr>
          </a:p>
          <a:p>
            <a:pPr defTabSz="906359">
              <a:lnSpc>
                <a:spcPct val="120000"/>
              </a:lnSpc>
              <a:defRPr/>
            </a:pPr>
            <a:endParaRPr lang="en-US" altLang="ja-JP" sz="1100" dirty="0">
              <a:latin typeface="BIZ UDPゴシック" panose="020B0400000000000000" pitchFamily="50" charset="-128"/>
              <a:ea typeface="BIZ UDPゴシック" panose="020B0400000000000000" pitchFamily="50" charset="-128"/>
            </a:endParaRPr>
          </a:p>
          <a:p>
            <a:pPr defTabSz="906359">
              <a:lnSpc>
                <a:spcPct val="120000"/>
              </a:lnSpc>
              <a:defRPr/>
            </a:pPr>
            <a:r>
              <a:rPr lang="ja-JP" altLang="en-US" sz="1100" dirty="0">
                <a:latin typeface="BIZ UDPゴシック" panose="020B0400000000000000" pitchFamily="50" charset="-128"/>
                <a:ea typeface="BIZ UDPゴシック" panose="020B0400000000000000" pitchFamily="50" charset="-128"/>
              </a:rPr>
              <a:t>募集型企画旅行契約は、旅行業者があらかじめ目的地や日程、宿泊施設、交通機関等及びその旅行代金を定めた旅行計画を作成して消費者を募集する契約です。旅行会社と宿泊施設や航空会社が契約し、商品として消費者に販売するイメージです。</a:t>
            </a:r>
            <a:r>
              <a:rPr lang="ja-JP" altLang="en-US" sz="1100" dirty="0">
                <a:ln w="0"/>
                <a:latin typeface="BIZ UDPゴシック" panose="020B0400000000000000" pitchFamily="50" charset="-128"/>
                <a:ea typeface="BIZ UDPゴシック" panose="020B0400000000000000" pitchFamily="50" charset="-128"/>
              </a:rPr>
              <a:t>消費者は旅行会社と契約を結ぶので、契約内容、キャンセル条件などは旅行会社の規約を確認します。</a:t>
            </a:r>
            <a:endParaRPr lang="en-US" altLang="ja-JP" sz="1100" dirty="0">
              <a:ln w="0"/>
              <a:latin typeface="BIZ UDPゴシック" panose="020B0400000000000000" pitchFamily="50" charset="-128"/>
              <a:ea typeface="BIZ UDPゴシック" panose="020B0400000000000000" pitchFamily="50" charset="-128"/>
            </a:endParaRPr>
          </a:p>
          <a:p>
            <a:pPr defTabSz="906359">
              <a:lnSpc>
                <a:spcPct val="120000"/>
              </a:lnSpc>
              <a:defRPr/>
            </a:pPr>
            <a:r>
              <a:rPr lang="ja-JP" altLang="en-US" sz="1100" dirty="0">
                <a:ln w="0"/>
                <a:latin typeface="BIZ UDPゴシック" panose="020B0400000000000000" pitchFamily="50" charset="-128"/>
                <a:ea typeface="BIZ UDPゴシック" panose="020B0400000000000000" pitchFamily="50" charset="-128"/>
              </a:rPr>
              <a:t>よく思い違いされるのは、航空券と宿泊施設、レンタカーなどを組み合わせて予約する「ダイナミックパッケージ」です。比較的自由に選べるため手配旅行のように思えますが、</a:t>
            </a:r>
            <a:r>
              <a:rPr lang="ja-JP" altLang="en-US" sz="1100" dirty="0">
                <a:latin typeface="BIZ UDPゴシック" panose="020B0400000000000000" pitchFamily="50" charset="-128"/>
                <a:ea typeface="BIZ UDPゴシック" panose="020B0400000000000000" pitchFamily="50" charset="-128"/>
              </a:rPr>
              <a:t>旅行業者があらかじめ航空会社や宿泊施設を選定し、その中から消費者がサービスを選択して旅行計画を組み立てているので募集型企画旅行に分類され、契約は旅行会社と結び、規約も旅行会社のものを確認します。</a:t>
            </a:r>
            <a:endParaRPr lang="en-US" altLang="ja-JP" sz="1100" dirty="0">
              <a:latin typeface="BIZ UDPゴシック" panose="020B0400000000000000" pitchFamily="50" charset="-128"/>
              <a:ea typeface="BIZ UDPゴシック" panose="020B0400000000000000" pitchFamily="50" charset="-128"/>
            </a:endParaRPr>
          </a:p>
          <a:p>
            <a:pPr defTabSz="906359">
              <a:lnSpc>
                <a:spcPct val="120000"/>
              </a:lnSpc>
              <a:defRPr/>
            </a:pP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自社では旅行業登録をせずに単に旅行会社の商品の紹介や情報提供をしたり、登録済みの旅行会社から委託を受けて販売代理をしている場合は、契約は商品を提供している旅行会社か宿泊施設や航空会社と結ぶことになり、その規約を確認し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B68F9C17-5228-A634-8328-A1A5FB01C092}"/>
              </a:ext>
            </a:extLst>
          </p:cNvPr>
          <p:cNvSpPr>
            <a:spLocks noGrp="1"/>
          </p:cNvSpPr>
          <p:nvPr>
            <p:ph type="sldNum" sz="quarter" idx="5"/>
          </p:nvPr>
        </p:nvSpPr>
        <p:spPr/>
        <p:txBody>
          <a:bodyPr/>
          <a:lstStyle/>
          <a:p>
            <a:fld id="{2649DF7C-A3C7-4A57-A68D-466F3C2342A0}" type="slidenum">
              <a:rPr kumimoji="1" lang="ja-JP" altLang="en-US" smtClean="0"/>
              <a:t>16</a:t>
            </a:fld>
            <a:endParaRPr kumimoji="1" lang="ja-JP" altLang="en-US"/>
          </a:p>
        </p:txBody>
      </p:sp>
    </p:spTree>
    <p:extLst>
      <p:ext uri="{BB962C8B-B14F-4D97-AF65-F5344CB8AC3E}">
        <p14:creationId xmlns:p14="http://schemas.microsoft.com/office/powerpoint/2010/main" val="3977257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3671-7CE8-5690-2C0D-C3F7C09533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89E445A-C550-88C1-6EC8-572C150D16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49C65A9-B128-35A0-4885-1B4BC664A17F}"/>
              </a:ext>
            </a:extLst>
          </p:cNvPr>
          <p:cNvSpPr>
            <a:spLocks noGrp="1"/>
          </p:cNvSpPr>
          <p:nvPr>
            <p:ph type="body" idx="1"/>
          </p:nvPr>
        </p:nvSpPr>
        <p:spPr/>
        <p:txBody>
          <a:bodyPr/>
          <a:lstStyle/>
          <a:p>
            <a:pPr>
              <a:lnSpc>
                <a:spcPct val="120000"/>
              </a:lnSpc>
            </a:pPr>
            <a:r>
              <a:rPr lang="ja-JP" altLang="en-US" sz="1100" dirty="0">
                <a:latin typeface="BIZ UDPゴシック" panose="020B0400000000000000" pitchFamily="50" charset="-128"/>
                <a:ea typeface="BIZ UDPゴシック" panose="020B0400000000000000" pitchFamily="50" charset="-128"/>
              </a:rPr>
              <a:t>予約サイト上での「ダイナミックパッケージ」と「手配旅行」の見分け方の参考です。</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＊全てのサイトに当てはまるわけではありません。分かりにくいサイトも散見されています。</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61EE8B4B-709C-5A36-5E9E-8886332B4E48}"/>
              </a:ext>
            </a:extLst>
          </p:cNvPr>
          <p:cNvSpPr>
            <a:spLocks noGrp="1"/>
          </p:cNvSpPr>
          <p:nvPr>
            <p:ph type="sldNum" sz="quarter" idx="5"/>
          </p:nvPr>
        </p:nvSpPr>
        <p:spPr/>
        <p:txBody>
          <a:bodyPr/>
          <a:lstStyle/>
          <a:p>
            <a:fld id="{2649DF7C-A3C7-4A57-A68D-466F3C2342A0}" type="slidenum">
              <a:rPr kumimoji="1" lang="ja-JP" altLang="en-US" smtClean="0"/>
              <a:t>17</a:t>
            </a:fld>
            <a:endParaRPr kumimoji="1" lang="ja-JP" altLang="en-US"/>
          </a:p>
        </p:txBody>
      </p:sp>
    </p:spTree>
    <p:extLst>
      <p:ext uri="{BB962C8B-B14F-4D97-AF65-F5344CB8AC3E}">
        <p14:creationId xmlns:p14="http://schemas.microsoft.com/office/powerpoint/2010/main" val="130746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0000"/>
              </a:lnSpc>
            </a:pPr>
            <a:r>
              <a:rPr lang="ja-JP" altLang="en-US" sz="1100" dirty="0">
                <a:latin typeface="BIZ UDPゴシック" panose="020B0400000000000000" pitchFamily="50" charset="-128"/>
                <a:ea typeface="BIZ UDPゴシック" panose="020B0400000000000000" pitchFamily="50" charset="-128"/>
              </a:rPr>
              <a:t>こんにちは、タビヨヤクです。旅行予約サイトのトラブルの注意を呼びかけてるよ。</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みなさんは「旅をする」となったら、どうやって乗り物や宿泊施設を手配するかな？</a:t>
            </a:r>
            <a:endParaRPr lang="en-US" altLang="ja-JP" sz="1100" dirty="0">
              <a:latin typeface="BIZ UDPゴシック" panose="020B0400000000000000" pitchFamily="50" charset="-128"/>
              <a:ea typeface="BIZ UDPゴシック" panose="020B0400000000000000" pitchFamily="50" charset="-128"/>
            </a:endParaRPr>
          </a:p>
          <a:p>
            <a:pPr defTabSz="906290">
              <a:lnSpc>
                <a:spcPct val="120000"/>
              </a:lnSpc>
              <a:defRPr/>
            </a:pPr>
            <a:r>
              <a:rPr lang="ja-JP" altLang="en-US" sz="1100" dirty="0">
                <a:latin typeface="BIZ UDPゴシック" panose="020B0400000000000000" pitchFamily="50" charset="-128"/>
                <a:ea typeface="BIZ UDPゴシック" panose="020B0400000000000000" pitchFamily="50" charset="-128"/>
              </a:rPr>
              <a:t>以前は旅行パンフレットや雑誌を見て旅行代理店に行ったり、直接宿に電話で申し込んだりしていたけれど、最近は旅行予約サイトを使う人が多いみたいだね。</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わざわざ店舗に行かなくてもいいし、たくさんの情報から簡単にホテルや乗り物を選ぶこともできて便利だよね！</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でも便利な反面、旅行予約サイトではいろいろなトラブルが起きてるから、防ぐにはどうしたらいいかを紹介するよ。</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2649DF7C-A3C7-4A57-A68D-466F3C2342A0}" type="slidenum">
              <a:rPr kumimoji="1" lang="ja-JP" altLang="en-US" smtClean="0"/>
              <a:t>2</a:t>
            </a:fld>
            <a:endParaRPr kumimoji="1" lang="ja-JP" altLang="en-US"/>
          </a:p>
        </p:txBody>
      </p:sp>
    </p:spTree>
    <p:extLst>
      <p:ext uri="{BB962C8B-B14F-4D97-AF65-F5344CB8AC3E}">
        <p14:creationId xmlns:p14="http://schemas.microsoft.com/office/powerpoint/2010/main" val="19076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8A0D9-FD40-BFE3-D5AB-DDE848A7B4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A358F8-F9A6-B75B-B3DA-44D6193C64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C61C66D-2B87-5CDC-0CF4-B365715A9727}"/>
              </a:ext>
            </a:extLst>
          </p:cNvPr>
          <p:cNvSpPr>
            <a:spLocks noGrp="1"/>
          </p:cNvSpPr>
          <p:nvPr>
            <p:ph type="body" idx="1"/>
          </p:nvPr>
        </p:nvSpPr>
        <p:spPr/>
        <p:txBody>
          <a:bodyPr/>
          <a:lstStyle/>
          <a:p>
            <a:pPr>
              <a:lnSpc>
                <a:spcPct val="120000"/>
              </a:lnSpc>
            </a:pPr>
            <a:r>
              <a:rPr lang="ja-JP" altLang="en-US" sz="1100" dirty="0">
                <a:latin typeface="BIZ UDPゴシック" panose="020B0400000000000000" pitchFamily="50" charset="-128"/>
                <a:ea typeface="BIZ UDPゴシック" panose="020B0400000000000000" pitchFamily="50" charset="-128"/>
              </a:rPr>
              <a:t>実際に、旅行予約サイトを使ったことはあるかな？</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例えば、①検索サイトで「場所・ホテル」を入力すると、その場所（土地・地域）のホテルの写真や旅行予約サイトがたくさん出てくる。②その中から選んだサイトで日程や人数などの条件を入力すると宿、プラン、料金等が出てくる。③「これ」と決めたら申し込みをする。申込者の情報と支払方法を入力、申込確定し、予約完了メールを受領する　といった流れが一般的かな。</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最近は、対話型</a:t>
            </a:r>
            <a:r>
              <a:rPr lang="en-US" altLang="ja-JP" sz="1100" dirty="0">
                <a:latin typeface="BIZ UDPゴシック" panose="020B0400000000000000" pitchFamily="50" charset="-128"/>
                <a:ea typeface="BIZ UDPゴシック" panose="020B0400000000000000" pitchFamily="50" charset="-128"/>
              </a:rPr>
              <a:t>AI</a:t>
            </a:r>
            <a:r>
              <a:rPr lang="ja-JP" altLang="en-US" sz="1100" dirty="0">
                <a:latin typeface="BIZ UDPゴシック" panose="020B0400000000000000" pitchFamily="50" charset="-128"/>
                <a:ea typeface="BIZ UDPゴシック" panose="020B0400000000000000" pitchFamily="50" charset="-128"/>
              </a:rPr>
              <a:t>と会話しながら旅行プランを立てて、その流れでホテルや乗り物などの予約サイトにまでリーチできたりもするね。</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FA810298-C5E5-1D17-19AE-CEB8BE060D10}"/>
              </a:ext>
            </a:extLst>
          </p:cNvPr>
          <p:cNvSpPr>
            <a:spLocks noGrp="1"/>
          </p:cNvSpPr>
          <p:nvPr>
            <p:ph type="sldNum" sz="quarter" idx="5"/>
          </p:nvPr>
        </p:nvSpPr>
        <p:spPr/>
        <p:txBody>
          <a:bodyPr/>
          <a:lstStyle/>
          <a:p>
            <a:fld id="{2649DF7C-A3C7-4A57-A68D-466F3C2342A0}" type="slidenum">
              <a:rPr kumimoji="1" lang="ja-JP" altLang="en-US" smtClean="0"/>
              <a:t>3</a:t>
            </a:fld>
            <a:endParaRPr kumimoji="1" lang="ja-JP" altLang="en-US"/>
          </a:p>
        </p:txBody>
      </p:sp>
    </p:spTree>
    <p:extLst>
      <p:ext uri="{BB962C8B-B14F-4D97-AF65-F5344CB8AC3E}">
        <p14:creationId xmlns:p14="http://schemas.microsoft.com/office/powerpoint/2010/main" val="225663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3C058-E90C-1286-6FB0-86F38A3D600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02E60D-B1CC-36F2-0D4B-A9C60D79679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1F75F51-E2CC-3411-28CC-24EA0401FD8E}"/>
              </a:ext>
            </a:extLst>
          </p:cNvPr>
          <p:cNvSpPr>
            <a:spLocks noGrp="1"/>
          </p:cNvSpPr>
          <p:nvPr>
            <p:ph type="body" idx="1"/>
          </p:nvPr>
        </p:nvSpPr>
        <p:spPr/>
        <p:txBody>
          <a:bodyPr/>
          <a:lstStyle/>
          <a:p>
            <a:pPr>
              <a:lnSpc>
                <a:spcPct val="120000"/>
              </a:lnSpc>
            </a:pPr>
            <a:r>
              <a:rPr lang="ja-JP" altLang="en-US" sz="1100" dirty="0">
                <a:latin typeface="BIZ UDPゴシック" panose="020B0400000000000000" pitchFamily="50" charset="-128"/>
                <a:ea typeface="BIZ UDPゴシック" panose="020B0400000000000000" pitchFamily="50" charset="-128"/>
              </a:rPr>
              <a:t>旅行予約サイトは取引のスタイルや運営事業者によって国内</a:t>
            </a:r>
            <a:r>
              <a:rPr lang="en-US" altLang="ja-JP" sz="1100" dirty="0">
                <a:latin typeface="BIZ UDPゴシック" panose="020B0400000000000000" pitchFamily="50" charset="-128"/>
                <a:ea typeface="BIZ UDPゴシック" panose="020B0400000000000000" pitchFamily="50" charset="-128"/>
              </a:rPr>
              <a:t>OTA</a:t>
            </a:r>
            <a:r>
              <a:rPr lang="ja-JP" altLang="en-US" sz="1100" dirty="0">
                <a:latin typeface="BIZ UDPゴシック" panose="020B0400000000000000" pitchFamily="50" charset="-128"/>
                <a:ea typeface="BIZ UDPゴシック" panose="020B0400000000000000" pitchFamily="50" charset="-128"/>
              </a:rPr>
              <a:t>、海外</a:t>
            </a:r>
            <a:r>
              <a:rPr lang="en-US" altLang="ja-JP" sz="1100" dirty="0">
                <a:latin typeface="BIZ UDPゴシック" panose="020B0400000000000000" pitchFamily="50" charset="-128"/>
                <a:ea typeface="BIZ UDPゴシック" panose="020B0400000000000000" pitchFamily="50" charset="-128"/>
              </a:rPr>
              <a:t>OTA</a:t>
            </a:r>
            <a:r>
              <a:rPr lang="ja-JP" altLang="en-US" sz="1100" dirty="0">
                <a:latin typeface="BIZ UDPゴシック" panose="020B0400000000000000" pitchFamily="50" charset="-128"/>
                <a:ea typeface="BIZ UDPゴシック" panose="020B0400000000000000" pitchFamily="50" charset="-128"/>
              </a:rPr>
              <a:t>、場貸しサイト、メタサーチの４タイプあるとされているよ。</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＊詳しくは、「政府広報オンライン</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ここを確認！旅行予約サイト選びのチェックポイント</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」を参照。</a:t>
            </a:r>
            <a:endParaRPr lang="en-US" altLang="ja-JP" sz="1100" dirty="0">
              <a:latin typeface="BIZ UDPゴシック" panose="020B0400000000000000" pitchFamily="50" charset="-128"/>
              <a:ea typeface="BIZ UDPゴシック" panose="020B0400000000000000" pitchFamily="50" charset="-128"/>
            </a:endParaRPr>
          </a:p>
          <a:p>
            <a:pPr defTabSz="906290">
              <a:lnSpc>
                <a:spcPct val="120000"/>
              </a:lnSpc>
              <a:defRPr/>
            </a:pPr>
            <a:r>
              <a:rPr lang="ja-JP" altLang="en-US" sz="1100" dirty="0">
                <a:latin typeface="BIZ UDPゴシック" panose="020B0400000000000000" pitchFamily="50" charset="-128"/>
                <a:ea typeface="BIZ UDPゴシック" panose="020B0400000000000000" pitchFamily="50" charset="-128"/>
              </a:rPr>
              <a:t>でも実際は、海外事業者の運営でもサイトは日本語で作られているし、場貸しサイト（プラットフォームの役割をするサイト）もメタサーチ（検索・比較サイト）も区別が曖昧になっているんだ。</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F31216EF-741D-A1C3-5F40-5C1D66B6A06B}"/>
              </a:ext>
            </a:extLst>
          </p:cNvPr>
          <p:cNvSpPr>
            <a:spLocks noGrp="1"/>
          </p:cNvSpPr>
          <p:nvPr>
            <p:ph type="sldNum" sz="quarter" idx="5"/>
          </p:nvPr>
        </p:nvSpPr>
        <p:spPr/>
        <p:txBody>
          <a:bodyPr/>
          <a:lstStyle/>
          <a:p>
            <a:fld id="{2649DF7C-A3C7-4A57-A68D-466F3C2342A0}" type="slidenum">
              <a:rPr kumimoji="1" lang="ja-JP" altLang="en-US" smtClean="0"/>
              <a:t>4</a:t>
            </a:fld>
            <a:endParaRPr kumimoji="1" lang="ja-JP" altLang="en-US"/>
          </a:p>
        </p:txBody>
      </p:sp>
    </p:spTree>
    <p:extLst>
      <p:ext uri="{BB962C8B-B14F-4D97-AF65-F5344CB8AC3E}">
        <p14:creationId xmlns:p14="http://schemas.microsoft.com/office/powerpoint/2010/main" val="285494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E8DC2-E961-9F61-00D6-06A9E31DAA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44F383-928A-659E-4C0B-C6CF6B503FC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86608FC-F94D-CFA8-314C-82A23EA10393}"/>
              </a:ext>
            </a:extLst>
          </p:cNvPr>
          <p:cNvSpPr>
            <a:spLocks noGrp="1"/>
          </p:cNvSpPr>
          <p:nvPr>
            <p:ph type="body" idx="1"/>
          </p:nvPr>
        </p:nvSpPr>
        <p:spPr/>
        <p:txBody>
          <a:bodyPr/>
          <a:lstStyle/>
          <a:p>
            <a:pPr>
              <a:lnSpc>
                <a:spcPct val="120000"/>
              </a:lnSpc>
            </a:pPr>
            <a:r>
              <a:rPr lang="ja-JP" altLang="en-US" sz="1100" dirty="0">
                <a:latin typeface="BIZ UDPゴシック" panose="020B0400000000000000" pitchFamily="50" charset="-128"/>
                <a:ea typeface="BIZ UDPゴシック" panose="020B0400000000000000" pitchFamily="50" charset="-128"/>
              </a:rPr>
              <a:t>あと、「旅行契約」には特徴があるんだ。</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目の前にある物を見たり触ったりして買うのとは違って、写真や説明などから「こうかな？」と予測して選んだり、宿泊施設、交通機関、レジャー施設など１つの「旅行」の中に複数の取引相手が混在していたりするんだ。</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申込ボタンをポチッ！てするだけで予約できちゃうけれど、旅行契約って意外と複雑で、うっかりすると、こんなトラブルが起きるよ！</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BD8EBAD-0B09-B804-0C8D-60CC40071A9D}"/>
              </a:ext>
            </a:extLst>
          </p:cNvPr>
          <p:cNvSpPr>
            <a:spLocks noGrp="1"/>
          </p:cNvSpPr>
          <p:nvPr>
            <p:ph type="sldNum" sz="quarter" idx="5"/>
          </p:nvPr>
        </p:nvSpPr>
        <p:spPr/>
        <p:txBody>
          <a:bodyPr/>
          <a:lstStyle/>
          <a:p>
            <a:fld id="{2649DF7C-A3C7-4A57-A68D-466F3C2342A0}" type="slidenum">
              <a:rPr kumimoji="1" lang="ja-JP" altLang="en-US" smtClean="0"/>
              <a:t>5</a:t>
            </a:fld>
            <a:endParaRPr kumimoji="1" lang="ja-JP" altLang="en-US"/>
          </a:p>
        </p:txBody>
      </p:sp>
    </p:spTree>
    <p:extLst>
      <p:ext uri="{BB962C8B-B14F-4D97-AF65-F5344CB8AC3E}">
        <p14:creationId xmlns:p14="http://schemas.microsoft.com/office/powerpoint/2010/main" val="85229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ED56B-3869-3809-880A-87C6E3B8FA9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50E17F-AF94-5AA0-3B61-4BDF9A2EC91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883ED81-1F31-3E4D-B09F-032DF5F480F9}"/>
              </a:ext>
            </a:extLst>
          </p:cNvPr>
          <p:cNvSpPr>
            <a:spLocks noGrp="1"/>
          </p:cNvSpPr>
          <p:nvPr>
            <p:ph type="body" idx="1"/>
          </p:nvPr>
        </p:nvSpPr>
        <p:spPr/>
        <p:txBody>
          <a:bodyPr/>
          <a:lstStyle/>
          <a:p>
            <a:pPr>
              <a:lnSpc>
                <a:spcPct val="12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事例１</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宿泊日２ヶ月前にキャンセルしたのにキャンセル料</a:t>
            </a:r>
            <a:r>
              <a:rPr lang="en-US" altLang="ja-JP" sz="1100" dirty="0">
                <a:latin typeface="BIZ UDPゴシック" panose="020B0400000000000000" pitchFamily="50" charset="-128"/>
                <a:ea typeface="BIZ UDPゴシック" panose="020B0400000000000000" pitchFamily="50" charset="-128"/>
              </a:rPr>
              <a:t>100</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a:t>
            </a:r>
          </a:p>
          <a:p>
            <a:pPr>
              <a:lnSpc>
                <a:spcPct val="120000"/>
              </a:lnSpc>
            </a:pP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２か月後に友だちと旅行をすることになり、ネットでお値打ちなホテルを検索し、格安な値段と温泉やサービスが気に入って申し込んだ。</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翌日、都合が悪くなってキャンセルを申し出ると、返金はないと言われた。２ヶ月も前なら全額返ってくると思うのに納得いかない。</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B068277B-2252-28F0-C968-4D49B5D3A132}"/>
              </a:ext>
            </a:extLst>
          </p:cNvPr>
          <p:cNvSpPr>
            <a:spLocks noGrp="1"/>
          </p:cNvSpPr>
          <p:nvPr>
            <p:ph type="sldNum" sz="quarter" idx="5"/>
          </p:nvPr>
        </p:nvSpPr>
        <p:spPr/>
        <p:txBody>
          <a:bodyPr/>
          <a:lstStyle/>
          <a:p>
            <a:fld id="{2649DF7C-A3C7-4A57-A68D-466F3C2342A0}" type="slidenum">
              <a:rPr kumimoji="1" lang="ja-JP" altLang="en-US" smtClean="0"/>
              <a:t>6</a:t>
            </a:fld>
            <a:endParaRPr kumimoji="1" lang="ja-JP" altLang="en-US"/>
          </a:p>
        </p:txBody>
      </p:sp>
    </p:spTree>
    <p:extLst>
      <p:ext uri="{BB962C8B-B14F-4D97-AF65-F5344CB8AC3E}">
        <p14:creationId xmlns:p14="http://schemas.microsoft.com/office/powerpoint/2010/main" val="156692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74AD2-2604-0AD3-5224-F255E4DEB65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5EE1F6-FCE5-7678-D1B4-7DDE43F918E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3C04195-05B5-8DD3-893D-D60B41CF1FCC}"/>
              </a:ext>
            </a:extLst>
          </p:cNvPr>
          <p:cNvSpPr>
            <a:spLocks noGrp="1"/>
          </p:cNvSpPr>
          <p:nvPr>
            <p:ph type="body" idx="1"/>
          </p:nvPr>
        </p:nvSpPr>
        <p:spPr/>
        <p:txBody>
          <a:bodyPr/>
          <a:lstStyle/>
          <a:p>
            <a:pPr>
              <a:lnSpc>
                <a:spcPct val="12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事例２</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ホテルと航空券を同じ予約サイトから検索して予約。キャンセルの返金は片方だけ</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旅行予約サイトでホテルと航空券を申し込む際に、ホテルに「キャンセル可」という表示があり、航空券は別のページで手続きとなっていた。必要事項をササッと入力し予約を完了した。</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数日後、キャンセルを申し出ると、ホテルの代金は返金するが航空券はキャンセル不可と言われた。航空券代も返金されると思った。</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7AC595A-F882-5ED8-3015-F22C38389E61}"/>
              </a:ext>
            </a:extLst>
          </p:cNvPr>
          <p:cNvSpPr>
            <a:spLocks noGrp="1"/>
          </p:cNvSpPr>
          <p:nvPr>
            <p:ph type="sldNum" sz="quarter" idx="5"/>
          </p:nvPr>
        </p:nvSpPr>
        <p:spPr/>
        <p:txBody>
          <a:bodyPr/>
          <a:lstStyle/>
          <a:p>
            <a:fld id="{2649DF7C-A3C7-4A57-A68D-466F3C2342A0}" type="slidenum">
              <a:rPr kumimoji="1" lang="ja-JP" altLang="en-US" smtClean="0"/>
              <a:t>7</a:t>
            </a:fld>
            <a:endParaRPr kumimoji="1" lang="ja-JP" altLang="en-US"/>
          </a:p>
        </p:txBody>
      </p:sp>
    </p:spTree>
    <p:extLst>
      <p:ext uri="{BB962C8B-B14F-4D97-AF65-F5344CB8AC3E}">
        <p14:creationId xmlns:p14="http://schemas.microsoft.com/office/powerpoint/2010/main" val="289643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52488-6541-F0A1-1A83-CC2886CF43B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19EF378-FAFC-F3D0-E425-4770337E168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811F7B9-33B8-A1B6-C664-4173BFC22FD9}"/>
              </a:ext>
            </a:extLst>
          </p:cNvPr>
          <p:cNvSpPr>
            <a:spLocks noGrp="1"/>
          </p:cNvSpPr>
          <p:nvPr>
            <p:ph type="body" idx="1"/>
          </p:nvPr>
        </p:nvSpPr>
        <p:spPr/>
        <p:txBody>
          <a:bodyPr/>
          <a:lstStyle/>
          <a:p>
            <a:pPr>
              <a:lnSpc>
                <a:spcPct val="12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事例３</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旅行予約サイト業者とコミュニケーションが取れない</a:t>
            </a:r>
            <a:r>
              <a:rPr lang="en-US" altLang="ja-JP" sz="1100" dirty="0">
                <a:latin typeface="BIZ UDPゴシック" panose="020B0400000000000000" pitchFamily="50" charset="-128"/>
                <a:ea typeface="BIZ UDPゴシック" panose="020B0400000000000000" pitchFamily="50" charset="-128"/>
              </a:rPr>
              <a:t>⁉</a:t>
            </a:r>
          </a:p>
          <a:p>
            <a:pPr>
              <a:lnSpc>
                <a:spcPct val="120000"/>
              </a:lnSpc>
            </a:pP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旅行予約サイトで１か月先のホテルを後払い決済で予約し、２日後にキャンセルをしたのに全額の請求が届いた。</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サイトのチャットで問い合わせると的外れな回答が来た。どうやら海外事業者らしく、日本語のやり取りは難しいのか何度聞いても意味の分からない回答がくるし、すぐ確認しますといいつつ何週間も連絡が来ない。</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2D202E7C-9E6E-925D-1EBE-80F185879148}"/>
              </a:ext>
            </a:extLst>
          </p:cNvPr>
          <p:cNvSpPr>
            <a:spLocks noGrp="1"/>
          </p:cNvSpPr>
          <p:nvPr>
            <p:ph type="sldNum" sz="quarter" idx="5"/>
          </p:nvPr>
        </p:nvSpPr>
        <p:spPr/>
        <p:txBody>
          <a:bodyPr/>
          <a:lstStyle/>
          <a:p>
            <a:fld id="{2649DF7C-A3C7-4A57-A68D-466F3C2342A0}" type="slidenum">
              <a:rPr kumimoji="1" lang="ja-JP" altLang="en-US" smtClean="0"/>
              <a:t>8</a:t>
            </a:fld>
            <a:endParaRPr kumimoji="1" lang="ja-JP" altLang="en-US"/>
          </a:p>
        </p:txBody>
      </p:sp>
    </p:spTree>
    <p:extLst>
      <p:ext uri="{BB962C8B-B14F-4D97-AF65-F5344CB8AC3E}">
        <p14:creationId xmlns:p14="http://schemas.microsoft.com/office/powerpoint/2010/main" val="250222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C7D06-7CCC-C214-80D4-96461EA10CA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210084B-0B76-95D9-3DCF-B6AA4648060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8CB5C3E-5753-0810-B1ED-1DBC08186885}"/>
              </a:ext>
            </a:extLst>
          </p:cNvPr>
          <p:cNvSpPr>
            <a:spLocks noGrp="1"/>
          </p:cNvSpPr>
          <p:nvPr>
            <p:ph type="body" idx="1"/>
          </p:nvPr>
        </p:nvSpPr>
        <p:spPr/>
        <p:txBody>
          <a:bodyPr/>
          <a:lstStyle/>
          <a:p>
            <a:pPr>
              <a:lnSpc>
                <a:spcPct val="120000"/>
              </a:lnSpc>
            </a:pPr>
            <a:r>
              <a:rPr lang="ja-JP" altLang="en-US" sz="1100" dirty="0">
                <a:latin typeface="BIZ UDPゴシック" panose="020B0400000000000000" pitchFamily="50" charset="-128"/>
                <a:ea typeface="BIZ UDPゴシック" panose="020B0400000000000000" pitchFamily="50" charset="-128"/>
              </a:rPr>
              <a:t>さて、事例では何が問題だったか分るかな？</a:t>
            </a:r>
            <a:br>
              <a:rPr lang="en-US" altLang="ja-JP" sz="1100" dirty="0">
                <a:latin typeface="BIZ UDPゴシック" panose="020B0400000000000000" pitchFamily="50" charset="-128"/>
                <a:ea typeface="BIZ UDPゴシック" panose="020B0400000000000000" pitchFamily="50" charset="-128"/>
              </a:rPr>
            </a:br>
            <a:endParaRPr lang="en-US" altLang="ja-JP" sz="1100" dirty="0">
              <a:latin typeface="BIZ UDPゴシック" panose="020B0400000000000000" pitchFamily="50" charset="-128"/>
              <a:ea typeface="BIZ UDPゴシック" panose="020B0400000000000000" pitchFamily="50" charset="-128"/>
            </a:endParaRPr>
          </a:p>
          <a:p>
            <a:pPr defTabSz="906290">
              <a:lnSpc>
                <a:spcPct val="120000"/>
              </a:lnSpc>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事例１</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宿泊２ヶ月前にキャンセルしたのにキャンセル料</a:t>
            </a:r>
            <a:r>
              <a:rPr lang="en-US" altLang="ja-JP" sz="1100" dirty="0">
                <a:latin typeface="BIZ UDPゴシック" panose="020B0400000000000000" pitchFamily="50" charset="-128"/>
                <a:ea typeface="BIZ UDPゴシック" panose="020B0400000000000000" pitchFamily="50" charset="-128"/>
              </a:rPr>
              <a:t>100</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a:t>
            </a:r>
          </a:p>
          <a:p>
            <a:pPr defTabSz="906290">
              <a:lnSpc>
                <a:spcPct val="120000"/>
              </a:lnSpc>
            </a:pP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格安な料金で商品を提供する代わりに、キャンセル・返金や日程変更などが一切できないケースがあるんだ。</a:t>
            </a:r>
            <a:endParaRPr lang="en-US" altLang="ja-JP" sz="1100" dirty="0">
              <a:latin typeface="BIZ UDPゴシック" panose="020B0400000000000000" pitchFamily="50" charset="-128"/>
              <a:ea typeface="BIZ UDPゴシック" panose="020B0400000000000000" pitchFamily="50" charset="-128"/>
            </a:endParaRPr>
          </a:p>
          <a:p>
            <a:pPr>
              <a:lnSpc>
                <a:spcPct val="120000"/>
              </a:lnSpc>
            </a:pPr>
            <a:r>
              <a:rPr lang="ja-JP" altLang="en-US" sz="1100" dirty="0">
                <a:latin typeface="BIZ UDPゴシック" panose="020B0400000000000000" pitchFamily="50" charset="-128"/>
                <a:ea typeface="BIZ UDPゴシック" panose="020B0400000000000000" pitchFamily="50" charset="-128"/>
              </a:rPr>
              <a:t>キャンセルが当日でなければ返金があるなどと思いこまず、申し込み前に「キャンセル不可」「返金不可」「</a:t>
            </a:r>
            <a:r>
              <a:rPr lang="en-US" altLang="ja-JP" sz="1100" dirty="0">
                <a:latin typeface="BIZ UDPゴシック" panose="020B0400000000000000" pitchFamily="50" charset="-128"/>
                <a:ea typeface="BIZ UDPゴシック" panose="020B0400000000000000" pitchFamily="50" charset="-128"/>
              </a:rPr>
              <a:t>Non Refundable</a:t>
            </a:r>
            <a:r>
              <a:rPr lang="ja-JP" altLang="en-US" sz="1100" dirty="0">
                <a:latin typeface="BIZ UDPゴシック" panose="020B0400000000000000" pitchFamily="50" charset="-128"/>
                <a:ea typeface="BIZ UDPゴシック" panose="020B0400000000000000" pitchFamily="50" charset="-128"/>
              </a:rPr>
              <a:t>」などの記載があるかどうかやキャンセルポリシーを確認しようね！</a:t>
            </a:r>
            <a:endParaRPr lang="en-US" altLang="ja-JP" sz="11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24DA4822-7802-4840-BF20-28CEF2CB1F49}"/>
              </a:ext>
            </a:extLst>
          </p:cNvPr>
          <p:cNvSpPr>
            <a:spLocks noGrp="1"/>
          </p:cNvSpPr>
          <p:nvPr>
            <p:ph type="sldNum" sz="quarter" idx="5"/>
          </p:nvPr>
        </p:nvSpPr>
        <p:spPr/>
        <p:txBody>
          <a:bodyPr/>
          <a:lstStyle/>
          <a:p>
            <a:fld id="{2649DF7C-A3C7-4A57-A68D-466F3C2342A0}" type="slidenum">
              <a:rPr kumimoji="1" lang="ja-JP" altLang="en-US" smtClean="0"/>
              <a:t>9</a:t>
            </a:fld>
            <a:endParaRPr kumimoji="1" lang="ja-JP" altLang="en-US"/>
          </a:p>
        </p:txBody>
      </p:sp>
    </p:spTree>
    <p:extLst>
      <p:ext uri="{BB962C8B-B14F-4D97-AF65-F5344CB8AC3E}">
        <p14:creationId xmlns:p14="http://schemas.microsoft.com/office/powerpoint/2010/main" val="418148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786" y="7055697"/>
            <a:ext cx="10689029"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8" name="Rectangle 7"/>
          <p:cNvSpPr/>
          <p:nvPr/>
        </p:nvSpPr>
        <p:spPr>
          <a:xfrm>
            <a:off x="15" y="6982410"/>
            <a:ext cx="10689029"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ctrTitle"/>
          </p:nvPr>
        </p:nvSpPr>
        <p:spPr>
          <a:xfrm>
            <a:off x="962263" y="836604"/>
            <a:ext cx="8820746" cy="3931031"/>
          </a:xfrm>
        </p:spPr>
        <p:txBody>
          <a:bodyPr anchor="b">
            <a:normAutofit/>
          </a:bodyPr>
          <a:lstStyle>
            <a:lvl1pPr algn="l">
              <a:lnSpc>
                <a:spcPct val="85000"/>
              </a:lnSpc>
              <a:defRPr sz="8818" spc="-55"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964693" y="4911497"/>
            <a:ext cx="8820746" cy="1259946"/>
          </a:xfrm>
        </p:spPr>
        <p:txBody>
          <a:bodyPr lIns="91440" rIns="91440">
            <a:normAutofit/>
          </a:bodyPr>
          <a:lstStyle>
            <a:lvl1pPr marL="0" indent="0" algn="l">
              <a:buNone/>
              <a:defRPr sz="2646" cap="all" spc="220" baseline="0">
                <a:solidFill>
                  <a:schemeClr val="tx2"/>
                </a:solidFill>
                <a:latin typeface="+mj-lt"/>
              </a:defRPr>
            </a:lvl1pPr>
            <a:lvl2pPr marL="503972" indent="0" algn="ctr">
              <a:buNone/>
              <a:defRPr sz="2646"/>
            </a:lvl2pPr>
            <a:lvl3pPr marL="1007943" indent="0" algn="ctr">
              <a:buNone/>
              <a:defRPr sz="2646"/>
            </a:lvl3pPr>
            <a:lvl4pPr marL="1511915" indent="0" algn="ctr">
              <a:buNone/>
              <a:defRPr sz="2205"/>
            </a:lvl4pPr>
            <a:lvl5pPr marL="2015886" indent="0" algn="ctr">
              <a:buNone/>
              <a:defRPr sz="2205"/>
            </a:lvl5pPr>
            <a:lvl6pPr marL="2519858" indent="0" algn="ctr">
              <a:buNone/>
              <a:defRPr sz="2205"/>
            </a:lvl6pPr>
            <a:lvl7pPr marL="3023829" indent="0" algn="ctr">
              <a:buNone/>
              <a:defRPr sz="2205"/>
            </a:lvl7pPr>
            <a:lvl8pPr marL="3527801" indent="0" algn="ctr">
              <a:buNone/>
              <a:defRPr sz="2205"/>
            </a:lvl8pPr>
            <a:lvl9pPr marL="4031772" indent="0" algn="ctr">
              <a:buNone/>
              <a:defRPr sz="220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38C196-BC10-466A-9D5C-7229EFAA9194}"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cxnSp>
        <p:nvCxnSpPr>
          <p:cNvPr id="9" name="Straight Connector 8"/>
          <p:cNvCxnSpPr/>
          <p:nvPr/>
        </p:nvCxnSpPr>
        <p:spPr>
          <a:xfrm>
            <a:off x="1059060" y="4787794"/>
            <a:ext cx="866036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25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8C196-BC10-466A-9D5C-7229EFAA9194}"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39049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786" y="7055697"/>
            <a:ext cx="10689029"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982410"/>
            <a:ext cx="10689029"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651329" y="454487"/>
            <a:ext cx="2305422" cy="63492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54487"/>
            <a:ext cx="6782619" cy="6349221"/>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8C196-BC10-466A-9D5C-7229EFAA9194}"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338422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38C196-BC10-466A-9D5C-7229EFAA9194}"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398959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786" y="7055697"/>
            <a:ext cx="10689029"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982410"/>
            <a:ext cx="10689029"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62263" y="836604"/>
            <a:ext cx="8820746" cy="3931031"/>
          </a:xfrm>
        </p:spPr>
        <p:txBody>
          <a:bodyPr anchor="b" anchorCtr="0">
            <a:normAutofit/>
          </a:bodyPr>
          <a:lstStyle>
            <a:lvl1pPr>
              <a:lnSpc>
                <a:spcPct val="85000"/>
              </a:lnSpc>
              <a:defRPr sz="8818"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62263" y="4908749"/>
            <a:ext cx="8820746" cy="1259946"/>
          </a:xfrm>
        </p:spPr>
        <p:txBody>
          <a:bodyPr lIns="91440" rIns="91440" anchor="t" anchorCtr="0">
            <a:normAutofit/>
          </a:bodyPr>
          <a:lstStyle>
            <a:lvl1pPr marL="0" indent="0">
              <a:buNone/>
              <a:defRPr sz="2646" cap="all" spc="220" baseline="0">
                <a:solidFill>
                  <a:schemeClr val="tx2"/>
                </a:solidFill>
                <a:latin typeface="+mj-lt"/>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38C196-BC10-466A-9D5C-7229EFAA9194}" type="datetimeFigureOut">
              <a:rPr kumimoji="1" lang="ja-JP" altLang="en-US" smtClean="0"/>
              <a:t>2026/4/7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cxnSp>
        <p:nvCxnSpPr>
          <p:cNvPr id="9" name="Straight Connector 8"/>
          <p:cNvCxnSpPr/>
          <p:nvPr/>
        </p:nvCxnSpPr>
        <p:spPr>
          <a:xfrm>
            <a:off x="1059060" y="4787794"/>
            <a:ext cx="866036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68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962263" y="315928"/>
            <a:ext cx="8820746" cy="1599191"/>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62263" y="2034582"/>
            <a:ext cx="4330184" cy="44350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52825" y="2034581"/>
            <a:ext cx="4330184" cy="443500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38C196-BC10-466A-9D5C-7229EFAA9194}" type="datetimeFigureOut">
              <a:rPr kumimoji="1" lang="ja-JP" altLang="en-US" smtClean="0"/>
              <a:t>2026/4/7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239905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962263" y="315928"/>
            <a:ext cx="8820746" cy="159919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62263" y="2034930"/>
            <a:ext cx="4330184"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962263" y="2846546"/>
            <a:ext cx="4330184" cy="36230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52825" y="2034930"/>
            <a:ext cx="4330184"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52825" y="2846545"/>
            <a:ext cx="4330184" cy="36230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38C196-BC10-466A-9D5C-7229EFAA9194}" type="datetimeFigureOut">
              <a:rPr kumimoji="1" lang="ja-JP" altLang="en-US" smtClean="0"/>
              <a:t>2026/4/7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67101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38C196-BC10-466A-9D5C-7229EFAA9194}" type="datetimeFigureOut">
              <a:rPr kumimoji="1" lang="ja-JP" altLang="en-US" smtClean="0"/>
              <a:t>2026/4/7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334149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786" y="7055697"/>
            <a:ext cx="10689029"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6" name="Rectangle 5"/>
          <p:cNvSpPr/>
          <p:nvPr/>
        </p:nvSpPr>
        <p:spPr>
          <a:xfrm>
            <a:off x="15" y="6982410"/>
            <a:ext cx="10689029"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7" name="Date Placeholder 6"/>
          <p:cNvSpPr>
            <a:spLocks noGrp="1"/>
          </p:cNvSpPr>
          <p:nvPr>
            <p:ph type="dt" sz="half" idx="10"/>
          </p:nvPr>
        </p:nvSpPr>
        <p:spPr/>
        <p:txBody>
          <a:bodyPr/>
          <a:lstStyle/>
          <a:p>
            <a:fld id="{F638C196-BC10-466A-9D5C-7229EFAA9194}" type="datetimeFigureOut">
              <a:rPr kumimoji="1" lang="ja-JP" altLang="en-US" smtClean="0"/>
              <a:t>2026/4/7</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44180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3552354"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542953" y="0"/>
            <a:ext cx="56132"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0943" y="655171"/>
            <a:ext cx="2806601" cy="2519892"/>
          </a:xfrm>
        </p:spPr>
        <p:txBody>
          <a:bodyPr anchor="b">
            <a:normAutofit/>
          </a:bodyPr>
          <a:lstStyle>
            <a:lvl1pPr>
              <a:defRPr sz="3968"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209902" y="806365"/>
            <a:ext cx="5693390" cy="579575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00943" y="3225462"/>
            <a:ext cx="2806601" cy="3724858"/>
          </a:xfrm>
        </p:spPr>
        <p:txBody>
          <a:bodyPr lIns="91440" rIns="91440">
            <a:normAutofit/>
          </a:bodyPr>
          <a:lstStyle>
            <a:lvl1pPr marL="0" indent="0">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Date Placeholder 4"/>
          <p:cNvSpPr>
            <a:spLocks noGrp="1"/>
          </p:cNvSpPr>
          <p:nvPr>
            <p:ph type="dt" sz="half" idx="10"/>
          </p:nvPr>
        </p:nvSpPr>
        <p:spPr>
          <a:xfrm>
            <a:off x="408233" y="7120718"/>
            <a:ext cx="2296311" cy="402483"/>
          </a:xfrm>
        </p:spPr>
        <p:txBody>
          <a:bodyPr/>
          <a:lstStyle>
            <a:lvl1pPr algn="l">
              <a:defRPr/>
            </a:lvl1pPr>
          </a:lstStyle>
          <a:p>
            <a:fld id="{F638C196-BC10-466A-9D5C-7229EFAA9194}" type="datetimeFigureOut">
              <a:rPr kumimoji="1" lang="ja-JP" altLang="en-US" smtClean="0"/>
              <a:t>2026/4/7</a:t>
            </a:fld>
            <a:endParaRPr kumimoji="1" lang="ja-JP" altLang="en-US"/>
          </a:p>
        </p:txBody>
      </p:sp>
      <p:sp>
        <p:nvSpPr>
          <p:cNvPr id="6" name="Footer Placeholder 5"/>
          <p:cNvSpPr>
            <a:spLocks noGrp="1"/>
          </p:cNvSpPr>
          <p:nvPr>
            <p:ph type="ftr" sz="quarter" idx="11"/>
          </p:nvPr>
        </p:nvSpPr>
        <p:spPr>
          <a:xfrm>
            <a:off x="4209901" y="7120718"/>
            <a:ext cx="4076254" cy="402483"/>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204231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5459765"/>
            <a:ext cx="10689029" cy="209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5417961"/>
            <a:ext cx="10689029"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62263" y="5594160"/>
            <a:ext cx="8874205" cy="907161"/>
          </a:xfrm>
        </p:spPr>
        <p:txBody>
          <a:bodyPr tIns="0" bIns="0" anchor="b">
            <a:noAutofit/>
          </a:bodyPr>
          <a:lstStyle>
            <a:lvl1pPr>
              <a:defRPr sz="3968"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0691800" cy="5417961"/>
          </a:xfrm>
          <a:solidFill>
            <a:schemeClr val="bg2">
              <a:lumMod val="90000"/>
            </a:schemeClr>
          </a:solidFill>
        </p:spPr>
        <p:txBody>
          <a:bodyPr lIns="457200" tIns="457200"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62263" y="6511400"/>
            <a:ext cx="8874205" cy="655172"/>
          </a:xfrm>
        </p:spPr>
        <p:txBody>
          <a:bodyPr lIns="91440" tIns="0" rIns="91440" bIns="0">
            <a:normAutofit/>
          </a:bodyPr>
          <a:lstStyle>
            <a:lvl1pPr marL="0" indent="0">
              <a:spcBef>
                <a:spcPts val="0"/>
              </a:spcBef>
              <a:spcAft>
                <a:spcPts val="661"/>
              </a:spcAft>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38C196-BC10-466A-9D5C-7229EFAA9194}" type="datetimeFigureOut">
              <a:rPr kumimoji="1" lang="ja-JP" altLang="en-US" smtClean="0"/>
              <a:t>2026/4/7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2823316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055697"/>
            <a:ext cx="10691814"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9" name="Rectangle 8"/>
          <p:cNvSpPr/>
          <p:nvPr/>
        </p:nvSpPr>
        <p:spPr>
          <a:xfrm>
            <a:off x="1" y="6982411"/>
            <a:ext cx="10691814" cy="73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Placeholder 1"/>
          <p:cNvSpPr>
            <a:spLocks noGrp="1"/>
          </p:cNvSpPr>
          <p:nvPr>
            <p:ph type="title"/>
          </p:nvPr>
        </p:nvSpPr>
        <p:spPr>
          <a:xfrm>
            <a:off x="962263" y="315928"/>
            <a:ext cx="8820746" cy="1599191"/>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62263" y="2034580"/>
            <a:ext cx="8820747" cy="4435009"/>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62265" y="7120718"/>
            <a:ext cx="2168066" cy="402483"/>
          </a:xfrm>
          <a:prstGeom prst="rect">
            <a:avLst/>
          </a:prstGeom>
        </p:spPr>
        <p:txBody>
          <a:bodyPr vert="horz" lIns="91440" tIns="45720" rIns="91440" bIns="45720" rtlCol="0" anchor="ctr"/>
          <a:lstStyle>
            <a:lvl1pPr algn="l">
              <a:defRPr sz="992">
                <a:solidFill>
                  <a:srgbClr val="FFFFFF"/>
                </a:solidFill>
              </a:defRPr>
            </a:lvl1pPr>
          </a:lstStyle>
          <a:p>
            <a:fld id="{F638C196-BC10-466A-9D5C-7229EFAA9194}" type="datetimeFigureOut">
              <a:rPr kumimoji="1" lang="ja-JP" altLang="en-US" smtClean="0"/>
              <a:t>2026/4/7</a:t>
            </a:fld>
            <a:endParaRPr kumimoji="1" lang="ja-JP" altLang="en-US"/>
          </a:p>
        </p:txBody>
      </p:sp>
      <p:sp>
        <p:nvSpPr>
          <p:cNvPr id="5" name="Footer Placeholder 4"/>
          <p:cNvSpPr>
            <a:spLocks noGrp="1"/>
          </p:cNvSpPr>
          <p:nvPr>
            <p:ph type="ftr" sz="quarter" idx="3"/>
          </p:nvPr>
        </p:nvSpPr>
        <p:spPr>
          <a:xfrm>
            <a:off x="3232613" y="7120718"/>
            <a:ext cx="4229373" cy="402483"/>
          </a:xfrm>
          <a:prstGeom prst="rect">
            <a:avLst/>
          </a:prstGeom>
        </p:spPr>
        <p:txBody>
          <a:bodyPr vert="horz" lIns="91440" tIns="45720" rIns="91440" bIns="45720" rtlCol="0" anchor="ctr"/>
          <a:lstStyle>
            <a:lvl1pPr algn="ctr">
              <a:defRPr sz="992"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682239" y="7120718"/>
            <a:ext cx="1150585" cy="402483"/>
          </a:xfrm>
          <a:prstGeom prst="rect">
            <a:avLst/>
          </a:prstGeom>
        </p:spPr>
        <p:txBody>
          <a:bodyPr vert="horz" lIns="91440" tIns="45720" rIns="91440" bIns="45720" rtlCol="0" anchor="ctr"/>
          <a:lstStyle>
            <a:lvl1pPr algn="r">
              <a:defRPr sz="1157">
                <a:solidFill>
                  <a:srgbClr val="FFFFFF"/>
                </a:solidFill>
              </a:defRPr>
            </a:lvl1pPr>
          </a:lstStyle>
          <a:p>
            <a:fld id="{A67B06D4-A385-4CEB-881E-C27D4A13B595}" type="slidenum">
              <a:rPr kumimoji="1" lang="ja-JP" altLang="en-US" smtClean="0"/>
              <a:t>‹#›</a:t>
            </a:fld>
            <a:endParaRPr kumimoji="1" lang="ja-JP" altLang="en-US"/>
          </a:p>
        </p:txBody>
      </p:sp>
      <p:cxnSp>
        <p:nvCxnSpPr>
          <p:cNvPr id="10" name="Straight Connector 9"/>
          <p:cNvCxnSpPr/>
          <p:nvPr/>
        </p:nvCxnSpPr>
        <p:spPr>
          <a:xfrm>
            <a:off x="1046672" y="1915652"/>
            <a:ext cx="874055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80843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1007943" rtl="0" eaLnBrk="1" latinLnBrk="0" hangingPunct="1">
        <a:lnSpc>
          <a:spcPct val="85000"/>
        </a:lnSpc>
        <a:spcBef>
          <a:spcPct val="0"/>
        </a:spcBef>
        <a:buNone/>
        <a:defRPr kumimoji="1" sz="5291" kern="1200" spc="-55" baseline="0">
          <a:solidFill>
            <a:schemeClr val="tx1">
              <a:lumMod val="75000"/>
              <a:lumOff val="25000"/>
            </a:schemeClr>
          </a:solidFill>
          <a:latin typeface="+mj-lt"/>
          <a:ea typeface="+mj-ea"/>
          <a:cs typeface="+mj-cs"/>
        </a:defRPr>
      </a:lvl1pPr>
    </p:titleStyle>
    <p:body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kumimoji="1"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kumimoji="1"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kumimoji="1"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kumimoji="1"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kumimoji="1"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kumimoji="1"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kumimoji="1"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kumimoji="1"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kumimoji="1" sz="1543" kern="1200">
          <a:solidFill>
            <a:schemeClr val="tx1">
              <a:lumMod val="75000"/>
              <a:lumOff val="25000"/>
            </a:schemeClr>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EE4A1-38DE-2B35-5091-6AA7061508DE}"/>
              </a:ext>
            </a:extLst>
          </p:cNvPr>
          <p:cNvSpPr>
            <a:spLocks noGrp="1"/>
          </p:cNvSpPr>
          <p:nvPr>
            <p:ph type="ctrTitle"/>
          </p:nvPr>
        </p:nvSpPr>
        <p:spPr/>
        <p:txBody>
          <a:bodyPr>
            <a:normAutofit/>
          </a:bodyPr>
          <a:lstStyle/>
          <a:p>
            <a:r>
              <a:rPr lang="ja-JP" altLang="en-US" sz="7200" dirty="0">
                <a:latin typeface="BIZ UDPゴシック" panose="020B0400000000000000" pitchFamily="50" charset="-128"/>
                <a:ea typeface="BIZ UDPゴシック" panose="020B0400000000000000" pitchFamily="50" charset="-128"/>
              </a:rPr>
              <a:t>旅行予約サイト</a:t>
            </a:r>
            <a:endParaRPr kumimoji="1" lang="ja-JP" altLang="en-US" sz="7200" dirty="0">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4FEBF48E-8606-3F19-B2DE-0C6EC28664BB}"/>
              </a:ext>
            </a:extLst>
          </p:cNvPr>
          <p:cNvSpPr>
            <a:spLocks noGrp="1"/>
          </p:cNvSpPr>
          <p:nvPr>
            <p:ph type="subTitle" idx="1"/>
          </p:nvPr>
        </p:nvSpPr>
        <p:spPr/>
        <p:txBody>
          <a:bodyPr>
            <a:normAutofit/>
          </a:bodyPr>
          <a:lstStyle/>
          <a:p>
            <a:r>
              <a:rPr lang="ja-JP" altLang="en-US" sz="2400" dirty="0">
                <a:latin typeface="BIZ UDPゴシック" panose="020B0400000000000000" pitchFamily="50" charset="-128"/>
                <a:ea typeface="BIZ UDPゴシック" panose="020B0400000000000000" pitchFamily="50" charset="-128"/>
              </a:rPr>
              <a:t>しっかり調べて契約トラブルを防ごう</a:t>
            </a:r>
            <a:endParaRPr kumimoji="1" lang="ja-JP" altLang="en-US" sz="2400" dirty="0">
              <a:latin typeface="BIZ UDPゴシック" panose="020B0400000000000000" pitchFamily="50" charset="-128"/>
              <a:ea typeface="BIZ UDPゴシック" panose="020B0400000000000000" pitchFamily="50" charset="-128"/>
            </a:endParaRPr>
          </a:p>
        </p:txBody>
      </p:sp>
      <p:pic>
        <p:nvPicPr>
          <p:cNvPr id="5" name="図 4" descr="アイコン&#10;&#10;AI 生成コンテンツは誤りを含む可能性があります。">
            <a:extLst>
              <a:ext uri="{FF2B5EF4-FFF2-40B4-BE49-F238E27FC236}">
                <a16:creationId xmlns:a16="http://schemas.microsoft.com/office/drawing/2014/main" id="{365348CD-E9D6-6E04-4194-6CFF76A8C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7881" y="4000500"/>
            <a:ext cx="3095064" cy="3015878"/>
          </a:xfrm>
          <a:prstGeom prst="rect">
            <a:avLst/>
          </a:prstGeom>
        </p:spPr>
      </p:pic>
    </p:spTree>
    <p:extLst>
      <p:ext uri="{BB962C8B-B14F-4D97-AF65-F5344CB8AC3E}">
        <p14:creationId xmlns:p14="http://schemas.microsoft.com/office/powerpoint/2010/main" val="40870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A14AA-7C97-C8A7-7E67-6A0E9B73B5F4}"/>
            </a:ext>
          </a:extLst>
        </p:cNvPr>
        <p:cNvGrpSpPr/>
        <p:nvPr/>
      </p:nvGrpSpPr>
      <p:grpSpPr>
        <a:xfrm>
          <a:off x="0" y="0"/>
          <a:ext cx="0" cy="0"/>
          <a:chOff x="0" y="0"/>
          <a:chExt cx="0" cy="0"/>
        </a:xfrm>
      </p:grpSpPr>
      <p:sp>
        <p:nvSpPr>
          <p:cNvPr id="32" name="四角形: 角を丸くする 31">
            <a:extLst>
              <a:ext uri="{FF2B5EF4-FFF2-40B4-BE49-F238E27FC236}">
                <a16:creationId xmlns:a16="http://schemas.microsoft.com/office/drawing/2014/main" id="{5B72A399-3653-6526-A10C-CA7270CDC5D9}"/>
              </a:ext>
            </a:extLst>
          </p:cNvPr>
          <p:cNvSpPr/>
          <p:nvPr/>
        </p:nvSpPr>
        <p:spPr>
          <a:xfrm>
            <a:off x="1605319" y="5592656"/>
            <a:ext cx="6878471" cy="1050877"/>
          </a:xfrm>
          <a:prstGeom prst="roundRect">
            <a:avLst>
              <a:gd name="adj" fmla="val 22637"/>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契約ごとの</a:t>
            </a:r>
            <a:endParaRPr kumimoji="1" lang="en-US" altLang="ja-JP" sz="2800" b="1" dirty="0">
              <a:latin typeface="BIZ UDPゴシック" panose="020B0400000000000000" pitchFamily="50" charset="-128"/>
              <a:ea typeface="BIZ UDPゴシック" panose="020B0400000000000000" pitchFamily="50" charset="-128"/>
            </a:endParaRPr>
          </a:p>
          <a:p>
            <a:pPr algn="ctr"/>
            <a:r>
              <a:rPr kumimoji="1" lang="ja-JP" altLang="en-US" sz="2800" b="1" dirty="0">
                <a:latin typeface="BIZ UDPゴシック" panose="020B0400000000000000" pitchFamily="50" charset="-128"/>
                <a:ea typeface="BIZ UDPゴシック" panose="020B0400000000000000" pitchFamily="50" charset="-128"/>
              </a:rPr>
              <a:t>キャンセルポリシーを確認しよう！</a:t>
            </a:r>
            <a:endParaRPr kumimoji="1" lang="en-US" altLang="ja-JP" sz="2800" b="1" dirty="0">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1AE42D9F-3841-E05B-2DE8-F7A550772B10}"/>
              </a:ext>
            </a:extLst>
          </p:cNvPr>
          <p:cNvGrpSpPr/>
          <p:nvPr/>
        </p:nvGrpSpPr>
        <p:grpSpPr>
          <a:xfrm>
            <a:off x="2510110" y="328356"/>
            <a:ext cx="5005387" cy="5154116"/>
            <a:chOff x="2236991" y="136082"/>
            <a:chExt cx="5005387" cy="5154116"/>
          </a:xfrm>
        </p:grpSpPr>
        <p:pic>
          <p:nvPicPr>
            <p:cNvPr id="5" name="図 4">
              <a:extLst>
                <a:ext uri="{FF2B5EF4-FFF2-40B4-BE49-F238E27FC236}">
                  <a16:creationId xmlns:a16="http://schemas.microsoft.com/office/drawing/2014/main" id="{2B6460FC-12C8-5A95-E5C8-ABB0DB213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339" y="3026907"/>
              <a:ext cx="2263291" cy="2263291"/>
            </a:xfrm>
            <a:prstGeom prst="rect">
              <a:avLst/>
            </a:prstGeom>
          </p:spPr>
        </p:pic>
        <p:pic>
          <p:nvPicPr>
            <p:cNvPr id="127" name="図 126" descr="ロゴ&#10;&#10;AI 生成コンテンツは誤りを含む可能性があります。">
              <a:extLst>
                <a:ext uri="{FF2B5EF4-FFF2-40B4-BE49-F238E27FC236}">
                  <a16:creationId xmlns:a16="http://schemas.microsoft.com/office/drawing/2014/main" id="{E7C8A502-B8A8-77E1-91D8-318D56ECC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94712">
              <a:off x="2613245" y="1903652"/>
              <a:ext cx="1469550" cy="960615"/>
            </a:xfrm>
            <a:prstGeom prst="rect">
              <a:avLst/>
            </a:prstGeom>
          </p:spPr>
        </p:pic>
        <p:grpSp>
          <p:nvGrpSpPr>
            <p:cNvPr id="128" name="グループ化 127">
              <a:extLst>
                <a:ext uri="{FF2B5EF4-FFF2-40B4-BE49-F238E27FC236}">
                  <a16:creationId xmlns:a16="http://schemas.microsoft.com/office/drawing/2014/main" id="{8C06B542-9FB6-0424-613F-CAB4EFC4B6D0}"/>
                </a:ext>
              </a:extLst>
            </p:cNvPr>
            <p:cNvGrpSpPr/>
            <p:nvPr/>
          </p:nvGrpSpPr>
          <p:grpSpPr>
            <a:xfrm>
              <a:off x="2560850" y="648834"/>
              <a:ext cx="1591591" cy="881807"/>
              <a:chOff x="6470780" y="1075657"/>
              <a:chExt cx="3196089" cy="1818596"/>
            </a:xfrm>
          </p:grpSpPr>
          <p:grpSp>
            <p:nvGrpSpPr>
              <p:cNvPr id="129" name="グループ化 128">
                <a:extLst>
                  <a:ext uri="{FF2B5EF4-FFF2-40B4-BE49-F238E27FC236}">
                    <a16:creationId xmlns:a16="http://schemas.microsoft.com/office/drawing/2014/main" id="{41319D41-BE5B-9EE2-1340-E57553EE70CE}"/>
                  </a:ext>
                </a:extLst>
              </p:cNvPr>
              <p:cNvGrpSpPr/>
              <p:nvPr/>
            </p:nvGrpSpPr>
            <p:grpSpPr>
              <a:xfrm>
                <a:off x="6708192" y="1075657"/>
                <a:ext cx="2958677" cy="1771120"/>
                <a:chOff x="1006513" y="4606800"/>
                <a:chExt cx="1126008" cy="617082"/>
              </a:xfrm>
            </p:grpSpPr>
            <p:sp>
              <p:nvSpPr>
                <p:cNvPr id="132" name="直方体 131">
                  <a:extLst>
                    <a:ext uri="{FF2B5EF4-FFF2-40B4-BE49-F238E27FC236}">
                      <a16:creationId xmlns:a16="http://schemas.microsoft.com/office/drawing/2014/main" id="{F1031B6B-E725-F5AA-805A-69902ECAA433}"/>
                    </a:ext>
                  </a:extLst>
                </p:cNvPr>
                <p:cNvSpPr/>
                <p:nvPr/>
              </p:nvSpPr>
              <p:spPr>
                <a:xfrm flipH="1">
                  <a:off x="1006513" y="4717662"/>
                  <a:ext cx="1126008" cy="506220"/>
                </a:xfrm>
                <a:prstGeom prst="cube">
                  <a:avLst>
                    <a:gd name="adj" fmla="val 37893"/>
                  </a:avLst>
                </a:prstGeom>
                <a:solidFill>
                  <a:srgbClr val="CC6600"/>
                </a:solidFill>
                <a:ln w="190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3" name="直方体 132">
                  <a:extLst>
                    <a:ext uri="{FF2B5EF4-FFF2-40B4-BE49-F238E27FC236}">
                      <a16:creationId xmlns:a16="http://schemas.microsoft.com/office/drawing/2014/main" id="{B1820C39-0FCE-7A5F-6256-3D69C09A0C1B}"/>
                    </a:ext>
                  </a:extLst>
                </p:cNvPr>
                <p:cNvSpPr/>
                <p:nvPr/>
              </p:nvSpPr>
              <p:spPr>
                <a:xfrm flipH="1">
                  <a:off x="1148047" y="4606800"/>
                  <a:ext cx="810639" cy="265316"/>
                </a:xfrm>
                <a:prstGeom prst="cube">
                  <a:avLst>
                    <a:gd name="adj" fmla="val 50274"/>
                  </a:avLst>
                </a:prstGeom>
                <a:solidFill>
                  <a:srgbClr val="CC6600"/>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4" name="正方形/長方形 133">
                  <a:extLst>
                    <a:ext uri="{FF2B5EF4-FFF2-40B4-BE49-F238E27FC236}">
                      <a16:creationId xmlns:a16="http://schemas.microsoft.com/office/drawing/2014/main" id="{19F1DFFD-4E6C-3EE6-CA73-3750F2F4B104}"/>
                    </a:ext>
                  </a:extLst>
                </p:cNvPr>
                <p:cNvSpPr/>
                <p:nvPr/>
              </p:nvSpPr>
              <p:spPr>
                <a:xfrm>
                  <a:off x="1317779" y="4986528"/>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5" name="正方形/長方形 134">
                  <a:extLst>
                    <a:ext uri="{FF2B5EF4-FFF2-40B4-BE49-F238E27FC236}">
                      <a16:creationId xmlns:a16="http://schemas.microsoft.com/office/drawing/2014/main" id="{BC0B2AB9-8DE7-E15B-A86C-DE3640EBC528}"/>
                    </a:ext>
                  </a:extLst>
                </p:cNvPr>
                <p:cNvSpPr/>
                <p:nvPr/>
              </p:nvSpPr>
              <p:spPr>
                <a:xfrm>
                  <a:off x="1463782" y="4986528"/>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6" name="正方形/長方形 135">
                  <a:extLst>
                    <a:ext uri="{FF2B5EF4-FFF2-40B4-BE49-F238E27FC236}">
                      <a16:creationId xmlns:a16="http://schemas.microsoft.com/office/drawing/2014/main" id="{97A5FA93-D40E-D805-789B-753916BADC0A}"/>
                    </a:ext>
                  </a:extLst>
                </p:cNvPr>
                <p:cNvSpPr/>
                <p:nvPr/>
              </p:nvSpPr>
              <p:spPr>
                <a:xfrm>
                  <a:off x="1616749" y="4979712"/>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7" name="正方形/長方形 136">
                  <a:extLst>
                    <a:ext uri="{FF2B5EF4-FFF2-40B4-BE49-F238E27FC236}">
                      <a16:creationId xmlns:a16="http://schemas.microsoft.com/office/drawing/2014/main" id="{98107551-D8DB-BFE8-48A3-1DC6C594D271}"/>
                    </a:ext>
                  </a:extLst>
                </p:cNvPr>
                <p:cNvSpPr/>
                <p:nvPr/>
              </p:nvSpPr>
              <p:spPr>
                <a:xfrm>
                  <a:off x="1767699" y="4981937"/>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8" name="正方形/長方形 137">
                  <a:extLst>
                    <a:ext uri="{FF2B5EF4-FFF2-40B4-BE49-F238E27FC236}">
                      <a16:creationId xmlns:a16="http://schemas.microsoft.com/office/drawing/2014/main" id="{5C9EEADF-9941-B571-23AF-AF99123BC154}"/>
                    </a:ext>
                  </a:extLst>
                </p:cNvPr>
                <p:cNvSpPr/>
                <p:nvPr/>
              </p:nvSpPr>
              <p:spPr>
                <a:xfrm>
                  <a:off x="1920666" y="497512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9" name="正方形/長方形 138">
                  <a:extLst>
                    <a:ext uri="{FF2B5EF4-FFF2-40B4-BE49-F238E27FC236}">
                      <a16:creationId xmlns:a16="http://schemas.microsoft.com/office/drawing/2014/main" id="{C6BE9FC6-8E55-B642-FBDA-A2E602474F4F}"/>
                    </a:ext>
                  </a:extLst>
                </p:cNvPr>
                <p:cNvSpPr/>
                <p:nvPr/>
              </p:nvSpPr>
              <p:spPr>
                <a:xfrm>
                  <a:off x="1317779" y="506597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0" name="正方形/長方形 139">
                  <a:extLst>
                    <a:ext uri="{FF2B5EF4-FFF2-40B4-BE49-F238E27FC236}">
                      <a16:creationId xmlns:a16="http://schemas.microsoft.com/office/drawing/2014/main" id="{5FB65175-AE6C-67BC-989A-D7094E733D13}"/>
                    </a:ext>
                  </a:extLst>
                </p:cNvPr>
                <p:cNvSpPr/>
                <p:nvPr/>
              </p:nvSpPr>
              <p:spPr>
                <a:xfrm>
                  <a:off x="1463782" y="506597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1" name="正方形/長方形 140">
                  <a:extLst>
                    <a:ext uri="{FF2B5EF4-FFF2-40B4-BE49-F238E27FC236}">
                      <a16:creationId xmlns:a16="http://schemas.microsoft.com/office/drawing/2014/main" id="{D56202E8-5DF5-5AAA-52C5-30C09E74E755}"/>
                    </a:ext>
                  </a:extLst>
                </p:cNvPr>
                <p:cNvSpPr/>
                <p:nvPr/>
              </p:nvSpPr>
              <p:spPr>
                <a:xfrm>
                  <a:off x="1616749" y="5059155"/>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2" name="正方形/長方形 141">
                  <a:extLst>
                    <a:ext uri="{FF2B5EF4-FFF2-40B4-BE49-F238E27FC236}">
                      <a16:creationId xmlns:a16="http://schemas.microsoft.com/office/drawing/2014/main" id="{C910825B-91A0-80F8-44E1-368C8EBDE4A4}"/>
                    </a:ext>
                  </a:extLst>
                </p:cNvPr>
                <p:cNvSpPr/>
                <p:nvPr/>
              </p:nvSpPr>
              <p:spPr>
                <a:xfrm>
                  <a:off x="1767699" y="5061380"/>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3" name="正方形/長方形 142">
                  <a:extLst>
                    <a:ext uri="{FF2B5EF4-FFF2-40B4-BE49-F238E27FC236}">
                      <a16:creationId xmlns:a16="http://schemas.microsoft.com/office/drawing/2014/main" id="{A056D658-F801-7A73-DE44-0F6BB4DE78FA}"/>
                    </a:ext>
                  </a:extLst>
                </p:cNvPr>
                <p:cNvSpPr/>
                <p:nvPr/>
              </p:nvSpPr>
              <p:spPr>
                <a:xfrm>
                  <a:off x="1920666" y="5054564"/>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4" name="正方形/長方形 143">
                  <a:extLst>
                    <a:ext uri="{FF2B5EF4-FFF2-40B4-BE49-F238E27FC236}">
                      <a16:creationId xmlns:a16="http://schemas.microsoft.com/office/drawing/2014/main" id="{65CD2C41-FA3F-82EF-D61E-1A43D32BD9A9}"/>
                    </a:ext>
                  </a:extLst>
                </p:cNvPr>
                <p:cNvSpPr/>
                <p:nvPr/>
              </p:nvSpPr>
              <p:spPr>
                <a:xfrm>
                  <a:off x="1317779" y="5145097"/>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5" name="正方形/長方形 144">
                  <a:extLst>
                    <a:ext uri="{FF2B5EF4-FFF2-40B4-BE49-F238E27FC236}">
                      <a16:creationId xmlns:a16="http://schemas.microsoft.com/office/drawing/2014/main" id="{5C5E38EF-568E-1ADC-B3C8-310AFFEBF4A3}"/>
                    </a:ext>
                  </a:extLst>
                </p:cNvPr>
                <p:cNvSpPr/>
                <p:nvPr/>
              </p:nvSpPr>
              <p:spPr>
                <a:xfrm>
                  <a:off x="1463782" y="5145097"/>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6" name="正方形/長方形 145">
                  <a:extLst>
                    <a:ext uri="{FF2B5EF4-FFF2-40B4-BE49-F238E27FC236}">
                      <a16:creationId xmlns:a16="http://schemas.microsoft.com/office/drawing/2014/main" id="{F5EB464C-F87F-7190-D070-4563535EE295}"/>
                    </a:ext>
                  </a:extLst>
                </p:cNvPr>
                <p:cNvSpPr/>
                <p:nvPr/>
              </p:nvSpPr>
              <p:spPr>
                <a:xfrm>
                  <a:off x="1616749" y="513828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7" name="正方形/長方形 146">
                  <a:extLst>
                    <a:ext uri="{FF2B5EF4-FFF2-40B4-BE49-F238E27FC236}">
                      <a16:creationId xmlns:a16="http://schemas.microsoft.com/office/drawing/2014/main" id="{A5C74CED-CBDB-4225-EB54-115663D5F228}"/>
                    </a:ext>
                  </a:extLst>
                </p:cNvPr>
                <p:cNvSpPr/>
                <p:nvPr/>
              </p:nvSpPr>
              <p:spPr>
                <a:xfrm>
                  <a:off x="1767699" y="5140506"/>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8" name="正方形/長方形 147">
                  <a:extLst>
                    <a:ext uri="{FF2B5EF4-FFF2-40B4-BE49-F238E27FC236}">
                      <a16:creationId xmlns:a16="http://schemas.microsoft.com/office/drawing/2014/main" id="{FDFEE524-9012-61FC-F1E4-9B41C80FD428}"/>
                    </a:ext>
                  </a:extLst>
                </p:cNvPr>
                <p:cNvSpPr/>
                <p:nvPr/>
              </p:nvSpPr>
              <p:spPr>
                <a:xfrm>
                  <a:off x="1920666" y="5133690"/>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30" name="正方形/長方形 129">
                <a:extLst>
                  <a:ext uri="{FF2B5EF4-FFF2-40B4-BE49-F238E27FC236}">
                    <a16:creationId xmlns:a16="http://schemas.microsoft.com/office/drawing/2014/main" id="{B5A0A26D-A390-51B5-FC5F-06720726C39E}"/>
                  </a:ext>
                </a:extLst>
              </p:cNvPr>
              <p:cNvSpPr/>
              <p:nvPr/>
            </p:nvSpPr>
            <p:spPr>
              <a:xfrm>
                <a:off x="7280763" y="1325536"/>
                <a:ext cx="2290958" cy="698217"/>
              </a:xfrm>
              <a:prstGeom prst="rect">
                <a:avLst/>
              </a:prstGeom>
              <a:noFill/>
            </p:spPr>
            <p:txBody>
              <a:bodyPr wrap="square" lIns="91440" tIns="45720" rIns="91440" bIns="45720">
                <a:spAutoFit/>
              </a:bodyPr>
              <a:lstStyle/>
              <a:p>
                <a:pPr algn="ctr"/>
                <a:r>
                  <a:rPr lang="en-US" altLang="ja-JP" sz="1600" b="0" cap="none" spc="0" dirty="0">
                    <a:ln w="0"/>
                    <a:solidFill>
                      <a:schemeClr val="bg1"/>
                    </a:solidFill>
                    <a:latin typeface="BIZ UDPゴシック" panose="020B0400000000000000" pitchFamily="50" charset="-128"/>
                    <a:ea typeface="BIZ UDPゴシック" panose="020B0400000000000000" pitchFamily="50" charset="-128"/>
                  </a:rPr>
                  <a:t>HOTEL</a:t>
                </a:r>
                <a:endParaRPr lang="ja-JP" altLang="en-US" sz="2000" b="0" cap="none" spc="0" dirty="0">
                  <a:ln w="0"/>
                  <a:solidFill>
                    <a:schemeClr val="bg1"/>
                  </a:solidFill>
                  <a:latin typeface="BIZ UDPゴシック" panose="020B0400000000000000" pitchFamily="50" charset="-128"/>
                  <a:ea typeface="BIZ UDPゴシック" panose="020B0400000000000000" pitchFamily="50" charset="-128"/>
                </a:endParaRPr>
              </a:p>
            </p:txBody>
          </p:sp>
          <p:sp>
            <p:nvSpPr>
              <p:cNvPr id="131" name="雲 130">
                <a:extLst>
                  <a:ext uri="{FF2B5EF4-FFF2-40B4-BE49-F238E27FC236}">
                    <a16:creationId xmlns:a16="http://schemas.microsoft.com/office/drawing/2014/main" id="{D678EECB-C623-B9B8-C46E-DD4FE0C50002}"/>
                  </a:ext>
                </a:extLst>
              </p:cNvPr>
              <p:cNvSpPr/>
              <p:nvPr/>
            </p:nvSpPr>
            <p:spPr>
              <a:xfrm rot="15291024">
                <a:off x="6310827" y="1949622"/>
                <a:ext cx="1104584" cy="784677"/>
              </a:xfrm>
              <a:prstGeom prst="cloud">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4" name="四角形: 角を丸くする 3">
              <a:extLst>
                <a:ext uri="{FF2B5EF4-FFF2-40B4-BE49-F238E27FC236}">
                  <a16:creationId xmlns:a16="http://schemas.microsoft.com/office/drawing/2014/main" id="{77F87B98-0AC4-2672-177F-C1AC8BB2C3B3}"/>
                </a:ext>
              </a:extLst>
            </p:cNvPr>
            <p:cNvSpPr/>
            <p:nvPr/>
          </p:nvSpPr>
          <p:spPr>
            <a:xfrm>
              <a:off x="2236991" y="136082"/>
              <a:ext cx="5005387" cy="5065807"/>
            </a:xfrm>
            <a:prstGeom prst="roundRect">
              <a:avLst>
                <a:gd name="adj" fmla="val 5834"/>
              </a:avLst>
            </a:prstGeom>
            <a:noFill/>
            <a:ln w="152400" cmpd="thickThin">
              <a:solidFill>
                <a:srgbClr val="FF7C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43" name="フリーフォーム: 図形 42">
              <a:extLst>
                <a:ext uri="{FF2B5EF4-FFF2-40B4-BE49-F238E27FC236}">
                  <a16:creationId xmlns:a16="http://schemas.microsoft.com/office/drawing/2014/main" id="{CEB8C94A-7A9F-96A1-FC61-23E06C2906D8}"/>
                </a:ext>
              </a:extLst>
            </p:cNvPr>
            <p:cNvSpPr/>
            <p:nvPr/>
          </p:nvSpPr>
          <p:spPr>
            <a:xfrm rot="4724711">
              <a:off x="4754757" y="-436884"/>
              <a:ext cx="1722320" cy="2964594"/>
            </a:xfrm>
            <a:custGeom>
              <a:avLst/>
              <a:gdLst>
                <a:gd name="connsiteX0" fmla="*/ 4241 w 1722320"/>
                <a:gd name="connsiteY0" fmla="*/ 2330814 h 2964594"/>
                <a:gd name="connsiteX1" fmla="*/ 433090 w 1722320"/>
                <a:gd name="connsiteY1" fmla="*/ 175791 h 2964594"/>
                <a:gd name="connsiteX2" fmla="*/ 689879 w 1722320"/>
                <a:gd name="connsiteY2" fmla="*/ 4241 h 2964594"/>
                <a:gd name="connsiteX3" fmla="*/ 1546529 w 1722320"/>
                <a:gd name="connsiteY3" fmla="*/ 174715 h 2964594"/>
                <a:gd name="connsiteX4" fmla="*/ 1718079 w 1722320"/>
                <a:gd name="connsiteY4" fmla="*/ 431504 h 2964594"/>
                <a:gd name="connsiteX5" fmla="*/ 1289230 w 1722320"/>
                <a:gd name="connsiteY5" fmla="*/ 2586527 h 2964594"/>
                <a:gd name="connsiteX6" fmla="*/ 1032441 w 1722320"/>
                <a:gd name="connsiteY6" fmla="*/ 2758076 h 2964594"/>
                <a:gd name="connsiteX7" fmla="*/ 340416 w 1722320"/>
                <a:gd name="connsiteY7" fmla="*/ 2620364 h 2964594"/>
                <a:gd name="connsiteX8" fmla="*/ 352776 w 1722320"/>
                <a:gd name="connsiteY8" fmla="*/ 2717982 h 2964594"/>
                <a:gd name="connsiteX9" fmla="*/ 533925 w 1722320"/>
                <a:gd name="connsiteY9" fmla="*/ 2964592 h 2964594"/>
                <a:gd name="connsiteX10" fmla="*/ 533925 w 1722320"/>
                <a:gd name="connsiteY10" fmla="*/ 2964594 h 2964594"/>
                <a:gd name="connsiteX11" fmla="*/ 197760 w 1722320"/>
                <a:gd name="connsiteY11" fmla="*/ 2611509 h 2964594"/>
                <a:gd name="connsiteX12" fmla="*/ 199600 w 1722320"/>
                <a:gd name="connsiteY12" fmla="*/ 2592341 h 2964594"/>
                <a:gd name="connsiteX13" fmla="*/ 175791 w 1722320"/>
                <a:gd name="connsiteY13" fmla="*/ 2587603 h 2964594"/>
                <a:gd name="connsiteX14" fmla="*/ 4241 w 1722320"/>
                <a:gd name="connsiteY14" fmla="*/ 2330814 h 296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320" h="2964594">
                  <a:moveTo>
                    <a:pt x="4241" y="2330814"/>
                  </a:moveTo>
                  <a:lnTo>
                    <a:pt x="433090" y="175791"/>
                  </a:lnTo>
                  <a:cubicBezTo>
                    <a:pt x="456628" y="57509"/>
                    <a:pt x="571597" y="-19297"/>
                    <a:pt x="689879" y="4241"/>
                  </a:cubicBezTo>
                  <a:lnTo>
                    <a:pt x="1546529" y="174715"/>
                  </a:lnTo>
                  <a:cubicBezTo>
                    <a:pt x="1664812" y="198253"/>
                    <a:pt x="1741617" y="313221"/>
                    <a:pt x="1718079" y="431504"/>
                  </a:cubicBezTo>
                  <a:lnTo>
                    <a:pt x="1289230" y="2586527"/>
                  </a:lnTo>
                  <a:cubicBezTo>
                    <a:pt x="1265692" y="2704809"/>
                    <a:pt x="1150723" y="2781615"/>
                    <a:pt x="1032441" y="2758076"/>
                  </a:cubicBezTo>
                  <a:lnTo>
                    <a:pt x="340416" y="2620364"/>
                  </a:lnTo>
                  <a:lnTo>
                    <a:pt x="352776" y="2717982"/>
                  </a:lnTo>
                  <a:cubicBezTo>
                    <a:pt x="379299" y="2820776"/>
                    <a:pt x="443631" y="2910144"/>
                    <a:pt x="533925" y="2964592"/>
                  </a:cubicBezTo>
                  <a:lnTo>
                    <a:pt x="533925" y="2964594"/>
                  </a:lnTo>
                  <a:cubicBezTo>
                    <a:pt x="348266" y="2964594"/>
                    <a:pt x="197760" y="2806512"/>
                    <a:pt x="197760" y="2611509"/>
                  </a:cubicBezTo>
                  <a:lnTo>
                    <a:pt x="199600" y="2592341"/>
                  </a:lnTo>
                  <a:lnTo>
                    <a:pt x="175791" y="2587603"/>
                  </a:lnTo>
                  <a:cubicBezTo>
                    <a:pt x="57508" y="2564065"/>
                    <a:pt x="-19297" y="2449097"/>
                    <a:pt x="4241" y="2330814"/>
                  </a:cubicBezTo>
                  <a:close/>
                </a:path>
              </a:pathLst>
            </a:custGeom>
            <a:solidFill>
              <a:schemeClr val="bg1"/>
            </a:solidFill>
            <a:ln w="57150">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56" name="テキスト ボックス 155">
              <a:extLst>
                <a:ext uri="{FF2B5EF4-FFF2-40B4-BE49-F238E27FC236}">
                  <a16:creationId xmlns:a16="http://schemas.microsoft.com/office/drawing/2014/main" id="{119862A3-3098-C3CF-FFD7-2DA3032423E7}"/>
                </a:ext>
              </a:extLst>
            </p:cNvPr>
            <p:cNvSpPr txBox="1"/>
            <p:nvPr/>
          </p:nvSpPr>
          <p:spPr>
            <a:xfrm>
              <a:off x="4568877" y="408209"/>
              <a:ext cx="2408649" cy="1235403"/>
            </a:xfrm>
            <a:prstGeom prst="rect">
              <a:avLst/>
            </a:prstGeom>
            <a:noFill/>
          </p:spPr>
          <p:txBody>
            <a:bodyPr wrap="square" rtlCol="0">
              <a:spAutoFit/>
            </a:bodyPr>
            <a:lstStyle/>
            <a:p>
              <a:pPr>
                <a:lnSpc>
                  <a:spcPct val="120000"/>
                </a:lnSpc>
              </a:pPr>
              <a:r>
                <a:rPr kumimoji="1" lang="ja-JP" altLang="en-US" dirty="0">
                  <a:latin typeface="BIZ UDPゴシック" panose="020B0400000000000000" pitchFamily="50" charset="-128"/>
                  <a:ea typeface="BIZ UDPゴシック" panose="020B0400000000000000" pitchFamily="50" charset="-128"/>
                </a:rPr>
                <a:t>宿泊は宿泊施設の</a:t>
              </a:r>
              <a:endParaRPr kumimoji="1" lang="en-US" altLang="ja-JP" dirty="0">
                <a:latin typeface="BIZ UDPゴシック" panose="020B0400000000000000" pitchFamily="50" charset="-128"/>
                <a:ea typeface="BIZ UDPゴシック" panose="020B0400000000000000" pitchFamily="50" charset="-128"/>
              </a:endParaRPr>
            </a:p>
            <a:p>
              <a:pPr>
                <a:lnSpc>
                  <a:spcPct val="120000"/>
                </a:lnSpc>
              </a:pPr>
              <a:r>
                <a:rPr kumimoji="1" lang="ja-JP" altLang="en-US" dirty="0">
                  <a:latin typeface="BIZ UDPゴシック" panose="020B0400000000000000" pitchFamily="50" charset="-128"/>
                  <a:ea typeface="BIZ UDPゴシック" panose="020B0400000000000000" pitchFamily="50" charset="-128"/>
                </a:rPr>
                <a:t>キャンセル条件に従う</a:t>
              </a:r>
              <a:endParaRPr kumimoji="1" lang="en-US" altLang="ja-JP"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400" dirty="0">
                  <a:latin typeface="BIZ UDPゴシック" panose="020B0400000000000000" pitchFamily="50" charset="-128"/>
                  <a:ea typeface="BIZ UDPゴシック" panose="020B0400000000000000" pitchFamily="50" charset="-128"/>
                </a:rPr>
                <a:t>＊キャンセルポリシーを</a:t>
              </a:r>
              <a:endParaRPr kumimoji="1" lang="en-US" altLang="ja-JP" sz="1400"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400" dirty="0">
                  <a:latin typeface="BIZ UDPゴシック" panose="020B0400000000000000" pitchFamily="50" charset="-128"/>
                  <a:ea typeface="BIZ UDPゴシック" panose="020B0400000000000000" pitchFamily="50" charset="-128"/>
                </a:rPr>
                <a:t>　　確認しよう</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4" name="フリーフォーム: 図形 43">
              <a:extLst>
                <a:ext uri="{FF2B5EF4-FFF2-40B4-BE49-F238E27FC236}">
                  <a16:creationId xmlns:a16="http://schemas.microsoft.com/office/drawing/2014/main" id="{620AC993-66AB-FDB0-7127-E5F56ABE6CDC}"/>
                </a:ext>
              </a:extLst>
            </p:cNvPr>
            <p:cNvSpPr/>
            <p:nvPr/>
          </p:nvSpPr>
          <p:spPr>
            <a:xfrm rot="4724711">
              <a:off x="4697155" y="1126664"/>
              <a:ext cx="1858321" cy="2947260"/>
            </a:xfrm>
            <a:custGeom>
              <a:avLst/>
              <a:gdLst>
                <a:gd name="connsiteX0" fmla="*/ 4241 w 1722320"/>
                <a:gd name="connsiteY0" fmla="*/ 2330814 h 2964594"/>
                <a:gd name="connsiteX1" fmla="*/ 433090 w 1722320"/>
                <a:gd name="connsiteY1" fmla="*/ 175791 h 2964594"/>
                <a:gd name="connsiteX2" fmla="*/ 689879 w 1722320"/>
                <a:gd name="connsiteY2" fmla="*/ 4241 h 2964594"/>
                <a:gd name="connsiteX3" fmla="*/ 1546529 w 1722320"/>
                <a:gd name="connsiteY3" fmla="*/ 174715 h 2964594"/>
                <a:gd name="connsiteX4" fmla="*/ 1718079 w 1722320"/>
                <a:gd name="connsiteY4" fmla="*/ 431504 h 2964594"/>
                <a:gd name="connsiteX5" fmla="*/ 1289230 w 1722320"/>
                <a:gd name="connsiteY5" fmla="*/ 2586527 h 2964594"/>
                <a:gd name="connsiteX6" fmla="*/ 1032441 w 1722320"/>
                <a:gd name="connsiteY6" fmla="*/ 2758076 h 2964594"/>
                <a:gd name="connsiteX7" fmla="*/ 340416 w 1722320"/>
                <a:gd name="connsiteY7" fmla="*/ 2620364 h 2964594"/>
                <a:gd name="connsiteX8" fmla="*/ 352776 w 1722320"/>
                <a:gd name="connsiteY8" fmla="*/ 2717982 h 2964594"/>
                <a:gd name="connsiteX9" fmla="*/ 533925 w 1722320"/>
                <a:gd name="connsiteY9" fmla="*/ 2964592 h 2964594"/>
                <a:gd name="connsiteX10" fmla="*/ 533925 w 1722320"/>
                <a:gd name="connsiteY10" fmla="*/ 2964594 h 2964594"/>
                <a:gd name="connsiteX11" fmla="*/ 197760 w 1722320"/>
                <a:gd name="connsiteY11" fmla="*/ 2611509 h 2964594"/>
                <a:gd name="connsiteX12" fmla="*/ 199600 w 1722320"/>
                <a:gd name="connsiteY12" fmla="*/ 2592341 h 2964594"/>
                <a:gd name="connsiteX13" fmla="*/ 175791 w 1722320"/>
                <a:gd name="connsiteY13" fmla="*/ 2587603 h 2964594"/>
                <a:gd name="connsiteX14" fmla="*/ 4241 w 1722320"/>
                <a:gd name="connsiteY14" fmla="*/ 2330814 h 296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320" h="2964594">
                  <a:moveTo>
                    <a:pt x="4241" y="2330814"/>
                  </a:moveTo>
                  <a:lnTo>
                    <a:pt x="433090" y="175791"/>
                  </a:lnTo>
                  <a:cubicBezTo>
                    <a:pt x="456628" y="57509"/>
                    <a:pt x="571597" y="-19297"/>
                    <a:pt x="689879" y="4241"/>
                  </a:cubicBezTo>
                  <a:lnTo>
                    <a:pt x="1546529" y="174715"/>
                  </a:lnTo>
                  <a:cubicBezTo>
                    <a:pt x="1664812" y="198253"/>
                    <a:pt x="1741617" y="313221"/>
                    <a:pt x="1718079" y="431504"/>
                  </a:cubicBezTo>
                  <a:lnTo>
                    <a:pt x="1289230" y="2586527"/>
                  </a:lnTo>
                  <a:cubicBezTo>
                    <a:pt x="1265692" y="2704809"/>
                    <a:pt x="1150723" y="2781615"/>
                    <a:pt x="1032441" y="2758076"/>
                  </a:cubicBezTo>
                  <a:lnTo>
                    <a:pt x="340416" y="2620364"/>
                  </a:lnTo>
                  <a:lnTo>
                    <a:pt x="352776" y="2717982"/>
                  </a:lnTo>
                  <a:cubicBezTo>
                    <a:pt x="379299" y="2820776"/>
                    <a:pt x="443631" y="2910144"/>
                    <a:pt x="533925" y="2964592"/>
                  </a:cubicBezTo>
                  <a:lnTo>
                    <a:pt x="533925" y="2964594"/>
                  </a:lnTo>
                  <a:cubicBezTo>
                    <a:pt x="348266" y="2964594"/>
                    <a:pt x="197760" y="2806512"/>
                    <a:pt x="197760" y="2611509"/>
                  </a:cubicBezTo>
                  <a:lnTo>
                    <a:pt x="199600" y="2592341"/>
                  </a:lnTo>
                  <a:lnTo>
                    <a:pt x="175791" y="2587603"/>
                  </a:lnTo>
                  <a:cubicBezTo>
                    <a:pt x="57508" y="2564065"/>
                    <a:pt x="-19297" y="2449097"/>
                    <a:pt x="4241" y="2330814"/>
                  </a:cubicBezTo>
                  <a:close/>
                </a:path>
              </a:pathLst>
            </a:custGeom>
            <a:solidFill>
              <a:schemeClr val="bg1"/>
            </a:solidFill>
            <a:ln w="57150">
              <a:solidFill>
                <a:srgbClr val="399C48"/>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3" name="テキスト ボックス 162">
              <a:extLst>
                <a:ext uri="{FF2B5EF4-FFF2-40B4-BE49-F238E27FC236}">
                  <a16:creationId xmlns:a16="http://schemas.microsoft.com/office/drawing/2014/main" id="{B62B567E-BB29-58D7-5E47-54D852285D0A}"/>
                </a:ext>
              </a:extLst>
            </p:cNvPr>
            <p:cNvSpPr txBox="1"/>
            <p:nvPr/>
          </p:nvSpPr>
          <p:spPr>
            <a:xfrm>
              <a:off x="4589168" y="1950412"/>
              <a:ext cx="2593075" cy="1235403"/>
            </a:xfrm>
            <a:prstGeom prst="rect">
              <a:avLst/>
            </a:prstGeom>
            <a:noFill/>
          </p:spPr>
          <p:txBody>
            <a:bodyPr wrap="square" rtlCol="0">
              <a:spAutoFit/>
            </a:bodyPr>
            <a:lstStyle/>
            <a:p>
              <a:pPr>
                <a:lnSpc>
                  <a:spcPct val="120000"/>
                </a:lnSpc>
              </a:pPr>
              <a:r>
                <a:rPr kumimoji="1" lang="ja-JP" altLang="en-US" dirty="0">
                  <a:latin typeface="BIZ UDPゴシック" panose="020B0400000000000000" pitchFamily="50" charset="-128"/>
                  <a:ea typeface="BIZ UDPゴシック" panose="020B0400000000000000" pitchFamily="50" charset="-128"/>
                </a:rPr>
                <a:t>航空券は航空会社の</a:t>
              </a:r>
              <a:endParaRPr kumimoji="1" lang="en-US" altLang="ja-JP" dirty="0">
                <a:latin typeface="BIZ UDPゴシック" panose="020B0400000000000000" pitchFamily="50" charset="-128"/>
                <a:ea typeface="BIZ UDPゴシック" panose="020B0400000000000000" pitchFamily="50" charset="-128"/>
              </a:endParaRPr>
            </a:p>
            <a:p>
              <a:pPr>
                <a:lnSpc>
                  <a:spcPct val="120000"/>
                </a:lnSpc>
              </a:pPr>
              <a:r>
                <a:rPr kumimoji="1" lang="ja-JP" altLang="en-US" dirty="0">
                  <a:latin typeface="BIZ UDPゴシック" panose="020B0400000000000000" pitchFamily="50" charset="-128"/>
                  <a:ea typeface="BIZ UDPゴシック" panose="020B0400000000000000" pitchFamily="50" charset="-128"/>
                </a:rPr>
                <a:t>キャンセル条件に従う</a:t>
              </a:r>
              <a:endParaRPr kumimoji="1" lang="en-US" altLang="ja-JP"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400" dirty="0">
                  <a:latin typeface="BIZ UDPゴシック" panose="020B0400000000000000" pitchFamily="50" charset="-128"/>
                  <a:ea typeface="BIZ UDPゴシック" panose="020B0400000000000000" pitchFamily="50" charset="-128"/>
                </a:rPr>
                <a:t>＊航空券の「運賃条件」</a:t>
              </a:r>
              <a:endParaRPr kumimoji="1" lang="en-US" altLang="ja-JP" sz="1400"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400" dirty="0">
                  <a:latin typeface="BIZ UDPゴシック" panose="020B0400000000000000" pitchFamily="50" charset="-128"/>
                  <a:ea typeface="BIZ UDPゴシック" panose="020B0400000000000000" pitchFamily="50" charset="-128"/>
                </a:rPr>
                <a:t>　「ルール」欄を確認しよう</a:t>
              </a:r>
              <a:endParaRPr kumimoji="1" lang="en-US" altLang="ja-JP" sz="1400" dirty="0">
                <a:latin typeface="BIZ UDPゴシック" panose="020B0400000000000000" pitchFamily="50" charset="-128"/>
                <a:ea typeface="BIZ UDPゴシック" panose="020B0400000000000000" pitchFamily="50" charset="-128"/>
              </a:endParaRPr>
            </a:p>
          </p:txBody>
        </p:sp>
      </p:grpSp>
      <p:pic>
        <p:nvPicPr>
          <p:cNvPr id="3" name="図 2" descr="アイコン&#10;&#10;AI 生成コンテンツは誤りを含む可能性があります。">
            <a:extLst>
              <a:ext uri="{FF2B5EF4-FFF2-40B4-BE49-F238E27FC236}">
                <a16:creationId xmlns:a16="http://schemas.microsoft.com/office/drawing/2014/main" id="{CF55900A-6582-C2C6-09A7-6E026D9558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4862" y="5592656"/>
            <a:ext cx="1598294" cy="1557404"/>
          </a:xfrm>
          <a:prstGeom prst="rect">
            <a:avLst/>
          </a:prstGeom>
        </p:spPr>
      </p:pic>
    </p:spTree>
    <p:extLst>
      <p:ext uri="{BB962C8B-B14F-4D97-AF65-F5344CB8AC3E}">
        <p14:creationId xmlns:p14="http://schemas.microsoft.com/office/powerpoint/2010/main" val="418573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8039A-5F97-FCDC-D7C2-82ED59FD15A0}"/>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1595058-89A1-9ACD-EDC8-8D790FD64AAF}"/>
              </a:ext>
            </a:extLst>
          </p:cNvPr>
          <p:cNvSpPr txBox="1"/>
          <p:nvPr/>
        </p:nvSpPr>
        <p:spPr>
          <a:xfrm>
            <a:off x="4347758" y="928150"/>
            <a:ext cx="4946367" cy="1538883"/>
          </a:xfrm>
          <a:prstGeom prst="rect">
            <a:avLst/>
          </a:prstGeom>
          <a:noFill/>
        </p:spPr>
        <p:txBody>
          <a:bodyPr wrap="square">
            <a:spAutoFit/>
          </a:bodyPr>
          <a:lstStyle/>
          <a:p>
            <a:pPr marL="285750" indent="-285750">
              <a:lnSpc>
                <a:spcPct val="120000"/>
              </a:lnSpc>
              <a:buFont typeface="Wingdings" panose="05000000000000000000" pitchFamily="2" charset="2"/>
              <a:buChar char="Ø"/>
            </a:pPr>
            <a:r>
              <a:rPr kumimoji="1" lang="ja-JP" altLang="en-US" sz="2000" dirty="0">
                <a:latin typeface="BIZ UDPゴシック" panose="020B0400000000000000" pitchFamily="50" charset="-128"/>
                <a:ea typeface="BIZ UDPゴシック" panose="020B0400000000000000" pitchFamily="50" charset="-128"/>
              </a:rPr>
              <a:t>サイト自体は日本語で書かれていても、海外事業者が運営している</a:t>
            </a:r>
            <a:endParaRPr kumimoji="1" lang="en-US" altLang="ja-JP" sz="2000" dirty="0">
              <a:latin typeface="BIZ UDPゴシック" panose="020B0400000000000000" pitchFamily="50" charset="-128"/>
              <a:ea typeface="BIZ UDPゴシック" panose="020B0400000000000000" pitchFamily="50" charset="-128"/>
            </a:endParaRPr>
          </a:p>
          <a:p>
            <a:pPr marL="285750" indent="-285750">
              <a:lnSpc>
                <a:spcPct val="120000"/>
              </a:lnSpc>
              <a:buFont typeface="Wingdings" panose="05000000000000000000" pitchFamily="2" charset="2"/>
              <a:buChar char="Ø"/>
            </a:pPr>
            <a:r>
              <a:rPr kumimoji="1" lang="ja-JP" altLang="en-US" sz="2000" kern="1200" dirty="0">
                <a:solidFill>
                  <a:schemeClr val="tx1"/>
                </a:solidFill>
                <a:effectLst/>
                <a:latin typeface="BIZ UDPゴシック" panose="020B0400000000000000" pitchFamily="50" charset="-128"/>
                <a:ea typeface="BIZ UDPゴシック" panose="020B0400000000000000" pitchFamily="50" charset="-128"/>
              </a:rPr>
              <a:t>言葉の壁や商習慣の違いがあって解決しにくいといった問題もある</a:t>
            </a:r>
            <a:endParaRPr lang="ja-JP" altLang="en-US" sz="2000" dirty="0">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F37A844A-83ED-74FD-D753-2AA6D4DE2B48}"/>
              </a:ext>
            </a:extLst>
          </p:cNvPr>
          <p:cNvSpPr/>
          <p:nvPr/>
        </p:nvSpPr>
        <p:spPr>
          <a:xfrm>
            <a:off x="2007894" y="4920989"/>
            <a:ext cx="2534427" cy="6459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50" b="1" dirty="0">
                <a:ln w="0"/>
                <a:solidFill>
                  <a:schemeClr val="bg1">
                    <a:lumMod val="50000"/>
                  </a:schemeClr>
                </a:solidFill>
                <a:latin typeface="BIZ UDPゴシック" panose="020B0400000000000000" pitchFamily="50" charset="-128"/>
                <a:ea typeface="BIZ UDPゴシック" panose="020B0400000000000000" pitchFamily="50" charset="-128"/>
              </a:rPr>
              <a:t>各部屋に付いた温泉でゆっくり海鮮丼を堪能できるお得なプランです。</a:t>
            </a:r>
            <a:endParaRPr lang="en-US" altLang="ja-JP" sz="1050" b="1" dirty="0">
              <a:ln w="0"/>
              <a:solidFill>
                <a:schemeClr val="bg1">
                  <a:lumMod val="50000"/>
                </a:schemeClr>
              </a:solidFill>
              <a:latin typeface="BIZ UDPゴシック" panose="020B0400000000000000" pitchFamily="50" charset="-128"/>
              <a:ea typeface="BIZ UDPゴシック" panose="020B0400000000000000" pitchFamily="50" charset="-128"/>
            </a:endParaRPr>
          </a:p>
          <a:p>
            <a:r>
              <a:rPr lang="en-US" altLang="ja-JP" sz="1050" b="1" dirty="0">
                <a:ln w="0"/>
                <a:solidFill>
                  <a:schemeClr val="bg1">
                    <a:lumMod val="50000"/>
                  </a:schemeClr>
                </a:solidFill>
                <a:latin typeface="BIZ UDPゴシック" panose="020B0400000000000000" pitchFamily="50" charset="-128"/>
                <a:ea typeface="BIZ UDPゴシック" panose="020B0400000000000000" pitchFamily="50" charset="-128"/>
              </a:rPr>
              <a:t>1</a:t>
            </a:r>
            <a:r>
              <a:rPr lang="ja-JP" altLang="en-US" sz="1050" b="1" dirty="0">
                <a:ln w="0"/>
                <a:solidFill>
                  <a:schemeClr val="bg1">
                    <a:lumMod val="50000"/>
                  </a:schemeClr>
                </a:solidFill>
                <a:latin typeface="BIZ UDPゴシック" panose="020B0400000000000000" pitchFamily="50" charset="-128"/>
                <a:ea typeface="BIZ UDPゴシック" panose="020B0400000000000000" pitchFamily="50" charset="-128"/>
              </a:rPr>
              <a:t>室</a:t>
            </a:r>
            <a:r>
              <a:rPr lang="en-US" altLang="ja-JP" sz="1050" b="1" dirty="0">
                <a:ln w="0"/>
                <a:solidFill>
                  <a:schemeClr val="bg1">
                    <a:lumMod val="50000"/>
                  </a:schemeClr>
                </a:solidFill>
                <a:latin typeface="BIZ UDPゴシック" panose="020B0400000000000000" pitchFamily="50" charset="-128"/>
                <a:ea typeface="BIZ UDPゴシック" panose="020B0400000000000000" pitchFamily="50" charset="-128"/>
              </a:rPr>
              <a:t>1</a:t>
            </a:r>
            <a:r>
              <a:rPr lang="ja-JP" altLang="en-US" sz="1050" b="1" dirty="0">
                <a:ln w="0"/>
                <a:solidFill>
                  <a:schemeClr val="bg1">
                    <a:lumMod val="50000"/>
                  </a:schemeClr>
                </a:solidFill>
                <a:latin typeface="BIZ UDPゴシック" panose="020B0400000000000000" pitchFamily="50" charset="-128"/>
                <a:ea typeface="BIZ UDPゴシック" panose="020B0400000000000000" pitchFamily="50" charset="-128"/>
              </a:rPr>
              <a:t>泊　大人１人　　　　</a:t>
            </a:r>
            <a:r>
              <a:rPr lang="ja-JP" altLang="en-US" sz="1600" b="1" dirty="0">
                <a:ln w="0"/>
                <a:solidFill>
                  <a:srgbClr val="FF0000"/>
                </a:solidFill>
                <a:latin typeface="BIZ UDPゴシック" panose="020B0400000000000000" pitchFamily="50" charset="-128"/>
                <a:ea typeface="BIZ UDPゴシック" panose="020B0400000000000000" pitchFamily="50" charset="-128"/>
              </a:rPr>
              <a:t>￥</a:t>
            </a:r>
            <a:r>
              <a:rPr lang="en-US" altLang="ja-JP" sz="1600" b="1" dirty="0">
                <a:ln w="0"/>
                <a:solidFill>
                  <a:srgbClr val="FF0000"/>
                </a:solidFill>
                <a:latin typeface="BIZ UDPゴシック" panose="020B0400000000000000" pitchFamily="50" charset="-128"/>
                <a:ea typeface="BIZ UDPゴシック" panose="020B0400000000000000" pitchFamily="50" charset="-128"/>
              </a:rPr>
              <a:t>15,780</a:t>
            </a:r>
            <a:r>
              <a:rPr lang="ja-JP" altLang="en-US" sz="1600" b="1" dirty="0">
                <a:ln w="0"/>
                <a:solidFill>
                  <a:srgbClr val="FF0000"/>
                </a:solidFill>
                <a:latin typeface="BIZ UDPゴシック" panose="020B0400000000000000" pitchFamily="50" charset="-128"/>
                <a:ea typeface="BIZ UDPゴシック" panose="020B0400000000000000" pitchFamily="50" charset="-128"/>
              </a:rPr>
              <a:t>～</a:t>
            </a:r>
            <a:endParaRPr lang="en-US" altLang="ja-JP" sz="1600" b="1" dirty="0">
              <a:ln w="0"/>
              <a:solidFill>
                <a:srgbClr val="FF0000"/>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3350860D-3943-EC3F-B019-75A3C6799737}"/>
              </a:ext>
            </a:extLst>
          </p:cNvPr>
          <p:cNvGrpSpPr/>
          <p:nvPr/>
        </p:nvGrpSpPr>
        <p:grpSpPr>
          <a:xfrm>
            <a:off x="1722082" y="215900"/>
            <a:ext cx="2508723" cy="3346166"/>
            <a:chOff x="1612900" y="215900"/>
            <a:chExt cx="2508723" cy="3346166"/>
          </a:xfrm>
        </p:grpSpPr>
        <p:sp>
          <p:nvSpPr>
            <p:cNvPr id="58" name="四角形: 角を丸くする 57">
              <a:extLst>
                <a:ext uri="{FF2B5EF4-FFF2-40B4-BE49-F238E27FC236}">
                  <a16:creationId xmlns:a16="http://schemas.microsoft.com/office/drawing/2014/main" id="{4E1C8894-6590-335E-56A6-00FDAE520503}"/>
                </a:ext>
              </a:extLst>
            </p:cNvPr>
            <p:cNvSpPr/>
            <p:nvPr/>
          </p:nvSpPr>
          <p:spPr>
            <a:xfrm>
              <a:off x="1612900" y="215900"/>
              <a:ext cx="2508723" cy="3346166"/>
            </a:xfrm>
            <a:prstGeom prst="roundRect">
              <a:avLst>
                <a:gd name="adj" fmla="val 8070"/>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2A43FF0B-7FB8-E7B5-EE1D-A4164950427B}"/>
                </a:ext>
              </a:extLst>
            </p:cNvPr>
            <p:cNvSpPr/>
            <p:nvPr/>
          </p:nvSpPr>
          <p:spPr>
            <a:xfrm>
              <a:off x="1814424" y="422138"/>
              <a:ext cx="2116131" cy="29898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0809BA4E-86BF-880C-9821-0EE288A8F3A4}"/>
                </a:ext>
              </a:extLst>
            </p:cNvPr>
            <p:cNvSpPr/>
            <p:nvPr/>
          </p:nvSpPr>
          <p:spPr>
            <a:xfrm>
              <a:off x="2159089" y="447595"/>
              <a:ext cx="1723549" cy="400110"/>
            </a:xfrm>
            <a:prstGeom prst="rect">
              <a:avLst/>
            </a:prstGeom>
            <a:noFill/>
          </p:spPr>
          <p:txBody>
            <a:bodyPr wrap="none" lIns="91440" tIns="45720" rIns="91440" bIns="45720">
              <a:spAutoFit/>
            </a:bodyPr>
            <a:lstStyle/>
            <a:p>
              <a:pPr algn="ctr"/>
              <a:r>
                <a:rPr lang="ja-JP" altLang="en-US" sz="2000" dirty="0">
                  <a:ln w="0"/>
                  <a:solidFill>
                    <a:srgbClr val="0070C0"/>
                  </a:solidFill>
                  <a:latin typeface="BIZ UDPゴシック" panose="020B0400000000000000" pitchFamily="50" charset="-128"/>
                  <a:ea typeface="BIZ UDPゴシック" panose="020B0400000000000000" pitchFamily="50" charset="-128"/>
                  <a:cs typeface="ADLaM Display" panose="02010000000000000000" pitchFamily="2" charset="0"/>
                </a:rPr>
                <a:t>旅行予約●●</a:t>
              </a:r>
              <a:endParaRPr lang="ja-JP" altLang="en-US" sz="2000" b="0" cap="none" spc="0" dirty="0">
                <a:ln w="0"/>
                <a:solidFill>
                  <a:srgbClr val="0070C0"/>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14" name="正方形/長方形 13">
              <a:extLst>
                <a:ext uri="{FF2B5EF4-FFF2-40B4-BE49-F238E27FC236}">
                  <a16:creationId xmlns:a16="http://schemas.microsoft.com/office/drawing/2014/main" id="{CA3D18AB-6918-67D9-926B-E1A2DED24B17}"/>
                </a:ext>
              </a:extLst>
            </p:cNvPr>
            <p:cNvSpPr/>
            <p:nvPr/>
          </p:nvSpPr>
          <p:spPr>
            <a:xfrm>
              <a:off x="1950850" y="1167019"/>
              <a:ext cx="2011550" cy="3587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50" dirty="0">
                  <a:ln w="0"/>
                  <a:solidFill>
                    <a:schemeClr val="tx1">
                      <a:lumMod val="65000"/>
                      <a:lumOff val="35000"/>
                    </a:schemeClr>
                  </a:solidFill>
                  <a:latin typeface="BIZ UDPゴシック" panose="020B0400000000000000" pitchFamily="50" charset="-128"/>
                  <a:ea typeface="BIZ UDPゴシック" panose="020B0400000000000000" pitchFamily="50" charset="-128"/>
                </a:rPr>
                <a:t>チェックイン：  　５月２０日（金）</a:t>
              </a:r>
              <a:endParaRPr lang="en-US" altLang="ja-JP" sz="1050" dirty="0">
                <a:ln w="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1050" dirty="0">
                  <a:ln w="0"/>
                  <a:solidFill>
                    <a:schemeClr val="tx1">
                      <a:lumMod val="65000"/>
                      <a:lumOff val="35000"/>
                    </a:schemeClr>
                  </a:solidFill>
                  <a:latin typeface="BIZ UDPゴシック" panose="020B0400000000000000" pitchFamily="50" charset="-128"/>
                  <a:ea typeface="BIZ UDPゴシック" panose="020B0400000000000000" pitchFamily="50" charset="-128"/>
                </a:rPr>
                <a:t>チェックアウト： ５月２２日（日）</a:t>
              </a:r>
              <a:endParaRPr lang="en-US" altLang="ja-JP" sz="1050" dirty="0">
                <a:ln w="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8A3D8C5D-FB94-6F25-AFA7-DA0D3EF8AE2E}"/>
                </a:ext>
              </a:extLst>
            </p:cNvPr>
            <p:cNvSpPr/>
            <p:nvPr/>
          </p:nvSpPr>
          <p:spPr>
            <a:xfrm>
              <a:off x="1951776" y="1670694"/>
              <a:ext cx="1965132" cy="280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50" dirty="0">
                  <a:ln w="0"/>
                  <a:solidFill>
                    <a:schemeClr val="tx1">
                      <a:lumMod val="65000"/>
                      <a:lumOff val="35000"/>
                    </a:schemeClr>
                  </a:solidFill>
                  <a:latin typeface="BIZ UDPゴシック" panose="020B0400000000000000" pitchFamily="50" charset="-128"/>
                  <a:ea typeface="BIZ UDPゴシック" panose="020B0400000000000000" pitchFamily="50" charset="-128"/>
                </a:rPr>
                <a:t>大　人：　２名　　子ども：　０名</a:t>
              </a:r>
              <a:endParaRPr lang="en-US" altLang="ja-JP" sz="1050" dirty="0">
                <a:ln w="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A48E0BAA-8C7D-608C-998F-D13AC5DD2295}"/>
                </a:ext>
              </a:extLst>
            </p:cNvPr>
            <p:cNvSpPr/>
            <p:nvPr/>
          </p:nvSpPr>
          <p:spPr>
            <a:xfrm>
              <a:off x="1895964" y="2005096"/>
              <a:ext cx="2020943" cy="3456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b="1" dirty="0">
                  <a:ln w="0"/>
                  <a:solidFill>
                    <a:schemeClr val="accent2">
                      <a:lumMod val="75000"/>
                    </a:schemeClr>
                  </a:solidFill>
                  <a:latin typeface="BIZ UDPゴシック" panose="020B0400000000000000" pitchFamily="50" charset="-128"/>
                  <a:ea typeface="BIZ UDPゴシック" panose="020B0400000000000000" pitchFamily="50" charset="-128"/>
                </a:rPr>
                <a:t>テラスで海を眺めながら</a:t>
              </a:r>
              <a:endParaRPr lang="en-US" altLang="ja-JP" sz="1200" b="1" dirty="0">
                <a:ln w="0"/>
                <a:solidFill>
                  <a:schemeClr val="accent2">
                    <a:lumMod val="75000"/>
                  </a:schemeClr>
                </a:solidFill>
                <a:latin typeface="BIZ UDPゴシック" panose="020B0400000000000000" pitchFamily="50" charset="-128"/>
                <a:ea typeface="BIZ UDPゴシック" panose="020B0400000000000000" pitchFamily="50" charset="-128"/>
              </a:endParaRPr>
            </a:p>
            <a:p>
              <a:r>
                <a:rPr lang="ja-JP" altLang="en-US" sz="1200" b="1" dirty="0">
                  <a:ln w="0"/>
                  <a:solidFill>
                    <a:schemeClr val="accent2">
                      <a:lumMod val="75000"/>
                    </a:schemeClr>
                  </a:solidFill>
                  <a:latin typeface="BIZ UDPゴシック" panose="020B0400000000000000" pitchFamily="50" charset="-128"/>
                  <a:ea typeface="BIZ UDPゴシック" panose="020B0400000000000000" pitchFamily="50" charset="-128"/>
                </a:rPr>
                <a:t>アフタヌーンティープラン</a:t>
              </a:r>
              <a:endParaRPr lang="en-US" altLang="ja-JP" sz="1200" b="1" dirty="0">
                <a:ln w="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48" name="二等辺三角形 47">
              <a:extLst>
                <a:ext uri="{FF2B5EF4-FFF2-40B4-BE49-F238E27FC236}">
                  <a16:creationId xmlns:a16="http://schemas.microsoft.com/office/drawing/2014/main" id="{7C55F341-B7F5-D649-5931-3AB95A9A5FFA}"/>
                </a:ext>
              </a:extLst>
            </p:cNvPr>
            <p:cNvSpPr/>
            <p:nvPr/>
          </p:nvSpPr>
          <p:spPr>
            <a:xfrm>
              <a:off x="1927150" y="505319"/>
              <a:ext cx="290286" cy="232229"/>
            </a:xfrm>
            <a:prstGeom prst="triangle">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4149FEE6-DA71-738F-9AD9-4600B629BEB0}"/>
                </a:ext>
              </a:extLst>
            </p:cNvPr>
            <p:cNvSpPr/>
            <p:nvPr/>
          </p:nvSpPr>
          <p:spPr>
            <a:xfrm>
              <a:off x="1858340" y="970833"/>
              <a:ext cx="1819672" cy="2583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00" dirty="0">
                  <a:ln w="0"/>
                  <a:solidFill>
                    <a:schemeClr val="accent3">
                      <a:lumMod val="75000"/>
                    </a:schemeClr>
                  </a:solidFill>
                  <a:latin typeface="BIZ UDPゴシック" panose="020B0400000000000000" pitchFamily="50" charset="-128"/>
                  <a:ea typeface="BIZ UDPゴシック" panose="020B0400000000000000" pitchFamily="50" charset="-128"/>
                </a:rPr>
                <a:t>予定日を入力してください</a:t>
              </a:r>
              <a:endParaRPr lang="en-US" altLang="ja-JP" sz="1000" dirty="0">
                <a:ln w="0"/>
                <a:solidFill>
                  <a:schemeClr val="accent3">
                    <a:lumMod val="75000"/>
                  </a:schemeClr>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AB9534C4-F4E4-2EB9-24D5-C97352734728}"/>
                </a:ext>
              </a:extLst>
            </p:cNvPr>
            <p:cNvSpPr/>
            <p:nvPr/>
          </p:nvSpPr>
          <p:spPr>
            <a:xfrm>
              <a:off x="2280710" y="773983"/>
              <a:ext cx="1370635" cy="2583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50" dirty="0">
                  <a:ln w="0"/>
                  <a:solidFill>
                    <a:schemeClr val="tx1">
                      <a:lumMod val="65000"/>
                      <a:lumOff val="35000"/>
                    </a:schemeClr>
                  </a:solidFill>
                  <a:latin typeface="BIZ UDPゴシック" panose="020B0400000000000000" pitchFamily="50" charset="-128"/>
                  <a:ea typeface="BIZ UDPゴシック" panose="020B0400000000000000" pitchFamily="50" charset="-128"/>
                </a:rPr>
                <a:t>楽しい旅をしよう♪</a:t>
              </a:r>
              <a:endParaRPr lang="en-US" altLang="ja-JP" sz="1050" dirty="0">
                <a:ln w="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7CCF719F-EAB7-AD3B-112A-15DC7DAD5AAA}"/>
                </a:ext>
              </a:extLst>
            </p:cNvPr>
            <p:cNvSpPr/>
            <p:nvPr/>
          </p:nvSpPr>
          <p:spPr>
            <a:xfrm>
              <a:off x="1867865" y="1523283"/>
              <a:ext cx="1819672" cy="2583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00" dirty="0">
                  <a:ln w="0"/>
                  <a:solidFill>
                    <a:schemeClr val="accent3">
                      <a:lumMod val="75000"/>
                    </a:schemeClr>
                  </a:solidFill>
                  <a:latin typeface="BIZ UDPゴシック" panose="020B0400000000000000" pitchFamily="50" charset="-128"/>
                  <a:ea typeface="BIZ UDPゴシック" panose="020B0400000000000000" pitchFamily="50" charset="-128"/>
                </a:rPr>
                <a:t>人数を入力してください</a:t>
              </a:r>
              <a:endParaRPr lang="en-US" altLang="ja-JP" sz="1000" dirty="0">
                <a:ln w="0"/>
                <a:solidFill>
                  <a:schemeClr val="accent3">
                    <a:lumMod val="75000"/>
                  </a:schemeClr>
                </a:solidFill>
                <a:latin typeface="BIZ UDPゴシック" panose="020B0400000000000000" pitchFamily="50" charset="-128"/>
                <a:ea typeface="BIZ UDPゴシック" panose="020B0400000000000000" pitchFamily="50" charset="-128"/>
              </a:endParaRPr>
            </a:p>
          </p:txBody>
        </p:sp>
        <p:pic>
          <p:nvPicPr>
            <p:cNvPr id="55" name="図 54" descr="ダイアグラム&#10;&#10;中程度の精度で自動的に生成された説明">
              <a:extLst>
                <a:ext uri="{FF2B5EF4-FFF2-40B4-BE49-F238E27FC236}">
                  <a16:creationId xmlns:a16="http://schemas.microsoft.com/office/drawing/2014/main" id="{5C8FD3A5-1D22-9FB9-14C0-E3C0E8782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358" y="2476282"/>
              <a:ext cx="770786" cy="688268"/>
            </a:xfrm>
            <a:prstGeom prst="rect">
              <a:avLst/>
            </a:prstGeom>
          </p:spPr>
        </p:pic>
        <p:pic>
          <p:nvPicPr>
            <p:cNvPr id="56" name="図 55" descr="太陽の光の線&#10;&#10;AI 生成コンテンツは誤りを含む可能性があります。">
              <a:extLst>
                <a:ext uri="{FF2B5EF4-FFF2-40B4-BE49-F238E27FC236}">
                  <a16:creationId xmlns:a16="http://schemas.microsoft.com/office/drawing/2014/main" id="{5F165947-C658-3538-BCEB-B9FAD9B280CC}"/>
                </a:ext>
              </a:extLst>
            </p:cNvPr>
            <p:cNvPicPr>
              <a:picLocks noChangeAspect="1"/>
            </p:cNvPicPr>
            <p:nvPr/>
          </p:nvPicPr>
          <p:blipFill rotWithShape="1">
            <a:blip r:embed="rId4">
              <a:extLst>
                <a:ext uri="{28A0092B-C50C-407E-A947-70E740481C1C}">
                  <a14:useLocalDpi xmlns:a14="http://schemas.microsoft.com/office/drawing/2010/main" val="0"/>
                </a:ext>
              </a:extLst>
            </a:blip>
            <a:srcRect l="-1418" t="16196" r="6496" b="2113"/>
            <a:stretch/>
          </p:blipFill>
          <p:spPr>
            <a:xfrm>
              <a:off x="2904271" y="2454283"/>
              <a:ext cx="859347" cy="698350"/>
            </a:xfrm>
            <a:prstGeom prst="rect">
              <a:avLst/>
            </a:prstGeom>
            <a:ln>
              <a:noFill/>
            </a:ln>
          </p:spPr>
        </p:pic>
      </p:grpSp>
      <p:sp>
        <p:nvSpPr>
          <p:cNvPr id="5" name="四角形: 角を丸くする 4">
            <a:extLst>
              <a:ext uri="{FF2B5EF4-FFF2-40B4-BE49-F238E27FC236}">
                <a16:creationId xmlns:a16="http://schemas.microsoft.com/office/drawing/2014/main" id="{DFC3CEF7-D50F-CAF8-2A52-C733C51E43FD}"/>
              </a:ext>
            </a:extLst>
          </p:cNvPr>
          <p:cNvSpPr/>
          <p:nvPr/>
        </p:nvSpPr>
        <p:spPr>
          <a:xfrm>
            <a:off x="1037230" y="3643951"/>
            <a:ext cx="7683690" cy="3057081"/>
          </a:xfrm>
          <a:prstGeom prst="roundRect">
            <a:avLst>
              <a:gd name="adj" fmla="val 8381"/>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rtlCol="0" anchor="ctr"/>
          <a:lstStyle/>
          <a:p>
            <a:pPr marL="342900" indent="-342900">
              <a:lnSpc>
                <a:spcPct val="120000"/>
              </a:lnSpc>
              <a:buFont typeface="Wingdings" panose="05000000000000000000" pitchFamily="2" charset="2"/>
              <a:buChar char="Ø"/>
            </a:pPr>
            <a:r>
              <a:rPr kumimoji="1" lang="ja-JP" altLang="en-US" sz="2400" dirty="0">
                <a:latin typeface="BIZ UDPゴシック" panose="020B0400000000000000" pitchFamily="50" charset="-128"/>
                <a:ea typeface="BIZ UDPゴシック" panose="020B0400000000000000" pitchFamily="50" charset="-128"/>
              </a:rPr>
              <a:t>海外事業者が運営しているサイトか確認</a:t>
            </a:r>
            <a:br>
              <a:rPr kumimoji="1" lang="en-US" altLang="ja-JP" sz="2000" dirty="0">
                <a:latin typeface="BIZ UDPゴシック" panose="020B0400000000000000" pitchFamily="50" charset="-128"/>
                <a:ea typeface="BIZ UDPゴシック" panose="020B0400000000000000" pitchFamily="50" charset="-128"/>
              </a:rPr>
            </a:b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参考</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国内</a:t>
            </a:r>
            <a:r>
              <a:rPr kumimoji="1" lang="en-US" altLang="ja-JP" sz="1600" dirty="0">
                <a:latin typeface="BIZ UDPゴシック" panose="020B0400000000000000" pitchFamily="50" charset="-128"/>
                <a:ea typeface="BIZ UDPゴシック" panose="020B0400000000000000" pitchFamily="50" charset="-128"/>
              </a:rPr>
              <a:t>OTA</a:t>
            </a:r>
            <a:r>
              <a:rPr kumimoji="1" lang="ja-JP" altLang="en-US" sz="1600" dirty="0">
                <a:latin typeface="BIZ UDPゴシック" panose="020B0400000000000000" pitchFamily="50" charset="-128"/>
                <a:ea typeface="BIZ UDPゴシック" panose="020B0400000000000000" pitchFamily="50" charset="-128"/>
              </a:rPr>
              <a:t>、海外</a:t>
            </a:r>
            <a:r>
              <a:rPr kumimoji="1" lang="en-US" altLang="ja-JP" sz="1600" dirty="0">
                <a:latin typeface="BIZ UDPゴシック" panose="020B0400000000000000" pitchFamily="50" charset="-128"/>
                <a:ea typeface="BIZ UDPゴシック" panose="020B0400000000000000" pitchFamily="50" charset="-128"/>
              </a:rPr>
              <a:t>OTA</a:t>
            </a:r>
            <a:r>
              <a:rPr kumimoji="1" lang="ja-JP" altLang="en-US" sz="1600" dirty="0">
                <a:latin typeface="BIZ UDPゴシック" panose="020B0400000000000000" pitchFamily="50" charset="-128"/>
                <a:ea typeface="BIZ UDPゴシック" panose="020B0400000000000000" pitchFamily="50" charset="-128"/>
              </a:rPr>
              <a:t>の見分け方</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→所在地が海外、法人名が外国語表記</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→電話番号が海外の番号（例：シンガポール　＋</a:t>
            </a:r>
            <a:r>
              <a:rPr kumimoji="1" lang="en-US" altLang="ja-JP" sz="1600" dirty="0">
                <a:latin typeface="BIZ UDPゴシック" panose="020B0400000000000000" pitchFamily="50" charset="-128"/>
                <a:ea typeface="BIZ UDPゴシック" panose="020B0400000000000000" pitchFamily="50" charset="-128"/>
              </a:rPr>
              <a:t>65</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600" dirty="0">
                <a:latin typeface="BIZ UDPゴシック" panose="020B0400000000000000" pitchFamily="50" charset="-128"/>
                <a:ea typeface="BIZ UDPゴシック" panose="020B0400000000000000" pitchFamily="50" charset="-128"/>
              </a:rPr>
              <a:t>　　　　　　 →「特定商取引法」の記載が無い</a:t>
            </a:r>
            <a:endParaRPr kumimoji="1" lang="en-US" altLang="ja-JP" sz="1600"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600" dirty="0">
                <a:latin typeface="BIZ UDPゴシック" panose="020B0400000000000000" pitchFamily="50" charset="-128"/>
                <a:ea typeface="BIZ UDPゴシック" panose="020B0400000000000000" pitchFamily="50" charset="-128"/>
              </a:rPr>
              <a:t>　　　　　　 →海外通貨表記又は円表記でも「為替レート」と書かれている</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＊事業者情報の確認はサイトの最下部にある</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「会社概要」「</a:t>
            </a:r>
            <a:r>
              <a:rPr kumimoji="1" lang="en-US" altLang="ja-JP" sz="1600" dirty="0">
                <a:latin typeface="BIZ UDPゴシック" panose="020B0400000000000000" pitchFamily="50" charset="-128"/>
                <a:ea typeface="BIZ UDPゴシック" panose="020B0400000000000000" pitchFamily="50" charset="-128"/>
              </a:rPr>
              <a:t>About us</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Terms &amp; Conditions</a:t>
            </a:r>
            <a:r>
              <a:rPr kumimoji="1" lang="ja-JP" altLang="en-US" sz="1600" dirty="0">
                <a:latin typeface="BIZ UDPゴシック" panose="020B0400000000000000" pitchFamily="50" charset="-128"/>
                <a:ea typeface="BIZ UDPゴシック" panose="020B0400000000000000" pitchFamily="50" charset="-128"/>
              </a:rPr>
              <a:t>」等でできます</a:t>
            </a:r>
            <a:endParaRPr kumimoji="1" lang="en-US" altLang="ja-JP" sz="1600" dirty="0">
              <a:latin typeface="BIZ UDPゴシック" panose="020B0400000000000000" pitchFamily="50" charset="-128"/>
              <a:ea typeface="BIZ UDPゴシック" panose="020B0400000000000000" pitchFamily="50" charset="-128"/>
            </a:endParaRPr>
          </a:p>
        </p:txBody>
      </p:sp>
      <p:pic>
        <p:nvPicPr>
          <p:cNvPr id="2" name="図 1" descr="シャツ が含まれている画像&#10;&#10;自動的に生成された説明">
            <a:extLst>
              <a:ext uri="{FF2B5EF4-FFF2-40B4-BE49-F238E27FC236}">
                <a16:creationId xmlns:a16="http://schemas.microsoft.com/office/drawing/2014/main" id="{3F93907C-D820-E554-6A1A-5816EC0574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3600" y="2297904"/>
            <a:ext cx="2739004" cy="3075179"/>
          </a:xfrm>
          <a:prstGeom prst="rect">
            <a:avLst/>
          </a:prstGeom>
        </p:spPr>
      </p:pic>
      <p:pic>
        <p:nvPicPr>
          <p:cNvPr id="3" name="図 2" descr="アイコン&#10;&#10;AI 生成コンテンツは誤りを含む可能性があります。">
            <a:extLst>
              <a:ext uri="{FF2B5EF4-FFF2-40B4-BE49-F238E27FC236}">
                <a16:creationId xmlns:a16="http://schemas.microsoft.com/office/drawing/2014/main" id="{9A9FC6D9-FA2F-C055-6A06-61F1034C09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4454" y="5677467"/>
            <a:ext cx="1514754" cy="1476000"/>
          </a:xfrm>
          <a:prstGeom prst="rect">
            <a:avLst/>
          </a:prstGeom>
        </p:spPr>
      </p:pic>
      <p:sp>
        <p:nvSpPr>
          <p:cNvPr id="6" name="正方形/長方形 5">
            <a:extLst>
              <a:ext uri="{FF2B5EF4-FFF2-40B4-BE49-F238E27FC236}">
                <a16:creationId xmlns:a16="http://schemas.microsoft.com/office/drawing/2014/main" id="{5D22001A-1947-6F55-9CF7-135F63246869}"/>
              </a:ext>
            </a:extLst>
          </p:cNvPr>
          <p:cNvSpPr/>
          <p:nvPr/>
        </p:nvSpPr>
        <p:spPr>
          <a:xfrm rot="906248">
            <a:off x="4340661" y="381591"/>
            <a:ext cx="1176925" cy="415498"/>
          </a:xfrm>
          <a:prstGeom prst="rect">
            <a:avLst/>
          </a:prstGeom>
          <a:noFill/>
        </p:spPr>
        <p:txBody>
          <a:bodyPr wrap="none" lIns="91440" tIns="45720" rIns="91440" bIns="45720">
            <a:spAutoFit/>
          </a:bodyPr>
          <a:lstStyle/>
          <a:p>
            <a:pPr algn="ct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ぱっと見、</a:t>
            </a:r>
            <a:endParaRPr lang="en-US" altLang="ja-JP" sz="1050" b="0" cap="none" spc="0" dirty="0">
              <a:ln w="0"/>
              <a:solidFill>
                <a:schemeClr val="tx1"/>
              </a:solidFill>
              <a:latin typeface="BIZ UDPゴシック" panose="020B0400000000000000" pitchFamily="50" charset="-128"/>
              <a:ea typeface="BIZ UDPゴシック" panose="020B0400000000000000" pitchFamily="50" charset="-128"/>
            </a:endParaRPr>
          </a:p>
          <a:p>
            <a:pPr algn="ct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分かんないや・・・</a:t>
            </a:r>
          </a:p>
        </p:txBody>
      </p:sp>
    </p:spTree>
    <p:extLst>
      <p:ext uri="{BB962C8B-B14F-4D97-AF65-F5344CB8AC3E}">
        <p14:creationId xmlns:p14="http://schemas.microsoft.com/office/powerpoint/2010/main" val="207767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1C519-80D2-7873-F649-7D04E5C55294}"/>
            </a:ext>
          </a:extLst>
        </p:cNvPr>
        <p:cNvGrpSpPr/>
        <p:nvPr/>
      </p:nvGrpSpPr>
      <p:grpSpPr>
        <a:xfrm>
          <a:off x="0" y="0"/>
          <a:ext cx="0" cy="0"/>
          <a:chOff x="0" y="0"/>
          <a:chExt cx="0" cy="0"/>
        </a:xfrm>
      </p:grpSpPr>
      <p:sp>
        <p:nvSpPr>
          <p:cNvPr id="15" name="楕円 14">
            <a:extLst>
              <a:ext uri="{FF2B5EF4-FFF2-40B4-BE49-F238E27FC236}">
                <a16:creationId xmlns:a16="http://schemas.microsoft.com/office/drawing/2014/main" id="{7F6B1151-5962-ECA7-B8F5-850E1D9E0169}"/>
              </a:ext>
            </a:extLst>
          </p:cNvPr>
          <p:cNvSpPr/>
          <p:nvPr/>
        </p:nvSpPr>
        <p:spPr>
          <a:xfrm>
            <a:off x="7306102" y="1737813"/>
            <a:ext cx="2784143" cy="2456597"/>
          </a:xfrm>
          <a:prstGeom prst="ellipse">
            <a:avLst/>
          </a:prstGeom>
          <a:solidFill>
            <a:srgbClr val="FFE5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楕円 13">
            <a:extLst>
              <a:ext uri="{FF2B5EF4-FFF2-40B4-BE49-F238E27FC236}">
                <a16:creationId xmlns:a16="http://schemas.microsoft.com/office/drawing/2014/main" id="{2AA63290-D78C-BEE0-A0FB-FE4D9E4F8235}"/>
              </a:ext>
            </a:extLst>
          </p:cNvPr>
          <p:cNvSpPr/>
          <p:nvPr/>
        </p:nvSpPr>
        <p:spPr>
          <a:xfrm>
            <a:off x="3929544" y="978847"/>
            <a:ext cx="2931993" cy="2522562"/>
          </a:xfrm>
          <a:prstGeom prst="ellipse">
            <a:avLst/>
          </a:prstGeom>
          <a:solidFill>
            <a:srgbClr val="FFE5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 name="楕円 12">
            <a:extLst>
              <a:ext uri="{FF2B5EF4-FFF2-40B4-BE49-F238E27FC236}">
                <a16:creationId xmlns:a16="http://schemas.microsoft.com/office/drawing/2014/main" id="{6217F15B-A574-558F-E9AD-ABBFF7E5CBC1}"/>
              </a:ext>
            </a:extLst>
          </p:cNvPr>
          <p:cNvSpPr/>
          <p:nvPr/>
        </p:nvSpPr>
        <p:spPr>
          <a:xfrm>
            <a:off x="655093" y="1965277"/>
            <a:ext cx="2784143" cy="2456597"/>
          </a:xfrm>
          <a:prstGeom prst="ellipse">
            <a:avLst/>
          </a:prstGeom>
          <a:solidFill>
            <a:srgbClr val="FFE5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2ECF085-B585-27A7-0C7F-60EB6D37B9BC}"/>
              </a:ext>
            </a:extLst>
          </p:cNvPr>
          <p:cNvSpPr txBox="1"/>
          <p:nvPr/>
        </p:nvSpPr>
        <p:spPr>
          <a:xfrm>
            <a:off x="696034" y="1280187"/>
            <a:ext cx="2866032" cy="755720"/>
          </a:xfrm>
          <a:prstGeom prst="rect">
            <a:avLst/>
          </a:prstGeom>
          <a:noFill/>
        </p:spPr>
        <p:txBody>
          <a:bodyPr wrap="square" rtlCol="0">
            <a:spAutoFit/>
          </a:bodyPr>
          <a:lstStyle/>
          <a:p>
            <a:pPr>
              <a:lnSpc>
                <a:spcPct val="130000"/>
              </a:lnSpc>
            </a:pPr>
            <a:r>
              <a:rPr kumimoji="1" lang="ja-JP" altLang="en-US" kern="1200" dirty="0">
                <a:solidFill>
                  <a:schemeClr val="tx1"/>
                </a:solidFill>
                <a:effectLst/>
                <a:latin typeface="BIZ UDPゴシック" panose="020B0400000000000000" pitchFamily="50" charset="-128"/>
                <a:ea typeface="BIZ UDPゴシック" panose="020B0400000000000000" pitchFamily="50" charset="-128"/>
              </a:rPr>
              <a:t>言葉や商習慣の壁があり</a:t>
            </a:r>
            <a:endParaRPr kumimoji="1" lang="en-US" altLang="ja-JP" kern="1200" dirty="0">
              <a:solidFill>
                <a:schemeClr val="tx1"/>
              </a:solidFill>
              <a:effectLst/>
              <a:latin typeface="BIZ UDPゴシック" panose="020B0400000000000000" pitchFamily="50" charset="-128"/>
              <a:ea typeface="BIZ UDPゴシック" panose="020B0400000000000000" pitchFamily="50" charset="-128"/>
            </a:endParaRPr>
          </a:p>
          <a:p>
            <a:pPr>
              <a:lnSpc>
                <a:spcPct val="130000"/>
              </a:lnSpc>
            </a:pPr>
            <a:r>
              <a:rPr kumimoji="1" lang="ja-JP" altLang="en-US" kern="1200" dirty="0">
                <a:solidFill>
                  <a:schemeClr val="tx1"/>
                </a:solidFill>
                <a:effectLst/>
                <a:latin typeface="BIZ UDPゴシック" panose="020B0400000000000000" pitchFamily="50" charset="-128"/>
                <a:ea typeface="BIZ UDPゴシック" panose="020B0400000000000000" pitchFamily="50" charset="-128"/>
              </a:rPr>
              <a:t>上手く意思疎通できない</a:t>
            </a:r>
            <a:endParaRPr kumimoji="1" lang="en-US" altLang="ja-JP" dirty="0">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9A3807C2-9705-3FDD-B551-C40AF30E7B7B}"/>
              </a:ext>
            </a:extLst>
          </p:cNvPr>
          <p:cNvSpPr/>
          <p:nvPr/>
        </p:nvSpPr>
        <p:spPr>
          <a:xfrm>
            <a:off x="1692324" y="4844955"/>
            <a:ext cx="6878471" cy="1849823"/>
          </a:xfrm>
          <a:prstGeom prst="roundRect">
            <a:avLst>
              <a:gd name="adj" fmla="val 8381"/>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nSpc>
                <a:spcPct val="120000"/>
              </a:lnSpc>
              <a:buFont typeface="Wingdings" panose="05000000000000000000" pitchFamily="2" charset="2"/>
              <a:buChar char="Ø"/>
            </a:pPr>
            <a:r>
              <a:rPr kumimoji="1" lang="ja-JP" altLang="en-US" sz="2800" dirty="0">
                <a:latin typeface="BIZ UDPゴシック" panose="020B0400000000000000" pitchFamily="50" charset="-128"/>
                <a:ea typeface="BIZ UDPゴシック" panose="020B0400000000000000" pitchFamily="50" charset="-128"/>
              </a:rPr>
              <a:t>旅行予約サイト初心者、海外事業者とのやりとり・交渉等に抵抗がある人は</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サイトの利用を慎重に検討しましょう。</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167FE8F-241F-9D1F-DA00-9DB79C380886}"/>
              </a:ext>
            </a:extLst>
          </p:cNvPr>
          <p:cNvSpPr txBox="1"/>
          <p:nvPr/>
        </p:nvSpPr>
        <p:spPr>
          <a:xfrm>
            <a:off x="1873140" y="250971"/>
            <a:ext cx="4864544" cy="549654"/>
          </a:xfrm>
          <a:prstGeom prst="roundRect">
            <a:avLst/>
          </a:prstGeom>
          <a:solidFill>
            <a:schemeClr val="accent3">
              <a:lumMod val="60000"/>
              <a:lumOff val="40000"/>
            </a:schemeClr>
          </a:solidFill>
        </p:spPr>
        <p:txBody>
          <a:bodyPr wrap="square" rtlCol="0">
            <a:spAutoFit/>
          </a:bodyPr>
          <a:lstStyle/>
          <a:p>
            <a:pPr>
              <a:lnSpc>
                <a:spcPct val="130000"/>
              </a:lnSpc>
            </a:pPr>
            <a:r>
              <a:rPr kumimoji="1" lang="ja-JP" altLang="en-US" sz="2400" dirty="0">
                <a:latin typeface="BIZ UDPゴシック" panose="020B0400000000000000" pitchFamily="50" charset="-128"/>
                <a:ea typeface="BIZ UDPゴシック" panose="020B0400000000000000" pitchFamily="50" charset="-128"/>
              </a:rPr>
              <a:t>海外事業者のサイトを利用して・・・</a:t>
            </a:r>
            <a:endParaRPr kumimoji="1" lang="en-US" altLang="ja-JP" sz="2400" dirty="0">
              <a:latin typeface="BIZ UDPゴシック" panose="020B0400000000000000" pitchFamily="50" charset="-128"/>
              <a:ea typeface="BIZ UDPゴシック" panose="020B0400000000000000" pitchFamily="50" charset="-128"/>
            </a:endParaRPr>
          </a:p>
        </p:txBody>
      </p:sp>
      <p:pic>
        <p:nvPicPr>
          <p:cNvPr id="3" name="図 2" descr="アイコン&#10;&#10;AI 生成コンテンツは誤りを含む可能性があります。">
            <a:extLst>
              <a:ext uri="{FF2B5EF4-FFF2-40B4-BE49-F238E27FC236}">
                <a16:creationId xmlns:a16="http://schemas.microsoft.com/office/drawing/2014/main" id="{7240CCCD-A267-A1EC-1BF6-A1E04D21B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217" y="5522014"/>
            <a:ext cx="1714227" cy="1670369"/>
          </a:xfrm>
          <a:prstGeom prst="rect">
            <a:avLst/>
          </a:prstGeom>
        </p:spPr>
      </p:pic>
      <p:pic>
        <p:nvPicPr>
          <p:cNvPr id="2" name="図 1" descr="シャツ が含まれている画像&#10;&#10;自動的に生成された説明">
            <a:extLst>
              <a:ext uri="{FF2B5EF4-FFF2-40B4-BE49-F238E27FC236}">
                <a16:creationId xmlns:a16="http://schemas.microsoft.com/office/drawing/2014/main" id="{DD9C6E76-E024-F85C-A63B-8992EBFAA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6273" y="2419350"/>
            <a:ext cx="1645846" cy="1847851"/>
          </a:xfrm>
          <a:prstGeom prst="rect">
            <a:avLst/>
          </a:prstGeom>
        </p:spPr>
      </p:pic>
      <p:sp>
        <p:nvSpPr>
          <p:cNvPr id="8" name="テキスト ボックス 7">
            <a:extLst>
              <a:ext uri="{FF2B5EF4-FFF2-40B4-BE49-F238E27FC236}">
                <a16:creationId xmlns:a16="http://schemas.microsoft.com/office/drawing/2014/main" id="{68620341-786E-6353-C072-3EEF6CB07113}"/>
              </a:ext>
            </a:extLst>
          </p:cNvPr>
          <p:cNvSpPr txBox="1"/>
          <p:nvPr/>
        </p:nvSpPr>
        <p:spPr>
          <a:xfrm>
            <a:off x="7128934" y="1028354"/>
            <a:ext cx="3402432" cy="1115818"/>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日本国内の消費者を保護する　法律や規制で解決できない</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海外で裁判なんてことも</a:t>
            </a:r>
            <a:r>
              <a:rPr kumimoji="1" lang="en-US" altLang="ja-JP" dirty="0">
                <a:latin typeface="BIZ UDPゴシック" panose="020B0400000000000000" pitchFamily="50" charset="-128"/>
                <a:ea typeface="BIZ UDPゴシック" panose="020B0400000000000000" pitchFamily="50" charset="-128"/>
              </a:rPr>
              <a:t>⁉</a:t>
            </a:r>
          </a:p>
        </p:txBody>
      </p:sp>
      <p:sp>
        <p:nvSpPr>
          <p:cNvPr id="18" name="テキスト ボックス 17">
            <a:extLst>
              <a:ext uri="{FF2B5EF4-FFF2-40B4-BE49-F238E27FC236}">
                <a16:creationId xmlns:a16="http://schemas.microsoft.com/office/drawing/2014/main" id="{37FEDEB2-78F2-8255-D9D8-1237F06FCDF5}"/>
              </a:ext>
            </a:extLst>
          </p:cNvPr>
          <p:cNvSpPr txBox="1"/>
          <p:nvPr/>
        </p:nvSpPr>
        <p:spPr>
          <a:xfrm>
            <a:off x="952500" y="2224870"/>
            <a:ext cx="1057275" cy="707245"/>
          </a:xfrm>
          <a:prstGeom prst="rect">
            <a:avLst/>
          </a:prstGeom>
          <a:noFill/>
        </p:spPr>
        <p:txBody>
          <a:bodyPr wrap="square" rtlCol="0">
            <a:spAutoFit/>
          </a:bodyPr>
          <a:lstStyle/>
          <a:p>
            <a:pPr algn="ctr">
              <a:lnSpc>
                <a:spcPct val="130000"/>
              </a:lnSpc>
            </a:pPr>
            <a:r>
              <a:rPr kumimoji="1" lang="ja-JP" altLang="en-US" sz="800" dirty="0">
                <a:latin typeface="BIZ UDPゴシック" panose="020B0400000000000000" pitchFamily="50" charset="-128"/>
                <a:ea typeface="BIZ UDPゴシック" panose="020B0400000000000000" pitchFamily="50" charset="-128"/>
              </a:rPr>
              <a:t>こういう時、</a:t>
            </a:r>
            <a:endParaRPr kumimoji="1" lang="en-US" altLang="ja-JP" sz="800" dirty="0">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800" dirty="0">
                <a:latin typeface="BIZ UDPゴシック" panose="020B0400000000000000" pitchFamily="50" charset="-128"/>
                <a:ea typeface="BIZ UDPゴシック" panose="020B0400000000000000" pitchFamily="50" charset="-128"/>
              </a:rPr>
              <a:t>日本だとたいてい</a:t>
            </a:r>
            <a:endParaRPr kumimoji="1" lang="en-US" altLang="ja-JP" sz="800" dirty="0">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800" dirty="0">
                <a:latin typeface="BIZ UDPゴシック" panose="020B0400000000000000" pitchFamily="50" charset="-128"/>
                <a:ea typeface="BIZ UDPゴシック" panose="020B0400000000000000" pitchFamily="50" charset="-128"/>
              </a:rPr>
              <a:t>こういう対応に</a:t>
            </a:r>
            <a:endParaRPr kumimoji="1" lang="en-US" altLang="ja-JP" sz="800" dirty="0">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800" dirty="0">
                <a:latin typeface="BIZ UDPゴシック" panose="020B0400000000000000" pitchFamily="50" charset="-128"/>
                <a:ea typeface="BIZ UDPゴシック" panose="020B0400000000000000" pitchFamily="50" charset="-128"/>
              </a:rPr>
              <a:t>なるんだけど</a:t>
            </a:r>
            <a:r>
              <a:rPr kumimoji="1" lang="en-US" altLang="ja-JP" sz="800" dirty="0">
                <a:latin typeface="BIZ UDPゴシック" panose="020B0400000000000000" pitchFamily="50" charset="-128"/>
                <a:ea typeface="BIZ UDPゴシック" panose="020B0400000000000000" pitchFamily="50" charset="-128"/>
              </a:rPr>
              <a:t>…</a:t>
            </a:r>
          </a:p>
        </p:txBody>
      </p:sp>
      <p:sp>
        <p:nvSpPr>
          <p:cNvPr id="19" name="吹き出し: 円形 18">
            <a:extLst>
              <a:ext uri="{FF2B5EF4-FFF2-40B4-BE49-F238E27FC236}">
                <a16:creationId xmlns:a16="http://schemas.microsoft.com/office/drawing/2014/main" id="{5AEE8F7F-A676-39E6-33FA-987EC14D73D2}"/>
              </a:ext>
            </a:extLst>
          </p:cNvPr>
          <p:cNvSpPr/>
          <p:nvPr/>
        </p:nvSpPr>
        <p:spPr>
          <a:xfrm>
            <a:off x="866776" y="3236794"/>
            <a:ext cx="1207398" cy="725605"/>
          </a:xfrm>
          <a:prstGeom prst="wedgeEllipseCallout">
            <a:avLst>
              <a:gd name="adj1" fmla="val 62193"/>
              <a:gd name="adj2" fmla="val 48214"/>
            </a:avLst>
          </a:prstGeom>
          <a:solidFill>
            <a:schemeClr val="bg1"/>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bg1">
                    <a:lumMod val="65000"/>
                  </a:schemeClr>
                </a:solidFill>
                <a:latin typeface="BIZ UDPゴシック" panose="020B0400000000000000" pitchFamily="50" charset="-128"/>
                <a:ea typeface="BIZ UDPゴシック" panose="020B0400000000000000" pitchFamily="50" charset="-128"/>
              </a:rPr>
              <a:t>＊＆％〇＊＊▲？？</a:t>
            </a:r>
          </a:p>
        </p:txBody>
      </p:sp>
      <p:pic>
        <p:nvPicPr>
          <p:cNvPr id="21" name="図 20" descr="抽象, 挿絵 が含まれている画像&#10;&#10;自動的に生成された説明">
            <a:extLst>
              <a:ext uri="{FF2B5EF4-FFF2-40B4-BE49-F238E27FC236}">
                <a16:creationId xmlns:a16="http://schemas.microsoft.com/office/drawing/2014/main" id="{8FA9D62E-F556-E222-4DAA-CB8FB72B677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2281" l="5000" r="92105">
                        <a14:foregroundMark x1="10263" y1="42105" x2="10263" y2="52982"/>
                        <a14:foregroundMark x1="5263" y1="50000" x2="5526" y2="47895"/>
                        <a14:foregroundMark x1="25789" y1="91930" x2="69474" y2="92456"/>
                        <a14:foregroundMark x1="46053" y1="67018" x2="66316" y2="68947"/>
                        <a14:foregroundMark x1="87105" y1="33860" x2="92105" y2="40000"/>
                      </a14:backgroundRemoval>
                    </a14:imgEffect>
                  </a14:imgLayer>
                </a14:imgProps>
              </a:ext>
              <a:ext uri="{28A0092B-C50C-407E-A947-70E740481C1C}">
                <a14:useLocalDpi xmlns:a14="http://schemas.microsoft.com/office/drawing/2010/main" val="0"/>
              </a:ext>
            </a:extLst>
          </a:blip>
          <a:stretch>
            <a:fillRect/>
          </a:stretch>
        </p:blipFill>
        <p:spPr>
          <a:xfrm>
            <a:off x="4094603" y="1073385"/>
            <a:ext cx="1510848" cy="2266273"/>
          </a:xfrm>
          <a:prstGeom prst="rect">
            <a:avLst/>
          </a:prstGeom>
        </p:spPr>
      </p:pic>
      <p:grpSp>
        <p:nvGrpSpPr>
          <p:cNvPr id="29" name="グループ化 28">
            <a:extLst>
              <a:ext uri="{FF2B5EF4-FFF2-40B4-BE49-F238E27FC236}">
                <a16:creationId xmlns:a16="http://schemas.microsoft.com/office/drawing/2014/main" id="{74FD03E4-7A0E-40E9-641A-9C8525D5B956}"/>
              </a:ext>
            </a:extLst>
          </p:cNvPr>
          <p:cNvGrpSpPr/>
          <p:nvPr/>
        </p:nvGrpSpPr>
        <p:grpSpPr>
          <a:xfrm>
            <a:off x="5491535" y="2024129"/>
            <a:ext cx="893516" cy="1173602"/>
            <a:chOff x="5297734" y="1674373"/>
            <a:chExt cx="924292" cy="1366329"/>
          </a:xfrm>
        </p:grpSpPr>
        <p:sp>
          <p:nvSpPr>
            <p:cNvPr id="22" name="正方形/長方形 21">
              <a:extLst>
                <a:ext uri="{FF2B5EF4-FFF2-40B4-BE49-F238E27FC236}">
                  <a16:creationId xmlns:a16="http://schemas.microsoft.com/office/drawing/2014/main" id="{07B0D408-AD00-13B1-5C5C-D58F736B51F3}"/>
                </a:ext>
              </a:extLst>
            </p:cNvPr>
            <p:cNvSpPr/>
            <p:nvPr/>
          </p:nvSpPr>
          <p:spPr>
            <a:xfrm rot="858512">
              <a:off x="5297734" y="1674373"/>
              <a:ext cx="924292" cy="1366329"/>
            </a:xfrm>
            <a:prstGeom prst="rect">
              <a:avLst/>
            </a:prstGeom>
            <a:solidFill>
              <a:schemeClr val="bg1"/>
            </a:solidFill>
            <a:ln w="127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bg1">
                      <a:lumMod val="50000"/>
                    </a:schemeClr>
                  </a:solidFill>
                  <a:latin typeface="BIZ UDPゴシック" panose="020B0400000000000000" pitchFamily="50" charset="-128"/>
                  <a:ea typeface="BIZ UDPゴシック" panose="020B0400000000000000" pitchFamily="50" charset="-128"/>
                </a:rPr>
                <a:t>Terms &amp; </a:t>
              </a:r>
              <a:r>
                <a:rPr kumimoji="1" lang="en-US" altLang="ja-JP" sz="700" dirty="0" err="1">
                  <a:solidFill>
                    <a:schemeClr val="bg1">
                      <a:lumMod val="50000"/>
                    </a:schemeClr>
                  </a:solidFill>
                  <a:latin typeface="BIZ UDPゴシック" panose="020B0400000000000000" pitchFamily="50" charset="-128"/>
                  <a:ea typeface="BIZ UDPゴシック" panose="020B0400000000000000" pitchFamily="50" charset="-128"/>
                </a:rPr>
                <a:t>conditioms</a:t>
              </a:r>
              <a:endParaRPr kumimoji="1" lang="en-US" altLang="ja-JP" sz="700" dirty="0">
                <a:solidFill>
                  <a:schemeClr val="bg1">
                    <a:lumMod val="50000"/>
                  </a:schemeClr>
                </a:solidFill>
                <a:latin typeface="BIZ UDPゴシック" panose="020B0400000000000000" pitchFamily="50" charset="-128"/>
                <a:ea typeface="BIZ UDPゴシック" panose="020B0400000000000000" pitchFamily="50" charset="-128"/>
              </a:endParaRPr>
            </a:p>
            <a:p>
              <a:pPr algn="ctr"/>
              <a:endParaRPr kumimoji="1" lang="en-US" altLang="ja-JP" sz="700" dirty="0">
                <a:solidFill>
                  <a:schemeClr val="bg1">
                    <a:lumMod val="50000"/>
                  </a:schemeClr>
                </a:solidFill>
                <a:latin typeface="BIZ UDPゴシック" panose="020B0400000000000000" pitchFamily="50" charset="-128"/>
                <a:ea typeface="BIZ UDPゴシック" panose="020B0400000000000000" pitchFamily="50" charset="-128"/>
              </a:endParaRPr>
            </a:p>
            <a:p>
              <a:pPr algn="ctr"/>
              <a:endParaRPr kumimoji="1" lang="en-US" altLang="ja-JP" sz="700" dirty="0">
                <a:solidFill>
                  <a:schemeClr val="bg1">
                    <a:lumMod val="50000"/>
                  </a:schemeClr>
                </a:solidFill>
                <a:latin typeface="BIZ UDPゴシック" panose="020B0400000000000000" pitchFamily="50" charset="-128"/>
                <a:ea typeface="BIZ UDPゴシック" panose="020B0400000000000000" pitchFamily="50" charset="-128"/>
              </a:endParaRPr>
            </a:p>
            <a:p>
              <a:pPr algn="ctr"/>
              <a:endParaRPr kumimoji="1" lang="en-US" altLang="ja-JP" sz="700" dirty="0">
                <a:solidFill>
                  <a:schemeClr val="bg1">
                    <a:lumMod val="50000"/>
                  </a:schemeClr>
                </a:solidFill>
                <a:latin typeface="BIZ UDPゴシック" panose="020B0400000000000000" pitchFamily="50" charset="-128"/>
                <a:ea typeface="BIZ UDPゴシック" panose="020B0400000000000000" pitchFamily="50" charset="-128"/>
              </a:endParaRPr>
            </a:p>
            <a:p>
              <a:pPr algn="ctr"/>
              <a:endParaRPr kumimoji="1" lang="en-US" altLang="ja-JP" sz="700" dirty="0">
                <a:solidFill>
                  <a:schemeClr val="bg1">
                    <a:lumMod val="50000"/>
                  </a:schemeClr>
                </a:solidFill>
                <a:latin typeface="BIZ UDPゴシック" panose="020B0400000000000000" pitchFamily="50" charset="-128"/>
                <a:ea typeface="BIZ UDPゴシック" panose="020B0400000000000000" pitchFamily="50" charset="-128"/>
              </a:endParaRPr>
            </a:p>
            <a:p>
              <a:pPr algn="ctr"/>
              <a:endParaRPr kumimoji="1" lang="en-US" altLang="ja-JP" sz="700" dirty="0">
                <a:solidFill>
                  <a:schemeClr val="bg1">
                    <a:lumMod val="50000"/>
                  </a:schemeClr>
                </a:solidFill>
                <a:latin typeface="BIZ UDPゴシック" panose="020B0400000000000000" pitchFamily="50" charset="-128"/>
                <a:ea typeface="BIZ UDPゴシック" panose="020B0400000000000000" pitchFamily="50" charset="-128"/>
              </a:endParaRPr>
            </a:p>
            <a:p>
              <a:pPr algn="ctr"/>
              <a:endParaRPr kumimoji="1" lang="en-US" altLang="ja-JP" sz="700" dirty="0">
                <a:solidFill>
                  <a:schemeClr val="bg1">
                    <a:lumMod val="50000"/>
                  </a:schemeClr>
                </a:solidFill>
                <a:latin typeface="BIZ UDPゴシック" panose="020B0400000000000000" pitchFamily="50" charset="-128"/>
                <a:ea typeface="BIZ UDPゴシック" panose="020B0400000000000000" pitchFamily="50" charset="-128"/>
              </a:endParaRPr>
            </a:p>
            <a:p>
              <a:pPr algn="ctr"/>
              <a:endParaRPr kumimoji="1" lang="en-US" altLang="ja-JP" sz="700" dirty="0">
                <a:solidFill>
                  <a:schemeClr val="bg1">
                    <a:lumMod val="50000"/>
                  </a:schemeClr>
                </a:solidFill>
                <a:latin typeface="BIZ UDPゴシック" panose="020B0400000000000000" pitchFamily="50" charset="-128"/>
                <a:ea typeface="BIZ UDPゴシック" panose="020B0400000000000000" pitchFamily="50" charset="-128"/>
              </a:endParaRPr>
            </a:p>
          </p:txBody>
        </p:sp>
        <p:cxnSp>
          <p:nvCxnSpPr>
            <p:cNvPr id="24" name="直線コネクタ 23">
              <a:extLst>
                <a:ext uri="{FF2B5EF4-FFF2-40B4-BE49-F238E27FC236}">
                  <a16:creationId xmlns:a16="http://schemas.microsoft.com/office/drawing/2014/main" id="{E94C6AF1-5619-0909-495E-3E80A0AE6374}"/>
                </a:ext>
              </a:extLst>
            </p:cNvPr>
            <p:cNvCxnSpPr/>
            <p:nvPr/>
          </p:nvCxnSpPr>
          <p:spPr>
            <a:xfrm>
              <a:off x="5495925" y="2181225"/>
              <a:ext cx="600075" cy="152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3D9615D-6F5F-0F17-90BC-58EFCEA70591}"/>
                </a:ext>
              </a:extLst>
            </p:cNvPr>
            <p:cNvCxnSpPr/>
            <p:nvPr/>
          </p:nvCxnSpPr>
          <p:spPr>
            <a:xfrm>
              <a:off x="5467350" y="2276475"/>
              <a:ext cx="600075" cy="152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4868B001-A385-DDAD-9527-5EDAE148E68D}"/>
                </a:ext>
              </a:extLst>
            </p:cNvPr>
            <p:cNvCxnSpPr/>
            <p:nvPr/>
          </p:nvCxnSpPr>
          <p:spPr>
            <a:xfrm>
              <a:off x="5438775" y="2390775"/>
              <a:ext cx="600075" cy="152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B36032E-C2D2-A7AE-89D6-F257FD53FD89}"/>
                </a:ext>
              </a:extLst>
            </p:cNvPr>
            <p:cNvCxnSpPr/>
            <p:nvPr/>
          </p:nvCxnSpPr>
          <p:spPr>
            <a:xfrm>
              <a:off x="5410200" y="2495550"/>
              <a:ext cx="600075" cy="152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a:extLst>
              <a:ext uri="{FF2B5EF4-FFF2-40B4-BE49-F238E27FC236}">
                <a16:creationId xmlns:a16="http://schemas.microsoft.com/office/drawing/2014/main" id="{5A6B0C92-A18F-AA21-784C-2250C8567564}"/>
              </a:ext>
            </a:extLst>
          </p:cNvPr>
          <p:cNvSpPr txBox="1"/>
          <p:nvPr/>
        </p:nvSpPr>
        <p:spPr>
          <a:xfrm>
            <a:off x="5301317" y="1251898"/>
            <a:ext cx="1171575" cy="543221"/>
          </a:xfrm>
          <a:prstGeom prst="rect">
            <a:avLst/>
          </a:prstGeom>
          <a:noFill/>
        </p:spPr>
        <p:txBody>
          <a:bodyPr wrap="square" rtlCol="0">
            <a:spAutoFit/>
          </a:bodyPr>
          <a:lstStyle/>
          <a:p>
            <a:pPr algn="ctr">
              <a:lnSpc>
                <a:spcPct val="130000"/>
              </a:lnSpc>
            </a:pPr>
            <a:r>
              <a:rPr kumimoji="1" lang="ja-JP" altLang="en-US" sz="800" dirty="0">
                <a:latin typeface="BIZ UDPゴシック" panose="020B0400000000000000" pitchFamily="50" charset="-128"/>
                <a:ea typeface="BIZ UDPゴシック" panose="020B0400000000000000" pitchFamily="50" charset="-128"/>
              </a:rPr>
              <a:t>翻訳ソフトにかけても何回読んでも</a:t>
            </a:r>
            <a:endParaRPr kumimoji="1" lang="en-US" altLang="ja-JP" sz="800" dirty="0">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800" dirty="0">
                <a:latin typeface="BIZ UDPゴシック" panose="020B0400000000000000" pitchFamily="50" charset="-128"/>
                <a:ea typeface="BIZ UDPゴシック" panose="020B0400000000000000" pitchFamily="50" charset="-128"/>
              </a:rPr>
              <a:t>分かんない・・・</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EB73E66B-B104-7B83-37C5-CE264D81993F}"/>
              </a:ext>
            </a:extLst>
          </p:cNvPr>
          <p:cNvSpPr txBox="1"/>
          <p:nvPr/>
        </p:nvSpPr>
        <p:spPr>
          <a:xfrm>
            <a:off x="3973771" y="3248751"/>
            <a:ext cx="2880250" cy="1475917"/>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契約条項が海外法に準拠していて解釈が難しい、</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契約の相手・責任の所在が分かりにくい</a:t>
            </a:r>
            <a:endParaRPr kumimoji="1" lang="en-US" altLang="ja-JP" dirty="0">
              <a:latin typeface="BIZ UDPゴシック" panose="020B0400000000000000" pitchFamily="50" charset="-128"/>
              <a:ea typeface="BIZ UDPゴシック" panose="020B0400000000000000" pitchFamily="50" charset="-128"/>
            </a:endParaRPr>
          </a:p>
        </p:txBody>
      </p:sp>
      <p:pic>
        <p:nvPicPr>
          <p:cNvPr id="31" name="図 30" descr="人の顔の絵&#10;&#10;低い精度で自動的に生成された説明">
            <a:extLst>
              <a:ext uri="{FF2B5EF4-FFF2-40B4-BE49-F238E27FC236}">
                <a16:creationId xmlns:a16="http://schemas.microsoft.com/office/drawing/2014/main" id="{5177BB27-A2F6-B41E-19C3-4D5785E6AF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62962" y="2177692"/>
            <a:ext cx="1322482" cy="1725567"/>
          </a:xfrm>
          <a:prstGeom prst="rect">
            <a:avLst/>
          </a:prstGeom>
        </p:spPr>
      </p:pic>
      <p:pic>
        <p:nvPicPr>
          <p:cNvPr id="33" name="図 32" descr="男性の顔の絵&#10;&#10;中程度の精度で自動的に生成された説明">
            <a:extLst>
              <a:ext uri="{FF2B5EF4-FFF2-40B4-BE49-F238E27FC236}">
                <a16:creationId xmlns:a16="http://schemas.microsoft.com/office/drawing/2014/main" id="{D4B39829-B54A-6977-B68C-EEBA616C00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6587" y="2119901"/>
            <a:ext cx="1258451" cy="1258451"/>
          </a:xfrm>
          <a:prstGeom prst="rect">
            <a:avLst/>
          </a:prstGeom>
        </p:spPr>
      </p:pic>
      <p:sp>
        <p:nvSpPr>
          <p:cNvPr id="34" name="テキスト ボックス 33">
            <a:extLst>
              <a:ext uri="{FF2B5EF4-FFF2-40B4-BE49-F238E27FC236}">
                <a16:creationId xmlns:a16="http://schemas.microsoft.com/office/drawing/2014/main" id="{76616DBC-04AE-6980-0022-A69F7488322C}"/>
              </a:ext>
            </a:extLst>
          </p:cNvPr>
          <p:cNvSpPr txBox="1"/>
          <p:nvPr/>
        </p:nvSpPr>
        <p:spPr>
          <a:xfrm>
            <a:off x="7920677" y="3385498"/>
            <a:ext cx="1171575" cy="547201"/>
          </a:xfrm>
          <a:prstGeom prst="rect">
            <a:avLst/>
          </a:prstGeom>
          <a:noFill/>
        </p:spPr>
        <p:txBody>
          <a:bodyPr wrap="square" rtlCol="0">
            <a:spAutoFit/>
          </a:bodyPr>
          <a:lstStyle/>
          <a:p>
            <a:pPr algn="ctr">
              <a:lnSpc>
                <a:spcPct val="130000"/>
              </a:lnSpc>
            </a:pPr>
            <a:r>
              <a:rPr kumimoji="1" lang="ja-JP" altLang="en-US" sz="800" dirty="0">
                <a:latin typeface="BIZ UDPゴシック" panose="020B0400000000000000" pitchFamily="50" charset="-128"/>
                <a:ea typeface="BIZ UDPゴシック" panose="020B0400000000000000" pitchFamily="50" charset="-128"/>
              </a:rPr>
              <a:t>言葉も法律も</a:t>
            </a:r>
            <a:endParaRPr kumimoji="1" lang="en-US" altLang="ja-JP" sz="800" dirty="0">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800" dirty="0">
                <a:latin typeface="BIZ UDPゴシック" panose="020B0400000000000000" pitchFamily="50" charset="-128"/>
                <a:ea typeface="BIZ UDPゴシック" panose="020B0400000000000000" pitchFamily="50" charset="-128"/>
              </a:rPr>
              <a:t>よく分かんない</a:t>
            </a:r>
            <a:endParaRPr kumimoji="1" lang="en-US" altLang="ja-JP" sz="800" dirty="0">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800" dirty="0">
                <a:latin typeface="BIZ UDPゴシック" panose="020B0400000000000000" pitchFamily="50" charset="-128"/>
                <a:ea typeface="BIZ UDPゴシック" panose="020B0400000000000000" pitchFamily="50" charset="-128"/>
              </a:rPr>
              <a:t>めっちゃ不安・・・</a:t>
            </a:r>
            <a:endParaRPr kumimoji="1" lang="en-US" altLang="ja-JP"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4454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F0F2B7C-45F8-DFB8-A9AF-D4FBE4566CCD}"/>
              </a:ext>
            </a:extLst>
          </p:cNvPr>
          <p:cNvGraphicFramePr>
            <a:graphicFrameLocks noGrp="1"/>
          </p:cNvGraphicFramePr>
          <p:nvPr>
            <p:extLst>
              <p:ext uri="{D42A27DB-BD31-4B8C-83A1-F6EECF244321}">
                <p14:modId xmlns:p14="http://schemas.microsoft.com/office/powerpoint/2010/main" val="3697716632"/>
              </p:ext>
            </p:extLst>
          </p:nvPr>
        </p:nvGraphicFramePr>
        <p:xfrm>
          <a:off x="646807" y="1238400"/>
          <a:ext cx="9553434" cy="4345360"/>
        </p:xfrm>
        <a:graphic>
          <a:graphicData uri="http://schemas.openxmlformats.org/drawingml/2006/table">
            <a:tbl>
              <a:tblPr firstRow="1" bandRow="1">
                <a:tableStyleId>{5C22544A-7EE6-4342-B048-85BDC9FD1C3A}</a:tableStyleId>
              </a:tblPr>
              <a:tblGrid>
                <a:gridCol w="3357349">
                  <a:extLst>
                    <a:ext uri="{9D8B030D-6E8A-4147-A177-3AD203B41FA5}">
                      <a16:colId xmlns:a16="http://schemas.microsoft.com/office/drawing/2014/main" val="1285499200"/>
                    </a:ext>
                  </a:extLst>
                </a:gridCol>
                <a:gridCol w="6196085">
                  <a:extLst>
                    <a:ext uri="{9D8B030D-6E8A-4147-A177-3AD203B41FA5}">
                      <a16:colId xmlns:a16="http://schemas.microsoft.com/office/drawing/2014/main" val="3219113767"/>
                    </a:ext>
                  </a:extLst>
                </a:gridCol>
              </a:tblGrid>
              <a:tr h="446025">
                <a:tc>
                  <a:txBody>
                    <a:bodyPr/>
                    <a:lstStyle/>
                    <a:p>
                      <a:r>
                        <a:rPr kumimoji="1" lang="ja-JP" altLang="en-US" dirty="0">
                          <a:latin typeface="BIZ UDPゴシック" panose="020B0400000000000000" pitchFamily="50" charset="-128"/>
                          <a:ea typeface="BIZ UDPゴシック" panose="020B0400000000000000" pitchFamily="50" charset="-128"/>
                        </a:rPr>
                        <a:t>確認する事項</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詳細</a:t>
                      </a:r>
                    </a:p>
                  </a:txBody>
                  <a:tcPr/>
                </a:tc>
                <a:extLst>
                  <a:ext uri="{0D108BD9-81ED-4DB2-BD59-A6C34878D82A}">
                    <a16:rowId xmlns:a16="http://schemas.microsoft.com/office/drawing/2014/main" val="4249570038"/>
                  </a:ext>
                </a:extLst>
              </a:tr>
              <a:tr h="1202652">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2000" dirty="0">
                          <a:latin typeface="BIZ UDPゴシック" panose="020B0400000000000000" pitchFamily="50" charset="-128"/>
                          <a:ea typeface="BIZ UDPゴシック" panose="020B0400000000000000" pitchFamily="50" charset="-128"/>
                        </a:rPr>
                        <a:t>事業者の基本情報</a:t>
                      </a:r>
                    </a:p>
                  </a:txBody>
                  <a:tcPr/>
                </a:tc>
                <a:tc>
                  <a:txBody>
                    <a:bodyPr/>
                    <a:lstStyle/>
                    <a:p>
                      <a:pPr marL="285750" lvl="0" indent="-285750">
                        <a:lnSpc>
                          <a:spcPct val="1200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社名（登記簿上の商号。通称、屋号、サイト名だけは不適当）</a:t>
                      </a:r>
                      <a:endParaRPr lang="en-US" altLang="ja-JP" sz="1600" dirty="0">
                        <a:latin typeface="BIZ UDPゴシック" panose="020B0400000000000000" pitchFamily="50" charset="-128"/>
                        <a:ea typeface="BIZ UDPゴシック" panose="020B0400000000000000" pitchFamily="50" charset="-128"/>
                      </a:endParaRPr>
                    </a:p>
                    <a:p>
                      <a:pPr marL="285750" lvl="0" indent="-285750">
                        <a:lnSpc>
                          <a:spcPct val="1200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住所</a:t>
                      </a:r>
                      <a:endParaRPr lang="en-US" altLang="ja-JP" sz="1600" dirty="0">
                        <a:latin typeface="BIZ UDPゴシック" panose="020B0400000000000000" pitchFamily="50" charset="-128"/>
                        <a:ea typeface="BIZ UDPゴシック" panose="020B0400000000000000" pitchFamily="50" charset="-128"/>
                      </a:endParaRPr>
                    </a:p>
                    <a:p>
                      <a:pPr marL="285750" lvl="0" indent="-285750">
                        <a:lnSpc>
                          <a:spcPct val="1200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代表者・責任者の氏名</a:t>
                      </a:r>
                      <a:endParaRPr lang="en-US" altLang="ja-JP" sz="1600" dirty="0">
                        <a:latin typeface="BIZ UDPゴシック" panose="020B0400000000000000" pitchFamily="50" charset="-128"/>
                        <a:ea typeface="BIZ UDPゴシック" panose="020B0400000000000000" pitchFamily="50" charset="-128"/>
                      </a:endParaRPr>
                    </a:p>
                    <a:p>
                      <a:pPr marL="285750" lvl="0" indent="-285750">
                        <a:lnSpc>
                          <a:spcPct val="1200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旅業登録の有無</a:t>
                      </a:r>
                      <a:endParaRPr lang="ja-JP" altLang="en-US"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1509966"/>
                  </a:ext>
                </a:extLst>
              </a:tr>
              <a:tr h="925011">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2000" dirty="0">
                          <a:latin typeface="BIZ UDPゴシック" panose="020B0400000000000000" pitchFamily="50" charset="-128"/>
                          <a:ea typeface="BIZ UDPゴシック" panose="020B0400000000000000" pitchFamily="50" charset="-128"/>
                        </a:rPr>
                        <a:t>問い合わせ先に関する事項</a:t>
                      </a:r>
                    </a:p>
                  </a:txBody>
                  <a:tcPr/>
                </a:tc>
                <a:tc>
                  <a:txBody>
                    <a:bodyPr/>
                    <a:lstStyle/>
                    <a:p>
                      <a:pPr marL="285750" lvl="0" indent="-285750">
                        <a:lnSpc>
                          <a:spcPct val="1200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問合せ先（電話番号、メールアドレスなど）</a:t>
                      </a:r>
                      <a:endParaRPr lang="en-US" altLang="ja-JP" sz="1600" dirty="0">
                        <a:latin typeface="BIZ UDPゴシック" panose="020B0400000000000000" pitchFamily="50" charset="-128"/>
                        <a:ea typeface="BIZ UDPゴシック" panose="020B0400000000000000" pitchFamily="50" charset="-128"/>
                      </a:endParaRPr>
                    </a:p>
                    <a:p>
                      <a:pPr marL="285750" lvl="0" indent="-285750">
                        <a:lnSpc>
                          <a:spcPct val="1200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受付時間</a:t>
                      </a:r>
                      <a:endParaRPr lang="en-US" altLang="ja-JP" sz="1600" dirty="0">
                        <a:latin typeface="BIZ UDPゴシック" panose="020B0400000000000000" pitchFamily="50" charset="-128"/>
                        <a:ea typeface="BIZ UDPゴシック" panose="020B0400000000000000" pitchFamily="50" charset="-128"/>
                      </a:endParaRPr>
                    </a:p>
                    <a:p>
                      <a:pPr marL="285750" lvl="0" indent="-285750">
                        <a:lnSpc>
                          <a:spcPct val="1200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問合せに対応する言語</a:t>
                      </a:r>
                    </a:p>
                  </a:txBody>
                  <a:tcPr/>
                </a:tc>
                <a:extLst>
                  <a:ext uri="{0D108BD9-81ED-4DB2-BD59-A6C34878D82A}">
                    <a16:rowId xmlns:a16="http://schemas.microsoft.com/office/drawing/2014/main" val="942181769"/>
                  </a:ext>
                </a:extLst>
              </a:tr>
              <a:tr h="1308904">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2000" dirty="0">
                          <a:latin typeface="BIZ UDPゴシック" panose="020B0400000000000000" pitchFamily="50" charset="-128"/>
                          <a:ea typeface="BIZ UDPゴシック" panose="020B0400000000000000" pitchFamily="50" charset="-128"/>
                        </a:rPr>
                        <a:t>契約条件に関する事項</a:t>
                      </a:r>
                    </a:p>
                  </a:txBody>
                  <a:tcPr/>
                </a:tc>
                <a:tc>
                  <a:txBody>
                    <a:bodyPr/>
                    <a:lstStyle/>
                    <a:p>
                      <a:pPr marL="285750" lvl="0" indent="-285750">
                        <a:lnSpc>
                          <a:spcPct val="1200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契約当事者及び契約形態</a:t>
                      </a:r>
                      <a:endParaRPr lang="en-US" altLang="ja-JP" sz="1600" dirty="0">
                        <a:latin typeface="BIZ UDPゴシック" panose="020B0400000000000000" pitchFamily="50" charset="-128"/>
                        <a:ea typeface="BIZ UDPゴシック" panose="020B0400000000000000" pitchFamily="50" charset="-128"/>
                      </a:endParaRPr>
                    </a:p>
                    <a:p>
                      <a:pPr marL="285750" lvl="0" indent="-285750">
                        <a:lnSpc>
                          <a:spcPct val="1200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旅行代金額及び支払方法</a:t>
                      </a:r>
                      <a:endParaRPr lang="en-US" altLang="ja-JP" sz="1600" dirty="0">
                        <a:latin typeface="BIZ UDPゴシック" panose="020B0400000000000000" pitchFamily="50" charset="-128"/>
                        <a:ea typeface="BIZ UDPゴシック" panose="020B0400000000000000" pitchFamily="50" charset="-128"/>
                      </a:endParaRPr>
                    </a:p>
                    <a:p>
                      <a:pPr marL="285750" lvl="0" indent="-285750">
                        <a:lnSpc>
                          <a:spcPct val="1200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キャンセル条件</a:t>
                      </a:r>
                      <a:endParaRPr lang="en-US" altLang="ja-JP" sz="1600" dirty="0">
                        <a:latin typeface="BIZ UDPゴシック" panose="020B0400000000000000" pitchFamily="50" charset="-128"/>
                        <a:ea typeface="BIZ UDPゴシック" panose="020B0400000000000000" pitchFamily="50" charset="-128"/>
                      </a:endParaRPr>
                    </a:p>
                    <a:p>
                      <a:pPr marL="285750" lvl="0" indent="-285750">
                        <a:lnSpc>
                          <a:spcPct val="120000"/>
                        </a:lnSpc>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最終確認画面（契約する前に、内容を確認できる画面）</a:t>
                      </a:r>
                    </a:p>
                  </a:txBody>
                  <a:tcPr/>
                </a:tc>
                <a:extLst>
                  <a:ext uri="{0D108BD9-81ED-4DB2-BD59-A6C34878D82A}">
                    <a16:rowId xmlns:a16="http://schemas.microsoft.com/office/drawing/2014/main" val="752435205"/>
                  </a:ext>
                </a:extLst>
              </a:tr>
              <a:tr h="447051">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2000" dirty="0">
                          <a:latin typeface="BIZ UDPゴシック" panose="020B0400000000000000" pitchFamily="50" charset="-128"/>
                          <a:ea typeface="BIZ UDPゴシック" panose="020B0400000000000000" pitchFamily="50" charset="-128"/>
                        </a:rPr>
                        <a:t>契約内容の確認</a:t>
                      </a:r>
                    </a:p>
                  </a:txBody>
                  <a:tcPr/>
                </a:tc>
                <a:tc>
                  <a:txBody>
                    <a:bodyPr/>
                    <a:lstStyle/>
                    <a:p>
                      <a:pPr marL="285750" marR="0" lvl="0" indent="-2857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latin typeface="BIZ UDPゴシック" panose="020B0400000000000000" pitchFamily="50" charset="-128"/>
                          <a:ea typeface="BIZ UDPゴシック" panose="020B0400000000000000" pitchFamily="50" charset="-128"/>
                        </a:rPr>
                        <a:t>契約後、サイト上や電子メールなどで契約内容を消費者に伝える</a:t>
                      </a:r>
                    </a:p>
                  </a:txBody>
                  <a:tcPr/>
                </a:tc>
                <a:extLst>
                  <a:ext uri="{0D108BD9-81ED-4DB2-BD59-A6C34878D82A}">
                    <a16:rowId xmlns:a16="http://schemas.microsoft.com/office/drawing/2014/main" val="2029053435"/>
                  </a:ext>
                </a:extLst>
              </a:tr>
            </a:tbl>
          </a:graphicData>
        </a:graphic>
      </p:graphicFrame>
      <p:sp>
        <p:nvSpPr>
          <p:cNvPr id="3" name="正方形/長方形 2">
            <a:extLst>
              <a:ext uri="{FF2B5EF4-FFF2-40B4-BE49-F238E27FC236}">
                <a16:creationId xmlns:a16="http://schemas.microsoft.com/office/drawing/2014/main" id="{A3C1CD54-48AD-29FB-9F5E-EB65184BFE16}"/>
              </a:ext>
            </a:extLst>
          </p:cNvPr>
          <p:cNvSpPr/>
          <p:nvPr/>
        </p:nvSpPr>
        <p:spPr>
          <a:xfrm>
            <a:off x="4462818" y="5589979"/>
            <a:ext cx="5936776" cy="283920"/>
          </a:xfrm>
          <a:prstGeom prst="rect">
            <a:avLst/>
          </a:prstGeom>
          <a:noFill/>
        </p:spPr>
        <p:txBody>
          <a:bodyPr wrap="square" lIns="91440" tIns="45720" rIns="91440" bIns="45720">
            <a:spAutoFit/>
          </a:bodyPr>
          <a:lstStyle/>
          <a:p>
            <a:pPr>
              <a:spcAft>
                <a:spcPts val="600"/>
              </a:spcAft>
            </a:pPr>
            <a:r>
              <a:rPr kumimoji="1" lang="en-US" altLang="ja-JP" sz="1200" b="0" i="0" kern="1200" dirty="0">
                <a:solidFill>
                  <a:schemeClr val="tx1"/>
                </a:solidFill>
                <a:effectLst/>
                <a:latin typeface="BIZ UDPゴシック" panose="020B0400000000000000" pitchFamily="50" charset="-128"/>
                <a:ea typeface="BIZ UDPゴシック" panose="020B0400000000000000" pitchFamily="50" charset="-128"/>
              </a:rPr>
              <a:t>※</a:t>
            </a:r>
            <a:r>
              <a:rPr kumimoji="1" lang="ja-JP" altLang="en-US" sz="1200" b="0" i="0" kern="1200" dirty="0">
                <a:solidFill>
                  <a:schemeClr val="tx1"/>
                </a:solidFill>
                <a:effectLst/>
                <a:latin typeface="BIZ UDPゴシック" panose="020B0400000000000000" pitchFamily="50" charset="-128"/>
                <a:ea typeface="BIZ UDPゴシック" panose="020B0400000000000000" pitchFamily="50" charset="-128"/>
              </a:rPr>
              <a:t>サイト運営事業者には上記を消費者に分かりやすく表示するよう求められています。</a:t>
            </a:r>
            <a:endParaRPr lang="ja-JP" altLang="en-US" sz="12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BD844E84-CC08-23D3-90E2-8B041600E4E9}"/>
              </a:ext>
            </a:extLst>
          </p:cNvPr>
          <p:cNvSpPr/>
          <p:nvPr/>
        </p:nvSpPr>
        <p:spPr>
          <a:xfrm>
            <a:off x="656043" y="219535"/>
            <a:ext cx="9355446" cy="552202"/>
          </a:xfrm>
          <a:prstGeom prst="rect">
            <a:avLst/>
          </a:prstGeom>
          <a:noFill/>
        </p:spPr>
        <p:txBody>
          <a:bodyPr wrap="none" lIns="91440" tIns="45720" rIns="91440" bIns="45720">
            <a:spAutoFit/>
          </a:bodyPr>
          <a:lstStyle/>
          <a:p>
            <a:pPr defTabSz="914400">
              <a:lnSpc>
                <a:spcPct val="150000"/>
              </a:lnSpc>
              <a:spcBef>
                <a:spcPct val="0"/>
              </a:spcBef>
            </a:pPr>
            <a:r>
              <a:rPr kumimoji="1" lang="ja-JP" altLang="en-US" sz="2400" b="1" i="0" spc="-5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j-cs"/>
              </a:rPr>
              <a:t>オンライン旅行取引の表示等に関するガイドライン（</a:t>
            </a:r>
            <a:r>
              <a:rPr kumimoji="1" lang="en-US" altLang="ja-JP" sz="2400" b="1" i="0" spc="-5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j-cs"/>
              </a:rPr>
              <a:t>OTA</a:t>
            </a:r>
            <a:r>
              <a:rPr kumimoji="1" lang="ja-JP" altLang="en-US" sz="2400" b="1" i="0" spc="-50" dirty="0">
                <a:solidFill>
                  <a:schemeClr val="tx1">
                    <a:lumMod val="75000"/>
                    <a:lumOff val="25000"/>
                  </a:schemeClr>
                </a:solidFill>
                <a:effectLst/>
                <a:latin typeface="BIZ UDPゴシック" panose="020B0400000000000000" pitchFamily="50" charset="-128"/>
                <a:ea typeface="BIZ UDPゴシック" panose="020B0400000000000000" pitchFamily="50" charset="-128"/>
                <a:cs typeface="+mj-cs"/>
              </a:rPr>
              <a:t>ガイドライン）</a:t>
            </a:r>
            <a:endParaRPr lang="en-US" altLang="ja-JP" sz="2400" b="1" cap="none" spc="-50" dirty="0">
              <a:ln w="0"/>
              <a:solidFill>
                <a:schemeClr val="tx1">
                  <a:lumMod val="75000"/>
                  <a:lumOff val="25000"/>
                </a:schemeClr>
              </a:solidFill>
              <a:latin typeface="BIZ UDPゴシック" panose="020B0400000000000000" pitchFamily="50" charset="-128"/>
              <a:ea typeface="BIZ UDPゴシック" panose="020B0400000000000000" pitchFamily="50" charset="-128"/>
              <a:cs typeface="+mj-cs"/>
            </a:endParaRPr>
          </a:p>
        </p:txBody>
      </p:sp>
      <p:sp>
        <p:nvSpPr>
          <p:cNvPr id="5" name="正方形/長方形 4">
            <a:extLst>
              <a:ext uri="{FF2B5EF4-FFF2-40B4-BE49-F238E27FC236}">
                <a16:creationId xmlns:a16="http://schemas.microsoft.com/office/drawing/2014/main" id="{F5CA610D-2AFA-2ECF-D763-FD33C7648889}"/>
              </a:ext>
            </a:extLst>
          </p:cNvPr>
          <p:cNvSpPr/>
          <p:nvPr/>
        </p:nvSpPr>
        <p:spPr>
          <a:xfrm>
            <a:off x="671178" y="771885"/>
            <a:ext cx="4967622" cy="400110"/>
          </a:xfrm>
          <a:prstGeom prst="rect">
            <a:avLst/>
          </a:prstGeom>
          <a:noFill/>
        </p:spPr>
        <p:txBody>
          <a:bodyPr wrap="square" lIns="91440" tIns="45720" rIns="91440" bIns="45720">
            <a:spAutoFit/>
          </a:bodyPr>
          <a:lstStyle/>
          <a:p>
            <a:pPr>
              <a:spcAft>
                <a:spcPts val="600"/>
              </a:spcAft>
            </a:pPr>
            <a:r>
              <a:rPr kumimoji="1" lang="ja-JP" altLang="en-US" sz="2000" b="0" i="0" kern="1200" dirty="0">
                <a:solidFill>
                  <a:srgbClr val="FF0000"/>
                </a:solidFill>
                <a:effectLst/>
                <a:latin typeface="BIZ UDPゴシック" panose="020B0400000000000000" pitchFamily="50" charset="-128"/>
                <a:ea typeface="BIZ UDPゴシック" panose="020B0400000000000000" pitchFamily="50" charset="-128"/>
              </a:rPr>
              <a:t>必ず申し込み前に確認しよう！</a:t>
            </a:r>
            <a:endParaRPr lang="ja-JP" altLang="en-US" sz="2000" b="0" cap="none" spc="0" dirty="0">
              <a:ln w="0"/>
              <a:solidFill>
                <a:srgbClr val="FF0000"/>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F81EA81C-F962-6BAB-13A5-55C272DA9EE0}"/>
              </a:ext>
            </a:extLst>
          </p:cNvPr>
          <p:cNvSpPr/>
          <p:nvPr/>
        </p:nvSpPr>
        <p:spPr>
          <a:xfrm>
            <a:off x="609277" y="5910943"/>
            <a:ext cx="7963224" cy="1012371"/>
          </a:xfrm>
          <a:prstGeom prst="roundRect">
            <a:avLst>
              <a:gd name="adj" fmla="val 22637"/>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最終確認画面（スクショ）、申込受領メールは</a:t>
            </a:r>
            <a:endParaRPr kumimoji="1" lang="en-US" altLang="ja-JP" sz="2800" b="1" dirty="0">
              <a:latin typeface="BIZ UDPゴシック" panose="020B0400000000000000" pitchFamily="50" charset="-128"/>
              <a:ea typeface="BIZ UDPゴシック" panose="020B0400000000000000" pitchFamily="50" charset="-128"/>
            </a:endParaRPr>
          </a:p>
          <a:p>
            <a:pPr algn="ctr"/>
            <a:r>
              <a:rPr kumimoji="1" lang="ja-JP" altLang="en-US" sz="2800" b="1" dirty="0">
                <a:latin typeface="BIZ UDPゴシック" panose="020B0400000000000000" pitchFamily="50" charset="-128"/>
                <a:ea typeface="BIZ UDPゴシック" panose="020B0400000000000000" pitchFamily="50" charset="-128"/>
              </a:rPr>
              <a:t>必ず保存しておこう</a:t>
            </a:r>
            <a:endParaRPr kumimoji="1" lang="en-US" altLang="ja-JP" sz="2800" b="1" dirty="0">
              <a:latin typeface="BIZ UDPゴシック" panose="020B0400000000000000" pitchFamily="50" charset="-128"/>
              <a:ea typeface="BIZ UDPゴシック" panose="020B0400000000000000" pitchFamily="50" charset="-128"/>
            </a:endParaRPr>
          </a:p>
        </p:txBody>
      </p:sp>
      <p:pic>
        <p:nvPicPr>
          <p:cNvPr id="7" name="図 6" descr="アイコン&#10;&#10;AI 生成コンテンツは誤りを含む可能性があります。">
            <a:extLst>
              <a:ext uri="{FF2B5EF4-FFF2-40B4-BE49-F238E27FC236}">
                <a16:creationId xmlns:a16="http://schemas.microsoft.com/office/drawing/2014/main" id="{DE82E433-0CEF-0BAB-568A-48775F09D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074" y="5889497"/>
            <a:ext cx="1514754" cy="1476000"/>
          </a:xfrm>
          <a:prstGeom prst="rect">
            <a:avLst/>
          </a:prstGeom>
        </p:spPr>
      </p:pic>
    </p:spTree>
    <p:extLst>
      <p:ext uri="{BB962C8B-B14F-4D97-AF65-F5344CB8AC3E}">
        <p14:creationId xmlns:p14="http://schemas.microsoft.com/office/powerpoint/2010/main" val="127925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0A6FF-EDDB-2655-C00B-125A3E41205E}"/>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5AD55B43-87FD-138F-8501-4FBEF9BEA31A}"/>
              </a:ext>
            </a:extLst>
          </p:cNvPr>
          <p:cNvSpPr/>
          <p:nvPr/>
        </p:nvSpPr>
        <p:spPr>
          <a:xfrm>
            <a:off x="494085" y="1179125"/>
            <a:ext cx="9489378" cy="5201424"/>
          </a:xfrm>
          <a:prstGeom prst="rect">
            <a:avLst/>
          </a:prstGeom>
          <a:noFill/>
        </p:spPr>
        <p:txBody>
          <a:bodyPr wrap="square" lIns="91440" tIns="45720" rIns="91440" bIns="45720">
            <a:spAutoFit/>
          </a:bodyPr>
          <a:lstStyle/>
          <a:p>
            <a:pPr marL="342900" indent="-342900">
              <a:buFont typeface="Arial" panose="020B0604020202020204" pitchFamily="34" charset="0"/>
              <a:buChar char="•"/>
            </a:pPr>
            <a:r>
              <a:rPr lang="ja-JP" altLang="en-US" sz="2000" dirty="0">
                <a:solidFill>
                  <a:schemeClr val="tx1">
                    <a:lumMod val="85000"/>
                    <a:lumOff val="15000"/>
                  </a:schemeClr>
                </a:solidFill>
                <a:latin typeface="BIZ UDPゴシック" panose="020B0400000000000000" pitchFamily="50" charset="-128"/>
                <a:ea typeface="BIZ UDPゴシック" panose="020B0400000000000000" pitchFamily="50" charset="-128"/>
              </a:rPr>
              <a:t>同じ予約サイト、宿泊施設や航空便でも、契約相手・契約内容・キャンセル条件等が異なることがあります。「キャンセルは無料のはず」などの思い込みも禁物です。</a:t>
            </a:r>
            <a:br>
              <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rPr>
            </a:br>
            <a:endParaRPr lang="en-US" altLang="ja-JP" sz="20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000" dirty="0">
                <a:ln w="0"/>
                <a:solidFill>
                  <a:schemeClr val="tx1">
                    <a:lumMod val="85000"/>
                    <a:lumOff val="15000"/>
                  </a:schemeClr>
                </a:solidFill>
                <a:latin typeface="BIZ UDPゴシック" panose="020B0400000000000000" pitchFamily="50" charset="-128"/>
                <a:ea typeface="BIZ UDPゴシック" panose="020B0400000000000000" pitchFamily="50" charset="-128"/>
              </a:rPr>
              <a:t>利用した予約サイトと契約相手（旅行会社、宿泊施設等）の約款・利用規約を確認しましょう。</a:t>
            </a:r>
            <a:br>
              <a:rPr lang="en-US" altLang="ja-JP" sz="2000" dirty="0">
                <a:ln w="0"/>
                <a:solidFill>
                  <a:schemeClr val="tx1">
                    <a:lumMod val="85000"/>
                    <a:lumOff val="15000"/>
                  </a:schemeClr>
                </a:solidFill>
                <a:latin typeface="BIZ UDPゴシック" panose="020B0400000000000000" pitchFamily="50" charset="-128"/>
                <a:ea typeface="BIZ UDPゴシック" panose="020B0400000000000000" pitchFamily="50" charset="-128"/>
              </a:rPr>
            </a:br>
            <a:r>
              <a:rPr lang="ja-JP" altLang="en-US" dirty="0">
                <a:ln w="0"/>
                <a:solidFill>
                  <a:schemeClr val="tx1">
                    <a:lumMod val="85000"/>
                    <a:lumOff val="15000"/>
                  </a:schemeClr>
                </a:solidFill>
                <a:latin typeface="BIZ UDPゴシック" panose="020B0400000000000000" pitchFamily="50" charset="-128"/>
                <a:ea typeface="BIZ UDPゴシック" panose="020B0400000000000000" pitchFamily="50" charset="-128"/>
              </a:rPr>
              <a:t>＊サイト内の表記、旅行条件書、予約確認書、特定商取引法の表示等で契約の相手がどこになるのか確認しましょう。</a:t>
            </a:r>
            <a:endParaRPr lang="en-US" altLang="ja-JP" dirty="0">
              <a:ln w="0"/>
              <a:solidFill>
                <a:schemeClr val="tx1">
                  <a:lumMod val="85000"/>
                  <a:lumOff val="15000"/>
                </a:schemeClr>
              </a:solidFill>
              <a:latin typeface="BIZ UDPゴシック" panose="020B0400000000000000" pitchFamily="50" charset="-128"/>
              <a:ea typeface="BIZ UDPゴシック" panose="020B0400000000000000" pitchFamily="50" charset="-128"/>
            </a:endParaRPr>
          </a:p>
          <a:p>
            <a:endParaRPr lang="en-US" altLang="ja-JP" sz="2000" dirty="0">
              <a:ln w="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000" dirty="0">
                <a:ln w="0"/>
                <a:solidFill>
                  <a:schemeClr val="tx1">
                    <a:lumMod val="85000"/>
                    <a:lumOff val="15000"/>
                  </a:schemeClr>
                </a:solidFill>
                <a:latin typeface="BIZ UDPゴシック" panose="020B0400000000000000" pitchFamily="50" charset="-128"/>
                <a:ea typeface="BIZ UDPゴシック" panose="020B0400000000000000" pitchFamily="50" charset="-128"/>
              </a:rPr>
              <a:t>サイトは日本語で書かれていても海外事業者の場合があります。</a:t>
            </a:r>
            <a:br>
              <a:rPr lang="en-US" altLang="ja-JP" sz="2000" dirty="0">
                <a:ln w="0"/>
                <a:solidFill>
                  <a:schemeClr val="tx1">
                    <a:lumMod val="85000"/>
                    <a:lumOff val="15000"/>
                  </a:schemeClr>
                </a:solidFill>
                <a:latin typeface="BIZ UDPゴシック" panose="020B0400000000000000" pitchFamily="50" charset="-128"/>
                <a:ea typeface="BIZ UDPゴシック" panose="020B0400000000000000" pitchFamily="50" charset="-128"/>
              </a:rPr>
            </a:br>
            <a:r>
              <a:rPr lang="ja-JP" altLang="en-US" dirty="0">
                <a:ln w="0"/>
                <a:solidFill>
                  <a:schemeClr val="tx1">
                    <a:lumMod val="85000"/>
                    <a:lumOff val="15000"/>
                  </a:schemeClr>
                </a:solidFill>
                <a:latin typeface="BIZ UDPゴシック" panose="020B0400000000000000" pitchFamily="50" charset="-128"/>
                <a:ea typeface="BIZ UDPゴシック" panose="020B0400000000000000" pitchFamily="50" charset="-128"/>
              </a:rPr>
              <a:t>＊言葉や商習慣の壁があるかもしれません</a:t>
            </a:r>
            <a:br>
              <a:rPr lang="en-US" altLang="ja-JP" dirty="0">
                <a:ln w="0"/>
                <a:solidFill>
                  <a:schemeClr val="tx1">
                    <a:lumMod val="85000"/>
                    <a:lumOff val="15000"/>
                  </a:schemeClr>
                </a:solidFill>
                <a:latin typeface="BIZ UDPゴシック" panose="020B0400000000000000" pitchFamily="50" charset="-128"/>
                <a:ea typeface="BIZ UDPゴシック" panose="020B0400000000000000" pitchFamily="50" charset="-128"/>
              </a:rPr>
            </a:br>
            <a:r>
              <a:rPr lang="ja-JP" altLang="en-US" dirty="0">
                <a:ln w="0"/>
                <a:solidFill>
                  <a:schemeClr val="tx1">
                    <a:lumMod val="85000"/>
                    <a:lumOff val="15000"/>
                  </a:schemeClr>
                </a:solidFill>
                <a:latin typeface="BIZ UDPゴシック" panose="020B0400000000000000" pitchFamily="50" charset="-128"/>
                <a:ea typeface="BIZ UDPゴシック" panose="020B0400000000000000" pitchFamily="50" charset="-128"/>
              </a:rPr>
              <a:t>＊トラブルになった際に、日本の法律や規制の援用がしにくく解決しづらいことがあります。</a:t>
            </a:r>
            <a:br>
              <a:rPr lang="en-US" altLang="ja-JP" dirty="0">
                <a:ln w="0"/>
                <a:solidFill>
                  <a:schemeClr val="tx1">
                    <a:lumMod val="85000"/>
                    <a:lumOff val="15000"/>
                  </a:schemeClr>
                </a:solidFill>
                <a:latin typeface="BIZ UDPゴシック" panose="020B0400000000000000" pitchFamily="50" charset="-128"/>
                <a:ea typeface="BIZ UDPゴシック" panose="020B0400000000000000" pitchFamily="50" charset="-128"/>
              </a:rPr>
            </a:br>
            <a:endParaRPr lang="en-US" altLang="ja-JP" sz="2000" dirty="0">
              <a:ln w="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kumimoji="1" lang="ja-JP" altLang="en-US" sz="2000" spc="-50" dirty="0">
                <a:solidFill>
                  <a:schemeClr val="tx1">
                    <a:lumMod val="85000"/>
                    <a:lumOff val="15000"/>
                  </a:schemeClr>
                </a:solidFill>
                <a:latin typeface="BIZ UDPゴシック" panose="020B0400000000000000" pitchFamily="50" charset="-128"/>
                <a:ea typeface="BIZ UDPゴシック" panose="020B0400000000000000" pitchFamily="50" charset="-128"/>
              </a:rPr>
              <a:t>申込前にオンライン旅行取引の表示等に関するガイドライン</a:t>
            </a:r>
            <a:br>
              <a:rPr kumimoji="1" lang="en-US" altLang="ja-JP" sz="2000" spc="-50"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kumimoji="1" lang="ja-JP" altLang="en-US" sz="2000" spc="-50" dirty="0">
                <a:solidFill>
                  <a:schemeClr val="tx1">
                    <a:lumMod val="85000"/>
                    <a:lumOff val="15000"/>
                  </a:schemeClr>
                </a:solidFill>
                <a:latin typeface="BIZ UDPゴシック" panose="020B0400000000000000" pitchFamily="50" charset="-128"/>
                <a:ea typeface="BIZ UDPゴシック" panose="020B0400000000000000" pitchFamily="50" charset="-128"/>
              </a:rPr>
              <a:t>（</a:t>
            </a:r>
            <a:r>
              <a:rPr kumimoji="1" lang="en-US" altLang="ja-JP" sz="2000" spc="-50" dirty="0">
                <a:solidFill>
                  <a:schemeClr val="tx1">
                    <a:lumMod val="85000"/>
                    <a:lumOff val="15000"/>
                  </a:schemeClr>
                </a:solidFill>
                <a:latin typeface="BIZ UDPゴシック" panose="020B0400000000000000" pitchFamily="50" charset="-128"/>
                <a:ea typeface="BIZ UDPゴシック" panose="020B0400000000000000" pitchFamily="50" charset="-128"/>
              </a:rPr>
              <a:t>OTA</a:t>
            </a:r>
            <a:r>
              <a:rPr kumimoji="1" lang="ja-JP" altLang="en-US" sz="2000" spc="-50" dirty="0">
                <a:solidFill>
                  <a:schemeClr val="tx1">
                    <a:lumMod val="85000"/>
                    <a:lumOff val="15000"/>
                  </a:schemeClr>
                </a:solidFill>
                <a:latin typeface="BIZ UDPゴシック" panose="020B0400000000000000" pitchFamily="50" charset="-128"/>
                <a:ea typeface="BIZ UDPゴシック" panose="020B0400000000000000" pitchFamily="50" charset="-128"/>
              </a:rPr>
              <a:t>ガイドライン）を確認しましょう</a:t>
            </a:r>
            <a:br>
              <a:rPr kumimoji="1" lang="en-US" altLang="ja-JP" sz="2000" spc="-50" dirty="0">
                <a:solidFill>
                  <a:schemeClr val="tx1">
                    <a:lumMod val="85000"/>
                    <a:lumOff val="15000"/>
                  </a:schemeClr>
                </a:solidFill>
                <a:latin typeface="BIZ UDPゴシック" panose="020B0400000000000000" pitchFamily="50" charset="-128"/>
                <a:ea typeface="BIZ UDPゴシック" panose="020B0400000000000000" pitchFamily="50" charset="-128"/>
              </a:rPr>
            </a:br>
            <a:endParaRPr kumimoji="1" lang="en-US" altLang="ja-JP" sz="2000" spc="-5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kumimoji="1" lang="ja-JP" altLang="en-US" sz="2000" spc="-50" dirty="0">
                <a:solidFill>
                  <a:schemeClr val="tx1">
                    <a:lumMod val="85000"/>
                    <a:lumOff val="15000"/>
                  </a:schemeClr>
                </a:solidFill>
                <a:latin typeface="BIZ UDPゴシック" panose="020B0400000000000000" pitchFamily="50" charset="-128"/>
                <a:ea typeface="BIZ UDPゴシック" panose="020B0400000000000000" pitchFamily="50" charset="-128"/>
              </a:rPr>
              <a:t>予約時に最終確認画面のスクリーンショット、予約後のメールは</a:t>
            </a:r>
            <a:br>
              <a:rPr kumimoji="1" lang="en-US" altLang="ja-JP" sz="2000" spc="-50" dirty="0">
                <a:solidFill>
                  <a:schemeClr val="tx1">
                    <a:lumMod val="85000"/>
                    <a:lumOff val="15000"/>
                  </a:schemeClr>
                </a:solidFill>
                <a:latin typeface="BIZ UDPゴシック" panose="020B0400000000000000" pitchFamily="50" charset="-128"/>
                <a:ea typeface="BIZ UDPゴシック" panose="020B0400000000000000" pitchFamily="50" charset="-128"/>
              </a:rPr>
            </a:br>
            <a:r>
              <a:rPr kumimoji="1" lang="ja-JP" altLang="en-US" sz="2000" spc="-50" dirty="0">
                <a:solidFill>
                  <a:schemeClr val="tx1">
                    <a:lumMod val="85000"/>
                    <a:lumOff val="15000"/>
                  </a:schemeClr>
                </a:solidFill>
                <a:latin typeface="BIZ UDPゴシック" panose="020B0400000000000000" pitchFamily="50" charset="-128"/>
                <a:ea typeface="BIZ UDPゴシック" panose="020B0400000000000000" pitchFamily="50" charset="-128"/>
              </a:rPr>
              <a:t>保存しておきましょう。</a:t>
            </a:r>
            <a:endParaRPr kumimoji="1" lang="en-US" altLang="ja-JP" sz="2000" spc="-5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30" name="図 29" descr="アイコン&#10;&#10;AI 生成コンテンツは誤りを含む可能性があります。">
            <a:extLst>
              <a:ext uri="{FF2B5EF4-FFF2-40B4-BE49-F238E27FC236}">
                <a16:creationId xmlns:a16="http://schemas.microsoft.com/office/drawing/2014/main" id="{3F5E39E3-3E4F-076A-8B83-59F7EF510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2363" y="5099937"/>
            <a:ext cx="2225423" cy="2168486"/>
          </a:xfrm>
          <a:prstGeom prst="rect">
            <a:avLst/>
          </a:prstGeom>
        </p:spPr>
      </p:pic>
      <p:sp>
        <p:nvSpPr>
          <p:cNvPr id="48" name="テキスト ボックス 47">
            <a:extLst>
              <a:ext uri="{FF2B5EF4-FFF2-40B4-BE49-F238E27FC236}">
                <a16:creationId xmlns:a16="http://schemas.microsoft.com/office/drawing/2014/main" id="{2DB81D10-D18F-9186-D999-9336A6E5A46D}"/>
              </a:ext>
            </a:extLst>
          </p:cNvPr>
          <p:cNvSpPr txBox="1"/>
          <p:nvPr/>
        </p:nvSpPr>
        <p:spPr>
          <a:xfrm>
            <a:off x="1873140" y="250972"/>
            <a:ext cx="6630780" cy="549654"/>
          </a:xfrm>
          <a:prstGeom prst="roundRect">
            <a:avLst/>
          </a:prstGeom>
          <a:solidFill>
            <a:schemeClr val="accent3">
              <a:lumMod val="60000"/>
              <a:lumOff val="40000"/>
            </a:schemeClr>
          </a:solidFill>
        </p:spPr>
        <p:txBody>
          <a:bodyPr wrap="square" rtlCol="0">
            <a:spAutoFit/>
          </a:bodyPr>
          <a:lstStyle/>
          <a:p>
            <a:pPr>
              <a:lnSpc>
                <a:spcPct val="130000"/>
              </a:lnSpc>
            </a:pPr>
            <a:r>
              <a:rPr kumimoji="1" lang="ja-JP" altLang="en-US" sz="2400" dirty="0">
                <a:latin typeface="BIZ UDPゴシック" panose="020B0400000000000000" pitchFamily="50" charset="-128"/>
                <a:ea typeface="BIZ UDPゴシック" panose="020B0400000000000000" pitchFamily="50" charset="-128"/>
              </a:rPr>
              <a:t>まとめ：旅行予約サイトを利用する時の注意点</a:t>
            </a:r>
            <a:endParaRPr kumimoji="1" lang="en-US" altLang="ja-JP" sz="2400" dirty="0">
              <a:latin typeface="BIZ UDPゴシック" panose="020B0400000000000000" pitchFamily="50" charset="-128"/>
              <a:ea typeface="BIZ UDPゴシック" panose="020B0400000000000000" pitchFamily="50" charset="-128"/>
            </a:endParaRPr>
          </a:p>
        </p:txBody>
      </p:sp>
      <p:cxnSp>
        <p:nvCxnSpPr>
          <p:cNvPr id="2" name="直線コネクタ 1">
            <a:extLst>
              <a:ext uri="{FF2B5EF4-FFF2-40B4-BE49-F238E27FC236}">
                <a16:creationId xmlns:a16="http://schemas.microsoft.com/office/drawing/2014/main" id="{FB4F4C97-F04B-3B04-2C63-14043CFD1F74}"/>
              </a:ext>
            </a:extLst>
          </p:cNvPr>
          <p:cNvCxnSpPr/>
          <p:nvPr/>
        </p:nvCxnSpPr>
        <p:spPr>
          <a:xfrm flipH="1">
            <a:off x="9379198" y="4787765"/>
            <a:ext cx="122830" cy="60050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5372AA17-697E-D934-7BCE-8262562B0683}"/>
              </a:ext>
            </a:extLst>
          </p:cNvPr>
          <p:cNvSpPr txBox="1"/>
          <p:nvPr/>
        </p:nvSpPr>
        <p:spPr>
          <a:xfrm>
            <a:off x="9547270" y="5056395"/>
            <a:ext cx="1213831" cy="265009"/>
          </a:xfrm>
          <a:prstGeom prst="rect">
            <a:avLst/>
          </a:prstGeom>
          <a:noFill/>
        </p:spPr>
        <p:txBody>
          <a:bodyPr wrap="square">
            <a:spAutoFit/>
          </a:bodyPr>
          <a:lstStyle/>
          <a:p>
            <a:pPr>
              <a:lnSpc>
                <a:spcPct val="120000"/>
              </a:lnSpc>
            </a:pPr>
            <a:r>
              <a:rPr kumimoji="1" lang="ja-JP" altLang="en-US" sz="1100" dirty="0">
                <a:latin typeface="BIZ UDPゴシック" panose="020B0400000000000000" pitchFamily="50" charset="-128"/>
                <a:ea typeface="BIZ UDPゴシック" panose="020B0400000000000000" pitchFamily="50" charset="-128"/>
              </a:rPr>
              <a:t>良い旅を～</a:t>
            </a:r>
            <a:endParaRPr kumimoji="1" lang="en-US" altLang="ja-JP" sz="1100" dirty="0">
              <a:latin typeface="BIZ UDPゴシック" panose="020B0400000000000000" pitchFamily="50" charset="-128"/>
              <a:ea typeface="BIZ UDPゴシック" panose="020B0400000000000000" pitchFamily="50" charset="-128"/>
            </a:endParaRPr>
          </a:p>
        </p:txBody>
      </p:sp>
      <p:cxnSp>
        <p:nvCxnSpPr>
          <p:cNvPr id="5" name="直線コネクタ 4">
            <a:extLst>
              <a:ext uri="{FF2B5EF4-FFF2-40B4-BE49-F238E27FC236}">
                <a16:creationId xmlns:a16="http://schemas.microsoft.com/office/drawing/2014/main" id="{984BDB95-7C81-5007-ACD4-DBCBA3B293D1}"/>
              </a:ext>
            </a:extLst>
          </p:cNvPr>
          <p:cNvCxnSpPr>
            <a:cxnSpLocks/>
          </p:cNvCxnSpPr>
          <p:nvPr/>
        </p:nvCxnSpPr>
        <p:spPr>
          <a:xfrm flipH="1">
            <a:off x="9892625" y="5388267"/>
            <a:ext cx="420806" cy="32982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35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B9FD6-C64B-3B84-6F10-E111B4F38CD8}"/>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D22372F9-473B-28BE-5B18-AD3793EE0829}"/>
              </a:ext>
            </a:extLst>
          </p:cNvPr>
          <p:cNvSpPr>
            <a:spLocks noChangeArrowheads="1"/>
          </p:cNvSpPr>
          <p:nvPr/>
        </p:nvSpPr>
        <p:spPr bwMode="auto">
          <a:xfrm>
            <a:off x="751571" y="4833870"/>
            <a:ext cx="9512710" cy="2098043"/>
          </a:xfrm>
          <a:prstGeom prst="rect">
            <a:avLst/>
          </a:prstGeom>
          <a:solidFill>
            <a:schemeClr val="bg1">
              <a:lumMod val="85000"/>
            </a:schemeClr>
          </a:solidFill>
          <a:ln>
            <a:noFill/>
          </a:ln>
          <a:effectLst/>
        </p:spPr>
        <p:txBody>
          <a:bodyPr vert="horz" wrap="square" lIns="144000" tIns="45720" rIns="108000" bIns="252000" numCol="1" anchor="ctr" anchorCtr="0" compatLnSpc="1">
            <a:prstTxWarp prst="textNoShape">
              <a:avLst/>
            </a:prstTxWarp>
            <a:spAutoFit/>
          </a:bodyPr>
          <a:lstStyle/>
          <a:p>
            <a:pPr defTabSz="914400" eaLnBrk="0" fontAlgn="ctr" hangingPunct="0">
              <a:lnSpc>
                <a:spcPct val="130000"/>
              </a:lnSpc>
              <a:spcBef>
                <a:spcPct val="0"/>
              </a:spcBef>
              <a:spcAft>
                <a:spcPct val="0"/>
              </a:spcAft>
            </a:pPr>
            <a:r>
              <a:rPr lang="ja-JP" altLang="en-US" sz="1600" dirty="0">
                <a:latin typeface="Meiryo UI" panose="020B0604030504040204" pitchFamily="50" charset="-128"/>
                <a:ea typeface="Meiryo UI" panose="020B0604030504040204" pitchFamily="50" charset="-128"/>
              </a:rPr>
              <a:t>または</a:t>
            </a:r>
            <a:endParaRPr lang="en-US" altLang="ja-JP" sz="1600" dirty="0">
              <a:latin typeface="Meiryo UI" panose="020B0604030504040204" pitchFamily="50" charset="-128"/>
              <a:ea typeface="Meiryo UI" panose="020B0604030504040204" pitchFamily="50" charset="-128"/>
            </a:endParaRPr>
          </a:p>
          <a:p>
            <a:pPr defTabSz="914400" eaLnBrk="0" fontAlgn="ctr" hangingPunct="0">
              <a:lnSpc>
                <a:spcPct val="120000"/>
              </a:lnSpc>
              <a:spcBef>
                <a:spcPct val="0"/>
              </a:spcBef>
              <a:spcAft>
                <a:spcPct val="0"/>
              </a:spcAft>
            </a:pPr>
            <a:r>
              <a:rPr lang="ja-JP" altLang="en-US" sz="3200" b="1" dirty="0">
                <a:latin typeface="Meiryo UI" panose="020B0604030504040204" pitchFamily="50" charset="-128"/>
                <a:ea typeface="Meiryo UI" panose="020B0604030504040204" pitchFamily="50" charset="-128"/>
              </a:rPr>
              <a:t>埼玉県消費生活支援センター　</a:t>
            </a:r>
            <a:r>
              <a:rPr lang="ja-JP" altLang="en-US" sz="2400" b="1" dirty="0">
                <a:latin typeface="Meiryo UI" panose="020B0604030504040204" pitchFamily="50" charset="-128"/>
                <a:ea typeface="Meiryo UI" panose="020B0604030504040204" pitchFamily="50" charset="-128"/>
              </a:rPr>
              <a:t>へご相談ください</a:t>
            </a:r>
            <a:br>
              <a:rPr lang="en-US" altLang="ja-JP" sz="2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川口：</a:t>
            </a:r>
            <a:r>
              <a:rPr lang="en-US" altLang="ja-JP" sz="3200" b="1" dirty="0">
                <a:solidFill>
                  <a:srgbClr val="FF0000"/>
                </a:solidFill>
                <a:latin typeface="Meiryo UI" panose="020B0604030504040204" pitchFamily="50" charset="-128"/>
                <a:ea typeface="Meiryo UI" panose="020B0604030504040204" pitchFamily="50" charset="-128"/>
              </a:rPr>
              <a:t>048-261-0999</a:t>
            </a:r>
            <a:r>
              <a:rPr lang="ja-JP" altLang="en-US" sz="3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 </a:t>
            </a:r>
            <a:r>
              <a:rPr lang="ja-JP" altLang="en-US" sz="3200" b="1" dirty="0">
                <a:latin typeface="Meiryo UI" panose="020B0604030504040204" pitchFamily="50" charset="-128"/>
                <a:ea typeface="Meiryo UI" panose="020B0604030504040204" pitchFamily="50" charset="-128"/>
              </a:rPr>
              <a:t>熊谷：</a:t>
            </a:r>
            <a:r>
              <a:rPr lang="en-US" altLang="ja-JP" sz="3200" b="1" dirty="0">
                <a:solidFill>
                  <a:srgbClr val="FF0000"/>
                </a:solidFill>
                <a:latin typeface="Meiryo UI" panose="020B0604030504040204" pitchFamily="50" charset="-128"/>
                <a:ea typeface="Meiryo UI" panose="020B0604030504040204" pitchFamily="50" charset="-128"/>
              </a:rPr>
              <a:t>048-524-0999</a:t>
            </a:r>
          </a:p>
          <a:p>
            <a:pPr algn="ctr" defTabSz="914400" eaLnBrk="0" fontAlgn="ctr" hangingPunct="0">
              <a:lnSpc>
                <a:spcPct val="120000"/>
              </a:lnSpc>
              <a:spcBef>
                <a:spcPct val="0"/>
              </a:spcBef>
              <a:spcAft>
                <a:spcPct val="0"/>
              </a:spcAft>
            </a:pPr>
            <a:r>
              <a:rPr lang="ja-JP" altLang="en-US" sz="1600" dirty="0">
                <a:latin typeface="Meiryo UI" panose="020B0604030504040204" pitchFamily="50" charset="-128"/>
                <a:ea typeface="Meiryo UI" panose="020B0604030504040204" pitchFamily="50" charset="-128"/>
              </a:rPr>
              <a:t>受付：９</a:t>
            </a:r>
            <a:r>
              <a:rPr lang="en-US" altLang="ja-JP" sz="1600" dirty="0">
                <a:latin typeface="Meiryo UI" panose="020B0604030504040204" pitchFamily="50" charset="-128"/>
                <a:ea typeface="Meiryo UI" panose="020B0604030504040204" pitchFamily="50" charset="-128"/>
              </a:rPr>
              <a:t>:00</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16:00</a:t>
            </a:r>
            <a:r>
              <a:rPr lang="ja-JP" altLang="en-US" sz="1600" dirty="0">
                <a:latin typeface="Meiryo UI" panose="020B0604030504040204" pitchFamily="50" charset="-128"/>
                <a:ea typeface="Meiryo UI" panose="020B0604030504040204" pitchFamily="50" charset="-128"/>
              </a:rPr>
              <a:t>（月～土）日曜・祝日・</a:t>
            </a:r>
            <a:r>
              <a:rPr lang="en-US" altLang="ja-JP" sz="1600" dirty="0">
                <a:latin typeface="Meiryo UI" panose="020B0604030504040204" pitchFamily="50" charset="-128"/>
                <a:ea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rPr>
              <a:t>日～</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日はお休みです</a:t>
            </a:r>
            <a:endParaRPr lang="en-US" altLang="ja-JP" sz="32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E4CC487-6A01-F1E1-055A-F763000B3F32}"/>
              </a:ext>
            </a:extLst>
          </p:cNvPr>
          <p:cNvSpPr/>
          <p:nvPr/>
        </p:nvSpPr>
        <p:spPr>
          <a:xfrm>
            <a:off x="1881231" y="378040"/>
            <a:ext cx="6862719" cy="1569660"/>
          </a:xfrm>
          <a:prstGeom prst="rect">
            <a:avLst/>
          </a:prstGeom>
          <a:noFill/>
        </p:spPr>
        <p:txBody>
          <a:bodyPr wrap="square" lIns="91440" tIns="45720" rIns="91440" bIns="45720">
            <a:spAutoFit/>
          </a:bodyPr>
          <a:lstStyle/>
          <a:p>
            <a:pPr algn="ctr"/>
            <a:r>
              <a:rPr lang="ja-JP" altLang="en-US" sz="4800" b="1"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困った時は、</a:t>
            </a:r>
            <a:endParaRPr lang="en-US" altLang="ja-JP" sz="4800" b="1"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r>
              <a:rPr lang="ja-JP" altLang="en-US" sz="4800" b="1"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すぐ相談！</a:t>
            </a:r>
            <a:endParaRPr lang="en-US" altLang="ja-JP" sz="4800" b="1"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3935E339-E3C3-C4DF-0B4E-70D2294244FA}"/>
              </a:ext>
            </a:extLst>
          </p:cNvPr>
          <p:cNvSpPr/>
          <p:nvPr/>
        </p:nvSpPr>
        <p:spPr>
          <a:xfrm>
            <a:off x="3627059" y="2027313"/>
            <a:ext cx="3089307" cy="338554"/>
          </a:xfrm>
          <a:prstGeom prst="rect">
            <a:avLst/>
          </a:prstGeom>
          <a:noFill/>
        </p:spPr>
        <p:txBody>
          <a:bodyPr wrap="none" lIns="91440" tIns="45720" rIns="91440" bIns="45720">
            <a:spAutoFit/>
          </a:bodyPr>
          <a:lstStyle/>
          <a:p>
            <a:r>
              <a:rPr lang="ja-JP" altLang="en-US" sz="800" b="0" cap="none" spc="0" dirty="0">
                <a:ln w="0"/>
                <a:solidFill>
                  <a:schemeClr val="tx1"/>
                </a:solidFill>
                <a:latin typeface="BIZ UDPゴシック" panose="020B0400000000000000" pitchFamily="50" charset="-128"/>
                <a:ea typeface="BIZ UDPゴシック" panose="020B0400000000000000" pitchFamily="50" charset="-128"/>
              </a:rPr>
              <a:t>＊市区町村の窓口が開所していない場合には、都道府県の窓口や</a:t>
            </a:r>
            <a:endParaRPr lang="en-US" altLang="ja-JP" sz="800" b="0" cap="none" spc="0" dirty="0">
              <a:ln w="0"/>
              <a:solidFill>
                <a:schemeClr val="tx1"/>
              </a:solidFill>
              <a:latin typeface="BIZ UDPゴシック" panose="020B0400000000000000" pitchFamily="50" charset="-128"/>
              <a:ea typeface="BIZ UDPゴシック" panose="020B0400000000000000" pitchFamily="50" charset="-128"/>
            </a:endParaRPr>
          </a:p>
          <a:p>
            <a:r>
              <a:rPr lang="ja-JP" altLang="en-US" sz="800" dirty="0">
                <a:ln w="0"/>
                <a:latin typeface="BIZ UDPゴシック" panose="020B0400000000000000" pitchFamily="50" charset="-128"/>
                <a:ea typeface="BIZ UDPゴシック" panose="020B0400000000000000" pitchFamily="50" charset="-128"/>
              </a:rPr>
              <a:t>　 </a:t>
            </a:r>
            <a:r>
              <a:rPr lang="ja-JP" altLang="en-US" sz="800" b="0" cap="none" spc="0" dirty="0">
                <a:ln w="0"/>
                <a:solidFill>
                  <a:schemeClr val="tx1"/>
                </a:solidFill>
                <a:latin typeface="BIZ UDPゴシック" panose="020B0400000000000000" pitchFamily="50" charset="-128"/>
                <a:ea typeface="BIZ UDPゴシック" panose="020B0400000000000000" pitchFamily="50" charset="-128"/>
              </a:rPr>
              <a:t>独立行政法人 国民生活センターを案内することがあります</a:t>
            </a:r>
          </a:p>
        </p:txBody>
      </p:sp>
      <p:pic>
        <p:nvPicPr>
          <p:cNvPr id="5" name="図 4" descr="挿絵 が含まれている画像&#10;&#10;自動的に生成された説明">
            <a:extLst>
              <a:ext uri="{FF2B5EF4-FFF2-40B4-BE49-F238E27FC236}">
                <a16:creationId xmlns:a16="http://schemas.microsoft.com/office/drawing/2014/main" id="{85B7072F-BAF4-96B1-7B59-4A59973F2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112" y="2403315"/>
            <a:ext cx="6933724" cy="2311241"/>
          </a:xfrm>
          <a:prstGeom prst="rect">
            <a:avLst/>
          </a:prstGeom>
        </p:spPr>
      </p:pic>
      <p:sp>
        <p:nvSpPr>
          <p:cNvPr id="10" name="フリーフォーム: 図形 9">
            <a:extLst>
              <a:ext uri="{FF2B5EF4-FFF2-40B4-BE49-F238E27FC236}">
                <a16:creationId xmlns:a16="http://schemas.microsoft.com/office/drawing/2014/main" id="{FE610015-62D8-B9F8-6594-EA76CC475166}"/>
              </a:ext>
            </a:extLst>
          </p:cNvPr>
          <p:cNvSpPr/>
          <p:nvPr/>
        </p:nvSpPr>
        <p:spPr>
          <a:xfrm flipH="1">
            <a:off x="7843499" y="766643"/>
            <a:ext cx="2005781" cy="1696064"/>
          </a:xfrm>
          <a:custGeom>
            <a:avLst/>
            <a:gdLst>
              <a:gd name="connsiteX0" fmla="*/ 1010265 w 2020530"/>
              <a:gd name="connsiteY0" fmla="*/ 0 h 1784554"/>
              <a:gd name="connsiteX1" fmla="*/ 0 w 2020530"/>
              <a:gd name="connsiteY1" fmla="*/ 781665 h 1784554"/>
              <a:gd name="connsiteX2" fmla="*/ 1010265 w 2020530"/>
              <a:gd name="connsiteY2" fmla="*/ 1563330 h 1784554"/>
              <a:gd name="connsiteX3" fmla="*/ 1113559 w 2020530"/>
              <a:gd name="connsiteY3" fmla="*/ 1559294 h 1784554"/>
              <a:gd name="connsiteX4" fmla="*/ 1197828 w 2020530"/>
              <a:gd name="connsiteY4" fmla="*/ 1549344 h 1784554"/>
              <a:gd name="connsiteX5" fmla="*/ 1206530 w 2020530"/>
              <a:gd name="connsiteY5" fmla="*/ 1577378 h 1784554"/>
              <a:gd name="connsiteX6" fmla="*/ 1519086 w 2020530"/>
              <a:gd name="connsiteY6" fmla="*/ 1784554 h 1784554"/>
              <a:gd name="connsiteX7" fmla="*/ 1360966 w 2020530"/>
              <a:gd name="connsiteY7" fmla="*/ 1543387 h 1784554"/>
              <a:gd name="connsiteX8" fmla="*/ 1357404 w 2020530"/>
              <a:gd name="connsiteY8" fmla="*/ 1512976 h 1784554"/>
              <a:gd name="connsiteX9" fmla="*/ 1403506 w 2020530"/>
              <a:gd name="connsiteY9" fmla="*/ 1501903 h 1784554"/>
              <a:gd name="connsiteX10" fmla="*/ 2020530 w 2020530"/>
              <a:gd name="connsiteY10" fmla="*/ 781665 h 1784554"/>
              <a:gd name="connsiteX11" fmla="*/ 1010265 w 2020530"/>
              <a:gd name="connsiteY11" fmla="*/ 0 h 17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530" h="1784554">
                <a:moveTo>
                  <a:pt x="1010265" y="0"/>
                </a:moveTo>
                <a:cubicBezTo>
                  <a:pt x="452311" y="0"/>
                  <a:pt x="0" y="349963"/>
                  <a:pt x="0" y="781665"/>
                </a:cubicBezTo>
                <a:cubicBezTo>
                  <a:pt x="0" y="1213367"/>
                  <a:pt x="452311" y="1563330"/>
                  <a:pt x="1010265" y="1563330"/>
                </a:cubicBezTo>
                <a:cubicBezTo>
                  <a:pt x="1045137" y="1563330"/>
                  <a:pt x="1079597" y="1561963"/>
                  <a:pt x="1113559" y="1559294"/>
                </a:cubicBezTo>
                <a:lnTo>
                  <a:pt x="1197828" y="1549344"/>
                </a:lnTo>
                <a:lnTo>
                  <a:pt x="1206530" y="1577378"/>
                </a:lnTo>
                <a:cubicBezTo>
                  <a:pt x="1258025" y="1699127"/>
                  <a:pt x="1378579" y="1784554"/>
                  <a:pt x="1519086" y="1784554"/>
                </a:cubicBezTo>
                <a:cubicBezTo>
                  <a:pt x="1439009" y="1724496"/>
                  <a:pt x="1383644" y="1638790"/>
                  <a:pt x="1360966" y="1543387"/>
                </a:cubicBezTo>
                <a:lnTo>
                  <a:pt x="1357404" y="1512976"/>
                </a:lnTo>
                <a:lnTo>
                  <a:pt x="1403506" y="1501903"/>
                </a:lnTo>
                <a:cubicBezTo>
                  <a:pt x="1766105" y="1383240"/>
                  <a:pt x="2020530" y="1105441"/>
                  <a:pt x="2020530" y="781665"/>
                </a:cubicBezTo>
                <a:cubicBezTo>
                  <a:pt x="2020530" y="349963"/>
                  <a:pt x="1568219" y="0"/>
                  <a:pt x="1010265" y="0"/>
                </a:cubicBez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0" bIns="216000" rtlCol="0" anchor="ctr">
            <a:noAutofit/>
          </a:bodyP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お住まいの</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郵便番号を</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控えておくと</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スムーズです☆</a:t>
            </a:r>
          </a:p>
        </p:txBody>
      </p:sp>
      <p:sp>
        <p:nvSpPr>
          <p:cNvPr id="11" name="フリーフォーム: 図形 10">
            <a:extLst>
              <a:ext uri="{FF2B5EF4-FFF2-40B4-BE49-F238E27FC236}">
                <a16:creationId xmlns:a16="http://schemas.microsoft.com/office/drawing/2014/main" id="{079B15CF-5976-14D4-B5E5-43A2954E5578}"/>
              </a:ext>
            </a:extLst>
          </p:cNvPr>
          <p:cNvSpPr/>
          <p:nvPr/>
        </p:nvSpPr>
        <p:spPr>
          <a:xfrm>
            <a:off x="768411" y="530690"/>
            <a:ext cx="2723537" cy="1907011"/>
          </a:xfrm>
          <a:custGeom>
            <a:avLst/>
            <a:gdLst>
              <a:gd name="connsiteX0" fmla="*/ 1010265 w 2020530"/>
              <a:gd name="connsiteY0" fmla="*/ 0 h 1784554"/>
              <a:gd name="connsiteX1" fmla="*/ 0 w 2020530"/>
              <a:gd name="connsiteY1" fmla="*/ 781665 h 1784554"/>
              <a:gd name="connsiteX2" fmla="*/ 1010265 w 2020530"/>
              <a:gd name="connsiteY2" fmla="*/ 1563330 h 1784554"/>
              <a:gd name="connsiteX3" fmla="*/ 1113559 w 2020530"/>
              <a:gd name="connsiteY3" fmla="*/ 1559294 h 1784554"/>
              <a:gd name="connsiteX4" fmla="*/ 1197828 w 2020530"/>
              <a:gd name="connsiteY4" fmla="*/ 1549344 h 1784554"/>
              <a:gd name="connsiteX5" fmla="*/ 1206530 w 2020530"/>
              <a:gd name="connsiteY5" fmla="*/ 1577378 h 1784554"/>
              <a:gd name="connsiteX6" fmla="*/ 1519086 w 2020530"/>
              <a:gd name="connsiteY6" fmla="*/ 1784554 h 1784554"/>
              <a:gd name="connsiteX7" fmla="*/ 1360966 w 2020530"/>
              <a:gd name="connsiteY7" fmla="*/ 1543387 h 1784554"/>
              <a:gd name="connsiteX8" fmla="*/ 1357404 w 2020530"/>
              <a:gd name="connsiteY8" fmla="*/ 1512976 h 1784554"/>
              <a:gd name="connsiteX9" fmla="*/ 1403506 w 2020530"/>
              <a:gd name="connsiteY9" fmla="*/ 1501903 h 1784554"/>
              <a:gd name="connsiteX10" fmla="*/ 2020530 w 2020530"/>
              <a:gd name="connsiteY10" fmla="*/ 781665 h 1784554"/>
              <a:gd name="connsiteX11" fmla="*/ 1010265 w 2020530"/>
              <a:gd name="connsiteY11" fmla="*/ 0 h 17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530" h="1784554">
                <a:moveTo>
                  <a:pt x="1010265" y="0"/>
                </a:moveTo>
                <a:cubicBezTo>
                  <a:pt x="452311" y="0"/>
                  <a:pt x="0" y="349963"/>
                  <a:pt x="0" y="781665"/>
                </a:cubicBezTo>
                <a:cubicBezTo>
                  <a:pt x="0" y="1213367"/>
                  <a:pt x="452311" y="1563330"/>
                  <a:pt x="1010265" y="1563330"/>
                </a:cubicBezTo>
                <a:cubicBezTo>
                  <a:pt x="1045137" y="1563330"/>
                  <a:pt x="1079597" y="1561963"/>
                  <a:pt x="1113559" y="1559294"/>
                </a:cubicBezTo>
                <a:lnTo>
                  <a:pt x="1197828" y="1549344"/>
                </a:lnTo>
                <a:lnTo>
                  <a:pt x="1206530" y="1577378"/>
                </a:lnTo>
                <a:cubicBezTo>
                  <a:pt x="1258025" y="1699127"/>
                  <a:pt x="1378579" y="1784554"/>
                  <a:pt x="1519086" y="1784554"/>
                </a:cubicBezTo>
                <a:cubicBezTo>
                  <a:pt x="1439009" y="1724496"/>
                  <a:pt x="1383644" y="1638790"/>
                  <a:pt x="1360966" y="1543387"/>
                </a:cubicBezTo>
                <a:lnTo>
                  <a:pt x="1357404" y="1512976"/>
                </a:lnTo>
                <a:lnTo>
                  <a:pt x="1403506" y="1501903"/>
                </a:lnTo>
                <a:cubicBezTo>
                  <a:pt x="1766105" y="1383240"/>
                  <a:pt x="2020530" y="1105441"/>
                  <a:pt x="2020530" y="781665"/>
                </a:cubicBezTo>
                <a:cubicBezTo>
                  <a:pt x="2020530" y="349963"/>
                  <a:pt x="1568219" y="0"/>
                  <a:pt x="1010265" y="0"/>
                </a:cubicBez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bIns="216000" rtlCol="0" anchor="ctr">
            <a:noAutofit/>
          </a:bodyP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地方公共団体が</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設置している</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身近な消費生活センターや消費生活相談窓口を</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ご案内します</a:t>
            </a:r>
          </a:p>
        </p:txBody>
      </p:sp>
    </p:spTree>
    <p:extLst>
      <p:ext uri="{BB962C8B-B14F-4D97-AF65-F5344CB8AC3E}">
        <p14:creationId xmlns:p14="http://schemas.microsoft.com/office/powerpoint/2010/main" val="1846149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0097E-7E30-03CC-2877-EF1DF45C0C25}"/>
            </a:ext>
          </a:extLst>
        </p:cNvPr>
        <p:cNvGrpSpPr/>
        <p:nvPr/>
      </p:nvGrpSpPr>
      <p:grpSpPr>
        <a:xfrm>
          <a:off x="0" y="0"/>
          <a:ext cx="0" cy="0"/>
          <a:chOff x="0" y="0"/>
          <a:chExt cx="0" cy="0"/>
        </a:xfrm>
      </p:grpSpPr>
      <p:sp>
        <p:nvSpPr>
          <p:cNvPr id="33" name="正方形/長方形 32">
            <a:extLst>
              <a:ext uri="{FF2B5EF4-FFF2-40B4-BE49-F238E27FC236}">
                <a16:creationId xmlns:a16="http://schemas.microsoft.com/office/drawing/2014/main" id="{9FDD3E59-78D8-52E0-59DA-E98864644723}"/>
              </a:ext>
            </a:extLst>
          </p:cNvPr>
          <p:cNvSpPr/>
          <p:nvPr/>
        </p:nvSpPr>
        <p:spPr>
          <a:xfrm>
            <a:off x="873939" y="1677944"/>
            <a:ext cx="2797561" cy="683713"/>
          </a:xfrm>
          <a:prstGeom prst="rect">
            <a:avLst/>
          </a:prstGeom>
          <a:noFill/>
        </p:spPr>
        <p:txBody>
          <a:bodyPr wrap="none" lIns="91440" tIns="45720" rIns="91440" bIns="45720">
            <a:spAutoFit/>
          </a:bodyPr>
          <a:lstStyle/>
          <a:p>
            <a:pPr marL="285750" indent="-285750">
              <a:lnSpc>
                <a:spcPct val="150000"/>
              </a:lnSpc>
              <a:buFont typeface="Arial" panose="020B0604020202020204" pitchFamily="34" charset="0"/>
              <a:buChar char="•"/>
            </a:pPr>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国内の旅行業法の適用がある</a:t>
            </a:r>
            <a:endParaRPr lang="en-US" altLang="ja-JP" sz="1400" dirty="0">
              <a:ln w="0"/>
              <a:latin typeface="BIZ UDPゴシック" panose="020B0400000000000000" pitchFamily="50" charset="-128"/>
              <a:ea typeface="BIZ UDPゴシック" panose="020B0400000000000000" pitchFamily="50" charset="-128"/>
            </a:endParaRPr>
          </a:p>
          <a:p>
            <a:pPr marL="285750" indent="-285750">
              <a:lnSpc>
                <a:spcPct val="150000"/>
              </a:lnSpc>
              <a:buFont typeface="Arial" panose="020B0604020202020204" pitchFamily="34" charset="0"/>
              <a:buChar char="•"/>
            </a:pPr>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旅行業約款</a:t>
            </a:r>
          </a:p>
        </p:txBody>
      </p:sp>
      <p:sp>
        <p:nvSpPr>
          <p:cNvPr id="48" name="正方形/長方形 47">
            <a:extLst>
              <a:ext uri="{FF2B5EF4-FFF2-40B4-BE49-F238E27FC236}">
                <a16:creationId xmlns:a16="http://schemas.microsoft.com/office/drawing/2014/main" id="{B3E4E9AD-E4AA-4FF5-2147-F2590B8B4D6A}"/>
              </a:ext>
            </a:extLst>
          </p:cNvPr>
          <p:cNvSpPr/>
          <p:nvPr/>
        </p:nvSpPr>
        <p:spPr>
          <a:xfrm>
            <a:off x="583616" y="1053946"/>
            <a:ext cx="5189241" cy="307777"/>
          </a:xfrm>
          <a:prstGeom prst="rect">
            <a:avLst/>
          </a:prstGeom>
          <a:noFill/>
        </p:spPr>
        <p:txBody>
          <a:bodyPr wrap="none" lIns="91440" tIns="45720" rIns="91440" bIns="45720">
            <a:spAutoFit/>
          </a:bodyPr>
          <a:lstStyle/>
          <a:p>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国内で旅行業を営む場合は旅行業登録をしなくてはなりません。</a:t>
            </a:r>
            <a:endParaRPr lang="en-US" altLang="ja-JP" sz="14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648BD0C5-DB26-66BE-C411-2DCB656ADF18}"/>
              </a:ext>
            </a:extLst>
          </p:cNvPr>
          <p:cNvSpPr/>
          <p:nvPr/>
        </p:nvSpPr>
        <p:spPr>
          <a:xfrm>
            <a:off x="580330" y="1434356"/>
            <a:ext cx="1261884" cy="307777"/>
          </a:xfrm>
          <a:prstGeom prst="rect">
            <a:avLst/>
          </a:prstGeom>
          <a:noFill/>
        </p:spPr>
        <p:txBody>
          <a:bodyPr wrap="none" lIns="91440" tIns="45720" rIns="91440" bIns="45720">
            <a:spAutoFit/>
          </a:bodyPr>
          <a:lstStyle/>
          <a:p>
            <a:r>
              <a:rPr lang="ja-JP" altLang="en-US" sz="1400" dirty="0">
                <a:ln w="0"/>
                <a:latin typeface="BIZ UDPゴシック" panose="020B0400000000000000" pitchFamily="50" charset="-128"/>
                <a:ea typeface="BIZ UDPゴシック" panose="020B0400000000000000" pitchFamily="50" charset="-128"/>
              </a:rPr>
              <a:t>●</a:t>
            </a:r>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旅行業登録</a:t>
            </a:r>
          </a:p>
        </p:txBody>
      </p:sp>
      <p:sp>
        <p:nvSpPr>
          <p:cNvPr id="6" name="正方形/長方形 5">
            <a:extLst>
              <a:ext uri="{FF2B5EF4-FFF2-40B4-BE49-F238E27FC236}">
                <a16:creationId xmlns:a16="http://schemas.microsoft.com/office/drawing/2014/main" id="{4DFAD2FF-3F9B-F5B6-3E97-7B2837FC7C3C}"/>
              </a:ext>
            </a:extLst>
          </p:cNvPr>
          <p:cNvSpPr/>
          <p:nvPr/>
        </p:nvSpPr>
        <p:spPr>
          <a:xfrm>
            <a:off x="583186" y="823932"/>
            <a:ext cx="5145961" cy="307777"/>
          </a:xfrm>
          <a:prstGeom prst="rect">
            <a:avLst/>
          </a:prstGeom>
          <a:noFill/>
        </p:spPr>
        <p:txBody>
          <a:bodyPr wrap="none" lIns="91440" tIns="45720" rIns="91440" bIns="45720">
            <a:spAutoFit/>
          </a:bodyPr>
          <a:lstStyle/>
          <a:p>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旅行業とは旅行サービスを報酬を得て手配・販売する事業です</a:t>
            </a:r>
            <a:r>
              <a:rPr lang="ja-JP" altLang="en-US" sz="1400" dirty="0">
                <a:ln w="0"/>
                <a:latin typeface="BIZ UDPゴシック" panose="020B0400000000000000" pitchFamily="50" charset="-128"/>
                <a:ea typeface="BIZ UDPゴシック" panose="020B0400000000000000" pitchFamily="50" charset="-128"/>
              </a:rPr>
              <a:t>。</a:t>
            </a:r>
            <a:endParaRPr lang="en-US" altLang="ja-JP" sz="1400" b="0" cap="none" spc="0" dirty="0">
              <a:ln w="0"/>
              <a:solidFill>
                <a:schemeClr val="tx1"/>
              </a:solidFill>
              <a:latin typeface="BIZ UDPゴシック" panose="020B0400000000000000" pitchFamily="50" charset="-128"/>
              <a:ea typeface="BIZ UDPゴシック" panose="020B0400000000000000" pitchFamily="50" charset="-128"/>
            </a:endParaRPr>
          </a:p>
        </p:txBody>
      </p:sp>
      <p:cxnSp>
        <p:nvCxnSpPr>
          <p:cNvPr id="20" name="直線コネクタ 19">
            <a:extLst>
              <a:ext uri="{FF2B5EF4-FFF2-40B4-BE49-F238E27FC236}">
                <a16:creationId xmlns:a16="http://schemas.microsoft.com/office/drawing/2014/main" id="{6FACE43D-8CD9-7B89-6585-801910CB5AC1}"/>
              </a:ext>
            </a:extLst>
          </p:cNvPr>
          <p:cNvCxnSpPr>
            <a:cxnSpLocks/>
          </p:cNvCxnSpPr>
          <p:nvPr/>
        </p:nvCxnSpPr>
        <p:spPr>
          <a:xfrm>
            <a:off x="1678917" y="2340002"/>
            <a:ext cx="0" cy="2179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047C2D4-9C98-DBBF-ABD1-A174416EEC5D}"/>
              </a:ext>
            </a:extLst>
          </p:cNvPr>
          <p:cNvCxnSpPr/>
          <p:nvPr/>
        </p:nvCxnSpPr>
        <p:spPr>
          <a:xfrm>
            <a:off x="1688011" y="2836391"/>
            <a:ext cx="5094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4E648758-7791-BAC2-C0E9-F9CCA38BB7D7}"/>
              </a:ext>
            </a:extLst>
          </p:cNvPr>
          <p:cNvSpPr/>
          <p:nvPr/>
        </p:nvSpPr>
        <p:spPr>
          <a:xfrm>
            <a:off x="2519951" y="4742386"/>
            <a:ext cx="3446777" cy="523220"/>
          </a:xfrm>
          <a:prstGeom prst="rect">
            <a:avLst/>
          </a:prstGeom>
          <a:noFill/>
        </p:spPr>
        <p:txBody>
          <a:bodyPr wrap="none" lIns="91440" tIns="45720" rIns="91440" bIns="45720">
            <a:spAutoFit/>
          </a:bodyPr>
          <a:lstStyle/>
          <a:p>
            <a:pPr marL="285750" indent="-285750">
              <a:buFont typeface="Arial" panose="020B0604020202020204" pitchFamily="34" charset="0"/>
              <a:buChar char="•"/>
            </a:pPr>
            <a:r>
              <a:rPr lang="ja-JP" altLang="en-US" sz="1400" dirty="0">
                <a:ln w="0"/>
                <a:latin typeface="BIZ UDPゴシック" panose="020B0400000000000000" pitchFamily="50" charset="-128"/>
                <a:ea typeface="BIZ UDPゴシック" panose="020B0400000000000000" pitchFamily="50" charset="-128"/>
              </a:rPr>
              <a:t>消費者と旅行会社との契約</a:t>
            </a:r>
            <a:br>
              <a:rPr lang="en-US" altLang="ja-JP" sz="1400" dirty="0">
                <a:ln w="0"/>
                <a:latin typeface="BIZ UDPゴシック" panose="020B0400000000000000" pitchFamily="50" charset="-128"/>
                <a:ea typeface="BIZ UDPゴシック" panose="020B0400000000000000" pitchFamily="50" charset="-128"/>
              </a:rPr>
            </a:br>
            <a:r>
              <a:rPr lang="ja-JP" altLang="en-US" sz="1400" dirty="0">
                <a:ln w="0"/>
                <a:latin typeface="BIZ UDPゴシック" panose="020B0400000000000000" pitchFamily="50" charset="-128"/>
                <a:ea typeface="BIZ UDPゴシック" panose="020B0400000000000000" pitchFamily="50" charset="-128"/>
              </a:rPr>
              <a:t>（キャンセルも旅行会社の規約で確認）</a:t>
            </a:r>
            <a:endParaRPr lang="ja-JP" altLang="en-US" sz="14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B6C79FAB-69DB-5DBF-3321-81268662A8B0}"/>
              </a:ext>
            </a:extLst>
          </p:cNvPr>
          <p:cNvSpPr/>
          <p:nvPr/>
        </p:nvSpPr>
        <p:spPr>
          <a:xfrm>
            <a:off x="2451937" y="3277445"/>
            <a:ext cx="5663730" cy="738664"/>
          </a:xfrm>
          <a:prstGeom prst="rect">
            <a:avLst/>
          </a:prstGeom>
          <a:noFill/>
        </p:spPr>
        <p:txBody>
          <a:bodyPr wrap="none" lIns="91440" tIns="45720" rIns="91440" bIns="45720">
            <a:spAutoFit/>
          </a:bodyPr>
          <a:lstStyle/>
          <a:p>
            <a:pPr marL="285750" indent="-285750">
              <a:buFont typeface="Arial" panose="020B0604020202020204" pitchFamily="34" charset="0"/>
              <a:buChar char="•"/>
            </a:pPr>
            <a:r>
              <a:rPr lang="ja-JP" altLang="en-US" sz="1400" dirty="0">
                <a:ln w="0"/>
                <a:latin typeface="BIZ UDPゴシック" panose="020B0400000000000000" pitchFamily="50" charset="-128"/>
                <a:ea typeface="BIZ UDPゴシック" panose="020B0400000000000000" pitchFamily="50" charset="-128"/>
              </a:rPr>
              <a:t>消費者と旅行会社は手配委託契約（宿泊施設等を代理・媒介・取次）</a:t>
            </a:r>
            <a:endParaRPr lang="en-US" altLang="ja-JP" sz="1400" dirty="0">
              <a:ln w="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400" dirty="0">
                <a:ln w="0"/>
                <a:latin typeface="BIZ UDPゴシック" panose="020B0400000000000000" pitchFamily="50" charset="-128"/>
                <a:ea typeface="BIZ UDPゴシック" panose="020B0400000000000000" pitchFamily="50" charset="-128"/>
              </a:rPr>
              <a:t>消費者と宿泊施設、航空会社等のそれぞれとの契約</a:t>
            </a:r>
            <a:br>
              <a:rPr lang="en-US" altLang="ja-JP" sz="1400" dirty="0">
                <a:ln w="0"/>
                <a:latin typeface="BIZ UDPゴシック" panose="020B0400000000000000" pitchFamily="50" charset="-128"/>
                <a:ea typeface="BIZ UDPゴシック" panose="020B0400000000000000" pitchFamily="50" charset="-128"/>
              </a:rPr>
            </a:br>
            <a:r>
              <a:rPr lang="ja-JP" altLang="en-US" sz="1400" dirty="0">
                <a:ln w="0"/>
                <a:latin typeface="BIZ UDPゴシック" panose="020B0400000000000000" pitchFamily="50" charset="-128"/>
                <a:ea typeface="BIZ UDPゴシック" panose="020B0400000000000000" pitchFamily="50" charset="-128"/>
              </a:rPr>
              <a:t>（キャンセルもそれぞれの規約で確認）</a:t>
            </a:r>
            <a:endParaRPr lang="en-US" altLang="ja-JP" sz="1400" dirty="0">
              <a:ln w="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C738411E-544C-9CEC-5F7E-6BE8B1917A5A}"/>
              </a:ext>
            </a:extLst>
          </p:cNvPr>
          <p:cNvSpPr/>
          <p:nvPr/>
        </p:nvSpPr>
        <p:spPr>
          <a:xfrm>
            <a:off x="2272720" y="4332330"/>
            <a:ext cx="7116051" cy="307777"/>
          </a:xfrm>
          <a:prstGeom prst="rect">
            <a:avLst/>
          </a:prstGeom>
          <a:noFill/>
        </p:spPr>
        <p:txBody>
          <a:bodyPr wrap="none" lIns="91440" tIns="45720" rIns="91440" bIns="45720">
            <a:spAutoFit/>
          </a:bodyPr>
          <a:lstStyle/>
          <a:p>
            <a:r>
              <a:rPr kumimoji="1" lang="ja-JP" altLang="en-US" sz="1400" u="sng" dirty="0">
                <a:latin typeface="BIZ UDPゴシック" panose="020B0400000000000000" pitchFamily="50" charset="-128"/>
                <a:ea typeface="BIZ UDPゴシック" panose="020B0400000000000000" pitchFamily="50" charset="-128"/>
              </a:rPr>
              <a:t>募集型企画旅行契約</a:t>
            </a:r>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：旅行業者があらかじめ旅行計画を作成し、</a:t>
            </a:r>
            <a:r>
              <a:rPr lang="ja-JP" altLang="en-US" sz="1400" dirty="0">
                <a:ln w="0"/>
                <a:latin typeface="BIZ UDPゴシック" panose="020B0400000000000000" pitchFamily="50" charset="-128"/>
                <a:ea typeface="BIZ UDPゴシック" panose="020B0400000000000000" pitchFamily="50" charset="-128"/>
              </a:rPr>
              <a:t>消費</a:t>
            </a:r>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者を募集する契約</a:t>
            </a:r>
          </a:p>
        </p:txBody>
      </p:sp>
      <p:sp>
        <p:nvSpPr>
          <p:cNvPr id="32" name="正方形/長方形 31">
            <a:extLst>
              <a:ext uri="{FF2B5EF4-FFF2-40B4-BE49-F238E27FC236}">
                <a16:creationId xmlns:a16="http://schemas.microsoft.com/office/drawing/2014/main" id="{A4F6C959-0BB1-A579-6B98-F97DA1AC25FB}"/>
              </a:ext>
            </a:extLst>
          </p:cNvPr>
          <p:cNvSpPr/>
          <p:nvPr/>
        </p:nvSpPr>
        <p:spPr>
          <a:xfrm>
            <a:off x="2250349" y="2663330"/>
            <a:ext cx="7497444" cy="523220"/>
          </a:xfrm>
          <a:prstGeom prst="rect">
            <a:avLst/>
          </a:prstGeom>
          <a:noFill/>
        </p:spPr>
        <p:txBody>
          <a:bodyPr wrap="square" lIns="91440" tIns="45720" rIns="91440" bIns="45720">
            <a:spAutoFit/>
          </a:bodyPr>
          <a:lstStyle/>
          <a:p>
            <a:r>
              <a:rPr kumimoji="1" lang="ja-JP" altLang="en-US" sz="1400" u="sng" dirty="0">
                <a:latin typeface="BIZ UDPゴシック" panose="020B0400000000000000" pitchFamily="50" charset="-128"/>
                <a:ea typeface="BIZ UDPゴシック" panose="020B0400000000000000" pitchFamily="50" charset="-128"/>
              </a:rPr>
              <a:t>手配旅行契約</a:t>
            </a:r>
            <a:r>
              <a:rPr kumimoji="1" lang="ja-JP" altLang="en-US" sz="1400" dirty="0">
                <a:ln w="0"/>
                <a:latin typeface="BIZ UDPゴシック" panose="020B0400000000000000" pitchFamily="50" charset="-128"/>
                <a:ea typeface="BIZ UDPゴシック" panose="020B0400000000000000" pitchFamily="50" charset="-128"/>
              </a:rPr>
              <a:t>：消費</a:t>
            </a:r>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者が交通機関や宿泊施設等のサービスの提供を受けられるよう、</a:t>
            </a:r>
            <a:endParaRPr lang="en-US" altLang="ja-JP" sz="1400" b="0" cap="none" spc="0" dirty="0">
              <a:ln w="0"/>
              <a:solidFill>
                <a:schemeClr val="tx1"/>
              </a:solidFill>
              <a:latin typeface="BIZ UDPゴシック" panose="020B0400000000000000" pitchFamily="50" charset="-128"/>
              <a:ea typeface="BIZ UDPゴシック" panose="020B0400000000000000" pitchFamily="50" charset="-128"/>
            </a:endParaRPr>
          </a:p>
          <a:p>
            <a:r>
              <a:rPr lang="ja-JP" altLang="en-US" sz="1400" dirty="0">
                <a:ln w="0"/>
                <a:latin typeface="BIZ UDPゴシック" panose="020B0400000000000000" pitchFamily="50" charset="-128"/>
                <a:ea typeface="BIZ UDPゴシック" panose="020B0400000000000000" pitchFamily="50" charset="-128"/>
              </a:rPr>
              <a:t>　　　　　　　　　  </a:t>
            </a:r>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旅行業者が手配することを引き受ける契約</a:t>
            </a:r>
          </a:p>
        </p:txBody>
      </p:sp>
      <p:cxnSp>
        <p:nvCxnSpPr>
          <p:cNvPr id="34" name="直線コネクタ 33">
            <a:extLst>
              <a:ext uri="{FF2B5EF4-FFF2-40B4-BE49-F238E27FC236}">
                <a16:creationId xmlns:a16="http://schemas.microsoft.com/office/drawing/2014/main" id="{B1B297E2-E00E-DD4A-8B96-E227189B74D7}"/>
              </a:ext>
            </a:extLst>
          </p:cNvPr>
          <p:cNvCxnSpPr/>
          <p:nvPr/>
        </p:nvCxnSpPr>
        <p:spPr>
          <a:xfrm>
            <a:off x="1691765" y="4507235"/>
            <a:ext cx="5094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30A33720-52C4-AA1C-CDB6-9A32B3C4E104}"/>
              </a:ext>
            </a:extLst>
          </p:cNvPr>
          <p:cNvSpPr/>
          <p:nvPr/>
        </p:nvSpPr>
        <p:spPr>
          <a:xfrm>
            <a:off x="873939" y="5636318"/>
            <a:ext cx="7811754" cy="1050737"/>
          </a:xfrm>
          <a:prstGeom prst="rect">
            <a:avLst/>
          </a:prstGeom>
          <a:noFill/>
        </p:spPr>
        <p:txBody>
          <a:bodyPr wrap="none" lIns="91440" tIns="45720" rIns="91440" bIns="45720">
            <a:spAutoFit/>
          </a:bodyPr>
          <a:lstStyle/>
          <a:p>
            <a:pPr marL="285750" indent="-285750">
              <a:lnSpc>
                <a:spcPct val="120000"/>
              </a:lnSpc>
              <a:buFont typeface="Arial" panose="020B0604020202020204" pitchFamily="34" charset="0"/>
              <a:buChar char="•"/>
            </a:pPr>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国内で報酬を得て旅行サービスを手配・販売してはいけない。</a:t>
            </a:r>
            <a:endParaRPr lang="en-US" altLang="ja-JP" sz="1400" dirty="0">
              <a:ln w="0"/>
              <a:latin typeface="BIZ UDPゴシック" panose="020B0400000000000000" pitchFamily="50" charset="-128"/>
              <a:ea typeface="BIZ UDPゴシック" panose="020B0400000000000000" pitchFamily="50" charset="-128"/>
            </a:endParaRPr>
          </a:p>
          <a:p>
            <a:pPr marL="285750" indent="-285750">
              <a:lnSpc>
                <a:spcPct val="120000"/>
              </a:lnSpc>
              <a:buFont typeface="Arial" panose="020B0604020202020204" pitchFamily="34" charset="0"/>
              <a:buChar char="•"/>
            </a:pPr>
            <a:r>
              <a:rPr lang="ja-JP" altLang="en-US" sz="1400" dirty="0">
                <a:ln w="0"/>
                <a:latin typeface="BIZ UDPゴシック" panose="020B0400000000000000" pitchFamily="50" charset="-128"/>
                <a:ea typeface="BIZ UDPゴシック" panose="020B0400000000000000" pitchFamily="50" charset="-128"/>
              </a:rPr>
              <a:t>海外に事業拠点を持つ事業者、国内でも旅行商品紹介や情報提供ならば登録は必須ではない。</a:t>
            </a:r>
            <a:br>
              <a:rPr lang="en-US" altLang="ja-JP" sz="1400" dirty="0">
                <a:ln w="0"/>
                <a:latin typeface="BIZ UDPゴシック" panose="020B0400000000000000" pitchFamily="50" charset="-128"/>
                <a:ea typeface="BIZ UDPゴシック" panose="020B0400000000000000" pitchFamily="50" charset="-128"/>
              </a:rPr>
            </a:br>
            <a:r>
              <a:rPr lang="ja-JP" altLang="en-US" sz="1200" dirty="0">
                <a:ln w="0"/>
                <a:latin typeface="BIZ UDPゴシック" panose="020B0400000000000000" pitchFamily="50" charset="-128"/>
                <a:ea typeface="BIZ UDPゴシック" panose="020B0400000000000000" pitchFamily="50" charset="-128"/>
              </a:rPr>
              <a:t>＊登録済の会社の委託を受けて販売代理をするケースがあります</a:t>
            </a:r>
            <a:endParaRPr lang="en-US" altLang="ja-JP" sz="1400" dirty="0">
              <a:ln w="0"/>
              <a:latin typeface="BIZ UDPゴシック" panose="020B0400000000000000" pitchFamily="50" charset="-128"/>
              <a:ea typeface="BIZ UDPゴシック" panose="020B0400000000000000" pitchFamily="50" charset="-128"/>
            </a:endParaRPr>
          </a:p>
          <a:p>
            <a:pPr marL="285750" indent="-285750">
              <a:lnSpc>
                <a:spcPct val="120000"/>
              </a:lnSpc>
              <a:buFont typeface="Arial" panose="020B0604020202020204" pitchFamily="34" charset="0"/>
              <a:buChar char="•"/>
            </a:pPr>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契約は商品の販売元の旅行会社や宿泊施設、航空会社等と結ぶ。</a:t>
            </a:r>
          </a:p>
        </p:txBody>
      </p:sp>
      <p:sp>
        <p:nvSpPr>
          <p:cNvPr id="68" name="テキスト ボックス 67">
            <a:extLst>
              <a:ext uri="{FF2B5EF4-FFF2-40B4-BE49-F238E27FC236}">
                <a16:creationId xmlns:a16="http://schemas.microsoft.com/office/drawing/2014/main" id="{9A8078FC-DC69-951B-0E0B-E03FF6E2991B}"/>
              </a:ext>
            </a:extLst>
          </p:cNvPr>
          <p:cNvSpPr txBox="1"/>
          <p:nvPr/>
        </p:nvSpPr>
        <p:spPr>
          <a:xfrm>
            <a:off x="545553" y="172145"/>
            <a:ext cx="2847352" cy="549654"/>
          </a:xfrm>
          <a:prstGeom prst="roundRect">
            <a:avLst/>
          </a:prstGeom>
          <a:solidFill>
            <a:schemeClr val="accent3">
              <a:lumMod val="60000"/>
              <a:lumOff val="40000"/>
            </a:schemeClr>
          </a:solidFill>
        </p:spPr>
        <p:txBody>
          <a:bodyPr wrap="square" rtlCol="0">
            <a:spAutoFit/>
          </a:bodyPr>
          <a:lstStyle/>
          <a:p>
            <a:pPr>
              <a:lnSpc>
                <a:spcPct val="130000"/>
              </a:lnSpc>
            </a:pPr>
            <a:r>
              <a:rPr kumimoji="1" lang="ja-JP" altLang="en-US" sz="2400" dirty="0">
                <a:latin typeface="BIZ UDPゴシック" panose="020B0400000000000000" pitchFamily="50" charset="-128"/>
                <a:ea typeface="BIZ UDPゴシック" panose="020B0400000000000000" pitchFamily="50" charset="-128"/>
              </a:rPr>
              <a:t>スライド１０の参考</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316C2747-2925-6C18-D949-DD31BDF0D023}"/>
              </a:ext>
            </a:extLst>
          </p:cNvPr>
          <p:cNvSpPr/>
          <p:nvPr/>
        </p:nvSpPr>
        <p:spPr>
          <a:xfrm>
            <a:off x="577934" y="5302552"/>
            <a:ext cx="1590500" cy="307777"/>
          </a:xfrm>
          <a:prstGeom prst="rect">
            <a:avLst/>
          </a:prstGeom>
          <a:noFill/>
        </p:spPr>
        <p:txBody>
          <a:bodyPr wrap="none" lIns="91440" tIns="45720" rIns="91440" bIns="45720">
            <a:spAutoFit/>
          </a:bodyPr>
          <a:lstStyle/>
          <a:p>
            <a:r>
              <a:rPr lang="ja-JP" altLang="en-US" sz="1400" dirty="0">
                <a:ln w="0"/>
                <a:latin typeface="BIZ UDPゴシック" panose="020B0400000000000000" pitchFamily="50" charset="-128"/>
                <a:ea typeface="BIZ UDPゴシック" panose="020B0400000000000000" pitchFamily="50" charset="-128"/>
              </a:rPr>
              <a:t>●</a:t>
            </a:r>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旅行業登録なし</a:t>
            </a:r>
          </a:p>
        </p:txBody>
      </p:sp>
    </p:spTree>
    <p:extLst>
      <p:ext uri="{BB962C8B-B14F-4D97-AF65-F5344CB8AC3E}">
        <p14:creationId xmlns:p14="http://schemas.microsoft.com/office/powerpoint/2010/main" val="9143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9E1BA-004B-9D6D-4D11-44342D645F8B}"/>
            </a:ext>
          </a:extLst>
        </p:cNvPr>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7ED0F6B4-4D7F-66D1-A80B-8FA003E7861E}"/>
              </a:ext>
            </a:extLst>
          </p:cNvPr>
          <p:cNvGraphicFramePr>
            <a:graphicFrameLocks noGrp="1"/>
          </p:cNvGraphicFramePr>
          <p:nvPr>
            <p:extLst>
              <p:ext uri="{D42A27DB-BD31-4B8C-83A1-F6EECF244321}">
                <p14:modId xmlns:p14="http://schemas.microsoft.com/office/powerpoint/2010/main" val="4065289325"/>
              </p:ext>
            </p:extLst>
          </p:nvPr>
        </p:nvGraphicFramePr>
        <p:xfrm>
          <a:off x="582880" y="1322471"/>
          <a:ext cx="9494520" cy="2992124"/>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3551413149"/>
                    </a:ext>
                  </a:extLst>
                </a:gridCol>
                <a:gridCol w="3459480">
                  <a:extLst>
                    <a:ext uri="{9D8B030D-6E8A-4147-A177-3AD203B41FA5}">
                      <a16:colId xmlns:a16="http://schemas.microsoft.com/office/drawing/2014/main" val="2134982883"/>
                    </a:ext>
                  </a:extLst>
                </a:gridCol>
                <a:gridCol w="3703320">
                  <a:extLst>
                    <a:ext uri="{9D8B030D-6E8A-4147-A177-3AD203B41FA5}">
                      <a16:colId xmlns:a16="http://schemas.microsoft.com/office/drawing/2014/main" val="51458199"/>
                    </a:ext>
                  </a:extLst>
                </a:gridCol>
              </a:tblGrid>
              <a:tr h="424080">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ダイナミックパッケージ</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手配旅行</a:t>
                      </a:r>
                    </a:p>
                  </a:txBody>
                  <a:tcPr/>
                </a:tc>
                <a:extLst>
                  <a:ext uri="{0D108BD9-81ED-4DB2-BD59-A6C34878D82A}">
                    <a16:rowId xmlns:a16="http://schemas.microsoft.com/office/drawing/2014/main" val="2221075209"/>
                  </a:ext>
                </a:extLst>
              </a:tr>
              <a:tr h="351892">
                <a:tc>
                  <a:txBody>
                    <a:bodyPr/>
                    <a:lstStyle/>
                    <a:p>
                      <a:r>
                        <a:rPr kumimoji="1" lang="ja-JP" altLang="en-US" sz="1400" dirty="0">
                          <a:latin typeface="BIZ UDPゴシック" panose="020B0400000000000000" pitchFamily="50" charset="-128"/>
                          <a:ea typeface="BIZ UDPゴシック" panose="020B0400000000000000" pitchFamily="50" charset="-128"/>
                        </a:rPr>
                        <a:t>構成</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飛行機＋宿のセット</a:t>
                      </a:r>
                      <a:endParaRPr kumimoji="1" lang="en-US" altLang="ja-JP"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飛行機と宿を個別購入</a:t>
                      </a:r>
                    </a:p>
                  </a:txBody>
                  <a:tcPr/>
                </a:tc>
                <a:extLst>
                  <a:ext uri="{0D108BD9-81ED-4DB2-BD59-A6C34878D82A}">
                    <a16:rowId xmlns:a16="http://schemas.microsoft.com/office/drawing/2014/main" val="2258751952"/>
                  </a:ext>
                </a:extLst>
              </a:tr>
              <a:tr h="334258">
                <a:tc>
                  <a:txBody>
                    <a:bodyPr/>
                    <a:lstStyle/>
                    <a:p>
                      <a:r>
                        <a:rPr kumimoji="1" lang="ja-JP" altLang="en-US" sz="1400" dirty="0">
                          <a:latin typeface="BIZ UDPゴシック" panose="020B0400000000000000" pitchFamily="50" charset="-128"/>
                          <a:ea typeface="BIZ UDPゴシック" panose="020B0400000000000000" pitchFamily="50" charset="-128"/>
                        </a:rPr>
                        <a:t>契約</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１つの旅行契約</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飛行機は航空会社、宿は宿泊施設との契約</a:t>
                      </a:r>
                    </a:p>
                  </a:txBody>
                  <a:tcPr/>
                </a:tc>
                <a:extLst>
                  <a:ext uri="{0D108BD9-81ED-4DB2-BD59-A6C34878D82A}">
                    <a16:rowId xmlns:a16="http://schemas.microsoft.com/office/drawing/2014/main" val="3255922693"/>
                  </a:ext>
                </a:extLst>
              </a:tr>
              <a:tr h="533827">
                <a:tc>
                  <a:txBody>
                    <a:bodyPr/>
                    <a:lstStyle/>
                    <a:p>
                      <a:r>
                        <a:rPr kumimoji="1" lang="ja-JP" altLang="en-US" sz="1400" dirty="0">
                          <a:latin typeface="BIZ UDPゴシック" panose="020B0400000000000000" pitchFamily="50" charset="-128"/>
                          <a:ea typeface="BIZ UDPゴシック" panose="020B0400000000000000" pitchFamily="50" charset="-128"/>
                        </a:rPr>
                        <a:t>キャンセル規定の特徴と</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確認すべき規約</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統一的な規定</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予約サイトの規約</a:t>
                      </a:r>
                      <a:endParaRPr kumimoji="1" lang="en-US" altLang="ja-JP"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各商品ごとに異なる規定</a:t>
                      </a:r>
                      <a:br>
                        <a:rPr kumimoji="1" lang="en-US" altLang="ja-JP" sz="1400" dirty="0">
                          <a:latin typeface="BIZ UDPゴシック" panose="020B0400000000000000" pitchFamily="50" charset="-128"/>
                          <a:ea typeface="BIZ UDPゴシック" panose="020B0400000000000000" pitchFamily="50" charset="-128"/>
                        </a:rPr>
                      </a:br>
                      <a:r>
                        <a:rPr kumimoji="1" lang="ja-JP" altLang="en-US" sz="1400" dirty="0">
                          <a:latin typeface="BIZ UDPゴシック" panose="020B0400000000000000" pitchFamily="50" charset="-128"/>
                          <a:ea typeface="BIZ UDPゴシック" panose="020B0400000000000000" pitchFamily="50" charset="-128"/>
                        </a:rPr>
                        <a:t>飛行機は航空会社、宿は宿泊施設の規約</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予約サイトの規約（仲介手数料について）</a:t>
                      </a:r>
                    </a:p>
                  </a:txBody>
                  <a:tcPr/>
                </a:tc>
                <a:extLst>
                  <a:ext uri="{0D108BD9-81ED-4DB2-BD59-A6C34878D82A}">
                    <a16:rowId xmlns:a16="http://schemas.microsoft.com/office/drawing/2014/main" val="500040651"/>
                  </a:ext>
                </a:extLst>
              </a:tr>
              <a:tr h="353962">
                <a:tc>
                  <a:txBody>
                    <a:bodyPr/>
                    <a:lstStyle/>
                    <a:p>
                      <a:r>
                        <a:rPr kumimoji="1" lang="ja-JP" altLang="en-US" sz="1400" dirty="0">
                          <a:latin typeface="BIZ UDPゴシック" panose="020B0400000000000000" pitchFamily="50" charset="-128"/>
                          <a:ea typeface="BIZ UDPゴシック" panose="020B0400000000000000" pitchFamily="50" charset="-128"/>
                        </a:rPr>
                        <a:t>片方だけのキャンセル</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原則、不可</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可</a:t>
                      </a:r>
                    </a:p>
                  </a:txBody>
                  <a:tcPr/>
                </a:tc>
                <a:extLst>
                  <a:ext uri="{0D108BD9-81ED-4DB2-BD59-A6C34878D82A}">
                    <a16:rowId xmlns:a16="http://schemas.microsoft.com/office/drawing/2014/main" val="2286494174"/>
                  </a:ext>
                </a:extLst>
              </a:tr>
              <a:tr h="398206">
                <a:tc>
                  <a:txBody>
                    <a:bodyPr/>
                    <a:lstStyle/>
                    <a:p>
                      <a:r>
                        <a:rPr kumimoji="1" lang="ja-JP" altLang="en-US" sz="1400" dirty="0">
                          <a:latin typeface="BIZ UDPゴシック" panose="020B0400000000000000" pitchFamily="50" charset="-128"/>
                          <a:ea typeface="BIZ UDPゴシック" panose="020B0400000000000000" pitchFamily="50" charset="-128"/>
                        </a:rPr>
                        <a:t>キャンセルの連絡</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予約サイト</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予約サイト</a:t>
                      </a:r>
                    </a:p>
                  </a:txBody>
                  <a:tcPr/>
                </a:tc>
                <a:extLst>
                  <a:ext uri="{0D108BD9-81ED-4DB2-BD59-A6C34878D82A}">
                    <a16:rowId xmlns:a16="http://schemas.microsoft.com/office/drawing/2014/main" val="2058888610"/>
                  </a:ext>
                </a:extLst>
              </a:tr>
              <a:tr h="398206">
                <a:tc>
                  <a:txBody>
                    <a:bodyPr/>
                    <a:lstStyle/>
                    <a:p>
                      <a:r>
                        <a:rPr kumimoji="1" lang="ja-JP" altLang="en-US" sz="1400" dirty="0">
                          <a:latin typeface="BIZ UDPゴシック" panose="020B0400000000000000" pitchFamily="50" charset="-128"/>
                          <a:ea typeface="BIZ UDPゴシック" panose="020B0400000000000000" pitchFamily="50" charset="-128"/>
                        </a:rPr>
                        <a:t>返金</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予約サイトがまとめて返金</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予約サイト経由で別々に返金</a:t>
                      </a:r>
                    </a:p>
                  </a:txBody>
                  <a:tcPr/>
                </a:tc>
                <a:extLst>
                  <a:ext uri="{0D108BD9-81ED-4DB2-BD59-A6C34878D82A}">
                    <a16:rowId xmlns:a16="http://schemas.microsoft.com/office/drawing/2014/main" val="1649626177"/>
                  </a:ext>
                </a:extLst>
              </a:tr>
            </a:tbl>
          </a:graphicData>
        </a:graphic>
      </p:graphicFrame>
      <p:sp>
        <p:nvSpPr>
          <p:cNvPr id="4" name="テキスト ボックス 3">
            <a:extLst>
              <a:ext uri="{FF2B5EF4-FFF2-40B4-BE49-F238E27FC236}">
                <a16:creationId xmlns:a16="http://schemas.microsoft.com/office/drawing/2014/main" id="{65B16746-75C4-F7E9-CD89-55F1E75D8B4F}"/>
              </a:ext>
            </a:extLst>
          </p:cNvPr>
          <p:cNvSpPr txBox="1"/>
          <p:nvPr/>
        </p:nvSpPr>
        <p:spPr>
          <a:xfrm>
            <a:off x="687442" y="250972"/>
            <a:ext cx="8090798" cy="549654"/>
          </a:xfrm>
          <a:prstGeom prst="roundRect">
            <a:avLst/>
          </a:prstGeom>
          <a:solidFill>
            <a:schemeClr val="accent3">
              <a:lumMod val="60000"/>
              <a:lumOff val="40000"/>
            </a:schemeClr>
          </a:solidFill>
        </p:spPr>
        <p:txBody>
          <a:bodyPr wrap="square" rtlCol="0">
            <a:spAutoFit/>
          </a:bodyPr>
          <a:lstStyle/>
          <a:p>
            <a:pPr>
              <a:lnSpc>
                <a:spcPct val="130000"/>
              </a:lnSpc>
            </a:pPr>
            <a:r>
              <a:rPr kumimoji="1" lang="ja-JP" altLang="en-US" sz="2400" dirty="0">
                <a:latin typeface="BIZ UDPゴシック" panose="020B0400000000000000" pitchFamily="50" charset="-128"/>
                <a:ea typeface="BIZ UDPゴシック" panose="020B0400000000000000" pitchFamily="50" charset="-128"/>
              </a:rPr>
              <a:t>参考：ダイナミックパッケージと手配旅行の違いと見分け方</a:t>
            </a:r>
            <a:endParaRPr kumimoji="1" lang="en-US" altLang="ja-JP" sz="2400" dirty="0">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4D387542-1A62-E6B3-8F81-84DE6F81241A}"/>
              </a:ext>
            </a:extLst>
          </p:cNvPr>
          <p:cNvGraphicFramePr>
            <a:graphicFrameLocks noGrp="1"/>
          </p:cNvGraphicFramePr>
          <p:nvPr>
            <p:extLst>
              <p:ext uri="{D42A27DB-BD31-4B8C-83A1-F6EECF244321}">
                <p14:modId xmlns:p14="http://schemas.microsoft.com/office/powerpoint/2010/main" val="3309843790"/>
              </p:ext>
            </p:extLst>
          </p:nvPr>
        </p:nvGraphicFramePr>
        <p:xfrm>
          <a:off x="582880" y="4840923"/>
          <a:ext cx="9494520" cy="1630680"/>
        </p:xfrm>
        <a:graphic>
          <a:graphicData uri="http://schemas.openxmlformats.org/drawingml/2006/table">
            <a:tbl>
              <a:tblPr firstRow="1" bandRow="1">
                <a:tableStyleId>{5C22544A-7EE6-4342-B048-85BDC9FD1C3A}</a:tableStyleId>
              </a:tblPr>
              <a:tblGrid>
                <a:gridCol w="2349506">
                  <a:extLst>
                    <a:ext uri="{9D8B030D-6E8A-4147-A177-3AD203B41FA5}">
                      <a16:colId xmlns:a16="http://schemas.microsoft.com/office/drawing/2014/main" val="4241896413"/>
                    </a:ext>
                  </a:extLst>
                </a:gridCol>
                <a:gridCol w="3468414">
                  <a:extLst>
                    <a:ext uri="{9D8B030D-6E8A-4147-A177-3AD203B41FA5}">
                      <a16:colId xmlns:a16="http://schemas.microsoft.com/office/drawing/2014/main" val="4255878035"/>
                    </a:ext>
                  </a:extLst>
                </a:gridCol>
                <a:gridCol w="3676600">
                  <a:extLst>
                    <a:ext uri="{9D8B030D-6E8A-4147-A177-3AD203B41FA5}">
                      <a16:colId xmlns:a16="http://schemas.microsoft.com/office/drawing/2014/main" val="836284205"/>
                    </a:ext>
                  </a:extLst>
                </a:gridCol>
              </a:tblGrid>
              <a:tr h="370840">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ダイナミックパッケージ</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手配旅行</a:t>
                      </a:r>
                    </a:p>
                  </a:txBody>
                  <a:tcPr/>
                </a:tc>
                <a:extLst>
                  <a:ext uri="{0D108BD9-81ED-4DB2-BD59-A6C34878D82A}">
                    <a16:rowId xmlns:a16="http://schemas.microsoft.com/office/drawing/2014/main" val="1477030178"/>
                  </a:ext>
                </a:extLst>
              </a:tr>
              <a:tr h="370840">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画面表示</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航空券と宿泊施設の予約が１画面で表示</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航空券と宿泊施設が別々のページ</a:t>
                      </a:r>
                    </a:p>
                  </a:txBody>
                  <a:tcPr/>
                </a:tc>
                <a:extLst>
                  <a:ext uri="{0D108BD9-81ED-4DB2-BD59-A6C34878D82A}">
                    <a16:rowId xmlns:a16="http://schemas.microsoft.com/office/drawing/2014/main" val="1280255492"/>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価格</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飛行機と宿の総額（セット割引がある）</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個別料金の合計</a:t>
                      </a:r>
                    </a:p>
                  </a:txBody>
                  <a:tcPr/>
                </a:tc>
                <a:extLst>
                  <a:ext uri="{0D108BD9-81ED-4DB2-BD59-A6C34878D82A}">
                    <a16:rowId xmlns:a16="http://schemas.microsoft.com/office/drawing/2014/main" val="2614905828"/>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旅行条件書</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「ダイナミックパッケージ」「パッケージツアー」等の記載あり</a:t>
                      </a: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rPr>
                        <a:t>なし</a:t>
                      </a:r>
                    </a:p>
                  </a:txBody>
                  <a:tcPr/>
                </a:tc>
                <a:extLst>
                  <a:ext uri="{0D108BD9-81ED-4DB2-BD59-A6C34878D82A}">
                    <a16:rowId xmlns:a16="http://schemas.microsoft.com/office/drawing/2014/main" val="1053683335"/>
                  </a:ext>
                </a:extLst>
              </a:tr>
            </a:tbl>
          </a:graphicData>
        </a:graphic>
      </p:graphicFrame>
      <p:sp>
        <p:nvSpPr>
          <p:cNvPr id="5" name="正方形/長方形 4">
            <a:extLst>
              <a:ext uri="{FF2B5EF4-FFF2-40B4-BE49-F238E27FC236}">
                <a16:creationId xmlns:a16="http://schemas.microsoft.com/office/drawing/2014/main" id="{0A43D1D9-9411-F4C3-C7A3-572D87CA7451}"/>
              </a:ext>
            </a:extLst>
          </p:cNvPr>
          <p:cNvSpPr/>
          <p:nvPr/>
        </p:nvSpPr>
        <p:spPr>
          <a:xfrm>
            <a:off x="533033" y="950631"/>
            <a:ext cx="543739" cy="307777"/>
          </a:xfrm>
          <a:prstGeom prst="rect">
            <a:avLst/>
          </a:prstGeom>
          <a:noFill/>
        </p:spPr>
        <p:txBody>
          <a:bodyPr wrap="none" lIns="91440" tIns="45720" rIns="91440" bIns="45720">
            <a:spAutoFit/>
          </a:bodyPr>
          <a:lstStyle/>
          <a:p>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違い</a:t>
            </a:r>
          </a:p>
        </p:txBody>
      </p:sp>
      <p:sp>
        <p:nvSpPr>
          <p:cNvPr id="6" name="正方形/長方形 5">
            <a:extLst>
              <a:ext uri="{FF2B5EF4-FFF2-40B4-BE49-F238E27FC236}">
                <a16:creationId xmlns:a16="http://schemas.microsoft.com/office/drawing/2014/main" id="{F0E7CDC8-5AB3-49AF-E626-F197ECC0AAFB}"/>
              </a:ext>
            </a:extLst>
          </p:cNvPr>
          <p:cNvSpPr/>
          <p:nvPr/>
        </p:nvSpPr>
        <p:spPr>
          <a:xfrm>
            <a:off x="559308" y="4508382"/>
            <a:ext cx="896399" cy="307777"/>
          </a:xfrm>
          <a:prstGeom prst="rect">
            <a:avLst/>
          </a:prstGeom>
          <a:noFill/>
        </p:spPr>
        <p:txBody>
          <a:bodyPr wrap="none" lIns="91440" tIns="45720" rIns="91440" bIns="45720">
            <a:spAutoFit/>
          </a:bodyPr>
          <a:lstStyle/>
          <a:p>
            <a:r>
              <a:rPr lang="ja-JP" altLang="en-US" sz="1400" b="0" cap="none" spc="0" dirty="0">
                <a:ln w="0"/>
                <a:solidFill>
                  <a:schemeClr val="tx1"/>
                </a:solidFill>
                <a:latin typeface="BIZ UDPゴシック" panose="020B0400000000000000" pitchFamily="50" charset="-128"/>
                <a:ea typeface="BIZ UDPゴシック" panose="020B0400000000000000" pitchFamily="50" charset="-128"/>
              </a:rPr>
              <a:t>見分け方</a:t>
            </a:r>
          </a:p>
        </p:txBody>
      </p:sp>
      <p:sp>
        <p:nvSpPr>
          <p:cNvPr id="7" name="正方形/長方形 6">
            <a:extLst>
              <a:ext uri="{FF2B5EF4-FFF2-40B4-BE49-F238E27FC236}">
                <a16:creationId xmlns:a16="http://schemas.microsoft.com/office/drawing/2014/main" id="{C3787C82-9370-F596-E91D-EF84DDC8BBD1}"/>
              </a:ext>
            </a:extLst>
          </p:cNvPr>
          <p:cNvSpPr/>
          <p:nvPr/>
        </p:nvSpPr>
        <p:spPr>
          <a:xfrm>
            <a:off x="6683504" y="6496367"/>
            <a:ext cx="3621640" cy="276999"/>
          </a:xfrm>
          <a:prstGeom prst="rect">
            <a:avLst/>
          </a:prstGeom>
          <a:noFill/>
        </p:spPr>
        <p:txBody>
          <a:bodyPr wrap="square" lIns="91440" tIns="45720" rIns="91440" bIns="45720">
            <a:spAutoFit/>
          </a:bodyPr>
          <a:lstStyle/>
          <a:p>
            <a:pPr>
              <a:spcAft>
                <a:spcPts val="600"/>
              </a:spcAft>
            </a:pPr>
            <a:r>
              <a:rPr kumimoji="1" lang="en-US" altLang="ja-JP" sz="1200" b="0" i="0" kern="1200" dirty="0">
                <a:solidFill>
                  <a:schemeClr val="tx1"/>
                </a:solidFill>
                <a:effectLst/>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全てのサイトに当てはまるわけではありません。</a:t>
            </a:r>
            <a:endParaRPr lang="ja-JP" altLang="en-US" sz="1200" b="0" cap="none" spc="0" dirty="0">
              <a:ln w="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7607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フリーフォーム: 図形 21">
            <a:extLst>
              <a:ext uri="{FF2B5EF4-FFF2-40B4-BE49-F238E27FC236}">
                <a16:creationId xmlns:a16="http://schemas.microsoft.com/office/drawing/2014/main" id="{2926EF47-90DE-E4E5-25DE-FAB872294842}"/>
              </a:ext>
            </a:extLst>
          </p:cNvPr>
          <p:cNvSpPr/>
          <p:nvPr/>
        </p:nvSpPr>
        <p:spPr>
          <a:xfrm>
            <a:off x="6935337" y="1803779"/>
            <a:ext cx="3311096" cy="3398293"/>
          </a:xfrm>
          <a:custGeom>
            <a:avLst/>
            <a:gdLst>
              <a:gd name="connsiteX0" fmla="*/ 1351128 w 3311096"/>
              <a:gd name="connsiteY0" fmla="*/ 3398293 h 3398293"/>
              <a:gd name="connsiteX1" fmla="*/ 1351128 w 3311096"/>
              <a:gd name="connsiteY1" fmla="*/ 3398293 h 3398293"/>
              <a:gd name="connsiteX2" fmla="*/ 1009934 w 3311096"/>
              <a:gd name="connsiteY2" fmla="*/ 3275463 h 3398293"/>
              <a:gd name="connsiteX3" fmla="*/ 382137 w 3311096"/>
              <a:gd name="connsiteY3" fmla="*/ 3098042 h 3398293"/>
              <a:gd name="connsiteX4" fmla="*/ 313898 w 3311096"/>
              <a:gd name="connsiteY4" fmla="*/ 3057099 h 3398293"/>
              <a:gd name="connsiteX5" fmla="*/ 232012 w 3311096"/>
              <a:gd name="connsiteY5" fmla="*/ 2797791 h 3398293"/>
              <a:gd name="connsiteX6" fmla="*/ 218364 w 3311096"/>
              <a:gd name="connsiteY6" fmla="*/ 2060812 h 3398293"/>
              <a:gd name="connsiteX7" fmla="*/ 204716 w 3311096"/>
              <a:gd name="connsiteY7" fmla="*/ 1897039 h 3398293"/>
              <a:gd name="connsiteX8" fmla="*/ 54591 w 3311096"/>
              <a:gd name="connsiteY8" fmla="*/ 1514902 h 3398293"/>
              <a:gd name="connsiteX9" fmla="*/ 0 w 3311096"/>
              <a:gd name="connsiteY9" fmla="*/ 1351129 h 3398293"/>
              <a:gd name="connsiteX10" fmla="*/ 40943 w 3311096"/>
              <a:gd name="connsiteY10" fmla="*/ 914400 h 3398293"/>
              <a:gd name="connsiteX11" fmla="*/ 163773 w 3311096"/>
              <a:gd name="connsiteY11" fmla="*/ 723332 h 3398293"/>
              <a:gd name="connsiteX12" fmla="*/ 218364 w 3311096"/>
              <a:gd name="connsiteY12" fmla="*/ 614150 h 3398293"/>
              <a:gd name="connsiteX13" fmla="*/ 341194 w 3311096"/>
              <a:gd name="connsiteY13" fmla="*/ 518615 h 3398293"/>
              <a:gd name="connsiteX14" fmla="*/ 491319 w 3311096"/>
              <a:gd name="connsiteY14" fmla="*/ 354842 h 3398293"/>
              <a:gd name="connsiteX15" fmla="*/ 668740 w 3311096"/>
              <a:gd name="connsiteY15" fmla="*/ 259308 h 3398293"/>
              <a:gd name="connsiteX16" fmla="*/ 736979 w 3311096"/>
              <a:gd name="connsiteY16" fmla="*/ 245660 h 3398293"/>
              <a:gd name="connsiteX17" fmla="*/ 1064525 w 3311096"/>
              <a:gd name="connsiteY17" fmla="*/ 218365 h 3398293"/>
              <a:gd name="connsiteX18" fmla="*/ 1187355 w 3311096"/>
              <a:gd name="connsiteY18" fmla="*/ 204717 h 3398293"/>
              <a:gd name="connsiteX19" fmla="*/ 1378424 w 3311096"/>
              <a:gd name="connsiteY19" fmla="*/ 136478 h 3398293"/>
              <a:gd name="connsiteX20" fmla="*/ 1569492 w 3311096"/>
              <a:gd name="connsiteY20" fmla="*/ 54591 h 3398293"/>
              <a:gd name="connsiteX21" fmla="*/ 1719618 w 3311096"/>
              <a:gd name="connsiteY21" fmla="*/ 0 h 3398293"/>
              <a:gd name="connsiteX22" fmla="*/ 2088107 w 3311096"/>
              <a:gd name="connsiteY22" fmla="*/ 13648 h 3398293"/>
              <a:gd name="connsiteX23" fmla="*/ 2388358 w 3311096"/>
              <a:gd name="connsiteY23" fmla="*/ 122830 h 3398293"/>
              <a:gd name="connsiteX24" fmla="*/ 2579427 w 3311096"/>
              <a:gd name="connsiteY24" fmla="*/ 191069 h 3398293"/>
              <a:gd name="connsiteX25" fmla="*/ 3098042 w 3311096"/>
              <a:gd name="connsiteY25" fmla="*/ 586854 h 3398293"/>
              <a:gd name="connsiteX26" fmla="*/ 3193576 w 3311096"/>
              <a:gd name="connsiteY26" fmla="*/ 709684 h 3398293"/>
              <a:gd name="connsiteX27" fmla="*/ 3261815 w 3311096"/>
              <a:gd name="connsiteY27" fmla="*/ 900753 h 3398293"/>
              <a:gd name="connsiteX28" fmla="*/ 3289110 w 3311096"/>
              <a:gd name="connsiteY28" fmla="*/ 2019869 h 3398293"/>
              <a:gd name="connsiteX29" fmla="*/ 3275463 w 3311096"/>
              <a:gd name="connsiteY29" fmla="*/ 2210938 h 3398293"/>
              <a:gd name="connsiteX30" fmla="*/ 3248167 w 3311096"/>
              <a:gd name="connsiteY30" fmla="*/ 2879678 h 3398293"/>
              <a:gd name="connsiteX31" fmla="*/ 2934269 w 3311096"/>
              <a:gd name="connsiteY31" fmla="*/ 3179929 h 3398293"/>
              <a:gd name="connsiteX32" fmla="*/ 2497540 w 3311096"/>
              <a:gd name="connsiteY32" fmla="*/ 3316406 h 3398293"/>
              <a:gd name="connsiteX33" fmla="*/ 2265528 w 3311096"/>
              <a:gd name="connsiteY33" fmla="*/ 3343702 h 3398293"/>
              <a:gd name="connsiteX34" fmla="*/ 2129051 w 3311096"/>
              <a:gd name="connsiteY34" fmla="*/ 3370997 h 3398293"/>
              <a:gd name="connsiteX35" fmla="*/ 1351128 w 3311096"/>
              <a:gd name="connsiteY35" fmla="*/ 3398293 h 339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1096" h="3398293">
                <a:moveTo>
                  <a:pt x="1351128" y="3398293"/>
                </a:moveTo>
                <a:lnTo>
                  <a:pt x="1351128" y="3398293"/>
                </a:lnTo>
                <a:cubicBezTo>
                  <a:pt x="1237397" y="3357350"/>
                  <a:pt x="1124827" y="3313024"/>
                  <a:pt x="1009934" y="3275463"/>
                </a:cubicBezTo>
                <a:cubicBezTo>
                  <a:pt x="773897" y="3198297"/>
                  <a:pt x="613136" y="3158831"/>
                  <a:pt x="382137" y="3098042"/>
                </a:cubicBezTo>
                <a:cubicBezTo>
                  <a:pt x="359391" y="3084394"/>
                  <a:pt x="332655" y="3075856"/>
                  <a:pt x="313898" y="3057099"/>
                </a:cubicBezTo>
                <a:cubicBezTo>
                  <a:pt x="234096" y="2977297"/>
                  <a:pt x="249740" y="2913022"/>
                  <a:pt x="232012" y="2797791"/>
                </a:cubicBezTo>
                <a:cubicBezTo>
                  <a:pt x="227463" y="2552131"/>
                  <a:pt x="225806" y="2306401"/>
                  <a:pt x="218364" y="2060812"/>
                </a:cubicBezTo>
                <a:cubicBezTo>
                  <a:pt x="216705" y="2006057"/>
                  <a:pt x="215061" y="1950834"/>
                  <a:pt x="204716" y="1897039"/>
                </a:cubicBezTo>
                <a:cubicBezTo>
                  <a:pt x="160081" y="1664936"/>
                  <a:pt x="148016" y="1735724"/>
                  <a:pt x="54591" y="1514902"/>
                </a:cubicBezTo>
                <a:cubicBezTo>
                  <a:pt x="32170" y="1461906"/>
                  <a:pt x="18197" y="1405720"/>
                  <a:pt x="0" y="1351129"/>
                </a:cubicBezTo>
                <a:cubicBezTo>
                  <a:pt x="13648" y="1205553"/>
                  <a:pt x="15739" y="1058426"/>
                  <a:pt x="40943" y="914400"/>
                </a:cubicBezTo>
                <a:cubicBezTo>
                  <a:pt x="57707" y="818604"/>
                  <a:pt x="116391" y="797037"/>
                  <a:pt x="163773" y="723332"/>
                </a:cubicBezTo>
                <a:cubicBezTo>
                  <a:pt x="185776" y="689105"/>
                  <a:pt x="191715" y="644899"/>
                  <a:pt x="218364" y="614150"/>
                </a:cubicBezTo>
                <a:cubicBezTo>
                  <a:pt x="252335" y="574953"/>
                  <a:pt x="303353" y="554091"/>
                  <a:pt x="341194" y="518615"/>
                </a:cubicBezTo>
                <a:cubicBezTo>
                  <a:pt x="378983" y="483188"/>
                  <a:pt x="442280" y="394073"/>
                  <a:pt x="491319" y="354842"/>
                </a:cubicBezTo>
                <a:cubicBezTo>
                  <a:pt x="546113" y="311007"/>
                  <a:pt x="602111" y="281518"/>
                  <a:pt x="668740" y="259308"/>
                </a:cubicBezTo>
                <a:cubicBezTo>
                  <a:pt x="690746" y="251973"/>
                  <a:pt x="713905" y="248047"/>
                  <a:pt x="736979" y="245660"/>
                </a:cubicBezTo>
                <a:cubicBezTo>
                  <a:pt x="845958" y="234386"/>
                  <a:pt x="955415" y="228284"/>
                  <a:pt x="1064525" y="218365"/>
                </a:cubicBezTo>
                <a:cubicBezTo>
                  <a:pt x="1105551" y="214635"/>
                  <a:pt x="1146412" y="209266"/>
                  <a:pt x="1187355" y="204717"/>
                </a:cubicBezTo>
                <a:cubicBezTo>
                  <a:pt x="1260766" y="180246"/>
                  <a:pt x="1303566" y="167102"/>
                  <a:pt x="1378424" y="136478"/>
                </a:cubicBezTo>
                <a:cubicBezTo>
                  <a:pt x="1442557" y="110242"/>
                  <a:pt x="1505156" y="80325"/>
                  <a:pt x="1569492" y="54591"/>
                </a:cubicBezTo>
                <a:cubicBezTo>
                  <a:pt x="1618931" y="34815"/>
                  <a:pt x="1669576" y="18197"/>
                  <a:pt x="1719618" y="0"/>
                </a:cubicBezTo>
                <a:cubicBezTo>
                  <a:pt x="1842448" y="4549"/>
                  <a:pt x="1965642" y="3151"/>
                  <a:pt x="2088107" y="13648"/>
                </a:cubicBezTo>
                <a:cubicBezTo>
                  <a:pt x="2184351" y="21898"/>
                  <a:pt x="2310873" y="92389"/>
                  <a:pt x="2388358" y="122830"/>
                </a:cubicBezTo>
                <a:cubicBezTo>
                  <a:pt x="2451304" y="147559"/>
                  <a:pt x="2520390" y="158078"/>
                  <a:pt x="2579427" y="191069"/>
                </a:cubicBezTo>
                <a:cubicBezTo>
                  <a:pt x="2704034" y="260702"/>
                  <a:pt x="2993251" y="486255"/>
                  <a:pt x="3098042" y="586854"/>
                </a:cubicBezTo>
                <a:cubicBezTo>
                  <a:pt x="3135460" y="622775"/>
                  <a:pt x="3161731" y="668741"/>
                  <a:pt x="3193576" y="709684"/>
                </a:cubicBezTo>
                <a:cubicBezTo>
                  <a:pt x="3216322" y="773374"/>
                  <a:pt x="3246325" y="834921"/>
                  <a:pt x="3261815" y="900753"/>
                </a:cubicBezTo>
                <a:cubicBezTo>
                  <a:pt x="3346535" y="1260815"/>
                  <a:pt x="3298317" y="1669987"/>
                  <a:pt x="3289110" y="2019869"/>
                </a:cubicBezTo>
                <a:cubicBezTo>
                  <a:pt x="3287430" y="2083699"/>
                  <a:pt x="3278500" y="2147158"/>
                  <a:pt x="3275463" y="2210938"/>
                </a:cubicBezTo>
                <a:cubicBezTo>
                  <a:pt x="3264851" y="2433784"/>
                  <a:pt x="3294668" y="2661479"/>
                  <a:pt x="3248167" y="2879678"/>
                </a:cubicBezTo>
                <a:cubicBezTo>
                  <a:pt x="3237853" y="2928073"/>
                  <a:pt x="2974700" y="3157018"/>
                  <a:pt x="2934269" y="3179929"/>
                </a:cubicBezTo>
                <a:cubicBezTo>
                  <a:pt x="2811102" y="3249724"/>
                  <a:pt x="2638704" y="3293637"/>
                  <a:pt x="2497540" y="3316406"/>
                </a:cubicBezTo>
                <a:cubicBezTo>
                  <a:pt x="2420663" y="3328806"/>
                  <a:pt x="2342558" y="3332290"/>
                  <a:pt x="2265528" y="3343702"/>
                </a:cubicBezTo>
                <a:cubicBezTo>
                  <a:pt x="2219636" y="3350501"/>
                  <a:pt x="2175384" y="3368641"/>
                  <a:pt x="2129051" y="3370997"/>
                </a:cubicBezTo>
                <a:cubicBezTo>
                  <a:pt x="1849685" y="3385202"/>
                  <a:pt x="1480782" y="3393744"/>
                  <a:pt x="1351128" y="3398293"/>
                </a:cubicBezTo>
                <a:close/>
              </a:path>
            </a:pathLst>
          </a:custGeom>
          <a:solidFill>
            <a:srgbClr val="D3F5F6"/>
          </a:solidFill>
          <a:ln>
            <a:no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0" name="フリーフォーム: 図形 19">
            <a:extLst>
              <a:ext uri="{FF2B5EF4-FFF2-40B4-BE49-F238E27FC236}">
                <a16:creationId xmlns:a16="http://schemas.microsoft.com/office/drawing/2014/main" id="{C0D7EFCE-BF31-B382-90B1-BA4518108833}"/>
              </a:ext>
            </a:extLst>
          </p:cNvPr>
          <p:cNvSpPr/>
          <p:nvPr/>
        </p:nvSpPr>
        <p:spPr>
          <a:xfrm>
            <a:off x="464024" y="1924334"/>
            <a:ext cx="3311096" cy="3398293"/>
          </a:xfrm>
          <a:custGeom>
            <a:avLst/>
            <a:gdLst>
              <a:gd name="connsiteX0" fmla="*/ 1351128 w 3311096"/>
              <a:gd name="connsiteY0" fmla="*/ 3398293 h 3398293"/>
              <a:gd name="connsiteX1" fmla="*/ 1351128 w 3311096"/>
              <a:gd name="connsiteY1" fmla="*/ 3398293 h 3398293"/>
              <a:gd name="connsiteX2" fmla="*/ 1009934 w 3311096"/>
              <a:gd name="connsiteY2" fmla="*/ 3275463 h 3398293"/>
              <a:gd name="connsiteX3" fmla="*/ 382137 w 3311096"/>
              <a:gd name="connsiteY3" fmla="*/ 3098042 h 3398293"/>
              <a:gd name="connsiteX4" fmla="*/ 313898 w 3311096"/>
              <a:gd name="connsiteY4" fmla="*/ 3057099 h 3398293"/>
              <a:gd name="connsiteX5" fmla="*/ 232012 w 3311096"/>
              <a:gd name="connsiteY5" fmla="*/ 2797791 h 3398293"/>
              <a:gd name="connsiteX6" fmla="*/ 218364 w 3311096"/>
              <a:gd name="connsiteY6" fmla="*/ 2060812 h 3398293"/>
              <a:gd name="connsiteX7" fmla="*/ 204716 w 3311096"/>
              <a:gd name="connsiteY7" fmla="*/ 1897039 h 3398293"/>
              <a:gd name="connsiteX8" fmla="*/ 54591 w 3311096"/>
              <a:gd name="connsiteY8" fmla="*/ 1514902 h 3398293"/>
              <a:gd name="connsiteX9" fmla="*/ 0 w 3311096"/>
              <a:gd name="connsiteY9" fmla="*/ 1351129 h 3398293"/>
              <a:gd name="connsiteX10" fmla="*/ 40943 w 3311096"/>
              <a:gd name="connsiteY10" fmla="*/ 914400 h 3398293"/>
              <a:gd name="connsiteX11" fmla="*/ 163773 w 3311096"/>
              <a:gd name="connsiteY11" fmla="*/ 723332 h 3398293"/>
              <a:gd name="connsiteX12" fmla="*/ 218364 w 3311096"/>
              <a:gd name="connsiteY12" fmla="*/ 614150 h 3398293"/>
              <a:gd name="connsiteX13" fmla="*/ 341194 w 3311096"/>
              <a:gd name="connsiteY13" fmla="*/ 518615 h 3398293"/>
              <a:gd name="connsiteX14" fmla="*/ 491319 w 3311096"/>
              <a:gd name="connsiteY14" fmla="*/ 354842 h 3398293"/>
              <a:gd name="connsiteX15" fmla="*/ 668740 w 3311096"/>
              <a:gd name="connsiteY15" fmla="*/ 259308 h 3398293"/>
              <a:gd name="connsiteX16" fmla="*/ 736979 w 3311096"/>
              <a:gd name="connsiteY16" fmla="*/ 245660 h 3398293"/>
              <a:gd name="connsiteX17" fmla="*/ 1064525 w 3311096"/>
              <a:gd name="connsiteY17" fmla="*/ 218365 h 3398293"/>
              <a:gd name="connsiteX18" fmla="*/ 1187355 w 3311096"/>
              <a:gd name="connsiteY18" fmla="*/ 204717 h 3398293"/>
              <a:gd name="connsiteX19" fmla="*/ 1378424 w 3311096"/>
              <a:gd name="connsiteY19" fmla="*/ 136478 h 3398293"/>
              <a:gd name="connsiteX20" fmla="*/ 1569492 w 3311096"/>
              <a:gd name="connsiteY20" fmla="*/ 54591 h 3398293"/>
              <a:gd name="connsiteX21" fmla="*/ 1719618 w 3311096"/>
              <a:gd name="connsiteY21" fmla="*/ 0 h 3398293"/>
              <a:gd name="connsiteX22" fmla="*/ 2088107 w 3311096"/>
              <a:gd name="connsiteY22" fmla="*/ 13648 h 3398293"/>
              <a:gd name="connsiteX23" fmla="*/ 2388358 w 3311096"/>
              <a:gd name="connsiteY23" fmla="*/ 122830 h 3398293"/>
              <a:gd name="connsiteX24" fmla="*/ 2579427 w 3311096"/>
              <a:gd name="connsiteY24" fmla="*/ 191069 h 3398293"/>
              <a:gd name="connsiteX25" fmla="*/ 3098042 w 3311096"/>
              <a:gd name="connsiteY25" fmla="*/ 586854 h 3398293"/>
              <a:gd name="connsiteX26" fmla="*/ 3193576 w 3311096"/>
              <a:gd name="connsiteY26" fmla="*/ 709684 h 3398293"/>
              <a:gd name="connsiteX27" fmla="*/ 3261815 w 3311096"/>
              <a:gd name="connsiteY27" fmla="*/ 900753 h 3398293"/>
              <a:gd name="connsiteX28" fmla="*/ 3289110 w 3311096"/>
              <a:gd name="connsiteY28" fmla="*/ 2019869 h 3398293"/>
              <a:gd name="connsiteX29" fmla="*/ 3275463 w 3311096"/>
              <a:gd name="connsiteY29" fmla="*/ 2210938 h 3398293"/>
              <a:gd name="connsiteX30" fmla="*/ 3248167 w 3311096"/>
              <a:gd name="connsiteY30" fmla="*/ 2879678 h 3398293"/>
              <a:gd name="connsiteX31" fmla="*/ 2934269 w 3311096"/>
              <a:gd name="connsiteY31" fmla="*/ 3179929 h 3398293"/>
              <a:gd name="connsiteX32" fmla="*/ 2497540 w 3311096"/>
              <a:gd name="connsiteY32" fmla="*/ 3316406 h 3398293"/>
              <a:gd name="connsiteX33" fmla="*/ 2265528 w 3311096"/>
              <a:gd name="connsiteY33" fmla="*/ 3343702 h 3398293"/>
              <a:gd name="connsiteX34" fmla="*/ 2129051 w 3311096"/>
              <a:gd name="connsiteY34" fmla="*/ 3370997 h 3398293"/>
              <a:gd name="connsiteX35" fmla="*/ 1351128 w 3311096"/>
              <a:gd name="connsiteY35" fmla="*/ 3398293 h 339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1096" h="3398293">
                <a:moveTo>
                  <a:pt x="1351128" y="3398293"/>
                </a:moveTo>
                <a:lnTo>
                  <a:pt x="1351128" y="3398293"/>
                </a:lnTo>
                <a:cubicBezTo>
                  <a:pt x="1237397" y="3357350"/>
                  <a:pt x="1124827" y="3313024"/>
                  <a:pt x="1009934" y="3275463"/>
                </a:cubicBezTo>
                <a:cubicBezTo>
                  <a:pt x="773897" y="3198297"/>
                  <a:pt x="613136" y="3158831"/>
                  <a:pt x="382137" y="3098042"/>
                </a:cubicBezTo>
                <a:cubicBezTo>
                  <a:pt x="359391" y="3084394"/>
                  <a:pt x="332655" y="3075856"/>
                  <a:pt x="313898" y="3057099"/>
                </a:cubicBezTo>
                <a:cubicBezTo>
                  <a:pt x="234096" y="2977297"/>
                  <a:pt x="249740" y="2913022"/>
                  <a:pt x="232012" y="2797791"/>
                </a:cubicBezTo>
                <a:cubicBezTo>
                  <a:pt x="227463" y="2552131"/>
                  <a:pt x="225806" y="2306401"/>
                  <a:pt x="218364" y="2060812"/>
                </a:cubicBezTo>
                <a:cubicBezTo>
                  <a:pt x="216705" y="2006057"/>
                  <a:pt x="215061" y="1950834"/>
                  <a:pt x="204716" y="1897039"/>
                </a:cubicBezTo>
                <a:cubicBezTo>
                  <a:pt x="160081" y="1664936"/>
                  <a:pt x="148016" y="1735724"/>
                  <a:pt x="54591" y="1514902"/>
                </a:cubicBezTo>
                <a:cubicBezTo>
                  <a:pt x="32170" y="1461906"/>
                  <a:pt x="18197" y="1405720"/>
                  <a:pt x="0" y="1351129"/>
                </a:cubicBezTo>
                <a:cubicBezTo>
                  <a:pt x="13648" y="1205553"/>
                  <a:pt x="15739" y="1058426"/>
                  <a:pt x="40943" y="914400"/>
                </a:cubicBezTo>
                <a:cubicBezTo>
                  <a:pt x="57707" y="818604"/>
                  <a:pt x="116391" y="797037"/>
                  <a:pt x="163773" y="723332"/>
                </a:cubicBezTo>
                <a:cubicBezTo>
                  <a:pt x="185776" y="689105"/>
                  <a:pt x="191715" y="644899"/>
                  <a:pt x="218364" y="614150"/>
                </a:cubicBezTo>
                <a:cubicBezTo>
                  <a:pt x="252335" y="574953"/>
                  <a:pt x="303353" y="554091"/>
                  <a:pt x="341194" y="518615"/>
                </a:cubicBezTo>
                <a:cubicBezTo>
                  <a:pt x="378983" y="483188"/>
                  <a:pt x="442280" y="394073"/>
                  <a:pt x="491319" y="354842"/>
                </a:cubicBezTo>
                <a:cubicBezTo>
                  <a:pt x="546113" y="311007"/>
                  <a:pt x="602111" y="281518"/>
                  <a:pt x="668740" y="259308"/>
                </a:cubicBezTo>
                <a:cubicBezTo>
                  <a:pt x="690746" y="251973"/>
                  <a:pt x="713905" y="248047"/>
                  <a:pt x="736979" y="245660"/>
                </a:cubicBezTo>
                <a:cubicBezTo>
                  <a:pt x="845958" y="234386"/>
                  <a:pt x="955415" y="228284"/>
                  <a:pt x="1064525" y="218365"/>
                </a:cubicBezTo>
                <a:cubicBezTo>
                  <a:pt x="1105551" y="214635"/>
                  <a:pt x="1146412" y="209266"/>
                  <a:pt x="1187355" y="204717"/>
                </a:cubicBezTo>
                <a:cubicBezTo>
                  <a:pt x="1260766" y="180246"/>
                  <a:pt x="1303566" y="167102"/>
                  <a:pt x="1378424" y="136478"/>
                </a:cubicBezTo>
                <a:cubicBezTo>
                  <a:pt x="1442557" y="110242"/>
                  <a:pt x="1505156" y="80325"/>
                  <a:pt x="1569492" y="54591"/>
                </a:cubicBezTo>
                <a:cubicBezTo>
                  <a:pt x="1618931" y="34815"/>
                  <a:pt x="1669576" y="18197"/>
                  <a:pt x="1719618" y="0"/>
                </a:cubicBezTo>
                <a:cubicBezTo>
                  <a:pt x="1842448" y="4549"/>
                  <a:pt x="1965642" y="3151"/>
                  <a:pt x="2088107" y="13648"/>
                </a:cubicBezTo>
                <a:cubicBezTo>
                  <a:pt x="2184351" y="21898"/>
                  <a:pt x="2310873" y="92389"/>
                  <a:pt x="2388358" y="122830"/>
                </a:cubicBezTo>
                <a:cubicBezTo>
                  <a:pt x="2451304" y="147559"/>
                  <a:pt x="2520390" y="158078"/>
                  <a:pt x="2579427" y="191069"/>
                </a:cubicBezTo>
                <a:cubicBezTo>
                  <a:pt x="2704034" y="260702"/>
                  <a:pt x="2993251" y="486255"/>
                  <a:pt x="3098042" y="586854"/>
                </a:cubicBezTo>
                <a:cubicBezTo>
                  <a:pt x="3135460" y="622775"/>
                  <a:pt x="3161731" y="668741"/>
                  <a:pt x="3193576" y="709684"/>
                </a:cubicBezTo>
                <a:cubicBezTo>
                  <a:pt x="3216322" y="773374"/>
                  <a:pt x="3246325" y="834921"/>
                  <a:pt x="3261815" y="900753"/>
                </a:cubicBezTo>
                <a:cubicBezTo>
                  <a:pt x="3346535" y="1260815"/>
                  <a:pt x="3298317" y="1669987"/>
                  <a:pt x="3289110" y="2019869"/>
                </a:cubicBezTo>
                <a:cubicBezTo>
                  <a:pt x="3287430" y="2083699"/>
                  <a:pt x="3278500" y="2147158"/>
                  <a:pt x="3275463" y="2210938"/>
                </a:cubicBezTo>
                <a:cubicBezTo>
                  <a:pt x="3264851" y="2433784"/>
                  <a:pt x="3294668" y="2661479"/>
                  <a:pt x="3248167" y="2879678"/>
                </a:cubicBezTo>
                <a:cubicBezTo>
                  <a:pt x="3237853" y="2928073"/>
                  <a:pt x="2974700" y="3157018"/>
                  <a:pt x="2934269" y="3179929"/>
                </a:cubicBezTo>
                <a:cubicBezTo>
                  <a:pt x="2811102" y="3249724"/>
                  <a:pt x="2638704" y="3293637"/>
                  <a:pt x="2497540" y="3316406"/>
                </a:cubicBezTo>
                <a:cubicBezTo>
                  <a:pt x="2420663" y="3328806"/>
                  <a:pt x="2342558" y="3332290"/>
                  <a:pt x="2265528" y="3343702"/>
                </a:cubicBezTo>
                <a:cubicBezTo>
                  <a:pt x="2219636" y="3350501"/>
                  <a:pt x="2175384" y="3368641"/>
                  <a:pt x="2129051" y="3370997"/>
                </a:cubicBezTo>
                <a:cubicBezTo>
                  <a:pt x="1849685" y="3385202"/>
                  <a:pt x="1480782" y="3393744"/>
                  <a:pt x="1351128" y="3398293"/>
                </a:cubicBezTo>
                <a:close/>
              </a:path>
            </a:pathLst>
          </a:custGeom>
          <a:solidFill>
            <a:srgbClr val="D3F5F6"/>
          </a:solidFill>
          <a:ln>
            <a:no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A046BA9C-EFD8-A88B-89FE-4E4E244E5B90}"/>
              </a:ext>
            </a:extLst>
          </p:cNvPr>
          <p:cNvSpPr/>
          <p:nvPr/>
        </p:nvSpPr>
        <p:spPr>
          <a:xfrm rot="20552390">
            <a:off x="6078347" y="1616708"/>
            <a:ext cx="1334779" cy="1903330"/>
          </a:xfrm>
          <a:prstGeom prst="rect">
            <a:avLst/>
          </a:prstGeom>
          <a:solidFill>
            <a:schemeClr val="bg1"/>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rgbClr val="FF0000"/>
                </a:solidFill>
                <a:latin typeface="BIZ UDPゴシック" panose="020B0400000000000000" pitchFamily="50" charset="-128"/>
                <a:ea typeface="BIZ UDPゴシック" panose="020B0400000000000000" pitchFamily="50" charset="-128"/>
              </a:rPr>
              <a:t>□□□</a:t>
            </a:r>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050" dirty="0">
                <a:solidFill>
                  <a:srgbClr val="FF0000"/>
                </a:solidFill>
                <a:latin typeface="BIZ UDPゴシック" panose="020B0400000000000000" pitchFamily="50" charset="-128"/>
                <a:ea typeface="BIZ UDPゴシック" panose="020B0400000000000000" pitchFamily="50" charset="-128"/>
              </a:rPr>
              <a:t>□□</a:t>
            </a: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〇〇温泉</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宿泊申込</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　〇月〇日～</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　　　　〇月〇日</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　大人２名</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lumMod val="85000"/>
                    <a:lumOff val="15000"/>
                  </a:schemeClr>
                </a:solidFill>
                <a:latin typeface="BIZ UDPゴシック" panose="020B0400000000000000" pitchFamily="50" charset="-128"/>
                <a:ea typeface="BIZ UDPゴシック" panose="020B0400000000000000" pitchFamily="50" charset="-128"/>
              </a:rPr>
              <a:t>　子ども２名</a:t>
            </a:r>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2B441925-1C9E-4AAB-1A08-A537A775DFE1}"/>
              </a:ext>
            </a:extLst>
          </p:cNvPr>
          <p:cNvSpPr/>
          <p:nvPr/>
        </p:nvSpPr>
        <p:spPr>
          <a:xfrm>
            <a:off x="3220872" y="5925893"/>
            <a:ext cx="4435522" cy="829749"/>
          </a:xfrm>
          <a:prstGeom prst="roundRect">
            <a:avLst>
              <a:gd name="adj" fmla="val 30496"/>
            </a:avLst>
          </a:prstGeom>
          <a:solidFill>
            <a:srgbClr val="D3F5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7" name="図 6" descr="部屋, ウィンドウ が含まれている画像&#10;&#10;AI 生成コンテンツは誤りを含む可能性があります。">
            <a:extLst>
              <a:ext uri="{FF2B5EF4-FFF2-40B4-BE49-F238E27FC236}">
                <a16:creationId xmlns:a16="http://schemas.microsoft.com/office/drawing/2014/main" id="{6907DEF7-0406-4F6B-44D5-776DE8EA7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718" y="3466532"/>
            <a:ext cx="2465923" cy="3246986"/>
          </a:xfrm>
          <a:prstGeom prst="rect">
            <a:avLst/>
          </a:prstGeom>
        </p:spPr>
      </p:pic>
      <p:pic>
        <p:nvPicPr>
          <p:cNvPr id="3" name="図 2" descr="アイコン&#10;&#10;AI 生成コンテンツは誤りを含む可能性があります。">
            <a:extLst>
              <a:ext uri="{FF2B5EF4-FFF2-40B4-BE49-F238E27FC236}">
                <a16:creationId xmlns:a16="http://schemas.microsoft.com/office/drawing/2014/main" id="{3AEA01CD-42D5-E84D-72F1-401D18FD9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599" y="5231788"/>
            <a:ext cx="2040086" cy="1987891"/>
          </a:xfrm>
          <a:prstGeom prst="rect">
            <a:avLst/>
          </a:prstGeom>
        </p:spPr>
      </p:pic>
      <p:pic>
        <p:nvPicPr>
          <p:cNvPr id="5" name="図 4">
            <a:extLst>
              <a:ext uri="{FF2B5EF4-FFF2-40B4-BE49-F238E27FC236}">
                <a16:creationId xmlns:a16="http://schemas.microsoft.com/office/drawing/2014/main" id="{D0BFA810-FF7A-CC87-A5BE-C0575F4E6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4587" y="2260716"/>
            <a:ext cx="2068793" cy="2619521"/>
          </a:xfrm>
          <a:prstGeom prst="rect">
            <a:avLst/>
          </a:prstGeom>
        </p:spPr>
      </p:pic>
      <p:pic>
        <p:nvPicPr>
          <p:cNvPr id="8" name="図 7" descr="部屋, シャツ が含まれている画像&#10;&#10;AI 生成コンテンツは誤りを含む可能性があります。">
            <a:extLst>
              <a:ext uri="{FF2B5EF4-FFF2-40B4-BE49-F238E27FC236}">
                <a16:creationId xmlns:a16="http://schemas.microsoft.com/office/drawing/2014/main" id="{EA95C52C-7531-CD86-BEAD-55E68A8EA4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78" y="2217315"/>
            <a:ext cx="3029731" cy="3029731"/>
          </a:xfrm>
          <a:prstGeom prst="rect">
            <a:avLst/>
          </a:prstGeom>
        </p:spPr>
      </p:pic>
      <p:sp>
        <p:nvSpPr>
          <p:cNvPr id="2" name="テキスト ボックス 1">
            <a:extLst>
              <a:ext uri="{FF2B5EF4-FFF2-40B4-BE49-F238E27FC236}">
                <a16:creationId xmlns:a16="http://schemas.microsoft.com/office/drawing/2014/main" id="{466FCB43-239F-9E64-CEB9-B191322CBDA9}"/>
              </a:ext>
            </a:extLst>
          </p:cNvPr>
          <p:cNvSpPr txBox="1"/>
          <p:nvPr/>
        </p:nvSpPr>
        <p:spPr>
          <a:xfrm>
            <a:off x="757114" y="1490298"/>
            <a:ext cx="2909771" cy="707245"/>
          </a:xfrm>
          <a:prstGeom prst="rect">
            <a:avLst/>
          </a:prstGeom>
          <a:noFill/>
        </p:spPr>
        <p:txBody>
          <a:bodyPr wrap="none" rtlCol="0">
            <a:spAutoFit/>
          </a:bodyPr>
          <a:lstStyle/>
          <a:p>
            <a:pPr>
              <a:lnSpc>
                <a:spcPct val="120000"/>
              </a:lnSpc>
            </a:pPr>
            <a:r>
              <a:rPr kumimoji="1" lang="ja-JP" altLang="en-US" dirty="0">
                <a:latin typeface="BIZ UDPゴシック" panose="020B0400000000000000" pitchFamily="50" charset="-128"/>
                <a:ea typeface="BIZ UDPゴシック" panose="020B0400000000000000" pitchFamily="50" charset="-128"/>
              </a:rPr>
              <a:t>パンフ・雑誌を見て</a:t>
            </a:r>
            <a:endParaRPr kumimoji="1" lang="en-US" altLang="ja-JP" dirty="0">
              <a:latin typeface="BIZ UDPゴシック" panose="020B0400000000000000" pitchFamily="50" charset="-128"/>
              <a:ea typeface="BIZ UDPゴシック" panose="020B0400000000000000" pitchFamily="50" charset="-128"/>
            </a:endParaRPr>
          </a:p>
          <a:p>
            <a:pPr>
              <a:lnSpc>
                <a:spcPct val="120000"/>
              </a:lnSpc>
            </a:pPr>
            <a:r>
              <a:rPr kumimoji="1" lang="ja-JP" altLang="en-US" dirty="0">
                <a:latin typeface="BIZ UDPゴシック" panose="020B0400000000000000" pitchFamily="50" charset="-128"/>
                <a:ea typeface="BIZ UDPゴシック" panose="020B0400000000000000" pitchFamily="50" charset="-128"/>
              </a:rPr>
              <a:t>旅行会社の窓口で申し込み</a:t>
            </a:r>
          </a:p>
        </p:txBody>
      </p:sp>
      <p:sp>
        <p:nvSpPr>
          <p:cNvPr id="6" name="テキスト ボックス 5">
            <a:extLst>
              <a:ext uri="{FF2B5EF4-FFF2-40B4-BE49-F238E27FC236}">
                <a16:creationId xmlns:a16="http://schemas.microsoft.com/office/drawing/2014/main" id="{452BB6D1-AF44-7177-2294-78305C390446}"/>
              </a:ext>
            </a:extLst>
          </p:cNvPr>
          <p:cNvSpPr txBox="1"/>
          <p:nvPr/>
        </p:nvSpPr>
        <p:spPr>
          <a:xfrm>
            <a:off x="7709532" y="1542286"/>
            <a:ext cx="2321878" cy="707245"/>
          </a:xfrm>
          <a:prstGeom prst="rect">
            <a:avLst/>
          </a:prstGeom>
          <a:noFill/>
        </p:spPr>
        <p:txBody>
          <a:bodyPr wrap="square">
            <a:spAutoFit/>
          </a:bodyPr>
          <a:lstStyle/>
          <a:p>
            <a:pPr>
              <a:lnSpc>
                <a:spcPct val="120000"/>
              </a:lnSpc>
            </a:pPr>
            <a:r>
              <a:rPr kumimoji="1" lang="ja-JP" altLang="en-US" dirty="0">
                <a:latin typeface="BIZ UDPゴシック" panose="020B0400000000000000" pitchFamily="50" charset="-128"/>
                <a:ea typeface="BIZ UDPゴシック" panose="020B0400000000000000" pitchFamily="50" charset="-128"/>
              </a:rPr>
              <a:t>電話やはがきで</a:t>
            </a:r>
            <a:endParaRPr kumimoji="1" lang="en-US" altLang="ja-JP" dirty="0">
              <a:latin typeface="BIZ UDPゴシック" panose="020B0400000000000000" pitchFamily="50" charset="-128"/>
              <a:ea typeface="BIZ UDPゴシック" panose="020B0400000000000000" pitchFamily="50" charset="-128"/>
            </a:endParaRPr>
          </a:p>
          <a:p>
            <a:pPr>
              <a:lnSpc>
                <a:spcPct val="120000"/>
              </a:lnSpc>
            </a:pPr>
            <a:r>
              <a:rPr kumimoji="1" lang="ja-JP" altLang="en-US" dirty="0">
                <a:latin typeface="BIZ UDPゴシック" panose="020B0400000000000000" pitchFamily="50" charset="-128"/>
                <a:ea typeface="BIZ UDPゴシック" panose="020B0400000000000000" pitchFamily="50" charset="-128"/>
              </a:rPr>
              <a:t>直接、宿に宿泊予約</a:t>
            </a:r>
          </a:p>
        </p:txBody>
      </p:sp>
      <p:sp>
        <p:nvSpPr>
          <p:cNvPr id="12" name="テキスト ボックス 11">
            <a:extLst>
              <a:ext uri="{FF2B5EF4-FFF2-40B4-BE49-F238E27FC236}">
                <a16:creationId xmlns:a16="http://schemas.microsoft.com/office/drawing/2014/main" id="{A4D41D24-3D31-169C-072B-5D57A01066CE}"/>
              </a:ext>
            </a:extLst>
          </p:cNvPr>
          <p:cNvSpPr txBox="1"/>
          <p:nvPr/>
        </p:nvSpPr>
        <p:spPr>
          <a:xfrm>
            <a:off x="1563572" y="261717"/>
            <a:ext cx="7561928" cy="646986"/>
          </a:xfrm>
          <a:prstGeom prst="roundRect">
            <a:avLst/>
          </a:prstGeom>
          <a:solidFill>
            <a:schemeClr val="accent3">
              <a:lumMod val="60000"/>
              <a:lumOff val="40000"/>
            </a:schemeClr>
          </a:solidFill>
        </p:spPr>
        <p:txBody>
          <a:bodyPr wrap="square" rtlCol="0">
            <a:spAutoFit/>
          </a:bodyPr>
          <a:lstStyle/>
          <a:p>
            <a:pPr algn="ctr"/>
            <a:r>
              <a:rPr kumimoji="1" lang="ja-JP" altLang="en-US" sz="3200" dirty="0">
                <a:latin typeface="BIZ UDPゴシック" panose="020B0400000000000000" pitchFamily="50" charset="-128"/>
                <a:ea typeface="BIZ UDPゴシック" panose="020B0400000000000000" pitchFamily="50" charset="-128"/>
              </a:rPr>
              <a:t>「ネット予約」普及前の主な旅行予約方法</a:t>
            </a:r>
            <a:endParaRPr kumimoji="1" lang="en-US" altLang="ja-JP" sz="3200" dirty="0">
              <a:latin typeface="BIZ UDPゴシック" panose="020B0400000000000000" pitchFamily="50" charset="-128"/>
              <a:ea typeface="BIZ UDPゴシック" panose="020B0400000000000000" pitchFamily="50" charset="-128"/>
            </a:endParaRPr>
          </a:p>
        </p:txBody>
      </p:sp>
      <p:cxnSp>
        <p:nvCxnSpPr>
          <p:cNvPr id="13" name="直線コネクタ 12">
            <a:extLst>
              <a:ext uri="{FF2B5EF4-FFF2-40B4-BE49-F238E27FC236}">
                <a16:creationId xmlns:a16="http://schemas.microsoft.com/office/drawing/2014/main" id="{BE85F3A1-DFCC-F27B-17F6-AFD53DBFAC2B}"/>
              </a:ext>
            </a:extLst>
          </p:cNvPr>
          <p:cNvCxnSpPr/>
          <p:nvPr/>
        </p:nvCxnSpPr>
        <p:spPr>
          <a:xfrm flipH="1">
            <a:off x="9485194" y="4831307"/>
            <a:ext cx="122830" cy="60050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F8626DE3-AEBD-3E05-29F2-BD4719577E53}"/>
              </a:ext>
            </a:extLst>
          </p:cNvPr>
          <p:cNvSpPr txBox="1"/>
          <p:nvPr/>
        </p:nvSpPr>
        <p:spPr>
          <a:xfrm>
            <a:off x="9581548" y="4956501"/>
            <a:ext cx="1213831" cy="451021"/>
          </a:xfrm>
          <a:prstGeom prst="rect">
            <a:avLst/>
          </a:prstGeom>
          <a:noFill/>
        </p:spPr>
        <p:txBody>
          <a:bodyPr wrap="square">
            <a:spAutoFit/>
          </a:bodyPr>
          <a:lstStyle/>
          <a:p>
            <a:pPr>
              <a:lnSpc>
                <a:spcPct val="120000"/>
              </a:lnSpc>
            </a:pPr>
            <a:r>
              <a:rPr kumimoji="1" lang="ja-JP" altLang="en-US" sz="1050" dirty="0">
                <a:latin typeface="BIZ UDPゴシック" panose="020B0400000000000000" pitchFamily="50" charset="-128"/>
                <a:ea typeface="BIZ UDPゴシック" panose="020B0400000000000000" pitchFamily="50" charset="-128"/>
              </a:rPr>
              <a:t>こ～ん</a:t>
            </a:r>
            <a:endParaRPr kumimoji="1" lang="en-US" altLang="ja-JP" sz="1050"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050" dirty="0">
                <a:latin typeface="BIZ UDPゴシック" panose="020B0400000000000000" pitchFamily="50" charset="-128"/>
                <a:ea typeface="BIZ UDPゴシック" panose="020B0400000000000000" pitchFamily="50" charset="-128"/>
              </a:rPr>
              <a:t>に～ちは～</a:t>
            </a:r>
          </a:p>
        </p:txBody>
      </p:sp>
      <p:cxnSp>
        <p:nvCxnSpPr>
          <p:cNvPr id="15" name="直線コネクタ 14">
            <a:extLst>
              <a:ext uri="{FF2B5EF4-FFF2-40B4-BE49-F238E27FC236}">
                <a16:creationId xmlns:a16="http://schemas.microsoft.com/office/drawing/2014/main" id="{97BFF10F-850C-D9FC-D811-610A86435CCE}"/>
              </a:ext>
            </a:extLst>
          </p:cNvPr>
          <p:cNvCxnSpPr>
            <a:cxnSpLocks/>
          </p:cNvCxnSpPr>
          <p:nvPr/>
        </p:nvCxnSpPr>
        <p:spPr>
          <a:xfrm flipH="1">
            <a:off x="10006084" y="5336274"/>
            <a:ext cx="420806" cy="32982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9" name="グループ化 18">
            <a:extLst>
              <a:ext uri="{FF2B5EF4-FFF2-40B4-BE49-F238E27FC236}">
                <a16:creationId xmlns:a16="http://schemas.microsoft.com/office/drawing/2014/main" id="{8F401E6C-3F5A-18FD-3880-70C4C630D8B0}"/>
              </a:ext>
            </a:extLst>
          </p:cNvPr>
          <p:cNvGrpSpPr/>
          <p:nvPr/>
        </p:nvGrpSpPr>
        <p:grpSpPr>
          <a:xfrm>
            <a:off x="3753134" y="5472754"/>
            <a:ext cx="559560" cy="818866"/>
            <a:chOff x="3671247" y="5677470"/>
            <a:chExt cx="559560" cy="818866"/>
          </a:xfrm>
        </p:grpSpPr>
        <p:sp>
          <p:nvSpPr>
            <p:cNvPr id="17" name="フローチャート: 手作業 16">
              <a:extLst>
                <a:ext uri="{FF2B5EF4-FFF2-40B4-BE49-F238E27FC236}">
                  <a16:creationId xmlns:a16="http://schemas.microsoft.com/office/drawing/2014/main" id="{4423EB6A-29AD-71C6-C204-814B6E0537A1}"/>
                </a:ext>
              </a:extLst>
            </p:cNvPr>
            <p:cNvSpPr/>
            <p:nvPr/>
          </p:nvSpPr>
          <p:spPr>
            <a:xfrm flipV="1">
              <a:off x="3671247" y="5677470"/>
              <a:ext cx="545911" cy="818866"/>
            </a:xfrm>
            <a:prstGeom prst="flowChartManualOperation">
              <a:avLst/>
            </a:prstGeom>
            <a:solidFill>
              <a:schemeClr val="accent1">
                <a:lumMod val="20000"/>
                <a:lumOff val="80000"/>
              </a:schemeClr>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6C1DA63-5505-00F4-98F9-3D5967A532F8}"/>
                </a:ext>
              </a:extLst>
            </p:cNvPr>
            <p:cNvSpPr txBox="1"/>
            <p:nvPr/>
          </p:nvSpPr>
          <p:spPr>
            <a:xfrm>
              <a:off x="3713742" y="5775368"/>
              <a:ext cx="517065" cy="680024"/>
            </a:xfrm>
            <a:prstGeom prst="rect">
              <a:avLst/>
            </a:prstGeom>
            <a:noFill/>
          </p:spPr>
          <p:txBody>
            <a:bodyPr vert="eaVert" wrap="square">
              <a:spAutoFit/>
            </a:bodyPr>
            <a:lstStyle/>
            <a:p>
              <a:pPr>
                <a:lnSpc>
                  <a:spcPct val="120000"/>
                </a:lnSpc>
              </a:pPr>
              <a:r>
                <a:rPr kumimoji="1" lang="ja-JP" altLang="en-US" dirty="0">
                  <a:latin typeface="BIZ UDPゴシック" panose="020B0400000000000000" pitchFamily="50" charset="-128"/>
                  <a:ea typeface="BIZ UDPゴシック" panose="020B0400000000000000" pitchFamily="50" charset="-128"/>
                </a:rPr>
                <a:t>受付</a:t>
              </a:r>
            </a:p>
          </p:txBody>
        </p:sp>
      </p:grpSp>
    </p:spTree>
    <p:extLst>
      <p:ext uri="{BB962C8B-B14F-4D97-AF65-F5344CB8AC3E}">
        <p14:creationId xmlns:p14="http://schemas.microsoft.com/office/powerpoint/2010/main" val="274711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28B79-27BE-0EF4-763D-B2AD5089E3C0}"/>
            </a:ext>
          </a:extLst>
        </p:cNvPr>
        <p:cNvGrpSpPr/>
        <p:nvPr/>
      </p:nvGrpSpPr>
      <p:grpSpPr>
        <a:xfrm>
          <a:off x="0" y="0"/>
          <a:ext cx="0" cy="0"/>
          <a:chOff x="0" y="0"/>
          <a:chExt cx="0" cy="0"/>
        </a:xfrm>
      </p:grpSpPr>
      <p:grpSp>
        <p:nvGrpSpPr>
          <p:cNvPr id="76" name="グループ化 75">
            <a:extLst>
              <a:ext uri="{FF2B5EF4-FFF2-40B4-BE49-F238E27FC236}">
                <a16:creationId xmlns:a16="http://schemas.microsoft.com/office/drawing/2014/main" id="{FE6B96AC-97A2-16F3-2BF2-28D2AAA9E6D9}"/>
              </a:ext>
            </a:extLst>
          </p:cNvPr>
          <p:cNvGrpSpPr/>
          <p:nvPr/>
        </p:nvGrpSpPr>
        <p:grpSpPr>
          <a:xfrm>
            <a:off x="3916980" y="915704"/>
            <a:ext cx="3120767" cy="5931569"/>
            <a:chOff x="3903332" y="678839"/>
            <a:chExt cx="3120767" cy="5931569"/>
          </a:xfrm>
        </p:grpSpPr>
        <p:grpSp>
          <p:nvGrpSpPr>
            <p:cNvPr id="18" name="グループ化 17">
              <a:extLst>
                <a:ext uri="{FF2B5EF4-FFF2-40B4-BE49-F238E27FC236}">
                  <a16:creationId xmlns:a16="http://schemas.microsoft.com/office/drawing/2014/main" id="{19A74219-B886-E892-8ACB-B2CD374ECF43}"/>
                </a:ext>
              </a:extLst>
            </p:cNvPr>
            <p:cNvGrpSpPr/>
            <p:nvPr/>
          </p:nvGrpSpPr>
          <p:grpSpPr>
            <a:xfrm>
              <a:off x="3903332" y="678839"/>
              <a:ext cx="3120767" cy="5931569"/>
              <a:chOff x="5741989" y="252013"/>
              <a:chExt cx="3862137" cy="5931569"/>
            </a:xfrm>
          </p:grpSpPr>
          <p:sp>
            <p:nvSpPr>
              <p:cNvPr id="19" name="四角形: 角を丸くする 18">
                <a:extLst>
                  <a:ext uri="{FF2B5EF4-FFF2-40B4-BE49-F238E27FC236}">
                    <a16:creationId xmlns:a16="http://schemas.microsoft.com/office/drawing/2014/main" id="{FEB26DFE-AC12-3A8E-50A0-126AE9BF68F7}"/>
                  </a:ext>
                </a:extLst>
              </p:cNvPr>
              <p:cNvSpPr/>
              <p:nvPr/>
            </p:nvSpPr>
            <p:spPr>
              <a:xfrm>
                <a:off x="5741989" y="252013"/>
                <a:ext cx="3862137" cy="5931569"/>
              </a:xfrm>
              <a:prstGeom prst="roundRect">
                <a:avLst>
                  <a:gd name="adj" fmla="val 7944"/>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65E9C099-5A54-6B44-C718-79784472A1F2}"/>
                  </a:ext>
                </a:extLst>
              </p:cNvPr>
              <p:cNvSpPr/>
              <p:nvPr/>
            </p:nvSpPr>
            <p:spPr>
              <a:xfrm>
                <a:off x="5964573" y="510691"/>
                <a:ext cx="3416968" cy="54142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pSp>
        <p:sp>
          <p:nvSpPr>
            <p:cNvPr id="163" name="正方形/長方形 162">
              <a:extLst>
                <a:ext uri="{FF2B5EF4-FFF2-40B4-BE49-F238E27FC236}">
                  <a16:creationId xmlns:a16="http://schemas.microsoft.com/office/drawing/2014/main" id="{789AFE85-DCA6-B556-247A-B34B8AC4CEE3}"/>
                </a:ext>
              </a:extLst>
            </p:cNvPr>
            <p:cNvSpPr/>
            <p:nvPr/>
          </p:nvSpPr>
          <p:spPr>
            <a:xfrm>
              <a:off x="4613866" y="927211"/>
              <a:ext cx="1710725" cy="400110"/>
            </a:xfrm>
            <a:prstGeom prst="rect">
              <a:avLst/>
            </a:prstGeom>
            <a:noFill/>
          </p:spPr>
          <p:txBody>
            <a:bodyPr wrap="none" lIns="91440" tIns="45720" rIns="91440" bIns="45720">
              <a:spAutoFit/>
            </a:bodyPr>
            <a:lstStyle/>
            <a:p>
              <a:pPr algn="ctr"/>
              <a:r>
                <a:rPr lang="en-US" altLang="ja-JP" sz="2000" b="0" cap="none" spc="0" dirty="0" err="1">
                  <a:ln w="0"/>
                  <a:solidFill>
                    <a:srgbClr val="00B050"/>
                  </a:solidFill>
                  <a:latin typeface="BIZ UDPゴシック" panose="020B0400000000000000" pitchFamily="50" charset="-128"/>
                  <a:ea typeface="BIZ UDPゴシック" panose="020B0400000000000000" pitchFamily="50" charset="-128"/>
                  <a:cs typeface="ADLaM Display" panose="02010000000000000000" pitchFamily="2" charset="0"/>
                </a:rPr>
                <a:t>yoyakus</a:t>
              </a:r>
              <a:r>
                <a:rPr lang="en-US" altLang="ja-JP" sz="2000" dirty="0" err="1">
                  <a:ln w="0"/>
                  <a:solidFill>
                    <a:srgbClr val="00B050"/>
                  </a:solidFill>
                  <a:latin typeface="BIZ UDPゴシック" panose="020B0400000000000000" pitchFamily="50" charset="-128"/>
                  <a:ea typeface="BIZ UDPゴシック" panose="020B0400000000000000" pitchFamily="50" charset="-128"/>
                  <a:cs typeface="ADLaM Display" panose="02010000000000000000" pitchFamily="2" charset="0"/>
                </a:rPr>
                <a:t>ite</a:t>
              </a:r>
              <a:endParaRPr lang="ja-JP" altLang="en-US" sz="2000" b="0" cap="none" spc="0" dirty="0">
                <a:ln w="0"/>
                <a:solidFill>
                  <a:srgbClr val="00B050"/>
                </a:solidFill>
                <a:latin typeface="BIZ UDPゴシック" panose="020B0400000000000000" pitchFamily="50" charset="-128"/>
                <a:ea typeface="BIZ UDPゴシック" panose="020B0400000000000000" pitchFamily="50" charset="-128"/>
                <a:cs typeface="ADLaM Display" panose="02010000000000000000" pitchFamily="2" charset="0"/>
              </a:endParaRPr>
            </a:p>
          </p:txBody>
        </p:sp>
        <p:sp>
          <p:nvSpPr>
            <p:cNvPr id="64" name="正方形/長方形 63">
              <a:extLst>
                <a:ext uri="{FF2B5EF4-FFF2-40B4-BE49-F238E27FC236}">
                  <a16:creationId xmlns:a16="http://schemas.microsoft.com/office/drawing/2014/main" id="{6DCBD2D1-4BFA-E9BE-E9C3-211637AB0908}"/>
                </a:ext>
              </a:extLst>
            </p:cNvPr>
            <p:cNvSpPr/>
            <p:nvPr/>
          </p:nvSpPr>
          <p:spPr>
            <a:xfrm>
              <a:off x="4171537" y="1667702"/>
              <a:ext cx="2679206" cy="7436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ln w="0"/>
                  <a:solidFill>
                    <a:schemeClr val="tx1">
                      <a:lumMod val="65000"/>
                      <a:lumOff val="35000"/>
                    </a:schemeClr>
                  </a:solidFill>
                  <a:latin typeface="BIZ UDPゴシック" panose="020B0400000000000000" pitchFamily="50" charset="-128"/>
                  <a:ea typeface="BIZ UDPゴシック" panose="020B0400000000000000" pitchFamily="50" charset="-128"/>
                </a:rPr>
                <a:t>チェックイン：  　５月２０日（金）</a:t>
              </a:r>
              <a:endParaRPr lang="en-US" altLang="ja-JP" sz="1400" dirty="0">
                <a:ln w="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1400" dirty="0">
                  <a:ln w="0"/>
                  <a:solidFill>
                    <a:schemeClr val="tx1">
                      <a:lumMod val="65000"/>
                      <a:lumOff val="35000"/>
                    </a:schemeClr>
                  </a:solidFill>
                  <a:latin typeface="BIZ UDPゴシック" panose="020B0400000000000000" pitchFamily="50" charset="-128"/>
                  <a:ea typeface="BIZ UDPゴシック" panose="020B0400000000000000" pitchFamily="50" charset="-128"/>
                </a:rPr>
                <a:t>チェックアウト： ５月２２日（日）</a:t>
              </a:r>
              <a:endParaRPr lang="en-US" altLang="ja-JP" sz="1400" dirty="0">
                <a:ln w="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94" name="四角形: 角を丸くする 93">
              <a:extLst>
                <a:ext uri="{FF2B5EF4-FFF2-40B4-BE49-F238E27FC236}">
                  <a16:creationId xmlns:a16="http://schemas.microsoft.com/office/drawing/2014/main" id="{9ECF6CB5-AD82-D1A4-D39F-FDCD39F4CE18}"/>
                </a:ext>
              </a:extLst>
            </p:cNvPr>
            <p:cNvSpPr/>
            <p:nvPr/>
          </p:nvSpPr>
          <p:spPr>
            <a:xfrm>
              <a:off x="4246880" y="1480407"/>
              <a:ext cx="609600" cy="322311"/>
            </a:xfrm>
            <a:prstGeom prst="roundRect">
              <a:avLst/>
            </a:prstGeom>
            <a:solidFill>
              <a:srgbClr val="F775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BIZ UDPゴシック" panose="020B0400000000000000" pitchFamily="50" charset="-128"/>
                  <a:ea typeface="BIZ UDPゴシック" panose="020B0400000000000000" pitchFamily="50" charset="-128"/>
                </a:rPr>
                <a:t>日付</a:t>
              </a:r>
            </a:p>
          </p:txBody>
        </p:sp>
        <p:sp>
          <p:nvSpPr>
            <p:cNvPr id="96" name="四角形: 角を丸くする 95">
              <a:extLst>
                <a:ext uri="{FF2B5EF4-FFF2-40B4-BE49-F238E27FC236}">
                  <a16:creationId xmlns:a16="http://schemas.microsoft.com/office/drawing/2014/main" id="{089E2CD0-C2B9-951B-982A-139B0CB0B32B}"/>
                </a:ext>
              </a:extLst>
            </p:cNvPr>
            <p:cNvSpPr/>
            <p:nvPr/>
          </p:nvSpPr>
          <p:spPr>
            <a:xfrm>
              <a:off x="4257609" y="2339984"/>
              <a:ext cx="609600" cy="269685"/>
            </a:xfrm>
            <a:prstGeom prst="roundRect">
              <a:avLst/>
            </a:prstGeom>
            <a:solidFill>
              <a:srgbClr val="F775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BIZ UDPゴシック" panose="020B0400000000000000" pitchFamily="50" charset="-128"/>
                  <a:ea typeface="BIZ UDPゴシック" panose="020B0400000000000000" pitchFamily="50" charset="-128"/>
                </a:rPr>
                <a:t>人数</a:t>
              </a:r>
            </a:p>
          </p:txBody>
        </p:sp>
        <p:sp>
          <p:nvSpPr>
            <p:cNvPr id="97" name="正方形/長方形 96">
              <a:extLst>
                <a:ext uri="{FF2B5EF4-FFF2-40B4-BE49-F238E27FC236}">
                  <a16:creationId xmlns:a16="http://schemas.microsoft.com/office/drawing/2014/main" id="{C2A9F4A9-8AF4-6B25-4362-BA9858EF4216}"/>
                </a:ext>
              </a:extLst>
            </p:cNvPr>
            <p:cNvSpPr/>
            <p:nvPr/>
          </p:nvSpPr>
          <p:spPr>
            <a:xfrm>
              <a:off x="4211015" y="2579760"/>
              <a:ext cx="2534427" cy="3142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ln w="0"/>
                  <a:solidFill>
                    <a:schemeClr val="tx1">
                      <a:lumMod val="65000"/>
                      <a:lumOff val="35000"/>
                    </a:schemeClr>
                  </a:solidFill>
                  <a:latin typeface="BIZ UDPゴシック" panose="020B0400000000000000" pitchFamily="50" charset="-128"/>
                  <a:ea typeface="BIZ UDPゴシック" panose="020B0400000000000000" pitchFamily="50" charset="-128"/>
                </a:rPr>
                <a:t>大人：２名　　子ども：０名</a:t>
              </a:r>
              <a:endParaRPr lang="en-US" altLang="ja-JP" sz="1400" dirty="0">
                <a:ln w="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98" name="四角形: 角を丸くする 97">
              <a:extLst>
                <a:ext uri="{FF2B5EF4-FFF2-40B4-BE49-F238E27FC236}">
                  <a16:creationId xmlns:a16="http://schemas.microsoft.com/office/drawing/2014/main" id="{A111C630-5B9B-7874-F91C-FDFA34A70B41}"/>
                </a:ext>
              </a:extLst>
            </p:cNvPr>
            <p:cNvSpPr/>
            <p:nvPr/>
          </p:nvSpPr>
          <p:spPr>
            <a:xfrm>
              <a:off x="4265535" y="2996500"/>
              <a:ext cx="1395904" cy="337149"/>
            </a:xfrm>
            <a:prstGeom prst="roundRect">
              <a:avLst/>
            </a:prstGeom>
            <a:solidFill>
              <a:srgbClr val="F775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BIZ UDPゴシック" panose="020B0400000000000000" pitchFamily="50" charset="-128"/>
                  <a:ea typeface="BIZ UDPゴシック" panose="020B0400000000000000" pitchFamily="50" charset="-128"/>
                </a:rPr>
                <a:t>お好みの条件</a:t>
              </a:r>
            </a:p>
          </p:txBody>
        </p:sp>
        <p:sp>
          <p:nvSpPr>
            <p:cNvPr id="99" name="正方形/長方形 98">
              <a:extLst>
                <a:ext uri="{FF2B5EF4-FFF2-40B4-BE49-F238E27FC236}">
                  <a16:creationId xmlns:a16="http://schemas.microsoft.com/office/drawing/2014/main" id="{5B73F634-9E90-963E-A278-31992F62D52C}"/>
                </a:ext>
              </a:extLst>
            </p:cNvPr>
            <p:cNvSpPr/>
            <p:nvPr/>
          </p:nvSpPr>
          <p:spPr>
            <a:xfrm>
              <a:off x="4213596" y="3328368"/>
              <a:ext cx="1808059" cy="3319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dirty="0">
                  <a:ln w="0"/>
                  <a:solidFill>
                    <a:schemeClr val="tx1">
                      <a:lumMod val="65000"/>
                      <a:lumOff val="35000"/>
                    </a:schemeClr>
                  </a:solidFill>
                  <a:latin typeface="BIZ UDPゴシック" panose="020B0400000000000000" pitchFamily="50" charset="-128"/>
                  <a:ea typeface="BIZ UDPゴシック" panose="020B0400000000000000" pitchFamily="50" charset="-128"/>
                </a:rPr>
                <a:t>貸切風呂　部屋食</a:t>
              </a:r>
              <a:endParaRPr lang="en-US" altLang="ja-JP" sz="1400" dirty="0">
                <a:ln w="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104" name="四角形: 角を丸くする 103">
              <a:extLst>
                <a:ext uri="{FF2B5EF4-FFF2-40B4-BE49-F238E27FC236}">
                  <a16:creationId xmlns:a16="http://schemas.microsoft.com/office/drawing/2014/main" id="{A2633460-C242-C93B-9627-9C7467617E69}"/>
                </a:ext>
              </a:extLst>
            </p:cNvPr>
            <p:cNvSpPr/>
            <p:nvPr/>
          </p:nvSpPr>
          <p:spPr>
            <a:xfrm>
              <a:off x="4167472" y="3815468"/>
              <a:ext cx="2534427" cy="2509857"/>
            </a:xfrm>
            <a:prstGeom prst="roundRect">
              <a:avLst>
                <a:gd name="adj" fmla="val 5443"/>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0" name="四角形: 角を丸くする 99">
              <a:extLst>
                <a:ext uri="{FF2B5EF4-FFF2-40B4-BE49-F238E27FC236}">
                  <a16:creationId xmlns:a16="http://schemas.microsoft.com/office/drawing/2014/main" id="{CBC6E7B2-010E-1218-9B4C-8E30AA2D0AA2}"/>
                </a:ext>
              </a:extLst>
            </p:cNvPr>
            <p:cNvSpPr/>
            <p:nvPr/>
          </p:nvSpPr>
          <p:spPr>
            <a:xfrm>
              <a:off x="4279182" y="4581728"/>
              <a:ext cx="1066724" cy="739287"/>
            </a:xfrm>
            <a:prstGeom prst="roundRect">
              <a:avLst>
                <a:gd name="adj" fmla="val 4298"/>
              </a:avLst>
            </a:prstGeom>
            <a:gradFill>
              <a:gsLst>
                <a:gs pos="38000">
                  <a:schemeClr val="accent1">
                    <a:lumMod val="45000"/>
                    <a:lumOff val="55000"/>
                  </a:schemeClr>
                </a:gs>
                <a:gs pos="100000">
                  <a:schemeClr val="accent5">
                    <a:lumMod val="60000"/>
                    <a:lumOff val="4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6" name="雲 135">
              <a:extLst>
                <a:ext uri="{FF2B5EF4-FFF2-40B4-BE49-F238E27FC236}">
                  <a16:creationId xmlns:a16="http://schemas.microsoft.com/office/drawing/2014/main" id="{45170E53-BC7C-79B0-C852-1A09A40B68DE}"/>
                </a:ext>
              </a:extLst>
            </p:cNvPr>
            <p:cNvSpPr/>
            <p:nvPr/>
          </p:nvSpPr>
          <p:spPr>
            <a:xfrm rot="15291024">
              <a:off x="4909986" y="4550505"/>
              <a:ext cx="340058" cy="459114"/>
            </a:xfrm>
            <a:prstGeom prst="cloud">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8" name="雲 137">
              <a:extLst>
                <a:ext uri="{FF2B5EF4-FFF2-40B4-BE49-F238E27FC236}">
                  <a16:creationId xmlns:a16="http://schemas.microsoft.com/office/drawing/2014/main" id="{564A08B1-ED82-CAFC-FDB7-AB48D59F46E0}"/>
                </a:ext>
              </a:extLst>
            </p:cNvPr>
            <p:cNvSpPr/>
            <p:nvPr/>
          </p:nvSpPr>
          <p:spPr>
            <a:xfrm rot="15291024">
              <a:off x="4480580" y="4620866"/>
              <a:ext cx="340058" cy="459114"/>
            </a:xfrm>
            <a:prstGeom prst="cloud">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137" name="グループ化 136">
              <a:extLst>
                <a:ext uri="{FF2B5EF4-FFF2-40B4-BE49-F238E27FC236}">
                  <a16:creationId xmlns:a16="http://schemas.microsoft.com/office/drawing/2014/main" id="{7E1FAC06-7C1D-59B3-66B2-C8AAEDBC1898}"/>
                </a:ext>
              </a:extLst>
            </p:cNvPr>
            <p:cNvGrpSpPr/>
            <p:nvPr/>
          </p:nvGrpSpPr>
          <p:grpSpPr>
            <a:xfrm>
              <a:off x="4356614" y="4841784"/>
              <a:ext cx="911860" cy="417509"/>
              <a:chOff x="4378525" y="4243620"/>
              <a:chExt cx="911860" cy="417509"/>
            </a:xfrm>
          </p:grpSpPr>
          <p:sp>
            <p:nvSpPr>
              <p:cNvPr id="134" name="直方体 133">
                <a:extLst>
                  <a:ext uri="{FF2B5EF4-FFF2-40B4-BE49-F238E27FC236}">
                    <a16:creationId xmlns:a16="http://schemas.microsoft.com/office/drawing/2014/main" id="{1552B4B3-EEB2-A5CC-FE1A-18FBFCF39E92}"/>
                  </a:ext>
                </a:extLst>
              </p:cNvPr>
              <p:cNvSpPr/>
              <p:nvPr/>
            </p:nvSpPr>
            <p:spPr>
              <a:xfrm>
                <a:off x="4378525" y="4243620"/>
                <a:ext cx="911860" cy="417509"/>
              </a:xfrm>
              <a:prstGeom prst="cube">
                <a:avLst>
                  <a:gd name="adj" fmla="val 44468"/>
                </a:avLst>
              </a:prstGeom>
              <a:solidFill>
                <a:srgbClr val="CC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5" name="平行四辺形 134">
                <a:extLst>
                  <a:ext uri="{FF2B5EF4-FFF2-40B4-BE49-F238E27FC236}">
                    <a16:creationId xmlns:a16="http://schemas.microsoft.com/office/drawing/2014/main" id="{D063F8B1-050C-E715-8327-7B7EEEBF7396}"/>
                  </a:ext>
                </a:extLst>
              </p:cNvPr>
              <p:cNvSpPr/>
              <p:nvPr/>
            </p:nvSpPr>
            <p:spPr>
              <a:xfrm>
                <a:off x="4483936" y="4292245"/>
                <a:ext cx="701038" cy="100386"/>
              </a:xfrm>
              <a:prstGeom prst="parallelogram">
                <a:avLst>
                  <a:gd name="adj" fmla="val 8811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54" name="四角形: 角を丸くする 153">
              <a:extLst>
                <a:ext uri="{FF2B5EF4-FFF2-40B4-BE49-F238E27FC236}">
                  <a16:creationId xmlns:a16="http://schemas.microsoft.com/office/drawing/2014/main" id="{5F970588-DF45-FE9E-6700-CAE9A189DED5}"/>
                </a:ext>
              </a:extLst>
            </p:cNvPr>
            <p:cNvSpPr/>
            <p:nvPr/>
          </p:nvSpPr>
          <p:spPr>
            <a:xfrm>
              <a:off x="5515841" y="4570958"/>
              <a:ext cx="1066724" cy="739287"/>
            </a:xfrm>
            <a:prstGeom prst="roundRect">
              <a:avLst>
                <a:gd name="adj" fmla="val 4298"/>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155" name="グループ化 154">
              <a:extLst>
                <a:ext uri="{FF2B5EF4-FFF2-40B4-BE49-F238E27FC236}">
                  <a16:creationId xmlns:a16="http://schemas.microsoft.com/office/drawing/2014/main" id="{7DF0AAB1-379C-3E3A-9D81-0E00CEFC06E6}"/>
                </a:ext>
              </a:extLst>
            </p:cNvPr>
            <p:cNvGrpSpPr/>
            <p:nvPr/>
          </p:nvGrpSpPr>
          <p:grpSpPr>
            <a:xfrm>
              <a:off x="5720465" y="4605197"/>
              <a:ext cx="580120" cy="657489"/>
              <a:chOff x="5728967" y="3975329"/>
              <a:chExt cx="580120" cy="657489"/>
            </a:xfrm>
          </p:grpSpPr>
          <p:sp>
            <p:nvSpPr>
              <p:cNvPr id="140" name="雲 139">
                <a:extLst>
                  <a:ext uri="{FF2B5EF4-FFF2-40B4-BE49-F238E27FC236}">
                    <a16:creationId xmlns:a16="http://schemas.microsoft.com/office/drawing/2014/main" id="{2DCF84EE-BC63-9DBE-8CE5-EDBC00019F04}"/>
                  </a:ext>
                </a:extLst>
              </p:cNvPr>
              <p:cNvSpPr/>
              <p:nvPr/>
            </p:nvSpPr>
            <p:spPr>
              <a:xfrm>
                <a:off x="5747310" y="4052258"/>
                <a:ext cx="561777" cy="469390"/>
              </a:xfrm>
              <a:prstGeom prst="clou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9" name="フローチャート: 論理積ゲート 138">
                <a:extLst>
                  <a:ext uri="{FF2B5EF4-FFF2-40B4-BE49-F238E27FC236}">
                    <a16:creationId xmlns:a16="http://schemas.microsoft.com/office/drawing/2014/main" id="{E7BBBE6E-D535-BDC4-5DEE-908652635D76}"/>
                  </a:ext>
                </a:extLst>
              </p:cNvPr>
              <p:cNvSpPr/>
              <p:nvPr/>
            </p:nvSpPr>
            <p:spPr>
              <a:xfrm rot="5400000">
                <a:off x="5864383" y="4190383"/>
                <a:ext cx="323093" cy="561778"/>
              </a:xfrm>
              <a:custGeom>
                <a:avLst/>
                <a:gdLst>
                  <a:gd name="connsiteX0" fmla="*/ 0 w 428540"/>
                  <a:gd name="connsiteY0" fmla="*/ 0 h 617147"/>
                  <a:gd name="connsiteX1" fmla="*/ 214270 w 428540"/>
                  <a:gd name="connsiteY1" fmla="*/ 0 h 617147"/>
                  <a:gd name="connsiteX2" fmla="*/ 428540 w 428540"/>
                  <a:gd name="connsiteY2" fmla="*/ 308574 h 617147"/>
                  <a:gd name="connsiteX3" fmla="*/ 214270 w 428540"/>
                  <a:gd name="connsiteY3" fmla="*/ 617148 h 617147"/>
                  <a:gd name="connsiteX4" fmla="*/ 0 w 428540"/>
                  <a:gd name="connsiteY4" fmla="*/ 617147 h 617147"/>
                  <a:gd name="connsiteX5" fmla="*/ 0 w 428540"/>
                  <a:gd name="connsiteY5" fmla="*/ 0 h 617147"/>
                  <a:gd name="connsiteX0" fmla="*/ 0 w 428540"/>
                  <a:gd name="connsiteY0" fmla="*/ 0 h 617148"/>
                  <a:gd name="connsiteX1" fmla="*/ 214270 w 428540"/>
                  <a:gd name="connsiteY1" fmla="*/ 0 h 617148"/>
                  <a:gd name="connsiteX2" fmla="*/ 428540 w 428540"/>
                  <a:gd name="connsiteY2" fmla="*/ 308574 h 617148"/>
                  <a:gd name="connsiteX3" fmla="*/ 214270 w 428540"/>
                  <a:gd name="connsiteY3" fmla="*/ 617148 h 617148"/>
                  <a:gd name="connsiteX4" fmla="*/ 0 w 428540"/>
                  <a:gd name="connsiteY4" fmla="*/ 617147 h 617148"/>
                  <a:gd name="connsiteX5" fmla="*/ 0 w 428540"/>
                  <a:gd name="connsiteY5" fmla="*/ 0 h 617148"/>
                  <a:gd name="connsiteX0" fmla="*/ 0 w 428540"/>
                  <a:gd name="connsiteY0" fmla="*/ 0 h 617148"/>
                  <a:gd name="connsiteX1" fmla="*/ 214270 w 428540"/>
                  <a:gd name="connsiteY1" fmla="*/ 0 h 617148"/>
                  <a:gd name="connsiteX2" fmla="*/ 428540 w 428540"/>
                  <a:gd name="connsiteY2" fmla="*/ 308574 h 617148"/>
                  <a:gd name="connsiteX3" fmla="*/ 214270 w 428540"/>
                  <a:gd name="connsiteY3" fmla="*/ 617148 h 617148"/>
                  <a:gd name="connsiteX4" fmla="*/ 0 w 428540"/>
                  <a:gd name="connsiteY4" fmla="*/ 617147 h 617148"/>
                  <a:gd name="connsiteX5" fmla="*/ 0 w 428540"/>
                  <a:gd name="connsiteY5" fmla="*/ 0 h 61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540" h="617148">
                    <a:moveTo>
                      <a:pt x="0" y="0"/>
                    </a:moveTo>
                    <a:lnTo>
                      <a:pt x="214270" y="0"/>
                    </a:lnTo>
                    <a:cubicBezTo>
                      <a:pt x="332608" y="0"/>
                      <a:pt x="428540" y="138153"/>
                      <a:pt x="428540" y="308574"/>
                    </a:cubicBezTo>
                    <a:cubicBezTo>
                      <a:pt x="428540" y="478995"/>
                      <a:pt x="332608" y="617148"/>
                      <a:pt x="214270" y="617148"/>
                    </a:cubicBezTo>
                    <a:lnTo>
                      <a:pt x="0" y="617147"/>
                    </a:lnTo>
                    <a:cubicBezTo>
                      <a:pt x="129540" y="396191"/>
                      <a:pt x="182883" y="243816"/>
                      <a:pt x="0" y="0"/>
                    </a:cubicBez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9" name="四角形: 角を丸くする 148">
                <a:extLst>
                  <a:ext uri="{FF2B5EF4-FFF2-40B4-BE49-F238E27FC236}">
                    <a16:creationId xmlns:a16="http://schemas.microsoft.com/office/drawing/2014/main" id="{C9019B70-0C72-6D5B-1277-91EABA6E6303}"/>
                  </a:ext>
                </a:extLst>
              </p:cNvPr>
              <p:cNvSpPr/>
              <p:nvPr/>
            </p:nvSpPr>
            <p:spPr>
              <a:xfrm rot="19693667">
                <a:off x="5728967" y="4102868"/>
                <a:ext cx="320134" cy="127469"/>
              </a:xfrm>
              <a:prstGeom prst="roundRect">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50" name="四角形: 角を丸くする 149">
                <a:extLst>
                  <a:ext uri="{FF2B5EF4-FFF2-40B4-BE49-F238E27FC236}">
                    <a16:creationId xmlns:a16="http://schemas.microsoft.com/office/drawing/2014/main" id="{69367CB7-6FB0-23F1-C4B2-197863CDECA4}"/>
                  </a:ext>
                </a:extLst>
              </p:cNvPr>
              <p:cNvSpPr/>
              <p:nvPr/>
            </p:nvSpPr>
            <p:spPr>
              <a:xfrm rot="19693667">
                <a:off x="5914652" y="4133405"/>
                <a:ext cx="320134" cy="127469"/>
              </a:xfrm>
              <a:prstGeom prst="roundRect">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51" name="四角形: 角を丸くする 150">
                <a:extLst>
                  <a:ext uri="{FF2B5EF4-FFF2-40B4-BE49-F238E27FC236}">
                    <a16:creationId xmlns:a16="http://schemas.microsoft.com/office/drawing/2014/main" id="{06AA54A7-7B63-BBB3-3E71-D6C4FA86818F}"/>
                  </a:ext>
                </a:extLst>
              </p:cNvPr>
              <p:cNvSpPr/>
              <p:nvPr/>
            </p:nvSpPr>
            <p:spPr>
              <a:xfrm rot="2320919">
                <a:off x="5981965" y="4053154"/>
                <a:ext cx="320134" cy="127469"/>
              </a:xfrm>
              <a:prstGeom prst="roundRect">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152" name="グループ化 151">
                <a:extLst>
                  <a:ext uri="{FF2B5EF4-FFF2-40B4-BE49-F238E27FC236}">
                    <a16:creationId xmlns:a16="http://schemas.microsoft.com/office/drawing/2014/main" id="{91426E1C-E01E-E12B-2C4E-9D064D2C38CC}"/>
                  </a:ext>
                </a:extLst>
              </p:cNvPr>
              <p:cNvGrpSpPr/>
              <p:nvPr/>
            </p:nvGrpSpPr>
            <p:grpSpPr>
              <a:xfrm>
                <a:off x="5867545" y="3975329"/>
                <a:ext cx="321308" cy="268635"/>
                <a:chOff x="5867545" y="3975329"/>
                <a:chExt cx="321308" cy="268635"/>
              </a:xfrm>
            </p:grpSpPr>
            <p:sp>
              <p:nvSpPr>
                <p:cNvPr id="142" name="楕円 141">
                  <a:extLst>
                    <a:ext uri="{FF2B5EF4-FFF2-40B4-BE49-F238E27FC236}">
                      <a16:creationId xmlns:a16="http://schemas.microsoft.com/office/drawing/2014/main" id="{4AF88325-10AD-D00E-DBA9-7F58BB891CB5}"/>
                    </a:ext>
                  </a:extLst>
                </p:cNvPr>
                <p:cNvSpPr/>
                <p:nvPr/>
              </p:nvSpPr>
              <p:spPr>
                <a:xfrm>
                  <a:off x="5867545" y="3983564"/>
                  <a:ext cx="108000" cy="108000"/>
                </a:xfrm>
                <a:prstGeom prst="ellipse">
                  <a:avLst/>
                </a:prstGeom>
                <a:gradFill flip="none" rotWithShape="1">
                  <a:gsLst>
                    <a:gs pos="33000">
                      <a:schemeClr val="accent1">
                        <a:lumMod val="0"/>
                        <a:lumOff val="100000"/>
                      </a:schemeClr>
                    </a:gs>
                    <a:gs pos="64000">
                      <a:srgbClr val="F4590C"/>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3" name="楕円 142">
                  <a:extLst>
                    <a:ext uri="{FF2B5EF4-FFF2-40B4-BE49-F238E27FC236}">
                      <a16:creationId xmlns:a16="http://schemas.microsoft.com/office/drawing/2014/main" id="{ADB35B6C-2062-1DDE-0F10-BE637F36E4D0}"/>
                    </a:ext>
                  </a:extLst>
                </p:cNvPr>
                <p:cNvSpPr/>
                <p:nvPr/>
              </p:nvSpPr>
              <p:spPr>
                <a:xfrm>
                  <a:off x="6019945" y="4135964"/>
                  <a:ext cx="108000" cy="108000"/>
                </a:xfrm>
                <a:prstGeom prst="ellipse">
                  <a:avLst/>
                </a:prstGeom>
                <a:gradFill flip="none" rotWithShape="1">
                  <a:gsLst>
                    <a:gs pos="33000">
                      <a:schemeClr val="accent1">
                        <a:lumMod val="0"/>
                        <a:lumOff val="100000"/>
                      </a:schemeClr>
                    </a:gs>
                    <a:gs pos="64000">
                      <a:srgbClr val="F4590C"/>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4" name="楕円 143">
                  <a:extLst>
                    <a:ext uri="{FF2B5EF4-FFF2-40B4-BE49-F238E27FC236}">
                      <a16:creationId xmlns:a16="http://schemas.microsoft.com/office/drawing/2014/main" id="{4663A7F7-A3FE-2C3A-34D4-C5D8572F8075}"/>
                    </a:ext>
                  </a:extLst>
                </p:cNvPr>
                <p:cNvSpPr/>
                <p:nvPr/>
              </p:nvSpPr>
              <p:spPr>
                <a:xfrm>
                  <a:off x="6073424" y="4052258"/>
                  <a:ext cx="108000" cy="108000"/>
                </a:xfrm>
                <a:prstGeom prst="ellipse">
                  <a:avLst/>
                </a:prstGeom>
                <a:gradFill flip="none" rotWithShape="1">
                  <a:gsLst>
                    <a:gs pos="33000">
                      <a:schemeClr val="accent1">
                        <a:lumMod val="0"/>
                        <a:lumOff val="100000"/>
                      </a:schemeClr>
                    </a:gs>
                    <a:gs pos="64000">
                      <a:srgbClr val="F4590C"/>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5" name="楕円 144">
                  <a:extLst>
                    <a:ext uri="{FF2B5EF4-FFF2-40B4-BE49-F238E27FC236}">
                      <a16:creationId xmlns:a16="http://schemas.microsoft.com/office/drawing/2014/main" id="{EF26424F-D996-5848-86F2-97CEBF14E351}"/>
                    </a:ext>
                  </a:extLst>
                </p:cNvPr>
                <p:cNvSpPr/>
                <p:nvPr/>
              </p:nvSpPr>
              <p:spPr>
                <a:xfrm>
                  <a:off x="6080853" y="3989910"/>
                  <a:ext cx="108000" cy="108000"/>
                </a:xfrm>
                <a:prstGeom prst="ellipse">
                  <a:avLst/>
                </a:prstGeom>
                <a:gradFill flip="none" rotWithShape="1">
                  <a:gsLst>
                    <a:gs pos="33000">
                      <a:schemeClr val="accent1">
                        <a:lumMod val="0"/>
                        <a:lumOff val="100000"/>
                      </a:schemeClr>
                    </a:gs>
                    <a:gs pos="64000">
                      <a:srgbClr val="F4590C"/>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6" name="楕円 145">
                  <a:extLst>
                    <a:ext uri="{FF2B5EF4-FFF2-40B4-BE49-F238E27FC236}">
                      <a16:creationId xmlns:a16="http://schemas.microsoft.com/office/drawing/2014/main" id="{DA7BC8B1-FEF8-F0B4-D40C-14BB58B967C0}"/>
                    </a:ext>
                  </a:extLst>
                </p:cNvPr>
                <p:cNvSpPr/>
                <p:nvPr/>
              </p:nvSpPr>
              <p:spPr>
                <a:xfrm>
                  <a:off x="5974199" y="3975329"/>
                  <a:ext cx="108000" cy="108000"/>
                </a:xfrm>
                <a:prstGeom prst="ellipse">
                  <a:avLst/>
                </a:prstGeom>
                <a:gradFill flip="none" rotWithShape="1">
                  <a:gsLst>
                    <a:gs pos="33000">
                      <a:schemeClr val="accent1">
                        <a:lumMod val="0"/>
                        <a:lumOff val="100000"/>
                      </a:schemeClr>
                    </a:gs>
                    <a:gs pos="64000">
                      <a:srgbClr val="F4590C"/>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7" name="楕円 146">
                  <a:extLst>
                    <a:ext uri="{FF2B5EF4-FFF2-40B4-BE49-F238E27FC236}">
                      <a16:creationId xmlns:a16="http://schemas.microsoft.com/office/drawing/2014/main" id="{72E782CB-53DD-FD05-E15F-467607159439}"/>
                    </a:ext>
                  </a:extLst>
                </p:cNvPr>
                <p:cNvSpPr/>
                <p:nvPr/>
              </p:nvSpPr>
              <p:spPr>
                <a:xfrm>
                  <a:off x="5874781" y="4120038"/>
                  <a:ext cx="108000" cy="108000"/>
                </a:xfrm>
                <a:prstGeom prst="ellipse">
                  <a:avLst/>
                </a:prstGeom>
                <a:gradFill flip="none" rotWithShape="1">
                  <a:gsLst>
                    <a:gs pos="33000">
                      <a:schemeClr val="accent1">
                        <a:lumMod val="0"/>
                        <a:lumOff val="100000"/>
                      </a:schemeClr>
                    </a:gs>
                    <a:gs pos="64000">
                      <a:srgbClr val="F4590C"/>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8" name="楕円 147">
                  <a:extLst>
                    <a:ext uri="{FF2B5EF4-FFF2-40B4-BE49-F238E27FC236}">
                      <a16:creationId xmlns:a16="http://schemas.microsoft.com/office/drawing/2014/main" id="{11265D71-8CD8-1B02-BC2E-57EA2CF474D2}"/>
                    </a:ext>
                  </a:extLst>
                </p:cNvPr>
                <p:cNvSpPr/>
                <p:nvPr/>
              </p:nvSpPr>
              <p:spPr>
                <a:xfrm>
                  <a:off x="5974363" y="4059673"/>
                  <a:ext cx="108000" cy="108000"/>
                </a:xfrm>
                <a:prstGeom prst="ellipse">
                  <a:avLst/>
                </a:prstGeom>
                <a:gradFill flip="none" rotWithShape="1">
                  <a:gsLst>
                    <a:gs pos="33000">
                      <a:schemeClr val="accent1">
                        <a:lumMod val="0"/>
                        <a:lumOff val="100000"/>
                      </a:schemeClr>
                    </a:gs>
                    <a:gs pos="64000">
                      <a:srgbClr val="F4590C"/>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53" name="四角形: 角を丸くする 152">
                <a:extLst>
                  <a:ext uri="{FF2B5EF4-FFF2-40B4-BE49-F238E27FC236}">
                    <a16:creationId xmlns:a16="http://schemas.microsoft.com/office/drawing/2014/main" id="{409FDE86-B54A-A0A3-C488-1FA9132E9640}"/>
                  </a:ext>
                </a:extLst>
              </p:cNvPr>
              <p:cNvSpPr/>
              <p:nvPr/>
            </p:nvSpPr>
            <p:spPr>
              <a:xfrm rot="19693667">
                <a:off x="6080271" y="4258401"/>
                <a:ext cx="149391" cy="102645"/>
              </a:xfrm>
              <a:prstGeom prst="roundRect">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56" name="正方形/長方形 155">
              <a:extLst>
                <a:ext uri="{FF2B5EF4-FFF2-40B4-BE49-F238E27FC236}">
                  <a16:creationId xmlns:a16="http://schemas.microsoft.com/office/drawing/2014/main" id="{B047270F-6629-6114-F284-AE530D98E63C}"/>
                </a:ext>
              </a:extLst>
            </p:cNvPr>
            <p:cNvSpPr/>
            <p:nvPr/>
          </p:nvSpPr>
          <p:spPr>
            <a:xfrm>
              <a:off x="4206004" y="4019514"/>
              <a:ext cx="2534427" cy="3142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ln w="0"/>
                  <a:solidFill>
                    <a:schemeClr val="accent2">
                      <a:lumMod val="75000"/>
                    </a:schemeClr>
                  </a:solidFill>
                  <a:latin typeface="BIZ UDPゴシック" panose="020B0400000000000000" pitchFamily="50" charset="-128"/>
                  <a:ea typeface="BIZ UDPゴシック" panose="020B0400000000000000" pitchFamily="50" charset="-128"/>
                </a:rPr>
                <a:t>海鮮モリモリ盛り過ぎプラン</a:t>
              </a:r>
              <a:endParaRPr lang="en-US" altLang="ja-JP" sz="1400" b="1" dirty="0">
                <a:ln w="0"/>
                <a:solidFill>
                  <a:schemeClr val="accent2">
                    <a:lumMod val="75000"/>
                  </a:schemeClr>
                </a:solidFill>
                <a:latin typeface="BIZ UDPゴシック" panose="020B0400000000000000" pitchFamily="50" charset="-128"/>
                <a:ea typeface="BIZ UDPゴシック" panose="020B0400000000000000" pitchFamily="50" charset="-128"/>
              </a:endParaRPr>
            </a:p>
          </p:txBody>
        </p:sp>
        <p:sp>
          <p:nvSpPr>
            <p:cNvPr id="157" name="正方形/長方形 156">
              <a:extLst>
                <a:ext uri="{FF2B5EF4-FFF2-40B4-BE49-F238E27FC236}">
                  <a16:creationId xmlns:a16="http://schemas.microsoft.com/office/drawing/2014/main" id="{FA3F3225-EAD8-A52F-B4A6-DA3BC5C335F2}"/>
                </a:ext>
              </a:extLst>
            </p:cNvPr>
            <p:cNvSpPr/>
            <p:nvPr/>
          </p:nvSpPr>
          <p:spPr>
            <a:xfrm>
              <a:off x="4257609" y="5365587"/>
              <a:ext cx="2534427" cy="8095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050" b="1" dirty="0">
                  <a:ln w="0"/>
                  <a:solidFill>
                    <a:schemeClr val="bg1">
                      <a:lumMod val="50000"/>
                    </a:schemeClr>
                  </a:solidFill>
                  <a:latin typeface="BIZ UDPゴシック" panose="020B0400000000000000" pitchFamily="50" charset="-128"/>
                  <a:ea typeface="BIZ UDPゴシック" panose="020B0400000000000000" pitchFamily="50" charset="-128"/>
                </a:rPr>
                <a:t>各部屋に付いた</a:t>
              </a:r>
              <a:r>
                <a:rPr lang="ja-JP" altLang="en-US" sz="1050" b="1">
                  <a:ln w="0"/>
                  <a:solidFill>
                    <a:schemeClr val="bg1">
                      <a:lumMod val="50000"/>
                    </a:schemeClr>
                  </a:solidFill>
                  <a:latin typeface="BIZ UDPゴシック" panose="020B0400000000000000" pitchFamily="50" charset="-128"/>
                  <a:ea typeface="BIZ UDPゴシック" panose="020B0400000000000000" pitchFamily="50" charset="-128"/>
                </a:rPr>
                <a:t>温泉と海鮮丼を心ゆくまで堪能</a:t>
              </a:r>
              <a:r>
                <a:rPr lang="ja-JP" altLang="en-US" sz="1050" b="1" dirty="0">
                  <a:ln w="0"/>
                  <a:solidFill>
                    <a:schemeClr val="bg1">
                      <a:lumMod val="50000"/>
                    </a:schemeClr>
                  </a:solidFill>
                  <a:latin typeface="BIZ UDPゴシック" panose="020B0400000000000000" pitchFamily="50" charset="-128"/>
                  <a:ea typeface="BIZ UDPゴシック" panose="020B0400000000000000" pitchFamily="50" charset="-128"/>
                </a:rPr>
                <a:t>できるお得なプランです。</a:t>
              </a:r>
              <a:endParaRPr lang="en-US" altLang="ja-JP" sz="1050" b="1" dirty="0">
                <a:ln w="0"/>
                <a:solidFill>
                  <a:schemeClr val="bg1">
                    <a:lumMod val="50000"/>
                  </a:schemeClr>
                </a:solidFill>
                <a:latin typeface="BIZ UDPゴシック" panose="020B0400000000000000" pitchFamily="50" charset="-128"/>
                <a:ea typeface="BIZ UDPゴシック" panose="020B0400000000000000" pitchFamily="50" charset="-128"/>
              </a:endParaRPr>
            </a:p>
            <a:p>
              <a:r>
                <a:rPr lang="en-US" altLang="ja-JP" sz="1050" b="1" dirty="0">
                  <a:ln w="0"/>
                  <a:solidFill>
                    <a:schemeClr val="bg1">
                      <a:lumMod val="50000"/>
                    </a:schemeClr>
                  </a:solidFill>
                  <a:latin typeface="BIZ UDPゴシック" panose="020B0400000000000000" pitchFamily="50" charset="-128"/>
                  <a:ea typeface="BIZ UDPゴシック" panose="020B0400000000000000" pitchFamily="50" charset="-128"/>
                </a:rPr>
                <a:t>1</a:t>
              </a:r>
              <a:r>
                <a:rPr lang="ja-JP" altLang="en-US" sz="1050" b="1" dirty="0">
                  <a:ln w="0"/>
                  <a:solidFill>
                    <a:schemeClr val="bg1">
                      <a:lumMod val="50000"/>
                    </a:schemeClr>
                  </a:solidFill>
                  <a:latin typeface="BIZ UDPゴシック" panose="020B0400000000000000" pitchFamily="50" charset="-128"/>
                  <a:ea typeface="BIZ UDPゴシック" panose="020B0400000000000000" pitchFamily="50" charset="-128"/>
                </a:rPr>
                <a:t>室</a:t>
              </a:r>
              <a:r>
                <a:rPr lang="en-US" altLang="ja-JP" sz="1050" b="1" dirty="0">
                  <a:ln w="0"/>
                  <a:solidFill>
                    <a:schemeClr val="bg1">
                      <a:lumMod val="50000"/>
                    </a:schemeClr>
                  </a:solidFill>
                  <a:latin typeface="BIZ UDPゴシック" panose="020B0400000000000000" pitchFamily="50" charset="-128"/>
                  <a:ea typeface="BIZ UDPゴシック" panose="020B0400000000000000" pitchFamily="50" charset="-128"/>
                </a:rPr>
                <a:t>1</a:t>
              </a:r>
              <a:r>
                <a:rPr lang="ja-JP" altLang="en-US" sz="1050" b="1" dirty="0">
                  <a:ln w="0"/>
                  <a:solidFill>
                    <a:schemeClr val="bg1">
                      <a:lumMod val="50000"/>
                    </a:schemeClr>
                  </a:solidFill>
                  <a:latin typeface="BIZ UDPゴシック" panose="020B0400000000000000" pitchFamily="50" charset="-128"/>
                  <a:ea typeface="BIZ UDPゴシック" panose="020B0400000000000000" pitchFamily="50" charset="-128"/>
                </a:rPr>
                <a:t>泊　大人１人</a:t>
              </a:r>
              <a:endParaRPr lang="en-US" altLang="ja-JP" sz="1050" b="1" dirty="0">
                <a:ln w="0"/>
                <a:solidFill>
                  <a:schemeClr val="bg1">
                    <a:lumMod val="50000"/>
                  </a:schemeClr>
                </a:solidFill>
                <a:latin typeface="BIZ UDPゴシック" panose="020B0400000000000000" pitchFamily="50" charset="-128"/>
                <a:ea typeface="BIZ UDPゴシック" panose="020B0400000000000000" pitchFamily="50" charset="-128"/>
              </a:endParaRPr>
            </a:p>
            <a:p>
              <a:r>
                <a:rPr lang="ja-JP" altLang="en-US" sz="1600" b="1" dirty="0">
                  <a:ln w="0"/>
                  <a:solidFill>
                    <a:srgbClr val="FF0000"/>
                  </a:solidFill>
                  <a:latin typeface="BIZ UDPゴシック" panose="020B0400000000000000" pitchFamily="50" charset="-128"/>
                  <a:ea typeface="BIZ UDPゴシック" panose="020B0400000000000000" pitchFamily="50" charset="-128"/>
                </a:rPr>
                <a:t>￥</a:t>
              </a:r>
              <a:r>
                <a:rPr lang="en-US" altLang="ja-JP" sz="1600" b="1" dirty="0">
                  <a:ln w="0"/>
                  <a:solidFill>
                    <a:srgbClr val="FF0000"/>
                  </a:solidFill>
                  <a:latin typeface="BIZ UDPゴシック" panose="020B0400000000000000" pitchFamily="50" charset="-128"/>
                  <a:ea typeface="BIZ UDPゴシック" panose="020B0400000000000000" pitchFamily="50" charset="-128"/>
                </a:rPr>
                <a:t>1</a:t>
              </a:r>
              <a:r>
                <a:rPr lang="ja-JP" altLang="en-US" sz="1600" b="1" dirty="0">
                  <a:ln w="0"/>
                  <a:solidFill>
                    <a:srgbClr val="FF0000"/>
                  </a:solidFill>
                  <a:latin typeface="BIZ UDPゴシック" panose="020B0400000000000000" pitchFamily="50" charset="-128"/>
                  <a:ea typeface="BIZ UDPゴシック" panose="020B0400000000000000" pitchFamily="50" charset="-128"/>
                </a:rPr>
                <a:t>５</a:t>
              </a:r>
              <a:r>
                <a:rPr lang="en-US" altLang="ja-JP" sz="1600" b="1" dirty="0">
                  <a:ln w="0"/>
                  <a:solidFill>
                    <a:srgbClr val="FF0000"/>
                  </a:solidFill>
                  <a:latin typeface="BIZ UDPゴシック" panose="020B0400000000000000" pitchFamily="50" charset="-128"/>
                  <a:ea typeface="BIZ UDPゴシック" panose="020B0400000000000000" pitchFamily="50" charset="-128"/>
                </a:rPr>
                <a:t>,780</a:t>
              </a:r>
              <a:r>
                <a:rPr lang="ja-JP" altLang="en-US" sz="1600" b="1" dirty="0">
                  <a:ln w="0"/>
                  <a:solidFill>
                    <a:srgbClr val="FF0000"/>
                  </a:solidFill>
                  <a:latin typeface="BIZ UDPゴシック" panose="020B0400000000000000" pitchFamily="50" charset="-128"/>
                  <a:ea typeface="BIZ UDPゴシック" panose="020B0400000000000000" pitchFamily="50" charset="-128"/>
                </a:rPr>
                <a:t>～</a:t>
              </a:r>
              <a:endParaRPr lang="en-US" altLang="ja-JP" sz="1600" b="1" dirty="0">
                <a:ln w="0"/>
                <a:solidFill>
                  <a:srgbClr val="FF0000"/>
                </a:solidFill>
                <a:latin typeface="BIZ UDPゴシック" panose="020B0400000000000000" pitchFamily="50" charset="-128"/>
                <a:ea typeface="BIZ UDPゴシック" panose="020B0400000000000000" pitchFamily="50" charset="-128"/>
              </a:endParaRPr>
            </a:p>
          </p:txBody>
        </p:sp>
        <p:sp>
          <p:nvSpPr>
            <p:cNvPr id="164" name="楕円 163">
              <a:extLst>
                <a:ext uri="{FF2B5EF4-FFF2-40B4-BE49-F238E27FC236}">
                  <a16:creationId xmlns:a16="http://schemas.microsoft.com/office/drawing/2014/main" id="{92669A5D-1D0F-BFAE-E4AF-476F0CB9A878}"/>
                </a:ext>
              </a:extLst>
            </p:cNvPr>
            <p:cNvSpPr/>
            <p:nvPr/>
          </p:nvSpPr>
          <p:spPr>
            <a:xfrm>
              <a:off x="4356614" y="1052725"/>
              <a:ext cx="286506" cy="229482"/>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grpSp>
        <p:nvGrpSpPr>
          <p:cNvPr id="68" name="グループ化 67">
            <a:extLst>
              <a:ext uri="{FF2B5EF4-FFF2-40B4-BE49-F238E27FC236}">
                <a16:creationId xmlns:a16="http://schemas.microsoft.com/office/drawing/2014/main" id="{5113DB14-161A-A99A-BFC9-76D2BFB528CD}"/>
              </a:ext>
            </a:extLst>
          </p:cNvPr>
          <p:cNvGrpSpPr/>
          <p:nvPr/>
        </p:nvGrpSpPr>
        <p:grpSpPr>
          <a:xfrm>
            <a:off x="424245" y="914498"/>
            <a:ext cx="3120767" cy="5931569"/>
            <a:chOff x="424245" y="650338"/>
            <a:chExt cx="3120767" cy="5931569"/>
          </a:xfrm>
        </p:grpSpPr>
        <p:grpSp>
          <p:nvGrpSpPr>
            <p:cNvPr id="5" name="グループ化 4">
              <a:extLst>
                <a:ext uri="{FF2B5EF4-FFF2-40B4-BE49-F238E27FC236}">
                  <a16:creationId xmlns:a16="http://schemas.microsoft.com/office/drawing/2014/main" id="{871921FE-8457-BE51-1919-B44DEA698DDA}"/>
                </a:ext>
              </a:extLst>
            </p:cNvPr>
            <p:cNvGrpSpPr/>
            <p:nvPr/>
          </p:nvGrpSpPr>
          <p:grpSpPr>
            <a:xfrm>
              <a:off x="424245" y="650338"/>
              <a:ext cx="3120767" cy="5931569"/>
              <a:chOff x="5741989" y="252013"/>
              <a:chExt cx="3862137" cy="5931569"/>
            </a:xfrm>
          </p:grpSpPr>
          <p:sp>
            <p:nvSpPr>
              <p:cNvPr id="2" name="四角形: 角を丸くする 1">
                <a:extLst>
                  <a:ext uri="{FF2B5EF4-FFF2-40B4-BE49-F238E27FC236}">
                    <a16:creationId xmlns:a16="http://schemas.microsoft.com/office/drawing/2014/main" id="{1D62A7EA-47EB-34C6-3DF7-5BCBB28DD53B}"/>
                  </a:ext>
                </a:extLst>
              </p:cNvPr>
              <p:cNvSpPr/>
              <p:nvPr/>
            </p:nvSpPr>
            <p:spPr>
              <a:xfrm>
                <a:off x="5741989" y="252013"/>
                <a:ext cx="3862137" cy="5931569"/>
              </a:xfrm>
              <a:prstGeom prst="roundRect">
                <a:avLst>
                  <a:gd name="adj" fmla="val 7944"/>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14F8905C-B654-0FF4-C009-6763AA3024F8}"/>
                  </a:ext>
                </a:extLst>
              </p:cNvPr>
              <p:cNvSpPr/>
              <p:nvPr/>
            </p:nvSpPr>
            <p:spPr>
              <a:xfrm>
                <a:off x="5964573" y="510691"/>
                <a:ext cx="3416968" cy="54142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6" name="四角形: 角を丸くする 5">
              <a:extLst>
                <a:ext uri="{FF2B5EF4-FFF2-40B4-BE49-F238E27FC236}">
                  <a16:creationId xmlns:a16="http://schemas.microsoft.com/office/drawing/2014/main" id="{C4948D0A-A70A-0C43-8F3F-9A4A1708E7AE}"/>
                </a:ext>
              </a:extLst>
            </p:cNvPr>
            <p:cNvSpPr/>
            <p:nvPr/>
          </p:nvSpPr>
          <p:spPr>
            <a:xfrm>
              <a:off x="770233" y="1728193"/>
              <a:ext cx="2366842" cy="338554"/>
            </a:xfrm>
            <a:prstGeom prst="roundRect">
              <a:avLst>
                <a:gd name="adj" fmla="val 50000"/>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92ABB642-DE0E-7C96-1A86-EE3F10ECA130}"/>
                </a:ext>
              </a:extLst>
            </p:cNvPr>
            <p:cNvSpPr/>
            <p:nvPr/>
          </p:nvSpPr>
          <p:spPr>
            <a:xfrm>
              <a:off x="665169" y="1020765"/>
              <a:ext cx="2359941" cy="646331"/>
            </a:xfrm>
            <a:prstGeom prst="rect">
              <a:avLst/>
            </a:prstGeom>
            <a:noFill/>
          </p:spPr>
          <p:txBody>
            <a:bodyPr wrap="none" lIns="91440" tIns="45720" rIns="91440" bIns="45720">
              <a:spAutoFit/>
            </a:bodyPr>
            <a:lstStyle/>
            <a:p>
              <a:pPr algn="ctr"/>
              <a:r>
                <a:rPr lang="en-US" altLang="ja-JP" sz="3600" dirty="0">
                  <a:ln w="0"/>
                  <a:gradFill>
                    <a:gsLst>
                      <a:gs pos="0">
                        <a:schemeClr val="accent1">
                          <a:lumMod val="5000"/>
                          <a:lumOff val="95000"/>
                        </a:schemeClr>
                      </a:gs>
                      <a:gs pos="38000">
                        <a:schemeClr val="accent1">
                          <a:lumMod val="45000"/>
                          <a:lumOff val="55000"/>
                        </a:schemeClr>
                      </a:gs>
                      <a:gs pos="61000">
                        <a:srgbClr val="00B050"/>
                      </a:gs>
                      <a:gs pos="100000">
                        <a:schemeClr val="accent5">
                          <a:lumMod val="60000"/>
                          <a:lumOff val="40000"/>
                        </a:schemeClr>
                      </a:gs>
                    </a:gsLst>
                    <a:lin ang="5400000" scaled="1"/>
                  </a:gra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cs typeface="ADLaM Display" panose="02010000000000000000" pitchFamily="2" charset="0"/>
                </a:rPr>
                <a:t>Kensaku</a:t>
              </a:r>
              <a:endParaRPr lang="ja-JP" altLang="en-US" sz="3600" b="0" cap="none" spc="0" dirty="0">
                <a:ln w="0"/>
                <a:gradFill>
                  <a:gsLst>
                    <a:gs pos="0">
                      <a:schemeClr val="accent1">
                        <a:lumMod val="5000"/>
                        <a:lumOff val="95000"/>
                      </a:schemeClr>
                    </a:gs>
                    <a:gs pos="38000">
                      <a:schemeClr val="accent1">
                        <a:lumMod val="45000"/>
                        <a:lumOff val="55000"/>
                      </a:schemeClr>
                    </a:gs>
                    <a:gs pos="61000">
                      <a:srgbClr val="00B050"/>
                    </a:gs>
                    <a:gs pos="100000">
                      <a:schemeClr val="accent5">
                        <a:lumMod val="60000"/>
                        <a:lumOff val="40000"/>
                      </a:schemeClr>
                    </a:gs>
                  </a:gsLst>
                  <a:lin ang="5400000" scaled="1"/>
                </a:gra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cs typeface="ADLaM Display" panose="02010000000000000000" pitchFamily="2" charset="0"/>
              </a:endParaRPr>
            </a:p>
          </p:txBody>
        </p:sp>
        <p:pic>
          <p:nvPicPr>
            <p:cNvPr id="13" name="図 12">
              <a:extLst>
                <a:ext uri="{FF2B5EF4-FFF2-40B4-BE49-F238E27FC236}">
                  <a16:creationId xmlns:a16="http://schemas.microsoft.com/office/drawing/2014/main" id="{57B05936-E01E-529D-DAAB-8645F0B8155A}"/>
                </a:ext>
              </a:extLst>
            </p:cNvPr>
            <p:cNvPicPr>
              <a:picLocks noChangeAspect="1"/>
            </p:cNvPicPr>
            <p:nvPr/>
          </p:nvPicPr>
          <p:blipFill>
            <a:blip r:embed="rId3"/>
            <a:stretch>
              <a:fillRect/>
            </a:stretch>
          </p:blipFill>
          <p:spPr>
            <a:xfrm>
              <a:off x="963414" y="1796362"/>
              <a:ext cx="205104" cy="202215"/>
            </a:xfrm>
            <a:prstGeom prst="rect">
              <a:avLst/>
            </a:prstGeom>
          </p:spPr>
        </p:pic>
        <p:sp>
          <p:nvSpPr>
            <p:cNvPr id="14" name="正方形/長方形 13">
              <a:extLst>
                <a:ext uri="{FF2B5EF4-FFF2-40B4-BE49-F238E27FC236}">
                  <a16:creationId xmlns:a16="http://schemas.microsoft.com/office/drawing/2014/main" id="{0DDEA31D-642D-019F-50A2-6E5D3A4E6C4A}"/>
                </a:ext>
              </a:extLst>
            </p:cNvPr>
            <p:cNvSpPr/>
            <p:nvPr/>
          </p:nvSpPr>
          <p:spPr>
            <a:xfrm>
              <a:off x="1260247" y="1732256"/>
              <a:ext cx="1334020" cy="338554"/>
            </a:xfrm>
            <a:prstGeom prst="rect">
              <a:avLst/>
            </a:prstGeom>
            <a:noFill/>
          </p:spPr>
          <p:txBody>
            <a:bodyPr wrap="none" lIns="91440" tIns="45720" rIns="91440" bIns="45720">
              <a:spAutoFit/>
            </a:bodyPr>
            <a:lstStyle/>
            <a:p>
              <a:pPr algn="ctr"/>
              <a:r>
                <a:rPr lang="ja-JP" altLang="en-US" sz="1600" b="1" dirty="0">
                  <a:ln w="0"/>
                  <a:solidFill>
                    <a:schemeClr val="tx1">
                      <a:lumMod val="65000"/>
                      <a:lumOff val="35000"/>
                    </a:schemeClr>
                  </a:solidFill>
                  <a:latin typeface="BIZ UDPゴシック" panose="020B0400000000000000" pitchFamily="50" charset="-128"/>
                  <a:ea typeface="BIZ UDPゴシック" panose="020B0400000000000000" pitchFamily="50" charset="-128"/>
                </a:rPr>
                <a:t>埼玉　ホテル</a:t>
              </a:r>
            </a:p>
          </p:txBody>
        </p:sp>
        <p:sp>
          <p:nvSpPr>
            <p:cNvPr id="24" name="正方形/長方形 23">
              <a:extLst>
                <a:ext uri="{FF2B5EF4-FFF2-40B4-BE49-F238E27FC236}">
                  <a16:creationId xmlns:a16="http://schemas.microsoft.com/office/drawing/2014/main" id="{401F0D48-ECE7-E4E8-7112-293C07CAAD67}"/>
                </a:ext>
              </a:extLst>
            </p:cNvPr>
            <p:cNvSpPr/>
            <p:nvPr/>
          </p:nvSpPr>
          <p:spPr>
            <a:xfrm>
              <a:off x="706788" y="2280244"/>
              <a:ext cx="2465091" cy="108739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6" name="フリーフォーム: 図形 25">
              <a:extLst>
                <a:ext uri="{FF2B5EF4-FFF2-40B4-BE49-F238E27FC236}">
                  <a16:creationId xmlns:a16="http://schemas.microsoft.com/office/drawing/2014/main" id="{1A5274DE-A9C5-1822-C6A9-C7E6D5495875}"/>
                </a:ext>
              </a:extLst>
            </p:cNvPr>
            <p:cNvSpPr/>
            <p:nvPr/>
          </p:nvSpPr>
          <p:spPr>
            <a:xfrm>
              <a:off x="810849" y="2381921"/>
              <a:ext cx="643319" cy="905517"/>
            </a:xfrm>
            <a:custGeom>
              <a:avLst/>
              <a:gdLst>
                <a:gd name="connsiteX0" fmla="*/ 111979 w 643319"/>
                <a:gd name="connsiteY0" fmla="*/ 864973 h 905517"/>
                <a:gd name="connsiteX1" fmla="*/ 111979 w 643319"/>
                <a:gd name="connsiteY1" fmla="*/ 864973 h 905517"/>
                <a:gd name="connsiteX2" fmla="*/ 768 w 643319"/>
                <a:gd name="connsiteY2" fmla="*/ 543698 h 905517"/>
                <a:gd name="connsiteX3" fmla="*/ 25481 w 643319"/>
                <a:gd name="connsiteY3" fmla="*/ 469557 h 905517"/>
                <a:gd name="connsiteX4" fmla="*/ 99622 w 643319"/>
                <a:gd name="connsiteY4" fmla="*/ 61784 h 905517"/>
                <a:gd name="connsiteX5" fmla="*/ 173763 w 643319"/>
                <a:gd name="connsiteY5" fmla="*/ 12357 h 905517"/>
                <a:gd name="connsiteX6" fmla="*/ 247903 w 643319"/>
                <a:gd name="connsiteY6" fmla="*/ 0 h 905517"/>
                <a:gd name="connsiteX7" fmla="*/ 457968 w 643319"/>
                <a:gd name="connsiteY7" fmla="*/ 24714 h 905517"/>
                <a:gd name="connsiteX8" fmla="*/ 569179 w 643319"/>
                <a:gd name="connsiteY8" fmla="*/ 86498 h 905517"/>
                <a:gd name="connsiteX9" fmla="*/ 618606 w 643319"/>
                <a:gd name="connsiteY9" fmla="*/ 160638 h 905517"/>
                <a:gd name="connsiteX10" fmla="*/ 643319 w 643319"/>
                <a:gd name="connsiteY10" fmla="*/ 296563 h 905517"/>
                <a:gd name="connsiteX11" fmla="*/ 630963 w 643319"/>
                <a:gd name="connsiteY11" fmla="*/ 469557 h 905517"/>
                <a:gd name="connsiteX12" fmla="*/ 618606 w 643319"/>
                <a:gd name="connsiteY12" fmla="*/ 679622 h 905517"/>
                <a:gd name="connsiteX13" fmla="*/ 532109 w 643319"/>
                <a:gd name="connsiteY13" fmla="*/ 729049 h 905517"/>
                <a:gd name="connsiteX14" fmla="*/ 482681 w 643319"/>
                <a:gd name="connsiteY14" fmla="*/ 753763 h 905517"/>
                <a:gd name="connsiteX15" fmla="*/ 235546 w 643319"/>
                <a:gd name="connsiteY15" fmla="*/ 778476 h 905517"/>
                <a:gd name="connsiteX16" fmla="*/ 198476 w 643319"/>
                <a:gd name="connsiteY16" fmla="*/ 803190 h 905517"/>
                <a:gd name="connsiteX17" fmla="*/ 149049 w 643319"/>
                <a:gd name="connsiteY17" fmla="*/ 902044 h 905517"/>
                <a:gd name="connsiteX18" fmla="*/ 74909 w 643319"/>
                <a:gd name="connsiteY18" fmla="*/ 902044 h 905517"/>
                <a:gd name="connsiteX19" fmla="*/ 111979 w 643319"/>
                <a:gd name="connsiteY19" fmla="*/ 864973 h 90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3319" h="905517">
                  <a:moveTo>
                    <a:pt x="111979" y="864973"/>
                  </a:moveTo>
                  <a:lnTo>
                    <a:pt x="111979" y="864973"/>
                  </a:lnTo>
                  <a:cubicBezTo>
                    <a:pt x="74909" y="757881"/>
                    <a:pt x="24986" y="654406"/>
                    <a:pt x="768" y="543698"/>
                  </a:cubicBezTo>
                  <a:cubicBezTo>
                    <a:pt x="-4799" y="518249"/>
                    <a:pt x="21578" y="495313"/>
                    <a:pt x="25481" y="469557"/>
                  </a:cubicBezTo>
                  <a:cubicBezTo>
                    <a:pt x="26015" y="466031"/>
                    <a:pt x="22287" y="147712"/>
                    <a:pt x="99622" y="61784"/>
                  </a:cubicBezTo>
                  <a:cubicBezTo>
                    <a:pt x="119492" y="39707"/>
                    <a:pt x="146346" y="23781"/>
                    <a:pt x="173763" y="12357"/>
                  </a:cubicBezTo>
                  <a:cubicBezTo>
                    <a:pt x="196890" y="2721"/>
                    <a:pt x="223190" y="4119"/>
                    <a:pt x="247903" y="0"/>
                  </a:cubicBezTo>
                  <a:cubicBezTo>
                    <a:pt x="317925" y="8238"/>
                    <a:pt x="388709" y="11522"/>
                    <a:pt x="457968" y="24714"/>
                  </a:cubicBezTo>
                  <a:cubicBezTo>
                    <a:pt x="475286" y="28013"/>
                    <a:pt x="561475" y="81875"/>
                    <a:pt x="569179" y="86498"/>
                  </a:cubicBezTo>
                  <a:cubicBezTo>
                    <a:pt x="585655" y="111211"/>
                    <a:pt x="605323" y="134072"/>
                    <a:pt x="618606" y="160638"/>
                  </a:cubicBezTo>
                  <a:cubicBezTo>
                    <a:pt x="630260" y="183945"/>
                    <a:pt x="641882" y="286507"/>
                    <a:pt x="643319" y="296563"/>
                  </a:cubicBezTo>
                  <a:cubicBezTo>
                    <a:pt x="639200" y="354228"/>
                    <a:pt x="634685" y="411865"/>
                    <a:pt x="630963" y="469557"/>
                  </a:cubicBezTo>
                  <a:cubicBezTo>
                    <a:pt x="626447" y="539554"/>
                    <a:pt x="643576" y="614074"/>
                    <a:pt x="618606" y="679622"/>
                  </a:cubicBezTo>
                  <a:cubicBezTo>
                    <a:pt x="606784" y="710654"/>
                    <a:pt x="561262" y="713147"/>
                    <a:pt x="532109" y="729049"/>
                  </a:cubicBezTo>
                  <a:cubicBezTo>
                    <a:pt x="515938" y="737870"/>
                    <a:pt x="499929" y="747295"/>
                    <a:pt x="482681" y="753763"/>
                  </a:cubicBezTo>
                  <a:cubicBezTo>
                    <a:pt x="414593" y="779296"/>
                    <a:pt x="273685" y="776092"/>
                    <a:pt x="235546" y="778476"/>
                  </a:cubicBezTo>
                  <a:cubicBezTo>
                    <a:pt x="223189" y="786714"/>
                    <a:pt x="205844" y="790296"/>
                    <a:pt x="198476" y="803190"/>
                  </a:cubicBezTo>
                  <a:cubicBezTo>
                    <a:pt x="175848" y="842789"/>
                    <a:pt x="206664" y="882838"/>
                    <a:pt x="149049" y="902044"/>
                  </a:cubicBezTo>
                  <a:cubicBezTo>
                    <a:pt x="125604" y="909859"/>
                    <a:pt x="99622" y="902044"/>
                    <a:pt x="74909" y="902044"/>
                  </a:cubicBezTo>
                  <a:lnTo>
                    <a:pt x="111979" y="864973"/>
                  </a:lnTo>
                  <a:close/>
                </a:path>
              </a:pathLst>
            </a:cu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7" name="フリーフォーム: 図形 26">
              <a:extLst>
                <a:ext uri="{FF2B5EF4-FFF2-40B4-BE49-F238E27FC236}">
                  <a16:creationId xmlns:a16="http://schemas.microsoft.com/office/drawing/2014/main" id="{26A5E17A-743F-369F-87D2-3452D476EE7E}"/>
                </a:ext>
              </a:extLst>
            </p:cNvPr>
            <p:cNvSpPr/>
            <p:nvPr/>
          </p:nvSpPr>
          <p:spPr>
            <a:xfrm>
              <a:off x="2323959" y="2405183"/>
              <a:ext cx="743715" cy="920363"/>
            </a:xfrm>
            <a:custGeom>
              <a:avLst/>
              <a:gdLst>
                <a:gd name="connsiteX0" fmla="*/ 0 w 743715"/>
                <a:gd name="connsiteY0" fmla="*/ 25012 h 920363"/>
                <a:gd name="connsiteX1" fmla="*/ 0 w 743715"/>
                <a:gd name="connsiteY1" fmla="*/ 25012 h 920363"/>
                <a:gd name="connsiteX2" fmla="*/ 259492 w 743715"/>
                <a:gd name="connsiteY2" fmla="*/ 408072 h 920363"/>
                <a:gd name="connsiteX3" fmla="*/ 333632 w 743715"/>
                <a:gd name="connsiteY3" fmla="*/ 506926 h 920363"/>
                <a:gd name="connsiteX4" fmla="*/ 345989 w 743715"/>
                <a:gd name="connsiteY4" fmla="*/ 581066 h 920363"/>
                <a:gd name="connsiteX5" fmla="*/ 370703 w 743715"/>
                <a:gd name="connsiteY5" fmla="*/ 754061 h 920363"/>
                <a:gd name="connsiteX6" fmla="*/ 383059 w 743715"/>
                <a:gd name="connsiteY6" fmla="*/ 803488 h 920363"/>
                <a:gd name="connsiteX7" fmla="*/ 494270 w 743715"/>
                <a:gd name="connsiteY7" fmla="*/ 877629 h 920363"/>
                <a:gd name="connsiteX8" fmla="*/ 605481 w 743715"/>
                <a:gd name="connsiteY8" fmla="*/ 914699 h 920363"/>
                <a:gd name="connsiteX9" fmla="*/ 716692 w 743715"/>
                <a:gd name="connsiteY9" fmla="*/ 902342 h 920363"/>
                <a:gd name="connsiteX10" fmla="*/ 679622 w 743715"/>
                <a:gd name="connsiteY10" fmla="*/ 618137 h 920363"/>
                <a:gd name="connsiteX11" fmla="*/ 654908 w 743715"/>
                <a:gd name="connsiteY11" fmla="*/ 494569 h 920363"/>
                <a:gd name="connsiteX12" fmla="*/ 667265 w 743715"/>
                <a:gd name="connsiteY12" fmla="*/ 395715 h 920363"/>
                <a:gd name="connsiteX13" fmla="*/ 716692 w 743715"/>
                <a:gd name="connsiteY13" fmla="*/ 309218 h 920363"/>
                <a:gd name="connsiteX14" fmla="*/ 729049 w 743715"/>
                <a:gd name="connsiteY14" fmla="*/ 259791 h 920363"/>
                <a:gd name="connsiteX15" fmla="*/ 716692 w 743715"/>
                <a:gd name="connsiteY15" fmla="*/ 148580 h 920363"/>
                <a:gd name="connsiteX16" fmla="*/ 679622 w 743715"/>
                <a:gd name="connsiteY16" fmla="*/ 111510 h 920363"/>
                <a:gd name="connsiteX17" fmla="*/ 617838 w 743715"/>
                <a:gd name="connsiteY17" fmla="*/ 62083 h 920363"/>
                <a:gd name="connsiteX18" fmla="*/ 593124 w 743715"/>
                <a:gd name="connsiteY18" fmla="*/ 25012 h 920363"/>
                <a:gd name="connsiteX19" fmla="*/ 543697 w 743715"/>
                <a:gd name="connsiteY19" fmla="*/ 12656 h 920363"/>
                <a:gd name="connsiteX20" fmla="*/ 494270 w 743715"/>
                <a:gd name="connsiteY20" fmla="*/ 49726 h 920363"/>
                <a:gd name="connsiteX21" fmla="*/ 457200 w 743715"/>
                <a:gd name="connsiteY21" fmla="*/ 62083 h 920363"/>
                <a:gd name="connsiteX22" fmla="*/ 420130 w 743715"/>
                <a:gd name="connsiteY22" fmla="*/ 86796 h 920363"/>
                <a:gd name="connsiteX23" fmla="*/ 271849 w 743715"/>
                <a:gd name="connsiteY23" fmla="*/ 49726 h 920363"/>
                <a:gd name="connsiteX24" fmla="*/ 172995 w 743715"/>
                <a:gd name="connsiteY24" fmla="*/ 299 h 920363"/>
                <a:gd name="connsiteX25" fmla="*/ 0 w 743715"/>
                <a:gd name="connsiteY25" fmla="*/ 25012 h 92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3715" h="920363">
                  <a:moveTo>
                    <a:pt x="0" y="25012"/>
                  </a:moveTo>
                  <a:lnTo>
                    <a:pt x="0" y="25012"/>
                  </a:lnTo>
                  <a:cubicBezTo>
                    <a:pt x="86497" y="152699"/>
                    <a:pt x="173943" y="279748"/>
                    <a:pt x="259492" y="408072"/>
                  </a:cubicBezTo>
                  <a:cubicBezTo>
                    <a:pt x="320908" y="500196"/>
                    <a:pt x="268407" y="441701"/>
                    <a:pt x="333632" y="506926"/>
                  </a:cubicBezTo>
                  <a:cubicBezTo>
                    <a:pt x="337751" y="531639"/>
                    <a:pt x="342272" y="556289"/>
                    <a:pt x="345989" y="581066"/>
                  </a:cubicBezTo>
                  <a:cubicBezTo>
                    <a:pt x="354630" y="638672"/>
                    <a:pt x="361127" y="696603"/>
                    <a:pt x="370703" y="754061"/>
                  </a:cubicBezTo>
                  <a:cubicBezTo>
                    <a:pt x="373495" y="770813"/>
                    <a:pt x="374633" y="788743"/>
                    <a:pt x="383059" y="803488"/>
                  </a:cubicBezTo>
                  <a:cubicBezTo>
                    <a:pt x="404901" y="841711"/>
                    <a:pt x="459471" y="861811"/>
                    <a:pt x="494270" y="877629"/>
                  </a:cubicBezTo>
                  <a:cubicBezTo>
                    <a:pt x="551137" y="903478"/>
                    <a:pt x="550373" y="900922"/>
                    <a:pt x="605481" y="914699"/>
                  </a:cubicBezTo>
                  <a:cubicBezTo>
                    <a:pt x="642551" y="910580"/>
                    <a:pt x="702218" y="936718"/>
                    <a:pt x="716692" y="902342"/>
                  </a:cubicBezTo>
                  <a:cubicBezTo>
                    <a:pt x="784027" y="742420"/>
                    <a:pt x="707740" y="723579"/>
                    <a:pt x="679622" y="618137"/>
                  </a:cubicBezTo>
                  <a:cubicBezTo>
                    <a:pt x="668799" y="577550"/>
                    <a:pt x="663146" y="535758"/>
                    <a:pt x="654908" y="494569"/>
                  </a:cubicBezTo>
                  <a:cubicBezTo>
                    <a:pt x="659027" y="461618"/>
                    <a:pt x="656764" y="427219"/>
                    <a:pt x="667265" y="395715"/>
                  </a:cubicBezTo>
                  <a:cubicBezTo>
                    <a:pt x="677766" y="364211"/>
                    <a:pt x="702950" y="339449"/>
                    <a:pt x="716692" y="309218"/>
                  </a:cubicBezTo>
                  <a:cubicBezTo>
                    <a:pt x="723720" y="293757"/>
                    <a:pt x="724930" y="276267"/>
                    <a:pt x="729049" y="259791"/>
                  </a:cubicBezTo>
                  <a:cubicBezTo>
                    <a:pt x="724930" y="222721"/>
                    <a:pt x="728487" y="183964"/>
                    <a:pt x="716692" y="148580"/>
                  </a:cubicBezTo>
                  <a:cubicBezTo>
                    <a:pt x="711166" y="132002"/>
                    <a:pt x="692773" y="123017"/>
                    <a:pt x="679622" y="111510"/>
                  </a:cubicBezTo>
                  <a:cubicBezTo>
                    <a:pt x="659774" y="94143"/>
                    <a:pt x="636487" y="80732"/>
                    <a:pt x="617838" y="62083"/>
                  </a:cubicBezTo>
                  <a:cubicBezTo>
                    <a:pt x="607337" y="51582"/>
                    <a:pt x="605481" y="33250"/>
                    <a:pt x="593124" y="25012"/>
                  </a:cubicBezTo>
                  <a:cubicBezTo>
                    <a:pt x="578994" y="15592"/>
                    <a:pt x="560173" y="16775"/>
                    <a:pt x="543697" y="12656"/>
                  </a:cubicBezTo>
                  <a:cubicBezTo>
                    <a:pt x="527221" y="25013"/>
                    <a:pt x="512151" y="39508"/>
                    <a:pt x="494270" y="49726"/>
                  </a:cubicBezTo>
                  <a:cubicBezTo>
                    <a:pt x="482961" y="56188"/>
                    <a:pt x="468850" y="56258"/>
                    <a:pt x="457200" y="62083"/>
                  </a:cubicBezTo>
                  <a:cubicBezTo>
                    <a:pt x="443917" y="68724"/>
                    <a:pt x="432487" y="78558"/>
                    <a:pt x="420130" y="86796"/>
                  </a:cubicBezTo>
                  <a:cubicBezTo>
                    <a:pt x="370703" y="74439"/>
                    <a:pt x="319893" y="66682"/>
                    <a:pt x="271849" y="49726"/>
                  </a:cubicBezTo>
                  <a:cubicBezTo>
                    <a:pt x="237556" y="37623"/>
                    <a:pt x="211883" y="3077"/>
                    <a:pt x="172995" y="299"/>
                  </a:cubicBezTo>
                  <a:cubicBezTo>
                    <a:pt x="127802" y="-2929"/>
                    <a:pt x="28832" y="20893"/>
                    <a:pt x="0" y="25012"/>
                  </a:cubicBezTo>
                  <a:close/>
                </a:path>
              </a:pathLst>
            </a:cu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35" name="グループ化 34">
              <a:extLst>
                <a:ext uri="{FF2B5EF4-FFF2-40B4-BE49-F238E27FC236}">
                  <a16:creationId xmlns:a16="http://schemas.microsoft.com/office/drawing/2014/main" id="{93F3EB3C-5AC4-9DE8-72FD-EFDD4BAD32F1}"/>
                </a:ext>
              </a:extLst>
            </p:cNvPr>
            <p:cNvGrpSpPr/>
            <p:nvPr/>
          </p:nvGrpSpPr>
          <p:grpSpPr>
            <a:xfrm>
              <a:off x="1315741" y="2519998"/>
              <a:ext cx="997389" cy="383398"/>
              <a:chOff x="1628760" y="3791971"/>
              <a:chExt cx="997389" cy="383398"/>
            </a:xfrm>
          </p:grpSpPr>
          <p:sp>
            <p:nvSpPr>
              <p:cNvPr id="32" name="フリーフォーム: 図形 31">
                <a:extLst>
                  <a:ext uri="{FF2B5EF4-FFF2-40B4-BE49-F238E27FC236}">
                    <a16:creationId xmlns:a16="http://schemas.microsoft.com/office/drawing/2014/main" id="{E68E950E-8975-75BE-5610-EC15DBD44D74}"/>
                  </a:ext>
                </a:extLst>
              </p:cNvPr>
              <p:cNvSpPr/>
              <p:nvPr/>
            </p:nvSpPr>
            <p:spPr>
              <a:xfrm flipV="1">
                <a:off x="1628760" y="3832025"/>
                <a:ext cx="997389" cy="343344"/>
              </a:xfrm>
              <a:custGeom>
                <a:avLst/>
                <a:gdLst>
                  <a:gd name="connsiteX0" fmla="*/ 0 w 1702704"/>
                  <a:gd name="connsiteY0" fmla="*/ 359012 h 495601"/>
                  <a:gd name="connsiteX1" fmla="*/ 0 w 1702704"/>
                  <a:gd name="connsiteY1" fmla="*/ 359012 h 495601"/>
                  <a:gd name="connsiteX2" fmla="*/ 0 w 1702704"/>
                  <a:gd name="connsiteY2" fmla="*/ 359011 h 495601"/>
                  <a:gd name="connsiteX3" fmla="*/ 136590 w 1702704"/>
                  <a:gd name="connsiteY3" fmla="*/ 495601 h 495601"/>
                  <a:gd name="connsiteX4" fmla="*/ 1566114 w 1702704"/>
                  <a:gd name="connsiteY4" fmla="*/ 495601 h 495601"/>
                  <a:gd name="connsiteX5" fmla="*/ 1702704 w 1702704"/>
                  <a:gd name="connsiteY5" fmla="*/ 359011 h 495601"/>
                  <a:gd name="connsiteX6" fmla="*/ 1702703 w 1702704"/>
                  <a:gd name="connsiteY6" fmla="*/ 359011 h 495601"/>
                  <a:gd name="connsiteX7" fmla="*/ 1566113 w 1702704"/>
                  <a:gd name="connsiteY7" fmla="*/ 222421 h 495601"/>
                  <a:gd name="connsiteX8" fmla="*/ 496500 w 1702704"/>
                  <a:gd name="connsiteY8" fmla="*/ 222422 h 495601"/>
                  <a:gd name="connsiteX9" fmla="*/ 405509 w 1702704"/>
                  <a:gd name="connsiteY9" fmla="*/ 0 h 495601"/>
                  <a:gd name="connsiteX10" fmla="*/ 314518 w 1702704"/>
                  <a:gd name="connsiteY10" fmla="*/ 222422 h 495601"/>
                  <a:gd name="connsiteX11" fmla="*/ 136590 w 1702704"/>
                  <a:gd name="connsiteY11" fmla="*/ 222422 h 495601"/>
                  <a:gd name="connsiteX12" fmla="*/ 10734 w 1702704"/>
                  <a:gd name="connsiteY12" fmla="*/ 305845 h 495601"/>
                  <a:gd name="connsiteX13" fmla="*/ 0 w 1702704"/>
                  <a:gd name="connsiteY13" fmla="*/ 359012 h 495601"/>
                  <a:gd name="connsiteX14" fmla="*/ 10734 w 1702704"/>
                  <a:gd name="connsiteY14" fmla="*/ 412178 h 495601"/>
                  <a:gd name="connsiteX15" fmla="*/ 136590 w 1702704"/>
                  <a:gd name="connsiteY15" fmla="*/ 495601 h 4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2704" h="495601">
                    <a:moveTo>
                      <a:pt x="0" y="359012"/>
                    </a:moveTo>
                    <a:lnTo>
                      <a:pt x="0" y="359012"/>
                    </a:lnTo>
                    <a:lnTo>
                      <a:pt x="0" y="359011"/>
                    </a:lnTo>
                    <a:close/>
                    <a:moveTo>
                      <a:pt x="136590" y="495601"/>
                    </a:moveTo>
                    <a:lnTo>
                      <a:pt x="1566114" y="495601"/>
                    </a:lnTo>
                    <a:cubicBezTo>
                      <a:pt x="1641551" y="495601"/>
                      <a:pt x="1702704" y="434448"/>
                      <a:pt x="1702704" y="359011"/>
                    </a:cubicBezTo>
                    <a:lnTo>
                      <a:pt x="1702703" y="359011"/>
                    </a:lnTo>
                    <a:cubicBezTo>
                      <a:pt x="1702703" y="283574"/>
                      <a:pt x="1641550" y="222421"/>
                      <a:pt x="1566113" y="222421"/>
                    </a:cubicBezTo>
                    <a:lnTo>
                      <a:pt x="496500" y="222422"/>
                    </a:lnTo>
                    <a:lnTo>
                      <a:pt x="405509" y="0"/>
                    </a:lnTo>
                    <a:lnTo>
                      <a:pt x="314518" y="222422"/>
                    </a:lnTo>
                    <a:lnTo>
                      <a:pt x="136590" y="222422"/>
                    </a:lnTo>
                    <a:cubicBezTo>
                      <a:pt x="80012" y="222422"/>
                      <a:pt x="31469" y="256821"/>
                      <a:pt x="10734" y="305845"/>
                    </a:cubicBezTo>
                    <a:lnTo>
                      <a:pt x="0" y="359012"/>
                    </a:lnTo>
                    <a:lnTo>
                      <a:pt x="10734" y="412178"/>
                    </a:lnTo>
                    <a:cubicBezTo>
                      <a:pt x="31469" y="461203"/>
                      <a:pt x="80012" y="495601"/>
                      <a:pt x="136590" y="495601"/>
                    </a:cubicBezTo>
                    <a:close/>
                  </a:path>
                </a:pathLst>
              </a:cu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3" name="楕円 32">
                <a:extLst>
                  <a:ext uri="{FF2B5EF4-FFF2-40B4-BE49-F238E27FC236}">
                    <a16:creationId xmlns:a16="http://schemas.microsoft.com/office/drawing/2014/main" id="{4A86913B-B69C-C356-C223-7EE77DA11481}"/>
                  </a:ext>
                </a:extLst>
              </p:cNvPr>
              <p:cNvSpPr/>
              <p:nvPr/>
            </p:nvSpPr>
            <p:spPr>
              <a:xfrm>
                <a:off x="1712976" y="3852672"/>
                <a:ext cx="146304" cy="140208"/>
              </a:xfrm>
              <a:prstGeom prst="ellipse">
                <a:avLst/>
              </a:prstGeom>
              <a:solidFill>
                <a:srgbClr val="F775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08A2CD7D-B871-D658-39F9-F4EAC61FFED7}"/>
                  </a:ext>
                </a:extLst>
              </p:cNvPr>
              <p:cNvSpPr/>
              <p:nvPr/>
            </p:nvSpPr>
            <p:spPr>
              <a:xfrm>
                <a:off x="1813595" y="3791971"/>
                <a:ext cx="798617" cy="261610"/>
              </a:xfrm>
              <a:prstGeom prst="rect">
                <a:avLst/>
              </a:prstGeom>
              <a:noFill/>
            </p:spPr>
            <p:txBody>
              <a:bodyPr wrap="none" lIns="91440" tIns="45720" rIns="91440" bIns="45720">
                <a:spAutoFit/>
              </a:bodyPr>
              <a:lstStyle/>
              <a:p>
                <a:pPr algn="ctr"/>
                <a:r>
                  <a:rPr lang="ja-JP" altLang="en-US" sz="1100" b="0" cap="none" spc="0" dirty="0">
                    <a:ln w="0"/>
                    <a:solidFill>
                      <a:schemeClr val="tx1"/>
                    </a:solidFill>
                    <a:latin typeface="BIZ UDPゴシック" panose="020B0400000000000000" pitchFamily="50" charset="-128"/>
                    <a:ea typeface="BIZ UDPゴシック" panose="020B0400000000000000" pitchFamily="50" charset="-128"/>
                  </a:rPr>
                  <a:t>￥</a:t>
                </a:r>
                <a:r>
                  <a:rPr lang="en-US" altLang="ja-JP" sz="1100" dirty="0">
                    <a:ln w="0"/>
                    <a:latin typeface="BIZ UDPゴシック" panose="020B0400000000000000" pitchFamily="50" charset="-128"/>
                    <a:ea typeface="BIZ UDPゴシック" panose="020B0400000000000000" pitchFamily="50" charset="-128"/>
                  </a:rPr>
                  <a:t>8,900</a:t>
                </a:r>
                <a:endParaRPr lang="ja-JP" altLang="en-US" sz="1100" b="0" cap="none" spc="0" dirty="0">
                  <a:ln w="0"/>
                  <a:solidFill>
                    <a:schemeClr val="tx1"/>
                  </a:solidFill>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9E0C5A33-4F2E-1150-1295-6EFCC033D628}"/>
                </a:ext>
              </a:extLst>
            </p:cNvPr>
            <p:cNvGrpSpPr/>
            <p:nvPr/>
          </p:nvGrpSpPr>
          <p:grpSpPr>
            <a:xfrm>
              <a:off x="1920938" y="2578007"/>
              <a:ext cx="997389" cy="383398"/>
              <a:chOff x="1628760" y="3791971"/>
              <a:chExt cx="997389" cy="383398"/>
            </a:xfrm>
          </p:grpSpPr>
          <p:sp>
            <p:nvSpPr>
              <p:cNvPr id="37" name="フリーフォーム: 図形 36">
                <a:extLst>
                  <a:ext uri="{FF2B5EF4-FFF2-40B4-BE49-F238E27FC236}">
                    <a16:creationId xmlns:a16="http://schemas.microsoft.com/office/drawing/2014/main" id="{B361CF13-BD5A-93CF-A523-13CCD3CBF335}"/>
                  </a:ext>
                </a:extLst>
              </p:cNvPr>
              <p:cNvSpPr/>
              <p:nvPr/>
            </p:nvSpPr>
            <p:spPr>
              <a:xfrm flipV="1">
                <a:off x="1628760" y="3832025"/>
                <a:ext cx="997389" cy="343344"/>
              </a:xfrm>
              <a:custGeom>
                <a:avLst/>
                <a:gdLst>
                  <a:gd name="connsiteX0" fmla="*/ 0 w 1702704"/>
                  <a:gd name="connsiteY0" fmla="*/ 359012 h 495601"/>
                  <a:gd name="connsiteX1" fmla="*/ 0 w 1702704"/>
                  <a:gd name="connsiteY1" fmla="*/ 359012 h 495601"/>
                  <a:gd name="connsiteX2" fmla="*/ 0 w 1702704"/>
                  <a:gd name="connsiteY2" fmla="*/ 359011 h 495601"/>
                  <a:gd name="connsiteX3" fmla="*/ 136590 w 1702704"/>
                  <a:gd name="connsiteY3" fmla="*/ 495601 h 495601"/>
                  <a:gd name="connsiteX4" fmla="*/ 1566114 w 1702704"/>
                  <a:gd name="connsiteY4" fmla="*/ 495601 h 495601"/>
                  <a:gd name="connsiteX5" fmla="*/ 1702704 w 1702704"/>
                  <a:gd name="connsiteY5" fmla="*/ 359011 h 495601"/>
                  <a:gd name="connsiteX6" fmla="*/ 1702703 w 1702704"/>
                  <a:gd name="connsiteY6" fmla="*/ 359011 h 495601"/>
                  <a:gd name="connsiteX7" fmla="*/ 1566113 w 1702704"/>
                  <a:gd name="connsiteY7" fmla="*/ 222421 h 495601"/>
                  <a:gd name="connsiteX8" fmla="*/ 496500 w 1702704"/>
                  <a:gd name="connsiteY8" fmla="*/ 222422 h 495601"/>
                  <a:gd name="connsiteX9" fmla="*/ 405509 w 1702704"/>
                  <a:gd name="connsiteY9" fmla="*/ 0 h 495601"/>
                  <a:gd name="connsiteX10" fmla="*/ 314518 w 1702704"/>
                  <a:gd name="connsiteY10" fmla="*/ 222422 h 495601"/>
                  <a:gd name="connsiteX11" fmla="*/ 136590 w 1702704"/>
                  <a:gd name="connsiteY11" fmla="*/ 222422 h 495601"/>
                  <a:gd name="connsiteX12" fmla="*/ 10734 w 1702704"/>
                  <a:gd name="connsiteY12" fmla="*/ 305845 h 495601"/>
                  <a:gd name="connsiteX13" fmla="*/ 0 w 1702704"/>
                  <a:gd name="connsiteY13" fmla="*/ 359012 h 495601"/>
                  <a:gd name="connsiteX14" fmla="*/ 10734 w 1702704"/>
                  <a:gd name="connsiteY14" fmla="*/ 412178 h 495601"/>
                  <a:gd name="connsiteX15" fmla="*/ 136590 w 1702704"/>
                  <a:gd name="connsiteY15" fmla="*/ 495601 h 4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2704" h="495601">
                    <a:moveTo>
                      <a:pt x="0" y="359012"/>
                    </a:moveTo>
                    <a:lnTo>
                      <a:pt x="0" y="359012"/>
                    </a:lnTo>
                    <a:lnTo>
                      <a:pt x="0" y="359011"/>
                    </a:lnTo>
                    <a:close/>
                    <a:moveTo>
                      <a:pt x="136590" y="495601"/>
                    </a:moveTo>
                    <a:lnTo>
                      <a:pt x="1566114" y="495601"/>
                    </a:lnTo>
                    <a:cubicBezTo>
                      <a:pt x="1641551" y="495601"/>
                      <a:pt x="1702704" y="434448"/>
                      <a:pt x="1702704" y="359011"/>
                    </a:cubicBezTo>
                    <a:lnTo>
                      <a:pt x="1702703" y="359011"/>
                    </a:lnTo>
                    <a:cubicBezTo>
                      <a:pt x="1702703" y="283574"/>
                      <a:pt x="1641550" y="222421"/>
                      <a:pt x="1566113" y="222421"/>
                    </a:cubicBezTo>
                    <a:lnTo>
                      <a:pt x="496500" y="222422"/>
                    </a:lnTo>
                    <a:lnTo>
                      <a:pt x="405509" y="0"/>
                    </a:lnTo>
                    <a:lnTo>
                      <a:pt x="314518" y="222422"/>
                    </a:lnTo>
                    <a:lnTo>
                      <a:pt x="136590" y="222422"/>
                    </a:lnTo>
                    <a:cubicBezTo>
                      <a:pt x="80012" y="222422"/>
                      <a:pt x="31469" y="256821"/>
                      <a:pt x="10734" y="305845"/>
                    </a:cubicBezTo>
                    <a:lnTo>
                      <a:pt x="0" y="359012"/>
                    </a:lnTo>
                    <a:lnTo>
                      <a:pt x="10734" y="412178"/>
                    </a:lnTo>
                    <a:cubicBezTo>
                      <a:pt x="31469" y="461203"/>
                      <a:pt x="80012" y="495601"/>
                      <a:pt x="136590" y="495601"/>
                    </a:cubicBezTo>
                    <a:close/>
                  </a:path>
                </a:pathLst>
              </a:cu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8" name="楕円 37">
                <a:extLst>
                  <a:ext uri="{FF2B5EF4-FFF2-40B4-BE49-F238E27FC236}">
                    <a16:creationId xmlns:a16="http://schemas.microsoft.com/office/drawing/2014/main" id="{5444A000-9D4C-6438-8E9B-9F700F4A5899}"/>
                  </a:ext>
                </a:extLst>
              </p:cNvPr>
              <p:cNvSpPr/>
              <p:nvPr/>
            </p:nvSpPr>
            <p:spPr>
              <a:xfrm>
                <a:off x="1712976" y="3852672"/>
                <a:ext cx="146304" cy="140208"/>
              </a:xfrm>
              <a:prstGeom prst="ellipse">
                <a:avLst/>
              </a:prstGeom>
              <a:solidFill>
                <a:srgbClr val="F775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983672E9-A2A9-77C2-C987-D58D22ED40CB}"/>
                  </a:ext>
                </a:extLst>
              </p:cNvPr>
              <p:cNvSpPr/>
              <p:nvPr/>
            </p:nvSpPr>
            <p:spPr>
              <a:xfrm>
                <a:off x="1813595" y="3791971"/>
                <a:ext cx="798617" cy="261610"/>
              </a:xfrm>
              <a:prstGeom prst="rect">
                <a:avLst/>
              </a:prstGeom>
              <a:noFill/>
            </p:spPr>
            <p:txBody>
              <a:bodyPr wrap="none" lIns="91440" tIns="45720" rIns="91440" bIns="45720">
                <a:spAutoFit/>
              </a:bodyPr>
              <a:lstStyle/>
              <a:p>
                <a:pPr algn="ctr"/>
                <a:r>
                  <a:rPr lang="ja-JP" altLang="en-US" sz="1100" b="0" cap="none" spc="0" dirty="0">
                    <a:ln w="0"/>
                    <a:solidFill>
                      <a:schemeClr val="tx1"/>
                    </a:solidFill>
                    <a:latin typeface="BIZ UDPゴシック" panose="020B0400000000000000" pitchFamily="50" charset="-128"/>
                    <a:ea typeface="BIZ UDPゴシック" panose="020B0400000000000000" pitchFamily="50" charset="-128"/>
                  </a:rPr>
                  <a:t>￥</a:t>
                </a:r>
                <a:r>
                  <a:rPr lang="en-US" altLang="ja-JP" sz="1100" dirty="0">
                    <a:ln w="0"/>
                    <a:latin typeface="BIZ UDPゴシック" panose="020B0400000000000000" pitchFamily="50" charset="-128"/>
                    <a:ea typeface="BIZ UDPゴシック" panose="020B0400000000000000" pitchFamily="50" charset="-128"/>
                  </a:rPr>
                  <a:t>9,650</a:t>
                </a:r>
                <a:endParaRPr lang="ja-JP" altLang="en-US" sz="1100" b="0" cap="none" spc="0" dirty="0">
                  <a:ln w="0"/>
                  <a:solidFill>
                    <a:schemeClr val="tx1"/>
                  </a:solidFill>
                  <a:latin typeface="BIZ UDPゴシック" panose="020B0400000000000000" pitchFamily="50" charset="-128"/>
                  <a:ea typeface="BIZ UDPゴシック" panose="020B0400000000000000" pitchFamily="50" charset="-128"/>
                </a:endParaRPr>
              </a:p>
            </p:txBody>
          </p:sp>
        </p:grpSp>
        <p:grpSp>
          <p:nvGrpSpPr>
            <p:cNvPr id="40" name="グループ化 39">
              <a:extLst>
                <a:ext uri="{FF2B5EF4-FFF2-40B4-BE49-F238E27FC236}">
                  <a16:creationId xmlns:a16="http://schemas.microsoft.com/office/drawing/2014/main" id="{3B7AA60A-2268-7F3B-0459-64B0DEDD1168}"/>
                </a:ext>
              </a:extLst>
            </p:cNvPr>
            <p:cNvGrpSpPr/>
            <p:nvPr/>
          </p:nvGrpSpPr>
          <p:grpSpPr>
            <a:xfrm>
              <a:off x="1132508" y="2773235"/>
              <a:ext cx="1027533" cy="383398"/>
              <a:chOff x="1628760" y="3791971"/>
              <a:chExt cx="1027533" cy="383398"/>
            </a:xfrm>
          </p:grpSpPr>
          <p:sp>
            <p:nvSpPr>
              <p:cNvPr id="41" name="フリーフォーム: 図形 40">
                <a:extLst>
                  <a:ext uri="{FF2B5EF4-FFF2-40B4-BE49-F238E27FC236}">
                    <a16:creationId xmlns:a16="http://schemas.microsoft.com/office/drawing/2014/main" id="{EE0EC668-4B3F-D38D-45F0-7CF1905EB2F0}"/>
                  </a:ext>
                </a:extLst>
              </p:cNvPr>
              <p:cNvSpPr/>
              <p:nvPr/>
            </p:nvSpPr>
            <p:spPr>
              <a:xfrm flipV="1">
                <a:off x="1628760" y="3832025"/>
                <a:ext cx="997389" cy="343344"/>
              </a:xfrm>
              <a:custGeom>
                <a:avLst/>
                <a:gdLst>
                  <a:gd name="connsiteX0" fmla="*/ 0 w 1702704"/>
                  <a:gd name="connsiteY0" fmla="*/ 359012 h 495601"/>
                  <a:gd name="connsiteX1" fmla="*/ 0 w 1702704"/>
                  <a:gd name="connsiteY1" fmla="*/ 359012 h 495601"/>
                  <a:gd name="connsiteX2" fmla="*/ 0 w 1702704"/>
                  <a:gd name="connsiteY2" fmla="*/ 359011 h 495601"/>
                  <a:gd name="connsiteX3" fmla="*/ 136590 w 1702704"/>
                  <a:gd name="connsiteY3" fmla="*/ 495601 h 495601"/>
                  <a:gd name="connsiteX4" fmla="*/ 1566114 w 1702704"/>
                  <a:gd name="connsiteY4" fmla="*/ 495601 h 495601"/>
                  <a:gd name="connsiteX5" fmla="*/ 1702704 w 1702704"/>
                  <a:gd name="connsiteY5" fmla="*/ 359011 h 495601"/>
                  <a:gd name="connsiteX6" fmla="*/ 1702703 w 1702704"/>
                  <a:gd name="connsiteY6" fmla="*/ 359011 h 495601"/>
                  <a:gd name="connsiteX7" fmla="*/ 1566113 w 1702704"/>
                  <a:gd name="connsiteY7" fmla="*/ 222421 h 495601"/>
                  <a:gd name="connsiteX8" fmla="*/ 496500 w 1702704"/>
                  <a:gd name="connsiteY8" fmla="*/ 222422 h 495601"/>
                  <a:gd name="connsiteX9" fmla="*/ 405509 w 1702704"/>
                  <a:gd name="connsiteY9" fmla="*/ 0 h 495601"/>
                  <a:gd name="connsiteX10" fmla="*/ 314518 w 1702704"/>
                  <a:gd name="connsiteY10" fmla="*/ 222422 h 495601"/>
                  <a:gd name="connsiteX11" fmla="*/ 136590 w 1702704"/>
                  <a:gd name="connsiteY11" fmla="*/ 222422 h 495601"/>
                  <a:gd name="connsiteX12" fmla="*/ 10734 w 1702704"/>
                  <a:gd name="connsiteY12" fmla="*/ 305845 h 495601"/>
                  <a:gd name="connsiteX13" fmla="*/ 0 w 1702704"/>
                  <a:gd name="connsiteY13" fmla="*/ 359012 h 495601"/>
                  <a:gd name="connsiteX14" fmla="*/ 10734 w 1702704"/>
                  <a:gd name="connsiteY14" fmla="*/ 412178 h 495601"/>
                  <a:gd name="connsiteX15" fmla="*/ 136590 w 1702704"/>
                  <a:gd name="connsiteY15" fmla="*/ 495601 h 4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2704" h="495601">
                    <a:moveTo>
                      <a:pt x="0" y="359012"/>
                    </a:moveTo>
                    <a:lnTo>
                      <a:pt x="0" y="359012"/>
                    </a:lnTo>
                    <a:lnTo>
                      <a:pt x="0" y="359011"/>
                    </a:lnTo>
                    <a:close/>
                    <a:moveTo>
                      <a:pt x="136590" y="495601"/>
                    </a:moveTo>
                    <a:lnTo>
                      <a:pt x="1566114" y="495601"/>
                    </a:lnTo>
                    <a:cubicBezTo>
                      <a:pt x="1641551" y="495601"/>
                      <a:pt x="1702704" y="434448"/>
                      <a:pt x="1702704" y="359011"/>
                    </a:cubicBezTo>
                    <a:lnTo>
                      <a:pt x="1702703" y="359011"/>
                    </a:lnTo>
                    <a:cubicBezTo>
                      <a:pt x="1702703" y="283574"/>
                      <a:pt x="1641550" y="222421"/>
                      <a:pt x="1566113" y="222421"/>
                    </a:cubicBezTo>
                    <a:lnTo>
                      <a:pt x="496500" y="222422"/>
                    </a:lnTo>
                    <a:lnTo>
                      <a:pt x="405509" y="0"/>
                    </a:lnTo>
                    <a:lnTo>
                      <a:pt x="314518" y="222422"/>
                    </a:lnTo>
                    <a:lnTo>
                      <a:pt x="136590" y="222422"/>
                    </a:lnTo>
                    <a:cubicBezTo>
                      <a:pt x="80012" y="222422"/>
                      <a:pt x="31469" y="256821"/>
                      <a:pt x="10734" y="305845"/>
                    </a:cubicBezTo>
                    <a:lnTo>
                      <a:pt x="0" y="359012"/>
                    </a:lnTo>
                    <a:lnTo>
                      <a:pt x="10734" y="412178"/>
                    </a:lnTo>
                    <a:cubicBezTo>
                      <a:pt x="31469" y="461203"/>
                      <a:pt x="80012" y="495601"/>
                      <a:pt x="136590" y="495601"/>
                    </a:cubicBezTo>
                    <a:close/>
                  </a:path>
                </a:pathLst>
              </a:cu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2" name="楕円 41">
                <a:extLst>
                  <a:ext uri="{FF2B5EF4-FFF2-40B4-BE49-F238E27FC236}">
                    <a16:creationId xmlns:a16="http://schemas.microsoft.com/office/drawing/2014/main" id="{5EB4DDA5-9383-16FE-9B70-C1E708B359FB}"/>
                  </a:ext>
                </a:extLst>
              </p:cNvPr>
              <p:cNvSpPr/>
              <p:nvPr/>
            </p:nvSpPr>
            <p:spPr>
              <a:xfrm>
                <a:off x="1712976" y="3852672"/>
                <a:ext cx="146304" cy="140208"/>
              </a:xfrm>
              <a:prstGeom prst="ellipse">
                <a:avLst/>
              </a:prstGeom>
              <a:solidFill>
                <a:srgbClr val="F775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26956A0A-D765-10FD-0BAF-2A0031FE3AEB}"/>
                  </a:ext>
                </a:extLst>
              </p:cNvPr>
              <p:cNvSpPr/>
              <p:nvPr/>
            </p:nvSpPr>
            <p:spPr>
              <a:xfrm>
                <a:off x="1769512" y="3791971"/>
                <a:ext cx="886781" cy="261610"/>
              </a:xfrm>
              <a:prstGeom prst="rect">
                <a:avLst/>
              </a:prstGeom>
              <a:noFill/>
            </p:spPr>
            <p:txBody>
              <a:bodyPr wrap="none" lIns="91440" tIns="45720" rIns="91440" bIns="45720">
                <a:spAutoFit/>
              </a:bodyPr>
              <a:lstStyle/>
              <a:p>
                <a:pPr algn="ctr"/>
                <a:r>
                  <a:rPr lang="ja-JP" altLang="en-US" sz="1100" b="0" cap="none" spc="0" dirty="0">
                    <a:ln w="0"/>
                    <a:solidFill>
                      <a:schemeClr val="tx1"/>
                    </a:solidFill>
                    <a:latin typeface="BIZ UDPゴシック" panose="020B0400000000000000" pitchFamily="50" charset="-128"/>
                    <a:ea typeface="BIZ UDPゴシック" panose="020B0400000000000000" pitchFamily="50" charset="-128"/>
                  </a:rPr>
                  <a:t>￥</a:t>
                </a:r>
                <a:r>
                  <a:rPr lang="en-US" altLang="ja-JP" sz="1100" b="0" cap="none" spc="0" dirty="0">
                    <a:ln w="0"/>
                    <a:solidFill>
                      <a:schemeClr val="tx1"/>
                    </a:solidFill>
                    <a:latin typeface="BIZ UDPゴシック" panose="020B0400000000000000" pitchFamily="50" charset="-128"/>
                    <a:ea typeface="BIZ UDPゴシック" panose="020B0400000000000000" pitchFamily="50" charset="-128"/>
                  </a:rPr>
                  <a:t>10</a:t>
                </a:r>
                <a:r>
                  <a:rPr lang="en-US" altLang="ja-JP" sz="1100" dirty="0">
                    <a:ln w="0"/>
                    <a:latin typeface="BIZ UDPゴシック" panose="020B0400000000000000" pitchFamily="50" charset="-128"/>
                    <a:ea typeface="BIZ UDPゴシック" panose="020B0400000000000000" pitchFamily="50" charset="-128"/>
                  </a:rPr>
                  <a:t>,580</a:t>
                </a:r>
                <a:endParaRPr lang="ja-JP" altLang="en-US" sz="1100" b="0" cap="none" spc="0" dirty="0">
                  <a:ln w="0"/>
                  <a:solidFill>
                    <a:schemeClr val="tx1"/>
                  </a:solidFill>
                  <a:latin typeface="BIZ UDPゴシック" panose="020B0400000000000000" pitchFamily="50" charset="-128"/>
                  <a:ea typeface="BIZ UDPゴシック" panose="020B0400000000000000" pitchFamily="50" charset="-128"/>
                </a:endParaRPr>
              </a:p>
            </p:txBody>
          </p:sp>
        </p:grpSp>
        <p:grpSp>
          <p:nvGrpSpPr>
            <p:cNvPr id="44" name="グループ化 43">
              <a:extLst>
                <a:ext uri="{FF2B5EF4-FFF2-40B4-BE49-F238E27FC236}">
                  <a16:creationId xmlns:a16="http://schemas.microsoft.com/office/drawing/2014/main" id="{D77EA589-CEBF-985F-4EF2-B2B1C334B1AF}"/>
                </a:ext>
              </a:extLst>
            </p:cNvPr>
            <p:cNvGrpSpPr/>
            <p:nvPr/>
          </p:nvGrpSpPr>
          <p:grpSpPr>
            <a:xfrm>
              <a:off x="2010867" y="2323839"/>
              <a:ext cx="1017916" cy="383398"/>
              <a:chOff x="1628760" y="3791971"/>
              <a:chExt cx="1017916" cy="383398"/>
            </a:xfrm>
          </p:grpSpPr>
          <p:sp>
            <p:nvSpPr>
              <p:cNvPr id="45" name="フリーフォーム: 図形 44">
                <a:extLst>
                  <a:ext uri="{FF2B5EF4-FFF2-40B4-BE49-F238E27FC236}">
                    <a16:creationId xmlns:a16="http://schemas.microsoft.com/office/drawing/2014/main" id="{B1FC588B-80B0-478F-E22C-89E80A6FE224}"/>
                  </a:ext>
                </a:extLst>
              </p:cNvPr>
              <p:cNvSpPr/>
              <p:nvPr/>
            </p:nvSpPr>
            <p:spPr>
              <a:xfrm flipV="1">
                <a:off x="1628760" y="3832025"/>
                <a:ext cx="997389" cy="343344"/>
              </a:xfrm>
              <a:custGeom>
                <a:avLst/>
                <a:gdLst>
                  <a:gd name="connsiteX0" fmla="*/ 0 w 1702704"/>
                  <a:gd name="connsiteY0" fmla="*/ 359012 h 495601"/>
                  <a:gd name="connsiteX1" fmla="*/ 0 w 1702704"/>
                  <a:gd name="connsiteY1" fmla="*/ 359012 h 495601"/>
                  <a:gd name="connsiteX2" fmla="*/ 0 w 1702704"/>
                  <a:gd name="connsiteY2" fmla="*/ 359011 h 495601"/>
                  <a:gd name="connsiteX3" fmla="*/ 136590 w 1702704"/>
                  <a:gd name="connsiteY3" fmla="*/ 495601 h 495601"/>
                  <a:gd name="connsiteX4" fmla="*/ 1566114 w 1702704"/>
                  <a:gd name="connsiteY4" fmla="*/ 495601 h 495601"/>
                  <a:gd name="connsiteX5" fmla="*/ 1702704 w 1702704"/>
                  <a:gd name="connsiteY5" fmla="*/ 359011 h 495601"/>
                  <a:gd name="connsiteX6" fmla="*/ 1702703 w 1702704"/>
                  <a:gd name="connsiteY6" fmla="*/ 359011 h 495601"/>
                  <a:gd name="connsiteX7" fmla="*/ 1566113 w 1702704"/>
                  <a:gd name="connsiteY7" fmla="*/ 222421 h 495601"/>
                  <a:gd name="connsiteX8" fmla="*/ 496500 w 1702704"/>
                  <a:gd name="connsiteY8" fmla="*/ 222422 h 495601"/>
                  <a:gd name="connsiteX9" fmla="*/ 405509 w 1702704"/>
                  <a:gd name="connsiteY9" fmla="*/ 0 h 495601"/>
                  <a:gd name="connsiteX10" fmla="*/ 314518 w 1702704"/>
                  <a:gd name="connsiteY10" fmla="*/ 222422 h 495601"/>
                  <a:gd name="connsiteX11" fmla="*/ 136590 w 1702704"/>
                  <a:gd name="connsiteY11" fmla="*/ 222422 h 495601"/>
                  <a:gd name="connsiteX12" fmla="*/ 10734 w 1702704"/>
                  <a:gd name="connsiteY12" fmla="*/ 305845 h 495601"/>
                  <a:gd name="connsiteX13" fmla="*/ 0 w 1702704"/>
                  <a:gd name="connsiteY13" fmla="*/ 359012 h 495601"/>
                  <a:gd name="connsiteX14" fmla="*/ 10734 w 1702704"/>
                  <a:gd name="connsiteY14" fmla="*/ 412178 h 495601"/>
                  <a:gd name="connsiteX15" fmla="*/ 136590 w 1702704"/>
                  <a:gd name="connsiteY15" fmla="*/ 495601 h 4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2704" h="495601">
                    <a:moveTo>
                      <a:pt x="0" y="359012"/>
                    </a:moveTo>
                    <a:lnTo>
                      <a:pt x="0" y="359012"/>
                    </a:lnTo>
                    <a:lnTo>
                      <a:pt x="0" y="359011"/>
                    </a:lnTo>
                    <a:close/>
                    <a:moveTo>
                      <a:pt x="136590" y="495601"/>
                    </a:moveTo>
                    <a:lnTo>
                      <a:pt x="1566114" y="495601"/>
                    </a:lnTo>
                    <a:cubicBezTo>
                      <a:pt x="1641551" y="495601"/>
                      <a:pt x="1702704" y="434448"/>
                      <a:pt x="1702704" y="359011"/>
                    </a:cubicBezTo>
                    <a:lnTo>
                      <a:pt x="1702703" y="359011"/>
                    </a:lnTo>
                    <a:cubicBezTo>
                      <a:pt x="1702703" y="283574"/>
                      <a:pt x="1641550" y="222421"/>
                      <a:pt x="1566113" y="222421"/>
                    </a:cubicBezTo>
                    <a:lnTo>
                      <a:pt x="496500" y="222422"/>
                    </a:lnTo>
                    <a:lnTo>
                      <a:pt x="405509" y="0"/>
                    </a:lnTo>
                    <a:lnTo>
                      <a:pt x="314518" y="222422"/>
                    </a:lnTo>
                    <a:lnTo>
                      <a:pt x="136590" y="222422"/>
                    </a:lnTo>
                    <a:cubicBezTo>
                      <a:pt x="80012" y="222422"/>
                      <a:pt x="31469" y="256821"/>
                      <a:pt x="10734" y="305845"/>
                    </a:cubicBezTo>
                    <a:lnTo>
                      <a:pt x="0" y="359012"/>
                    </a:lnTo>
                    <a:lnTo>
                      <a:pt x="10734" y="412178"/>
                    </a:lnTo>
                    <a:cubicBezTo>
                      <a:pt x="31469" y="461203"/>
                      <a:pt x="80012" y="495601"/>
                      <a:pt x="136590" y="495601"/>
                    </a:cubicBezTo>
                    <a:close/>
                  </a:path>
                </a:pathLst>
              </a:cu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6" name="楕円 45">
                <a:extLst>
                  <a:ext uri="{FF2B5EF4-FFF2-40B4-BE49-F238E27FC236}">
                    <a16:creationId xmlns:a16="http://schemas.microsoft.com/office/drawing/2014/main" id="{A1A01F5D-14CE-C087-B14C-2226916A2DE4}"/>
                  </a:ext>
                </a:extLst>
              </p:cNvPr>
              <p:cNvSpPr/>
              <p:nvPr/>
            </p:nvSpPr>
            <p:spPr>
              <a:xfrm>
                <a:off x="1712976" y="3852672"/>
                <a:ext cx="146304" cy="140208"/>
              </a:xfrm>
              <a:prstGeom prst="ellipse">
                <a:avLst/>
              </a:prstGeom>
              <a:solidFill>
                <a:srgbClr val="F775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A97BA544-7941-7E7B-D026-5D65E2DBE9C9}"/>
                  </a:ext>
                </a:extLst>
              </p:cNvPr>
              <p:cNvSpPr/>
              <p:nvPr/>
            </p:nvSpPr>
            <p:spPr>
              <a:xfrm>
                <a:off x="1779131" y="3791971"/>
                <a:ext cx="867545" cy="261610"/>
              </a:xfrm>
              <a:prstGeom prst="rect">
                <a:avLst/>
              </a:prstGeom>
              <a:noFill/>
            </p:spPr>
            <p:txBody>
              <a:bodyPr wrap="none" lIns="91440" tIns="45720" rIns="91440" bIns="45720">
                <a:spAutoFit/>
              </a:bodyPr>
              <a:lstStyle/>
              <a:p>
                <a:pPr algn="ctr"/>
                <a:r>
                  <a:rPr lang="ja-JP" altLang="en-US" sz="1100" b="0" cap="none" spc="0" dirty="0">
                    <a:ln w="0"/>
                    <a:solidFill>
                      <a:schemeClr val="tx1"/>
                    </a:solidFill>
                    <a:latin typeface="BIZ UDPゴシック" panose="020B0400000000000000" pitchFamily="50" charset="-128"/>
                    <a:ea typeface="BIZ UDPゴシック" panose="020B0400000000000000" pitchFamily="50" charset="-128"/>
                  </a:rPr>
                  <a:t>￥</a:t>
                </a:r>
                <a:r>
                  <a:rPr lang="en-US" altLang="ja-JP" sz="1100" dirty="0">
                    <a:ln w="0"/>
                    <a:latin typeface="BIZ UDPゴシック" panose="020B0400000000000000" pitchFamily="50" charset="-128"/>
                    <a:ea typeface="BIZ UDPゴシック" panose="020B0400000000000000" pitchFamily="50" charset="-128"/>
                  </a:rPr>
                  <a:t>11,200</a:t>
                </a:r>
                <a:endParaRPr lang="ja-JP" altLang="en-US" sz="1100" b="0" cap="none" spc="0" dirty="0">
                  <a:ln w="0"/>
                  <a:solidFill>
                    <a:schemeClr val="tx1"/>
                  </a:solidFill>
                  <a:latin typeface="BIZ UDPゴシック" panose="020B0400000000000000" pitchFamily="50" charset="-128"/>
                  <a:ea typeface="BIZ UDPゴシック" panose="020B0400000000000000" pitchFamily="50" charset="-128"/>
                </a:endParaRPr>
              </a:p>
            </p:txBody>
          </p:sp>
        </p:grpSp>
        <p:sp>
          <p:nvSpPr>
            <p:cNvPr id="48" name="正方形/長方形 47">
              <a:extLst>
                <a:ext uri="{FF2B5EF4-FFF2-40B4-BE49-F238E27FC236}">
                  <a16:creationId xmlns:a16="http://schemas.microsoft.com/office/drawing/2014/main" id="{F2D44B6A-2BF1-B9FE-B87A-78301EA778B0}"/>
                </a:ext>
              </a:extLst>
            </p:cNvPr>
            <p:cNvSpPr/>
            <p:nvPr/>
          </p:nvSpPr>
          <p:spPr>
            <a:xfrm>
              <a:off x="823545" y="3452134"/>
              <a:ext cx="323588" cy="27173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cxnSp>
          <p:nvCxnSpPr>
            <p:cNvPr id="52" name="直線コネクタ 51">
              <a:extLst>
                <a:ext uri="{FF2B5EF4-FFF2-40B4-BE49-F238E27FC236}">
                  <a16:creationId xmlns:a16="http://schemas.microsoft.com/office/drawing/2014/main" id="{D31466DC-0F32-ACA0-7E5A-E1655B62CC05}"/>
                </a:ext>
              </a:extLst>
            </p:cNvPr>
            <p:cNvCxnSpPr/>
            <p:nvPr/>
          </p:nvCxnSpPr>
          <p:spPr>
            <a:xfrm>
              <a:off x="770233" y="3775764"/>
              <a:ext cx="23668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BB44C933-73C1-EB8A-2E7D-A194C629A553}"/>
                </a:ext>
              </a:extLst>
            </p:cNvPr>
            <p:cNvCxnSpPr/>
            <p:nvPr/>
          </p:nvCxnSpPr>
          <p:spPr>
            <a:xfrm>
              <a:off x="807051" y="4222804"/>
              <a:ext cx="2366842"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正方形/長方形 61">
              <a:extLst>
                <a:ext uri="{FF2B5EF4-FFF2-40B4-BE49-F238E27FC236}">
                  <a16:creationId xmlns:a16="http://schemas.microsoft.com/office/drawing/2014/main" id="{CD247E15-3EDA-5ED2-DFF9-A0FBF5B68394}"/>
                </a:ext>
              </a:extLst>
            </p:cNvPr>
            <p:cNvSpPr/>
            <p:nvPr/>
          </p:nvSpPr>
          <p:spPr>
            <a:xfrm>
              <a:off x="823307" y="3869744"/>
              <a:ext cx="309201" cy="258723"/>
            </a:xfrm>
            <a:prstGeom prst="rect">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5A1013A0-FE8F-DAFC-1521-0A68605D2ECE}"/>
                </a:ext>
              </a:extLst>
            </p:cNvPr>
            <p:cNvSpPr/>
            <p:nvPr/>
          </p:nvSpPr>
          <p:spPr>
            <a:xfrm>
              <a:off x="1068481" y="5771599"/>
              <a:ext cx="1351652" cy="338554"/>
            </a:xfrm>
            <a:prstGeom prst="rect">
              <a:avLst/>
            </a:prstGeom>
            <a:noFill/>
          </p:spPr>
          <p:txBody>
            <a:bodyPr wrap="none" lIns="91440" tIns="45720" rIns="91440" bIns="45720">
              <a:spAutoFit/>
            </a:bodyPr>
            <a:lstStyle/>
            <a:p>
              <a:r>
                <a:rPr lang="ja-JP" altLang="en-US" sz="800" dirty="0">
                  <a:ln w="0"/>
                  <a:latin typeface="BIZ UDPゴシック" panose="020B0400000000000000" pitchFamily="50" charset="-128"/>
                  <a:ea typeface="BIZ UDPゴシック" panose="020B0400000000000000" pitchFamily="50" charset="-128"/>
                </a:rPr>
                <a:t>〇〇トラベル</a:t>
              </a:r>
              <a:endParaRPr lang="en-US" altLang="ja-JP" sz="800" dirty="0">
                <a:ln w="0"/>
                <a:latin typeface="BIZ UDPゴシック" panose="020B0400000000000000" pitchFamily="50" charset="-128"/>
                <a:ea typeface="BIZ UDPゴシック" panose="020B0400000000000000" pitchFamily="50" charset="-128"/>
              </a:endParaRPr>
            </a:p>
            <a:p>
              <a:r>
                <a:rPr lang="en-US" altLang="ja-JP" sz="800" b="0" cap="none" spc="0" dirty="0">
                  <a:ln w="0"/>
                  <a:solidFill>
                    <a:schemeClr val="tx1"/>
                  </a:solidFill>
                  <a:latin typeface="BIZ UDPゴシック" panose="020B0400000000000000" pitchFamily="50" charset="-128"/>
                  <a:ea typeface="BIZ UDPゴシック" panose="020B0400000000000000" pitchFamily="50" charset="-128"/>
                </a:rPr>
                <a:t>https://www//*******</a:t>
              </a:r>
            </a:p>
          </p:txBody>
        </p:sp>
        <p:sp>
          <p:nvSpPr>
            <p:cNvPr id="58" name="正方形/長方形 57">
              <a:extLst>
                <a:ext uri="{FF2B5EF4-FFF2-40B4-BE49-F238E27FC236}">
                  <a16:creationId xmlns:a16="http://schemas.microsoft.com/office/drawing/2014/main" id="{741CC919-1883-CFE6-6F15-6B22B5F3B41E}"/>
                </a:ext>
              </a:extLst>
            </p:cNvPr>
            <p:cNvSpPr/>
            <p:nvPr/>
          </p:nvSpPr>
          <p:spPr>
            <a:xfrm>
              <a:off x="752695" y="6043874"/>
              <a:ext cx="1571264" cy="253916"/>
            </a:xfrm>
            <a:prstGeom prst="rect">
              <a:avLst/>
            </a:prstGeom>
            <a:noFill/>
          </p:spPr>
          <p:txBody>
            <a:bodyPr wrap="none" lIns="91440" tIns="45720" rIns="91440" bIns="45720">
              <a:spAutoFit/>
            </a:bodyPr>
            <a:lstStyle/>
            <a:p>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埼玉県のホテル・旅館</a:t>
              </a:r>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a:t>
              </a:r>
              <a:endParaRPr lang="ja-JP" altLang="en-US" sz="105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61" name="四角形: 角を丸くする 60">
              <a:extLst>
                <a:ext uri="{FF2B5EF4-FFF2-40B4-BE49-F238E27FC236}">
                  <a16:creationId xmlns:a16="http://schemas.microsoft.com/office/drawing/2014/main" id="{DB6C53DF-86A2-99E3-6E0A-2F95BD882AD1}"/>
                </a:ext>
              </a:extLst>
            </p:cNvPr>
            <p:cNvSpPr/>
            <p:nvPr/>
          </p:nvSpPr>
          <p:spPr>
            <a:xfrm>
              <a:off x="825400" y="4889192"/>
              <a:ext cx="1665609" cy="721358"/>
            </a:xfrm>
            <a:prstGeom prst="roundRect">
              <a:avLst/>
            </a:prstGeom>
            <a:gradFill>
              <a:gsLst>
                <a:gs pos="0">
                  <a:schemeClr val="accent1">
                    <a:lumMod val="5000"/>
                    <a:lumOff val="95000"/>
                  </a:schemeClr>
                </a:gs>
                <a:gs pos="38000">
                  <a:schemeClr val="accent1">
                    <a:lumMod val="45000"/>
                    <a:lumOff val="55000"/>
                  </a:schemeClr>
                </a:gs>
                <a:gs pos="61000">
                  <a:srgbClr val="00B050"/>
                </a:gs>
                <a:gs pos="100000">
                  <a:schemeClr val="accent5">
                    <a:lumMod val="60000"/>
                    <a:lumOff val="4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63" name="直線コネクタ 62">
              <a:extLst>
                <a:ext uri="{FF2B5EF4-FFF2-40B4-BE49-F238E27FC236}">
                  <a16:creationId xmlns:a16="http://schemas.microsoft.com/office/drawing/2014/main" id="{07C6AF22-BE78-A395-5103-1C96BBB5725B}"/>
                </a:ext>
              </a:extLst>
            </p:cNvPr>
            <p:cNvCxnSpPr/>
            <p:nvPr/>
          </p:nvCxnSpPr>
          <p:spPr>
            <a:xfrm>
              <a:off x="838200" y="5720660"/>
              <a:ext cx="236684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楕円 64">
              <a:extLst>
                <a:ext uri="{FF2B5EF4-FFF2-40B4-BE49-F238E27FC236}">
                  <a16:creationId xmlns:a16="http://schemas.microsoft.com/office/drawing/2014/main" id="{800888A5-F318-1F11-DDDD-6D561BC2244E}"/>
                </a:ext>
              </a:extLst>
            </p:cNvPr>
            <p:cNvSpPr/>
            <p:nvPr/>
          </p:nvSpPr>
          <p:spPr>
            <a:xfrm>
              <a:off x="863178" y="5789807"/>
              <a:ext cx="238595" cy="228598"/>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8B1FC377-BFB6-B3C9-9D6A-FD077233B905}"/>
                </a:ext>
              </a:extLst>
            </p:cNvPr>
            <p:cNvSpPr/>
            <p:nvPr/>
          </p:nvSpPr>
          <p:spPr>
            <a:xfrm>
              <a:off x="1093820" y="4337105"/>
              <a:ext cx="1351652" cy="338554"/>
            </a:xfrm>
            <a:prstGeom prst="rect">
              <a:avLst/>
            </a:prstGeom>
            <a:noFill/>
          </p:spPr>
          <p:txBody>
            <a:bodyPr wrap="none" lIns="91440" tIns="45720" rIns="91440" bIns="45720">
              <a:spAutoFit/>
            </a:bodyPr>
            <a:lstStyle/>
            <a:p>
              <a:r>
                <a:rPr lang="ja-JP" altLang="en-US" sz="800" dirty="0">
                  <a:ln w="0"/>
                  <a:latin typeface="BIZ UDPゴシック" panose="020B0400000000000000" pitchFamily="50" charset="-128"/>
                  <a:ea typeface="BIZ UDPゴシック" panose="020B0400000000000000" pitchFamily="50" charset="-128"/>
                </a:rPr>
                <a:t>ちょこたび埼玉</a:t>
              </a:r>
              <a:endParaRPr lang="en-US" altLang="ja-JP" sz="800" dirty="0">
                <a:ln w="0"/>
                <a:latin typeface="BIZ UDPゴシック" panose="020B0400000000000000" pitchFamily="50" charset="-128"/>
                <a:ea typeface="BIZ UDPゴシック" panose="020B0400000000000000" pitchFamily="50" charset="-128"/>
              </a:endParaRPr>
            </a:p>
            <a:p>
              <a:r>
                <a:rPr lang="en-US" altLang="ja-JP" sz="800" b="0" cap="none" spc="0" dirty="0">
                  <a:ln w="0"/>
                  <a:solidFill>
                    <a:schemeClr val="tx1"/>
                  </a:solidFill>
                  <a:latin typeface="BIZ UDPゴシック" panose="020B0400000000000000" pitchFamily="50" charset="-128"/>
                  <a:ea typeface="BIZ UDPゴシック" panose="020B0400000000000000" pitchFamily="50" charset="-128"/>
                </a:rPr>
                <a:t>https://www//*******</a:t>
              </a:r>
            </a:p>
          </p:txBody>
        </p:sp>
        <p:sp>
          <p:nvSpPr>
            <p:cNvPr id="67" name="正方形/長方形 66">
              <a:extLst>
                <a:ext uri="{FF2B5EF4-FFF2-40B4-BE49-F238E27FC236}">
                  <a16:creationId xmlns:a16="http://schemas.microsoft.com/office/drawing/2014/main" id="{F4A4904A-D9EE-4E82-6D73-34170E262BDB}"/>
                </a:ext>
              </a:extLst>
            </p:cNvPr>
            <p:cNvSpPr/>
            <p:nvPr/>
          </p:nvSpPr>
          <p:spPr>
            <a:xfrm>
              <a:off x="778034" y="4609380"/>
              <a:ext cx="1571264" cy="253916"/>
            </a:xfrm>
            <a:prstGeom prst="rect">
              <a:avLst/>
            </a:prstGeom>
            <a:noFill/>
          </p:spPr>
          <p:txBody>
            <a:bodyPr wrap="none" lIns="91440" tIns="45720" rIns="91440" bIns="45720">
              <a:spAutoFit/>
            </a:bodyPr>
            <a:lstStyle/>
            <a:p>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埼玉県のホテル・旅館</a:t>
              </a:r>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a:t>
              </a:r>
              <a:endParaRPr lang="ja-JP" altLang="en-US" sz="1050" b="0" cap="none" spc="0" dirty="0">
                <a:ln w="0"/>
                <a:solidFill>
                  <a:schemeClr val="tx1"/>
                </a:solidFill>
                <a:latin typeface="BIZ UDPゴシック" panose="020B0400000000000000" pitchFamily="50" charset="-128"/>
                <a:ea typeface="BIZ UDPゴシック" panose="020B0400000000000000" pitchFamily="50" charset="-128"/>
              </a:endParaRPr>
            </a:p>
          </p:txBody>
        </p:sp>
        <p:grpSp>
          <p:nvGrpSpPr>
            <p:cNvPr id="70" name="グループ化 69">
              <a:extLst>
                <a:ext uri="{FF2B5EF4-FFF2-40B4-BE49-F238E27FC236}">
                  <a16:creationId xmlns:a16="http://schemas.microsoft.com/office/drawing/2014/main" id="{46C03679-3363-68C5-595C-3964AFE6AA65}"/>
                </a:ext>
              </a:extLst>
            </p:cNvPr>
            <p:cNvGrpSpPr/>
            <p:nvPr/>
          </p:nvGrpSpPr>
          <p:grpSpPr>
            <a:xfrm>
              <a:off x="884594" y="4367184"/>
              <a:ext cx="238595" cy="228598"/>
              <a:chOff x="882908" y="5433270"/>
              <a:chExt cx="238595" cy="228598"/>
            </a:xfrm>
          </p:grpSpPr>
          <p:sp>
            <p:nvSpPr>
              <p:cNvPr id="55" name="楕円 54">
                <a:extLst>
                  <a:ext uri="{FF2B5EF4-FFF2-40B4-BE49-F238E27FC236}">
                    <a16:creationId xmlns:a16="http://schemas.microsoft.com/office/drawing/2014/main" id="{6161E0A0-5CC0-0D02-8A08-C13CF941E63B}"/>
                  </a:ext>
                </a:extLst>
              </p:cNvPr>
              <p:cNvSpPr/>
              <p:nvPr/>
            </p:nvSpPr>
            <p:spPr>
              <a:xfrm>
                <a:off x="882908" y="5433270"/>
                <a:ext cx="238595" cy="228598"/>
              </a:xfrm>
              <a:prstGeom prst="ellipse">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9" name="部分円 68">
                <a:extLst>
                  <a:ext uri="{FF2B5EF4-FFF2-40B4-BE49-F238E27FC236}">
                    <a16:creationId xmlns:a16="http://schemas.microsoft.com/office/drawing/2014/main" id="{1DA0294A-BF59-D205-BA1A-65EAA213C197}"/>
                  </a:ext>
                </a:extLst>
              </p:cNvPr>
              <p:cNvSpPr/>
              <p:nvPr/>
            </p:nvSpPr>
            <p:spPr>
              <a:xfrm>
                <a:off x="908247" y="5494189"/>
                <a:ext cx="191512" cy="161596"/>
              </a:xfrm>
              <a:prstGeom prst="pie">
                <a:avLst>
                  <a:gd name="adj1" fmla="val 0"/>
                  <a:gd name="adj2" fmla="val 10742116"/>
                </a:avLst>
              </a:prstGeom>
              <a:solidFill>
                <a:schemeClr val="tx1">
                  <a:lumMod val="65000"/>
                  <a:lumOff val="3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grpSp>
        <p:sp>
          <p:nvSpPr>
            <p:cNvPr id="71" name="正方形/長方形 70">
              <a:extLst>
                <a:ext uri="{FF2B5EF4-FFF2-40B4-BE49-F238E27FC236}">
                  <a16:creationId xmlns:a16="http://schemas.microsoft.com/office/drawing/2014/main" id="{BBC6771F-0464-6DBF-0482-F85F55A75CAE}"/>
                </a:ext>
              </a:extLst>
            </p:cNvPr>
            <p:cNvSpPr/>
            <p:nvPr/>
          </p:nvSpPr>
          <p:spPr>
            <a:xfrm>
              <a:off x="1143381" y="3403812"/>
              <a:ext cx="2121093" cy="415498"/>
            </a:xfrm>
            <a:prstGeom prst="rect">
              <a:avLst/>
            </a:prstGeom>
            <a:noFill/>
          </p:spPr>
          <p:txBody>
            <a:bodyPr wrap="none" lIns="91440" tIns="45720" rIns="91440" bIns="45720">
              <a:spAutoFit/>
            </a:bodyPr>
            <a:lstStyle/>
            <a:p>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温泉　宿△△　　　　￥</a:t>
              </a:r>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9,800</a:t>
              </a:r>
            </a:p>
            <a:p>
              <a:r>
                <a:rPr lang="en-US" altLang="ja-JP" sz="1050" dirty="0">
                  <a:ln w="0"/>
                  <a:latin typeface="BIZ UDPゴシック" panose="020B0400000000000000" pitchFamily="50" charset="-128"/>
                  <a:ea typeface="BIZ UDPゴシック" panose="020B0400000000000000" pitchFamily="50" charset="-128"/>
                </a:rPr>
                <a:t>4.5 </a:t>
              </a:r>
              <a:r>
                <a:rPr lang="ja-JP" altLang="en-US" sz="1050" dirty="0">
                  <a:ln w="0"/>
                  <a:solidFill>
                    <a:srgbClr val="FFC000"/>
                  </a:solidFill>
                  <a:latin typeface="BIZ UDPゴシック" panose="020B0400000000000000" pitchFamily="50" charset="-128"/>
                  <a:ea typeface="BIZ UDPゴシック" panose="020B0400000000000000" pitchFamily="50" charset="-128"/>
                </a:rPr>
                <a:t>☆☆☆☆☆</a:t>
              </a:r>
              <a:endParaRPr lang="ja-JP" altLang="en-US" sz="1050" b="0" cap="none" spc="0" dirty="0">
                <a:ln w="0"/>
                <a:solidFill>
                  <a:srgbClr val="FFC000"/>
                </a:solidFill>
                <a:latin typeface="BIZ UDPゴシック" panose="020B0400000000000000" pitchFamily="50" charset="-128"/>
                <a:ea typeface="BIZ UDPゴシック" panose="020B0400000000000000" pitchFamily="50" charset="-128"/>
              </a:endParaRPr>
            </a:p>
          </p:txBody>
        </p:sp>
        <p:sp>
          <p:nvSpPr>
            <p:cNvPr id="73" name="正方形/長方形 72">
              <a:extLst>
                <a:ext uri="{FF2B5EF4-FFF2-40B4-BE49-F238E27FC236}">
                  <a16:creationId xmlns:a16="http://schemas.microsoft.com/office/drawing/2014/main" id="{C9C6E663-716E-325E-4ED8-994FC9C8DBAD}"/>
                </a:ext>
              </a:extLst>
            </p:cNvPr>
            <p:cNvSpPr/>
            <p:nvPr/>
          </p:nvSpPr>
          <p:spPr>
            <a:xfrm>
              <a:off x="1149736" y="3814854"/>
              <a:ext cx="2186817" cy="415498"/>
            </a:xfrm>
            <a:prstGeom prst="rect">
              <a:avLst/>
            </a:prstGeom>
            <a:noFill/>
          </p:spPr>
          <p:txBody>
            <a:bodyPr wrap="none" lIns="91440" tIns="45720" rIns="91440" bIns="45720">
              <a:spAutoFit/>
            </a:bodyPr>
            <a:lstStyle/>
            <a:p>
              <a:r>
                <a:rPr lang="ja-JP" altLang="en-US" sz="1050" dirty="0">
                  <a:ln w="0"/>
                  <a:latin typeface="BIZ UDPゴシック" panose="020B0400000000000000" pitchFamily="50" charset="-128"/>
                  <a:ea typeface="BIZ UDPゴシック" panose="020B0400000000000000" pitchFamily="50" charset="-128"/>
                </a:rPr>
                <a:t>ホテル〇〇　　　</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　　　　 ￥</a:t>
              </a:r>
              <a:r>
                <a:rPr lang="en-US" altLang="ja-JP" sz="1050" dirty="0">
                  <a:ln w="0"/>
                  <a:latin typeface="BIZ UDPゴシック" panose="020B0400000000000000" pitchFamily="50" charset="-128"/>
                  <a:ea typeface="BIZ UDPゴシック" panose="020B0400000000000000" pitchFamily="50" charset="-128"/>
                </a:rPr>
                <a:t>14</a:t>
              </a:r>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,900</a:t>
              </a:r>
            </a:p>
            <a:p>
              <a:r>
                <a:rPr lang="en-US" altLang="ja-JP" sz="1050" dirty="0">
                  <a:ln w="0"/>
                  <a:latin typeface="BIZ UDPゴシック" panose="020B0400000000000000" pitchFamily="50" charset="-128"/>
                  <a:ea typeface="BIZ UDPゴシック" panose="020B0400000000000000" pitchFamily="50" charset="-128"/>
                </a:rPr>
                <a:t>4.3 </a:t>
              </a:r>
              <a:r>
                <a:rPr lang="ja-JP" altLang="en-US" sz="1050" dirty="0">
                  <a:ln w="0"/>
                  <a:solidFill>
                    <a:srgbClr val="FFC000"/>
                  </a:solidFill>
                  <a:latin typeface="BIZ UDPゴシック" panose="020B0400000000000000" pitchFamily="50" charset="-128"/>
                  <a:ea typeface="BIZ UDPゴシック" panose="020B0400000000000000" pitchFamily="50" charset="-128"/>
                </a:rPr>
                <a:t>☆☆☆☆☆</a:t>
              </a:r>
              <a:endParaRPr lang="ja-JP" altLang="en-US" sz="1050" b="0" cap="none" spc="0" dirty="0">
                <a:ln w="0"/>
                <a:solidFill>
                  <a:srgbClr val="FFC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91740E6A-84E8-C079-EB74-C487668F8122}"/>
                </a:ext>
              </a:extLst>
            </p:cNvPr>
            <p:cNvSpPr/>
            <p:nvPr/>
          </p:nvSpPr>
          <p:spPr>
            <a:xfrm>
              <a:off x="1877656" y="2961062"/>
              <a:ext cx="1083951" cy="369332"/>
            </a:xfrm>
            <a:prstGeom prst="rect">
              <a:avLst/>
            </a:prstGeom>
            <a:noFill/>
          </p:spPr>
          <p:txBody>
            <a:bodyPr wrap="none" lIns="91440" tIns="45720" rIns="91440" bIns="45720">
              <a:spAutoFit/>
            </a:bodyPr>
            <a:lstStyle/>
            <a:p>
              <a:pPr algn="ctr"/>
              <a:r>
                <a:rPr lang="ja-JP" altLang="en-US" b="0" cap="none" spc="0" dirty="0">
                  <a:ln w="0"/>
                  <a:solidFill>
                    <a:schemeClr val="tx1"/>
                  </a:solidFill>
                  <a:latin typeface="BIZ UDPゴシック" panose="020B0400000000000000" pitchFamily="50" charset="-128"/>
                  <a:ea typeface="BIZ UDPゴシック" panose="020B0400000000000000" pitchFamily="50" charset="-128"/>
                </a:rPr>
                <a:t>さいたま</a:t>
              </a:r>
            </a:p>
          </p:txBody>
        </p:sp>
        <p:sp>
          <p:nvSpPr>
            <p:cNvPr id="77" name="四角形: 角を丸くする 76">
              <a:extLst>
                <a:ext uri="{FF2B5EF4-FFF2-40B4-BE49-F238E27FC236}">
                  <a16:creationId xmlns:a16="http://schemas.microsoft.com/office/drawing/2014/main" id="{5C053B36-8230-3D79-3FEA-76A962992C5A}"/>
                </a:ext>
              </a:extLst>
            </p:cNvPr>
            <p:cNvSpPr/>
            <p:nvPr/>
          </p:nvSpPr>
          <p:spPr>
            <a:xfrm>
              <a:off x="2532350" y="4884884"/>
              <a:ext cx="616652" cy="721358"/>
            </a:xfrm>
            <a:prstGeom prst="roundRect">
              <a:avLst>
                <a:gd name="adj" fmla="val 11724"/>
              </a:avLst>
            </a:prstGeom>
            <a:gradFill>
              <a:gsLst>
                <a:gs pos="99000">
                  <a:srgbClr val="FFCC66"/>
                </a:gs>
                <a:gs pos="0">
                  <a:srgbClr val="CC6600"/>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93" name="グループ化 92">
              <a:extLst>
                <a:ext uri="{FF2B5EF4-FFF2-40B4-BE49-F238E27FC236}">
                  <a16:creationId xmlns:a16="http://schemas.microsoft.com/office/drawing/2014/main" id="{4A4CCA4D-429D-1579-3DE9-2C00F8EF0A98}"/>
                </a:ext>
              </a:extLst>
            </p:cNvPr>
            <p:cNvGrpSpPr/>
            <p:nvPr/>
          </p:nvGrpSpPr>
          <p:grpSpPr>
            <a:xfrm>
              <a:off x="1089713" y="4955679"/>
              <a:ext cx="1126007" cy="617083"/>
              <a:chOff x="1006513" y="4606800"/>
              <a:chExt cx="1126007" cy="617083"/>
            </a:xfrm>
          </p:grpSpPr>
          <p:sp>
            <p:nvSpPr>
              <p:cNvPr id="74" name="直方体 73">
                <a:extLst>
                  <a:ext uri="{FF2B5EF4-FFF2-40B4-BE49-F238E27FC236}">
                    <a16:creationId xmlns:a16="http://schemas.microsoft.com/office/drawing/2014/main" id="{9FCEA969-0C85-A056-181C-EF6D42DBDBBD}"/>
                  </a:ext>
                </a:extLst>
              </p:cNvPr>
              <p:cNvSpPr/>
              <p:nvPr/>
            </p:nvSpPr>
            <p:spPr>
              <a:xfrm flipH="1">
                <a:off x="1006513" y="4717663"/>
                <a:ext cx="1126007" cy="506220"/>
              </a:xfrm>
              <a:prstGeom prst="cube">
                <a:avLst>
                  <a:gd name="adj" fmla="val 37893"/>
                </a:avLst>
              </a:prstGeom>
              <a:solidFill>
                <a:schemeClr val="bg1"/>
              </a:solid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5" name="直方体 74">
                <a:extLst>
                  <a:ext uri="{FF2B5EF4-FFF2-40B4-BE49-F238E27FC236}">
                    <a16:creationId xmlns:a16="http://schemas.microsoft.com/office/drawing/2014/main" id="{4831F4D8-59BA-88FF-5949-8AA83781993B}"/>
                  </a:ext>
                </a:extLst>
              </p:cNvPr>
              <p:cNvSpPr/>
              <p:nvPr/>
            </p:nvSpPr>
            <p:spPr>
              <a:xfrm flipH="1">
                <a:off x="1148047" y="4606800"/>
                <a:ext cx="810639" cy="265316"/>
              </a:xfrm>
              <a:prstGeom prst="cube">
                <a:avLst>
                  <a:gd name="adj" fmla="val 50274"/>
                </a:avLst>
              </a:prstGeom>
              <a:solidFill>
                <a:srgbClr val="CC6600"/>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8" name="正方形/長方形 77">
                <a:extLst>
                  <a:ext uri="{FF2B5EF4-FFF2-40B4-BE49-F238E27FC236}">
                    <a16:creationId xmlns:a16="http://schemas.microsoft.com/office/drawing/2014/main" id="{C712749F-3F36-1622-C6FA-4E279EF3CDCC}"/>
                  </a:ext>
                </a:extLst>
              </p:cNvPr>
              <p:cNvSpPr/>
              <p:nvPr/>
            </p:nvSpPr>
            <p:spPr>
              <a:xfrm>
                <a:off x="1317779" y="4986528"/>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9" name="正方形/長方形 78">
                <a:extLst>
                  <a:ext uri="{FF2B5EF4-FFF2-40B4-BE49-F238E27FC236}">
                    <a16:creationId xmlns:a16="http://schemas.microsoft.com/office/drawing/2014/main" id="{502888D2-BC7B-002F-C6AB-5AF1BE9FEED2}"/>
                  </a:ext>
                </a:extLst>
              </p:cNvPr>
              <p:cNvSpPr/>
              <p:nvPr/>
            </p:nvSpPr>
            <p:spPr>
              <a:xfrm>
                <a:off x="1463782" y="4986528"/>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0" name="正方形/長方形 79">
                <a:extLst>
                  <a:ext uri="{FF2B5EF4-FFF2-40B4-BE49-F238E27FC236}">
                    <a16:creationId xmlns:a16="http://schemas.microsoft.com/office/drawing/2014/main" id="{1AD46323-2962-959C-4B4F-8D15566D8A58}"/>
                  </a:ext>
                </a:extLst>
              </p:cNvPr>
              <p:cNvSpPr/>
              <p:nvPr/>
            </p:nvSpPr>
            <p:spPr>
              <a:xfrm>
                <a:off x="1616749" y="4979712"/>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1" name="正方形/長方形 80">
                <a:extLst>
                  <a:ext uri="{FF2B5EF4-FFF2-40B4-BE49-F238E27FC236}">
                    <a16:creationId xmlns:a16="http://schemas.microsoft.com/office/drawing/2014/main" id="{56F0FC7C-F6A4-3BF6-8784-858D72626BCA}"/>
                  </a:ext>
                </a:extLst>
              </p:cNvPr>
              <p:cNvSpPr/>
              <p:nvPr/>
            </p:nvSpPr>
            <p:spPr>
              <a:xfrm>
                <a:off x="1767699" y="4981937"/>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2" name="正方形/長方形 81">
                <a:extLst>
                  <a:ext uri="{FF2B5EF4-FFF2-40B4-BE49-F238E27FC236}">
                    <a16:creationId xmlns:a16="http://schemas.microsoft.com/office/drawing/2014/main" id="{3086B12B-6A46-94E6-A835-BD8BF229D77E}"/>
                  </a:ext>
                </a:extLst>
              </p:cNvPr>
              <p:cNvSpPr/>
              <p:nvPr/>
            </p:nvSpPr>
            <p:spPr>
              <a:xfrm>
                <a:off x="1920666" y="497512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D9227B72-F584-C5A7-13BF-8C7F938D08C7}"/>
                  </a:ext>
                </a:extLst>
              </p:cNvPr>
              <p:cNvSpPr/>
              <p:nvPr/>
            </p:nvSpPr>
            <p:spPr>
              <a:xfrm>
                <a:off x="1317779" y="506597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4" name="正方形/長方形 83">
                <a:extLst>
                  <a:ext uri="{FF2B5EF4-FFF2-40B4-BE49-F238E27FC236}">
                    <a16:creationId xmlns:a16="http://schemas.microsoft.com/office/drawing/2014/main" id="{3D37CF45-078C-2ADE-7806-FA2BDD86B339}"/>
                  </a:ext>
                </a:extLst>
              </p:cNvPr>
              <p:cNvSpPr/>
              <p:nvPr/>
            </p:nvSpPr>
            <p:spPr>
              <a:xfrm>
                <a:off x="1463782" y="506597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D2C1D0F1-F2EE-12AE-E4F4-77EBFEAB83B6}"/>
                  </a:ext>
                </a:extLst>
              </p:cNvPr>
              <p:cNvSpPr/>
              <p:nvPr/>
            </p:nvSpPr>
            <p:spPr>
              <a:xfrm>
                <a:off x="1616749" y="5059155"/>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6" name="正方形/長方形 85">
                <a:extLst>
                  <a:ext uri="{FF2B5EF4-FFF2-40B4-BE49-F238E27FC236}">
                    <a16:creationId xmlns:a16="http://schemas.microsoft.com/office/drawing/2014/main" id="{D30836DC-342C-E543-F920-A5E4243B7736}"/>
                  </a:ext>
                </a:extLst>
              </p:cNvPr>
              <p:cNvSpPr/>
              <p:nvPr/>
            </p:nvSpPr>
            <p:spPr>
              <a:xfrm>
                <a:off x="1767699" y="5061380"/>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7" name="正方形/長方形 86">
                <a:extLst>
                  <a:ext uri="{FF2B5EF4-FFF2-40B4-BE49-F238E27FC236}">
                    <a16:creationId xmlns:a16="http://schemas.microsoft.com/office/drawing/2014/main" id="{493127E1-DBB7-FD4D-FC38-C3AF9BB69EE4}"/>
                  </a:ext>
                </a:extLst>
              </p:cNvPr>
              <p:cNvSpPr/>
              <p:nvPr/>
            </p:nvSpPr>
            <p:spPr>
              <a:xfrm>
                <a:off x="1920666" y="5054564"/>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8" name="正方形/長方形 87">
                <a:extLst>
                  <a:ext uri="{FF2B5EF4-FFF2-40B4-BE49-F238E27FC236}">
                    <a16:creationId xmlns:a16="http://schemas.microsoft.com/office/drawing/2014/main" id="{D17051CB-3FE9-A387-36D2-54337D09DEB7}"/>
                  </a:ext>
                </a:extLst>
              </p:cNvPr>
              <p:cNvSpPr/>
              <p:nvPr/>
            </p:nvSpPr>
            <p:spPr>
              <a:xfrm>
                <a:off x="1317779" y="5145097"/>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9" name="正方形/長方形 88">
                <a:extLst>
                  <a:ext uri="{FF2B5EF4-FFF2-40B4-BE49-F238E27FC236}">
                    <a16:creationId xmlns:a16="http://schemas.microsoft.com/office/drawing/2014/main" id="{DF91C47B-01E0-0C5D-FBBC-A8727E748A5F}"/>
                  </a:ext>
                </a:extLst>
              </p:cNvPr>
              <p:cNvSpPr/>
              <p:nvPr/>
            </p:nvSpPr>
            <p:spPr>
              <a:xfrm>
                <a:off x="1463782" y="5145097"/>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0" name="正方形/長方形 89">
                <a:extLst>
                  <a:ext uri="{FF2B5EF4-FFF2-40B4-BE49-F238E27FC236}">
                    <a16:creationId xmlns:a16="http://schemas.microsoft.com/office/drawing/2014/main" id="{E9048B39-7AE4-E145-DD81-03E8E2EFE8F5}"/>
                  </a:ext>
                </a:extLst>
              </p:cNvPr>
              <p:cNvSpPr/>
              <p:nvPr/>
            </p:nvSpPr>
            <p:spPr>
              <a:xfrm>
                <a:off x="1616749" y="513828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1" name="正方形/長方形 90">
                <a:extLst>
                  <a:ext uri="{FF2B5EF4-FFF2-40B4-BE49-F238E27FC236}">
                    <a16:creationId xmlns:a16="http://schemas.microsoft.com/office/drawing/2014/main" id="{01722FE3-2157-8EE4-C045-6F33303E673F}"/>
                  </a:ext>
                </a:extLst>
              </p:cNvPr>
              <p:cNvSpPr/>
              <p:nvPr/>
            </p:nvSpPr>
            <p:spPr>
              <a:xfrm>
                <a:off x="1767699" y="5140506"/>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2" name="正方形/長方形 91">
                <a:extLst>
                  <a:ext uri="{FF2B5EF4-FFF2-40B4-BE49-F238E27FC236}">
                    <a16:creationId xmlns:a16="http://schemas.microsoft.com/office/drawing/2014/main" id="{1A5F4A7C-5705-BF8D-7F35-759E59393526}"/>
                  </a:ext>
                </a:extLst>
              </p:cNvPr>
              <p:cNvSpPr/>
              <p:nvPr/>
            </p:nvSpPr>
            <p:spPr>
              <a:xfrm>
                <a:off x="1920666" y="5133690"/>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01" name="楕円 100">
              <a:extLst>
                <a:ext uri="{FF2B5EF4-FFF2-40B4-BE49-F238E27FC236}">
                  <a16:creationId xmlns:a16="http://schemas.microsoft.com/office/drawing/2014/main" id="{DC39C21F-5CAA-6FBA-2979-1526EAA5875E}"/>
                </a:ext>
              </a:extLst>
            </p:cNvPr>
            <p:cNvSpPr/>
            <p:nvPr/>
          </p:nvSpPr>
          <p:spPr>
            <a:xfrm>
              <a:off x="2654130" y="5048473"/>
              <a:ext cx="142248" cy="139242"/>
            </a:xfrm>
            <a:prstGeom prst="ellipse">
              <a:avLst/>
            </a:prstGeom>
            <a:solidFill>
              <a:srgbClr val="FFFF00"/>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3" name="楕円 102">
              <a:extLst>
                <a:ext uri="{FF2B5EF4-FFF2-40B4-BE49-F238E27FC236}">
                  <a16:creationId xmlns:a16="http://schemas.microsoft.com/office/drawing/2014/main" id="{1B1D21E2-5F41-5650-8BBB-6A072482E345}"/>
                </a:ext>
              </a:extLst>
            </p:cNvPr>
            <p:cNvSpPr/>
            <p:nvPr/>
          </p:nvSpPr>
          <p:spPr>
            <a:xfrm>
              <a:off x="2776078" y="5048473"/>
              <a:ext cx="142248" cy="139242"/>
            </a:xfrm>
            <a:prstGeom prst="ellipse">
              <a:avLst/>
            </a:prstGeom>
            <a:solidFill>
              <a:srgbClr val="FFFF00"/>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106" name="直線コネクタ 105">
              <a:extLst>
                <a:ext uri="{FF2B5EF4-FFF2-40B4-BE49-F238E27FC236}">
                  <a16:creationId xmlns:a16="http://schemas.microsoft.com/office/drawing/2014/main" id="{BD8F8451-DC02-D1D2-69FC-D3D839F8AABC}"/>
                </a:ext>
              </a:extLst>
            </p:cNvPr>
            <p:cNvCxnSpPr/>
            <p:nvPr/>
          </p:nvCxnSpPr>
          <p:spPr>
            <a:xfrm>
              <a:off x="2532350" y="5048473"/>
              <a:ext cx="616651" cy="0"/>
            </a:xfrm>
            <a:prstGeom prst="line">
              <a:avLst/>
            </a:prstGeom>
            <a:ln w="3810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5662A05C-A3A2-38FE-2621-9F01E6C034F3}"/>
                </a:ext>
              </a:extLst>
            </p:cNvPr>
            <p:cNvCxnSpPr/>
            <p:nvPr/>
          </p:nvCxnSpPr>
          <p:spPr>
            <a:xfrm>
              <a:off x="2532350" y="5202932"/>
              <a:ext cx="616651" cy="0"/>
            </a:xfrm>
            <a:prstGeom prst="line">
              <a:avLst/>
            </a:prstGeom>
            <a:ln w="38100">
              <a:solidFill>
                <a:srgbClr val="CC6600"/>
              </a:solidFill>
            </a:ln>
          </p:spPr>
          <p:style>
            <a:lnRef idx="1">
              <a:schemeClr val="accent1"/>
            </a:lnRef>
            <a:fillRef idx="0">
              <a:schemeClr val="accent1"/>
            </a:fillRef>
            <a:effectRef idx="0">
              <a:schemeClr val="accent1"/>
            </a:effectRef>
            <a:fontRef idx="minor">
              <a:schemeClr val="tx1"/>
            </a:fontRef>
          </p:style>
        </p:cxnSp>
        <p:sp>
          <p:nvSpPr>
            <p:cNvPr id="95" name="直方体 94">
              <a:extLst>
                <a:ext uri="{FF2B5EF4-FFF2-40B4-BE49-F238E27FC236}">
                  <a16:creationId xmlns:a16="http://schemas.microsoft.com/office/drawing/2014/main" id="{8696A9AC-F5D6-1748-6980-29B5DE9B2F0E}"/>
                </a:ext>
              </a:extLst>
            </p:cNvPr>
            <p:cNvSpPr/>
            <p:nvPr/>
          </p:nvSpPr>
          <p:spPr>
            <a:xfrm flipH="1">
              <a:off x="2569784" y="5231979"/>
              <a:ext cx="534177" cy="345217"/>
            </a:xfrm>
            <a:prstGeom prst="cube">
              <a:avLst>
                <a:gd name="adj" fmla="val 66361"/>
              </a:avLst>
            </a:prstGeom>
            <a:solidFill>
              <a:schemeClr val="bg1"/>
            </a:solid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 name="フリーフォーム: 図形 7">
              <a:extLst>
                <a:ext uri="{FF2B5EF4-FFF2-40B4-BE49-F238E27FC236}">
                  <a16:creationId xmlns:a16="http://schemas.microsoft.com/office/drawing/2014/main" id="{A36A313B-3B78-B2C9-956C-C258F6A04F5E}"/>
                </a:ext>
              </a:extLst>
            </p:cNvPr>
            <p:cNvSpPr/>
            <p:nvPr/>
          </p:nvSpPr>
          <p:spPr>
            <a:xfrm rot="8271591">
              <a:off x="1022934" y="3569996"/>
              <a:ext cx="125214" cy="117628"/>
            </a:xfrm>
            <a:custGeom>
              <a:avLst/>
              <a:gdLst>
                <a:gd name="connsiteX0" fmla="*/ 243840 w 375959"/>
                <a:gd name="connsiteY0" fmla="*/ 0 h 325472"/>
                <a:gd name="connsiteX1" fmla="*/ 243840 w 375959"/>
                <a:gd name="connsiteY1" fmla="*/ 0 h 325472"/>
                <a:gd name="connsiteX2" fmla="*/ 137160 w 375959"/>
                <a:gd name="connsiteY2" fmla="*/ 40640 h 325472"/>
                <a:gd name="connsiteX3" fmla="*/ 116840 w 375959"/>
                <a:gd name="connsiteY3" fmla="*/ 55880 h 325472"/>
                <a:gd name="connsiteX4" fmla="*/ 76200 w 375959"/>
                <a:gd name="connsiteY4" fmla="*/ 76200 h 325472"/>
                <a:gd name="connsiteX5" fmla="*/ 0 w 375959"/>
                <a:gd name="connsiteY5" fmla="*/ 116840 h 325472"/>
                <a:gd name="connsiteX6" fmla="*/ 10160 w 375959"/>
                <a:gd name="connsiteY6" fmla="*/ 213360 h 325472"/>
                <a:gd name="connsiteX7" fmla="*/ 15240 w 375959"/>
                <a:gd name="connsiteY7" fmla="*/ 243840 h 325472"/>
                <a:gd name="connsiteX8" fmla="*/ 25400 w 375959"/>
                <a:gd name="connsiteY8" fmla="*/ 284480 h 325472"/>
                <a:gd name="connsiteX9" fmla="*/ 40640 w 375959"/>
                <a:gd name="connsiteY9" fmla="*/ 289560 h 325472"/>
                <a:gd name="connsiteX10" fmla="*/ 198120 w 375959"/>
                <a:gd name="connsiteY10" fmla="*/ 304800 h 325472"/>
                <a:gd name="connsiteX11" fmla="*/ 228600 w 375959"/>
                <a:gd name="connsiteY11" fmla="*/ 325120 h 325472"/>
                <a:gd name="connsiteX12" fmla="*/ 259080 w 375959"/>
                <a:gd name="connsiteY12" fmla="*/ 289560 h 325472"/>
                <a:gd name="connsiteX13" fmla="*/ 289560 w 375959"/>
                <a:gd name="connsiteY13" fmla="*/ 203200 h 325472"/>
                <a:gd name="connsiteX14" fmla="*/ 355600 w 375959"/>
                <a:gd name="connsiteY14" fmla="*/ 142240 h 325472"/>
                <a:gd name="connsiteX15" fmla="*/ 375920 w 375959"/>
                <a:gd name="connsiteY15" fmla="*/ 127000 h 325472"/>
                <a:gd name="connsiteX16" fmla="*/ 360680 w 375959"/>
                <a:gd name="connsiteY16" fmla="*/ 55880 h 325472"/>
                <a:gd name="connsiteX17" fmla="*/ 340360 w 375959"/>
                <a:gd name="connsiteY17" fmla="*/ 50800 h 325472"/>
                <a:gd name="connsiteX18" fmla="*/ 314960 w 375959"/>
                <a:gd name="connsiteY18" fmla="*/ 35560 h 325472"/>
                <a:gd name="connsiteX19" fmla="*/ 284480 w 375959"/>
                <a:gd name="connsiteY19" fmla="*/ 20320 h 325472"/>
                <a:gd name="connsiteX20" fmla="*/ 243840 w 375959"/>
                <a:gd name="connsiteY20" fmla="*/ 0 h 32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5959" h="325472">
                  <a:moveTo>
                    <a:pt x="243840" y="0"/>
                  </a:moveTo>
                  <a:lnTo>
                    <a:pt x="243840" y="0"/>
                  </a:lnTo>
                  <a:cubicBezTo>
                    <a:pt x="208280" y="13547"/>
                    <a:pt x="171990" y="25315"/>
                    <a:pt x="137160" y="40640"/>
                  </a:cubicBezTo>
                  <a:cubicBezTo>
                    <a:pt x="129410" y="44050"/>
                    <a:pt x="124153" y="51614"/>
                    <a:pt x="116840" y="55880"/>
                  </a:cubicBezTo>
                  <a:cubicBezTo>
                    <a:pt x="103758" y="63511"/>
                    <a:pt x="89401" y="68775"/>
                    <a:pt x="76200" y="76200"/>
                  </a:cubicBezTo>
                  <a:cubicBezTo>
                    <a:pt x="555" y="118750"/>
                    <a:pt x="69673" y="86980"/>
                    <a:pt x="0" y="116840"/>
                  </a:cubicBezTo>
                  <a:cubicBezTo>
                    <a:pt x="3387" y="149013"/>
                    <a:pt x="6306" y="181239"/>
                    <a:pt x="10160" y="213360"/>
                  </a:cubicBezTo>
                  <a:cubicBezTo>
                    <a:pt x="11387" y="223587"/>
                    <a:pt x="13082" y="233768"/>
                    <a:pt x="15240" y="243840"/>
                  </a:cubicBezTo>
                  <a:cubicBezTo>
                    <a:pt x="18166" y="257494"/>
                    <a:pt x="18619" y="272274"/>
                    <a:pt x="25400" y="284480"/>
                  </a:cubicBezTo>
                  <a:cubicBezTo>
                    <a:pt x="28001" y="289161"/>
                    <a:pt x="35322" y="288934"/>
                    <a:pt x="40640" y="289560"/>
                  </a:cubicBezTo>
                  <a:cubicBezTo>
                    <a:pt x="93017" y="295722"/>
                    <a:pt x="145627" y="299720"/>
                    <a:pt x="198120" y="304800"/>
                  </a:cubicBezTo>
                  <a:cubicBezTo>
                    <a:pt x="208280" y="311573"/>
                    <a:pt x="216754" y="328082"/>
                    <a:pt x="228600" y="325120"/>
                  </a:cubicBezTo>
                  <a:cubicBezTo>
                    <a:pt x="243746" y="321334"/>
                    <a:pt x="252397" y="303669"/>
                    <a:pt x="259080" y="289560"/>
                  </a:cubicBezTo>
                  <a:cubicBezTo>
                    <a:pt x="306266" y="189945"/>
                    <a:pt x="249613" y="260267"/>
                    <a:pt x="289560" y="203200"/>
                  </a:cubicBezTo>
                  <a:cubicBezTo>
                    <a:pt x="312776" y="170034"/>
                    <a:pt x="317641" y="171439"/>
                    <a:pt x="355600" y="142240"/>
                  </a:cubicBezTo>
                  <a:cubicBezTo>
                    <a:pt x="362311" y="137078"/>
                    <a:pt x="375920" y="127000"/>
                    <a:pt x="375920" y="127000"/>
                  </a:cubicBezTo>
                  <a:cubicBezTo>
                    <a:pt x="375360" y="120844"/>
                    <a:pt x="379559" y="68466"/>
                    <a:pt x="360680" y="55880"/>
                  </a:cubicBezTo>
                  <a:cubicBezTo>
                    <a:pt x="354871" y="52007"/>
                    <a:pt x="347133" y="52493"/>
                    <a:pt x="340360" y="50800"/>
                  </a:cubicBezTo>
                  <a:cubicBezTo>
                    <a:pt x="331893" y="45720"/>
                    <a:pt x="323333" y="40793"/>
                    <a:pt x="314960" y="35560"/>
                  </a:cubicBezTo>
                  <a:cubicBezTo>
                    <a:pt x="300857" y="26746"/>
                    <a:pt x="300607" y="23545"/>
                    <a:pt x="284480" y="20320"/>
                  </a:cubicBezTo>
                  <a:cubicBezTo>
                    <a:pt x="281159" y="19656"/>
                    <a:pt x="250613" y="3387"/>
                    <a:pt x="243840" y="0"/>
                  </a:cubicBez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9" name="フリーフォーム: 図形 8">
              <a:extLst>
                <a:ext uri="{FF2B5EF4-FFF2-40B4-BE49-F238E27FC236}">
                  <a16:creationId xmlns:a16="http://schemas.microsoft.com/office/drawing/2014/main" id="{03197D5A-B24F-9844-DEC8-33A3898D1D64}"/>
                </a:ext>
              </a:extLst>
            </p:cNvPr>
            <p:cNvSpPr/>
            <p:nvPr/>
          </p:nvSpPr>
          <p:spPr>
            <a:xfrm rot="1324873">
              <a:off x="966515" y="3576507"/>
              <a:ext cx="77881" cy="60896"/>
            </a:xfrm>
            <a:custGeom>
              <a:avLst/>
              <a:gdLst>
                <a:gd name="connsiteX0" fmla="*/ 243840 w 375959"/>
                <a:gd name="connsiteY0" fmla="*/ 0 h 325472"/>
                <a:gd name="connsiteX1" fmla="*/ 243840 w 375959"/>
                <a:gd name="connsiteY1" fmla="*/ 0 h 325472"/>
                <a:gd name="connsiteX2" fmla="*/ 137160 w 375959"/>
                <a:gd name="connsiteY2" fmla="*/ 40640 h 325472"/>
                <a:gd name="connsiteX3" fmla="*/ 116840 w 375959"/>
                <a:gd name="connsiteY3" fmla="*/ 55880 h 325472"/>
                <a:gd name="connsiteX4" fmla="*/ 76200 w 375959"/>
                <a:gd name="connsiteY4" fmla="*/ 76200 h 325472"/>
                <a:gd name="connsiteX5" fmla="*/ 0 w 375959"/>
                <a:gd name="connsiteY5" fmla="*/ 116840 h 325472"/>
                <a:gd name="connsiteX6" fmla="*/ 10160 w 375959"/>
                <a:gd name="connsiteY6" fmla="*/ 213360 h 325472"/>
                <a:gd name="connsiteX7" fmla="*/ 15240 w 375959"/>
                <a:gd name="connsiteY7" fmla="*/ 243840 h 325472"/>
                <a:gd name="connsiteX8" fmla="*/ 25400 w 375959"/>
                <a:gd name="connsiteY8" fmla="*/ 284480 h 325472"/>
                <a:gd name="connsiteX9" fmla="*/ 40640 w 375959"/>
                <a:gd name="connsiteY9" fmla="*/ 289560 h 325472"/>
                <a:gd name="connsiteX10" fmla="*/ 198120 w 375959"/>
                <a:gd name="connsiteY10" fmla="*/ 304800 h 325472"/>
                <a:gd name="connsiteX11" fmla="*/ 228600 w 375959"/>
                <a:gd name="connsiteY11" fmla="*/ 325120 h 325472"/>
                <a:gd name="connsiteX12" fmla="*/ 259080 w 375959"/>
                <a:gd name="connsiteY12" fmla="*/ 289560 h 325472"/>
                <a:gd name="connsiteX13" fmla="*/ 289560 w 375959"/>
                <a:gd name="connsiteY13" fmla="*/ 203200 h 325472"/>
                <a:gd name="connsiteX14" fmla="*/ 355600 w 375959"/>
                <a:gd name="connsiteY14" fmla="*/ 142240 h 325472"/>
                <a:gd name="connsiteX15" fmla="*/ 375920 w 375959"/>
                <a:gd name="connsiteY15" fmla="*/ 127000 h 325472"/>
                <a:gd name="connsiteX16" fmla="*/ 360680 w 375959"/>
                <a:gd name="connsiteY16" fmla="*/ 55880 h 325472"/>
                <a:gd name="connsiteX17" fmla="*/ 340360 w 375959"/>
                <a:gd name="connsiteY17" fmla="*/ 50800 h 325472"/>
                <a:gd name="connsiteX18" fmla="*/ 314960 w 375959"/>
                <a:gd name="connsiteY18" fmla="*/ 35560 h 325472"/>
                <a:gd name="connsiteX19" fmla="*/ 284480 w 375959"/>
                <a:gd name="connsiteY19" fmla="*/ 20320 h 325472"/>
                <a:gd name="connsiteX20" fmla="*/ 243840 w 375959"/>
                <a:gd name="connsiteY20" fmla="*/ 0 h 32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5959" h="325472">
                  <a:moveTo>
                    <a:pt x="243840" y="0"/>
                  </a:moveTo>
                  <a:lnTo>
                    <a:pt x="243840" y="0"/>
                  </a:lnTo>
                  <a:cubicBezTo>
                    <a:pt x="208280" y="13547"/>
                    <a:pt x="171990" y="25315"/>
                    <a:pt x="137160" y="40640"/>
                  </a:cubicBezTo>
                  <a:cubicBezTo>
                    <a:pt x="129410" y="44050"/>
                    <a:pt x="124153" y="51614"/>
                    <a:pt x="116840" y="55880"/>
                  </a:cubicBezTo>
                  <a:cubicBezTo>
                    <a:pt x="103758" y="63511"/>
                    <a:pt x="89401" y="68775"/>
                    <a:pt x="76200" y="76200"/>
                  </a:cubicBezTo>
                  <a:cubicBezTo>
                    <a:pt x="555" y="118750"/>
                    <a:pt x="69673" y="86980"/>
                    <a:pt x="0" y="116840"/>
                  </a:cubicBezTo>
                  <a:cubicBezTo>
                    <a:pt x="3387" y="149013"/>
                    <a:pt x="6306" y="181239"/>
                    <a:pt x="10160" y="213360"/>
                  </a:cubicBezTo>
                  <a:cubicBezTo>
                    <a:pt x="11387" y="223587"/>
                    <a:pt x="13082" y="233768"/>
                    <a:pt x="15240" y="243840"/>
                  </a:cubicBezTo>
                  <a:cubicBezTo>
                    <a:pt x="18166" y="257494"/>
                    <a:pt x="18619" y="272274"/>
                    <a:pt x="25400" y="284480"/>
                  </a:cubicBezTo>
                  <a:cubicBezTo>
                    <a:pt x="28001" y="289161"/>
                    <a:pt x="35322" y="288934"/>
                    <a:pt x="40640" y="289560"/>
                  </a:cubicBezTo>
                  <a:cubicBezTo>
                    <a:pt x="93017" y="295722"/>
                    <a:pt x="145627" y="299720"/>
                    <a:pt x="198120" y="304800"/>
                  </a:cubicBezTo>
                  <a:cubicBezTo>
                    <a:pt x="208280" y="311573"/>
                    <a:pt x="216754" y="328082"/>
                    <a:pt x="228600" y="325120"/>
                  </a:cubicBezTo>
                  <a:cubicBezTo>
                    <a:pt x="243746" y="321334"/>
                    <a:pt x="252397" y="303669"/>
                    <a:pt x="259080" y="289560"/>
                  </a:cubicBezTo>
                  <a:cubicBezTo>
                    <a:pt x="306266" y="189945"/>
                    <a:pt x="249613" y="260267"/>
                    <a:pt x="289560" y="203200"/>
                  </a:cubicBezTo>
                  <a:cubicBezTo>
                    <a:pt x="312776" y="170034"/>
                    <a:pt x="317641" y="171439"/>
                    <a:pt x="355600" y="142240"/>
                  </a:cubicBezTo>
                  <a:cubicBezTo>
                    <a:pt x="362311" y="137078"/>
                    <a:pt x="375920" y="127000"/>
                    <a:pt x="375920" y="127000"/>
                  </a:cubicBezTo>
                  <a:cubicBezTo>
                    <a:pt x="375360" y="120844"/>
                    <a:pt x="379559" y="68466"/>
                    <a:pt x="360680" y="55880"/>
                  </a:cubicBezTo>
                  <a:cubicBezTo>
                    <a:pt x="354871" y="52007"/>
                    <a:pt x="347133" y="52493"/>
                    <a:pt x="340360" y="50800"/>
                  </a:cubicBezTo>
                  <a:cubicBezTo>
                    <a:pt x="331893" y="45720"/>
                    <a:pt x="323333" y="40793"/>
                    <a:pt x="314960" y="35560"/>
                  </a:cubicBezTo>
                  <a:cubicBezTo>
                    <a:pt x="300857" y="26746"/>
                    <a:pt x="300607" y="23545"/>
                    <a:pt x="284480" y="20320"/>
                  </a:cubicBezTo>
                  <a:cubicBezTo>
                    <a:pt x="281159" y="19656"/>
                    <a:pt x="250613" y="3387"/>
                    <a:pt x="243840" y="0"/>
                  </a:cubicBez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0" name="フリーフォーム: 図形 9">
              <a:extLst>
                <a:ext uri="{FF2B5EF4-FFF2-40B4-BE49-F238E27FC236}">
                  <a16:creationId xmlns:a16="http://schemas.microsoft.com/office/drawing/2014/main" id="{96C90DD2-EE76-2752-FBFF-4ADF7F0D4F0A}"/>
                </a:ext>
              </a:extLst>
            </p:cNvPr>
            <p:cNvSpPr/>
            <p:nvPr/>
          </p:nvSpPr>
          <p:spPr>
            <a:xfrm rot="11358382">
              <a:off x="902589" y="3585633"/>
              <a:ext cx="77881" cy="60896"/>
            </a:xfrm>
            <a:custGeom>
              <a:avLst/>
              <a:gdLst>
                <a:gd name="connsiteX0" fmla="*/ 243840 w 375959"/>
                <a:gd name="connsiteY0" fmla="*/ 0 h 325472"/>
                <a:gd name="connsiteX1" fmla="*/ 243840 w 375959"/>
                <a:gd name="connsiteY1" fmla="*/ 0 h 325472"/>
                <a:gd name="connsiteX2" fmla="*/ 137160 w 375959"/>
                <a:gd name="connsiteY2" fmla="*/ 40640 h 325472"/>
                <a:gd name="connsiteX3" fmla="*/ 116840 w 375959"/>
                <a:gd name="connsiteY3" fmla="*/ 55880 h 325472"/>
                <a:gd name="connsiteX4" fmla="*/ 76200 w 375959"/>
                <a:gd name="connsiteY4" fmla="*/ 76200 h 325472"/>
                <a:gd name="connsiteX5" fmla="*/ 0 w 375959"/>
                <a:gd name="connsiteY5" fmla="*/ 116840 h 325472"/>
                <a:gd name="connsiteX6" fmla="*/ 10160 w 375959"/>
                <a:gd name="connsiteY6" fmla="*/ 213360 h 325472"/>
                <a:gd name="connsiteX7" fmla="*/ 15240 w 375959"/>
                <a:gd name="connsiteY7" fmla="*/ 243840 h 325472"/>
                <a:gd name="connsiteX8" fmla="*/ 25400 w 375959"/>
                <a:gd name="connsiteY8" fmla="*/ 284480 h 325472"/>
                <a:gd name="connsiteX9" fmla="*/ 40640 w 375959"/>
                <a:gd name="connsiteY9" fmla="*/ 289560 h 325472"/>
                <a:gd name="connsiteX10" fmla="*/ 198120 w 375959"/>
                <a:gd name="connsiteY10" fmla="*/ 304800 h 325472"/>
                <a:gd name="connsiteX11" fmla="*/ 228600 w 375959"/>
                <a:gd name="connsiteY11" fmla="*/ 325120 h 325472"/>
                <a:gd name="connsiteX12" fmla="*/ 259080 w 375959"/>
                <a:gd name="connsiteY12" fmla="*/ 289560 h 325472"/>
                <a:gd name="connsiteX13" fmla="*/ 289560 w 375959"/>
                <a:gd name="connsiteY13" fmla="*/ 203200 h 325472"/>
                <a:gd name="connsiteX14" fmla="*/ 355600 w 375959"/>
                <a:gd name="connsiteY14" fmla="*/ 142240 h 325472"/>
                <a:gd name="connsiteX15" fmla="*/ 375920 w 375959"/>
                <a:gd name="connsiteY15" fmla="*/ 127000 h 325472"/>
                <a:gd name="connsiteX16" fmla="*/ 360680 w 375959"/>
                <a:gd name="connsiteY16" fmla="*/ 55880 h 325472"/>
                <a:gd name="connsiteX17" fmla="*/ 340360 w 375959"/>
                <a:gd name="connsiteY17" fmla="*/ 50800 h 325472"/>
                <a:gd name="connsiteX18" fmla="*/ 314960 w 375959"/>
                <a:gd name="connsiteY18" fmla="*/ 35560 h 325472"/>
                <a:gd name="connsiteX19" fmla="*/ 284480 w 375959"/>
                <a:gd name="connsiteY19" fmla="*/ 20320 h 325472"/>
                <a:gd name="connsiteX20" fmla="*/ 243840 w 375959"/>
                <a:gd name="connsiteY20" fmla="*/ 0 h 32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5959" h="325472">
                  <a:moveTo>
                    <a:pt x="243840" y="0"/>
                  </a:moveTo>
                  <a:lnTo>
                    <a:pt x="243840" y="0"/>
                  </a:lnTo>
                  <a:cubicBezTo>
                    <a:pt x="208280" y="13547"/>
                    <a:pt x="171990" y="25315"/>
                    <a:pt x="137160" y="40640"/>
                  </a:cubicBezTo>
                  <a:cubicBezTo>
                    <a:pt x="129410" y="44050"/>
                    <a:pt x="124153" y="51614"/>
                    <a:pt x="116840" y="55880"/>
                  </a:cubicBezTo>
                  <a:cubicBezTo>
                    <a:pt x="103758" y="63511"/>
                    <a:pt x="89401" y="68775"/>
                    <a:pt x="76200" y="76200"/>
                  </a:cubicBezTo>
                  <a:cubicBezTo>
                    <a:pt x="555" y="118750"/>
                    <a:pt x="69673" y="86980"/>
                    <a:pt x="0" y="116840"/>
                  </a:cubicBezTo>
                  <a:cubicBezTo>
                    <a:pt x="3387" y="149013"/>
                    <a:pt x="6306" y="181239"/>
                    <a:pt x="10160" y="213360"/>
                  </a:cubicBezTo>
                  <a:cubicBezTo>
                    <a:pt x="11387" y="223587"/>
                    <a:pt x="13082" y="233768"/>
                    <a:pt x="15240" y="243840"/>
                  </a:cubicBezTo>
                  <a:cubicBezTo>
                    <a:pt x="18166" y="257494"/>
                    <a:pt x="18619" y="272274"/>
                    <a:pt x="25400" y="284480"/>
                  </a:cubicBezTo>
                  <a:cubicBezTo>
                    <a:pt x="28001" y="289161"/>
                    <a:pt x="35322" y="288934"/>
                    <a:pt x="40640" y="289560"/>
                  </a:cubicBezTo>
                  <a:cubicBezTo>
                    <a:pt x="93017" y="295722"/>
                    <a:pt x="145627" y="299720"/>
                    <a:pt x="198120" y="304800"/>
                  </a:cubicBezTo>
                  <a:cubicBezTo>
                    <a:pt x="208280" y="311573"/>
                    <a:pt x="216754" y="328082"/>
                    <a:pt x="228600" y="325120"/>
                  </a:cubicBezTo>
                  <a:cubicBezTo>
                    <a:pt x="243746" y="321334"/>
                    <a:pt x="252397" y="303669"/>
                    <a:pt x="259080" y="289560"/>
                  </a:cubicBezTo>
                  <a:cubicBezTo>
                    <a:pt x="306266" y="189945"/>
                    <a:pt x="249613" y="260267"/>
                    <a:pt x="289560" y="203200"/>
                  </a:cubicBezTo>
                  <a:cubicBezTo>
                    <a:pt x="312776" y="170034"/>
                    <a:pt x="317641" y="171439"/>
                    <a:pt x="355600" y="142240"/>
                  </a:cubicBezTo>
                  <a:cubicBezTo>
                    <a:pt x="362311" y="137078"/>
                    <a:pt x="375920" y="127000"/>
                    <a:pt x="375920" y="127000"/>
                  </a:cubicBezTo>
                  <a:cubicBezTo>
                    <a:pt x="375360" y="120844"/>
                    <a:pt x="379559" y="68466"/>
                    <a:pt x="360680" y="55880"/>
                  </a:cubicBezTo>
                  <a:cubicBezTo>
                    <a:pt x="354871" y="52007"/>
                    <a:pt x="347133" y="52493"/>
                    <a:pt x="340360" y="50800"/>
                  </a:cubicBezTo>
                  <a:cubicBezTo>
                    <a:pt x="331893" y="45720"/>
                    <a:pt x="323333" y="40793"/>
                    <a:pt x="314960" y="35560"/>
                  </a:cubicBezTo>
                  <a:cubicBezTo>
                    <a:pt x="300857" y="26746"/>
                    <a:pt x="300607" y="23545"/>
                    <a:pt x="284480" y="20320"/>
                  </a:cubicBezTo>
                  <a:cubicBezTo>
                    <a:pt x="281159" y="19656"/>
                    <a:pt x="250613" y="3387"/>
                    <a:pt x="243840" y="0"/>
                  </a:cubicBez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4" name="楕円 3">
              <a:extLst>
                <a:ext uri="{FF2B5EF4-FFF2-40B4-BE49-F238E27FC236}">
                  <a16:creationId xmlns:a16="http://schemas.microsoft.com/office/drawing/2014/main" id="{239A7746-AEEF-C9C3-969E-44BB84C78536}"/>
                </a:ext>
              </a:extLst>
            </p:cNvPr>
            <p:cNvSpPr/>
            <p:nvPr/>
          </p:nvSpPr>
          <p:spPr>
            <a:xfrm>
              <a:off x="880369" y="3616123"/>
              <a:ext cx="275123" cy="94471"/>
            </a:xfrm>
            <a:prstGeom prst="ellipse">
              <a:avLst/>
            </a:prstGeom>
            <a:gradFill>
              <a:gsLst>
                <a:gs pos="38000">
                  <a:schemeClr val="accent1">
                    <a:lumMod val="45000"/>
                    <a:lumOff val="55000"/>
                  </a:schemeClr>
                </a:gs>
                <a:gs pos="100000">
                  <a:schemeClr val="accent5">
                    <a:lumMod val="60000"/>
                    <a:lumOff val="40000"/>
                  </a:schemeClr>
                </a:gs>
              </a:gsLst>
              <a:lin ang="5400000" scaled="1"/>
            </a:gra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 name="雲 10">
              <a:extLst>
                <a:ext uri="{FF2B5EF4-FFF2-40B4-BE49-F238E27FC236}">
                  <a16:creationId xmlns:a16="http://schemas.microsoft.com/office/drawing/2014/main" id="{B0FBC9B4-8A2F-C2DB-B6B9-525A7D0EB3F0}"/>
                </a:ext>
              </a:extLst>
            </p:cNvPr>
            <p:cNvSpPr/>
            <p:nvPr/>
          </p:nvSpPr>
          <p:spPr>
            <a:xfrm>
              <a:off x="999656" y="3513056"/>
              <a:ext cx="113078" cy="83240"/>
            </a:xfrm>
            <a:prstGeom prst="cloud">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2" name="雲 11">
              <a:extLst>
                <a:ext uri="{FF2B5EF4-FFF2-40B4-BE49-F238E27FC236}">
                  <a16:creationId xmlns:a16="http://schemas.microsoft.com/office/drawing/2014/main" id="{74E2F51D-B72B-28AB-F453-35FA02B47839}"/>
                </a:ext>
              </a:extLst>
            </p:cNvPr>
            <p:cNvSpPr/>
            <p:nvPr/>
          </p:nvSpPr>
          <p:spPr>
            <a:xfrm rot="16762165">
              <a:off x="1078488" y="3540443"/>
              <a:ext cx="113078" cy="83240"/>
            </a:xfrm>
            <a:prstGeom prst="cloud">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5" name="楕円 14">
              <a:extLst>
                <a:ext uri="{FF2B5EF4-FFF2-40B4-BE49-F238E27FC236}">
                  <a16:creationId xmlns:a16="http://schemas.microsoft.com/office/drawing/2014/main" id="{0623E3BA-21C8-1C62-41FA-DD19FF4F4F17}"/>
                </a:ext>
              </a:extLst>
            </p:cNvPr>
            <p:cNvSpPr/>
            <p:nvPr/>
          </p:nvSpPr>
          <p:spPr>
            <a:xfrm>
              <a:off x="897015" y="3967822"/>
              <a:ext cx="232365" cy="125633"/>
            </a:xfrm>
            <a:prstGeom prst="ellipse">
              <a:avLst/>
            </a:prstGeom>
            <a:solidFill>
              <a:schemeClr val="bg1"/>
            </a:solidFill>
            <a:ln>
              <a:noFill/>
            </a:ln>
            <a:effectLst>
              <a:outerShdw dist="12700" dir="8100000" algn="tr" rotWithShape="0">
                <a:schemeClr val="bg1">
                  <a:lumMod val="65000"/>
                  <a:alpha val="72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9" name="フローチャート: 論理積ゲート 48">
              <a:extLst>
                <a:ext uri="{FF2B5EF4-FFF2-40B4-BE49-F238E27FC236}">
                  <a16:creationId xmlns:a16="http://schemas.microsoft.com/office/drawing/2014/main" id="{71D3FE77-1CD9-82FE-AE3D-23BC0550EFBD}"/>
                </a:ext>
              </a:extLst>
            </p:cNvPr>
            <p:cNvSpPr/>
            <p:nvPr/>
          </p:nvSpPr>
          <p:spPr>
            <a:xfrm rot="5400000">
              <a:off x="886140" y="3922634"/>
              <a:ext cx="88201" cy="60899"/>
            </a:xfrm>
            <a:prstGeom prst="flowChartDelay">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50" name="グループ化 49">
              <a:extLst>
                <a:ext uri="{FF2B5EF4-FFF2-40B4-BE49-F238E27FC236}">
                  <a16:creationId xmlns:a16="http://schemas.microsoft.com/office/drawing/2014/main" id="{69D6153F-7D0B-2AF3-FB24-91EA2BA61AC6}"/>
                </a:ext>
              </a:extLst>
            </p:cNvPr>
            <p:cNvGrpSpPr/>
            <p:nvPr/>
          </p:nvGrpSpPr>
          <p:grpSpPr>
            <a:xfrm>
              <a:off x="919036" y="3952602"/>
              <a:ext cx="188307" cy="113051"/>
              <a:chOff x="931033" y="3590324"/>
              <a:chExt cx="188307" cy="113051"/>
            </a:xfrm>
          </p:grpSpPr>
          <p:sp>
            <p:nvSpPr>
              <p:cNvPr id="16" name="四角形: 角を丸くする 15">
                <a:extLst>
                  <a:ext uri="{FF2B5EF4-FFF2-40B4-BE49-F238E27FC236}">
                    <a16:creationId xmlns:a16="http://schemas.microsoft.com/office/drawing/2014/main" id="{D4CD9084-7A06-250A-29BC-F1791F39CBA4}"/>
                  </a:ext>
                </a:extLst>
              </p:cNvPr>
              <p:cNvSpPr/>
              <p:nvPr/>
            </p:nvSpPr>
            <p:spPr>
              <a:xfrm rot="1233683">
                <a:off x="1003821" y="3603638"/>
                <a:ext cx="99875" cy="45719"/>
              </a:xfrm>
              <a:prstGeom prst="roundRect">
                <a:avLst/>
              </a:prstGeom>
              <a:solidFill>
                <a:srgbClr val="F459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18C8108D-DB29-E876-6017-8D6C7D2AC593}"/>
                  </a:ext>
                </a:extLst>
              </p:cNvPr>
              <p:cNvSpPr/>
              <p:nvPr/>
            </p:nvSpPr>
            <p:spPr>
              <a:xfrm rot="1233683">
                <a:off x="1019465" y="3636885"/>
                <a:ext cx="99875" cy="45719"/>
              </a:xfrm>
              <a:prstGeom prst="roundRect">
                <a:avLst/>
              </a:prstGeom>
              <a:solidFill>
                <a:srgbClr val="F459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3E5B9FB6-5CF5-F1B3-C7AC-2E5F694EE6A1}"/>
                  </a:ext>
                </a:extLst>
              </p:cNvPr>
              <p:cNvSpPr/>
              <p:nvPr/>
            </p:nvSpPr>
            <p:spPr>
              <a:xfrm rot="20479059">
                <a:off x="1018937" y="3647915"/>
                <a:ext cx="59844" cy="45719"/>
              </a:xfrm>
              <a:prstGeom prst="roundRect">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512D8F2D-5E64-B50C-9EE1-201B75B3C2C2}"/>
                  </a:ext>
                </a:extLst>
              </p:cNvPr>
              <p:cNvSpPr/>
              <p:nvPr/>
            </p:nvSpPr>
            <p:spPr>
              <a:xfrm rot="1233683">
                <a:off x="985981" y="3657656"/>
                <a:ext cx="45719" cy="45719"/>
              </a:xfrm>
              <a:prstGeom prst="roundRect">
                <a:avLst/>
              </a:prstGeom>
              <a:solidFill>
                <a:srgbClr val="F459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50489427-6E64-02C9-DD11-630995B4FD84}"/>
                  </a:ext>
                </a:extLst>
              </p:cNvPr>
              <p:cNvSpPr/>
              <p:nvPr/>
            </p:nvSpPr>
            <p:spPr>
              <a:xfrm rot="20479059">
                <a:off x="931033" y="3616990"/>
                <a:ext cx="99875" cy="45719"/>
              </a:xfrm>
              <a:prstGeom prst="roundRect">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1" name="楕円 30">
                <a:extLst>
                  <a:ext uri="{FF2B5EF4-FFF2-40B4-BE49-F238E27FC236}">
                    <a16:creationId xmlns:a16="http://schemas.microsoft.com/office/drawing/2014/main" id="{C3255C48-0519-60AC-CE64-79153AEDAC0F}"/>
                  </a:ext>
                </a:extLst>
              </p:cNvPr>
              <p:cNvSpPr/>
              <p:nvPr/>
            </p:nvSpPr>
            <p:spPr>
              <a:xfrm>
                <a:off x="972684" y="3590324"/>
                <a:ext cx="45719" cy="45719"/>
              </a:xfrm>
              <a:prstGeom prst="ellipse">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51" name="楕円 50">
              <a:extLst>
                <a:ext uri="{FF2B5EF4-FFF2-40B4-BE49-F238E27FC236}">
                  <a16:creationId xmlns:a16="http://schemas.microsoft.com/office/drawing/2014/main" id="{30718E11-D176-83C2-3025-18681A3232CB}"/>
                </a:ext>
              </a:extLst>
            </p:cNvPr>
            <p:cNvSpPr/>
            <p:nvPr/>
          </p:nvSpPr>
          <p:spPr>
            <a:xfrm>
              <a:off x="1011667" y="3976343"/>
              <a:ext cx="45719" cy="45719"/>
            </a:xfrm>
            <a:prstGeom prst="ellipse">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B1DDA771-328B-2EDE-25F4-7CA7B9597023}"/>
                </a:ext>
              </a:extLst>
            </p:cNvPr>
            <p:cNvSpPr/>
            <p:nvPr/>
          </p:nvSpPr>
          <p:spPr>
            <a:xfrm>
              <a:off x="1393566" y="5031707"/>
              <a:ext cx="657552" cy="246221"/>
            </a:xfrm>
            <a:prstGeom prst="rect">
              <a:avLst/>
            </a:prstGeom>
            <a:noFill/>
          </p:spPr>
          <p:txBody>
            <a:bodyPr wrap="none" lIns="91440" tIns="45720" rIns="91440" bIns="45720">
              <a:spAutoFit/>
            </a:bodyPr>
            <a:lstStyle/>
            <a:p>
              <a:pPr algn="ctr"/>
              <a:r>
                <a:rPr lang="en-US" altLang="ja-JP" sz="1000" b="0" cap="none" spc="0" dirty="0">
                  <a:ln w="0"/>
                  <a:solidFill>
                    <a:schemeClr val="tx1"/>
                  </a:solidFill>
                  <a:latin typeface="BIZ UDPゴシック" panose="020B0400000000000000" pitchFamily="50" charset="-128"/>
                  <a:ea typeface="BIZ UDPゴシック" panose="020B0400000000000000" pitchFamily="50" charset="-128"/>
                </a:rPr>
                <a:t>HOTEL</a:t>
              </a:r>
              <a:endParaRPr lang="ja-JP" altLang="en-US" sz="10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60" name="直方体 59">
              <a:extLst>
                <a:ext uri="{FF2B5EF4-FFF2-40B4-BE49-F238E27FC236}">
                  <a16:creationId xmlns:a16="http://schemas.microsoft.com/office/drawing/2014/main" id="{F13C415D-CAB1-4F2B-21A4-82E0E7A8B3AF}"/>
                </a:ext>
              </a:extLst>
            </p:cNvPr>
            <p:cNvSpPr/>
            <p:nvPr/>
          </p:nvSpPr>
          <p:spPr>
            <a:xfrm flipH="1">
              <a:off x="2643970" y="5251118"/>
              <a:ext cx="275016" cy="65469"/>
            </a:xfrm>
            <a:prstGeom prst="cube">
              <a:avLst>
                <a:gd name="adj" fmla="val 66361"/>
              </a:avLst>
            </a:prstGeom>
            <a:solidFill>
              <a:schemeClr val="bg1"/>
            </a:solid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5" name="雲 164">
              <a:extLst>
                <a:ext uri="{FF2B5EF4-FFF2-40B4-BE49-F238E27FC236}">
                  <a16:creationId xmlns:a16="http://schemas.microsoft.com/office/drawing/2014/main" id="{80793A54-D2F1-880E-3F18-2A3B977F412E}"/>
                </a:ext>
              </a:extLst>
            </p:cNvPr>
            <p:cNvSpPr/>
            <p:nvPr/>
          </p:nvSpPr>
          <p:spPr>
            <a:xfrm rot="15291024">
              <a:off x="919546" y="5249007"/>
              <a:ext cx="384852" cy="298631"/>
            </a:xfrm>
            <a:prstGeom prst="cloud">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54" name="矢印: ストライプ 53">
            <a:extLst>
              <a:ext uri="{FF2B5EF4-FFF2-40B4-BE49-F238E27FC236}">
                <a16:creationId xmlns:a16="http://schemas.microsoft.com/office/drawing/2014/main" id="{D99B5190-3794-B162-3111-107C2495538F}"/>
              </a:ext>
            </a:extLst>
          </p:cNvPr>
          <p:cNvSpPr/>
          <p:nvPr/>
        </p:nvSpPr>
        <p:spPr>
          <a:xfrm>
            <a:off x="3234519" y="1666543"/>
            <a:ext cx="682388" cy="407917"/>
          </a:xfrm>
          <a:prstGeom prst="stripedRightArrow">
            <a:avLst>
              <a:gd name="adj1" fmla="val 50000"/>
              <a:gd name="adj2" fmla="val 6428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102" name="グループ化 101">
            <a:extLst>
              <a:ext uri="{FF2B5EF4-FFF2-40B4-BE49-F238E27FC236}">
                <a16:creationId xmlns:a16="http://schemas.microsoft.com/office/drawing/2014/main" id="{221EC293-0C83-2B3E-C13D-A2D2188E491A}"/>
              </a:ext>
            </a:extLst>
          </p:cNvPr>
          <p:cNvGrpSpPr/>
          <p:nvPr/>
        </p:nvGrpSpPr>
        <p:grpSpPr>
          <a:xfrm>
            <a:off x="7283496" y="925424"/>
            <a:ext cx="3120767" cy="5931569"/>
            <a:chOff x="7297143" y="674911"/>
            <a:chExt cx="3120767" cy="5931569"/>
          </a:xfrm>
        </p:grpSpPr>
        <p:grpSp>
          <p:nvGrpSpPr>
            <p:cNvPr id="21" name="グループ化 20">
              <a:extLst>
                <a:ext uri="{FF2B5EF4-FFF2-40B4-BE49-F238E27FC236}">
                  <a16:creationId xmlns:a16="http://schemas.microsoft.com/office/drawing/2014/main" id="{934E7FFB-D817-96B2-77D3-FC199DE77351}"/>
                </a:ext>
              </a:extLst>
            </p:cNvPr>
            <p:cNvGrpSpPr/>
            <p:nvPr/>
          </p:nvGrpSpPr>
          <p:grpSpPr>
            <a:xfrm>
              <a:off x="7297143" y="674911"/>
              <a:ext cx="3120767" cy="5931569"/>
              <a:chOff x="5741989" y="252013"/>
              <a:chExt cx="3862137" cy="5931569"/>
            </a:xfrm>
          </p:grpSpPr>
          <p:sp>
            <p:nvSpPr>
              <p:cNvPr id="22" name="四角形: 角を丸くする 21">
                <a:extLst>
                  <a:ext uri="{FF2B5EF4-FFF2-40B4-BE49-F238E27FC236}">
                    <a16:creationId xmlns:a16="http://schemas.microsoft.com/office/drawing/2014/main" id="{3D6D8ABF-BFB1-3A50-6D28-0187EF572CBE}"/>
                  </a:ext>
                </a:extLst>
              </p:cNvPr>
              <p:cNvSpPr/>
              <p:nvPr/>
            </p:nvSpPr>
            <p:spPr>
              <a:xfrm>
                <a:off x="5741989" y="252013"/>
                <a:ext cx="3862137" cy="5931569"/>
              </a:xfrm>
              <a:prstGeom prst="roundRect">
                <a:avLst>
                  <a:gd name="adj" fmla="val 7944"/>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83FC7EA8-109F-0C1C-7BD7-DC10DCC19F7F}"/>
                  </a:ext>
                </a:extLst>
              </p:cNvPr>
              <p:cNvSpPr/>
              <p:nvPr/>
            </p:nvSpPr>
            <p:spPr>
              <a:xfrm>
                <a:off x="5964574" y="537911"/>
                <a:ext cx="3416968" cy="54142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58" name="正方形/長方形 157">
              <a:extLst>
                <a:ext uri="{FF2B5EF4-FFF2-40B4-BE49-F238E27FC236}">
                  <a16:creationId xmlns:a16="http://schemas.microsoft.com/office/drawing/2014/main" id="{3296F4D8-AE57-CD62-E9E8-88D1018CE0FE}"/>
                </a:ext>
              </a:extLst>
            </p:cNvPr>
            <p:cNvSpPr/>
            <p:nvPr/>
          </p:nvSpPr>
          <p:spPr>
            <a:xfrm>
              <a:off x="7575120" y="1857322"/>
              <a:ext cx="2534427" cy="37808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sz="1400" dirty="0">
                <a:ln w="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159" name="正方形/長方形 158">
              <a:extLst>
                <a:ext uri="{FF2B5EF4-FFF2-40B4-BE49-F238E27FC236}">
                  <a16:creationId xmlns:a16="http://schemas.microsoft.com/office/drawing/2014/main" id="{34F82BC8-84CD-C007-0DB6-A1889BFBBB9C}"/>
                </a:ext>
              </a:extLst>
            </p:cNvPr>
            <p:cNvSpPr/>
            <p:nvPr/>
          </p:nvSpPr>
          <p:spPr>
            <a:xfrm>
              <a:off x="7575119" y="1113685"/>
              <a:ext cx="2534427" cy="7436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100" dirty="0">
                  <a:ln w="0"/>
                  <a:solidFill>
                    <a:schemeClr val="tx1">
                      <a:lumMod val="65000"/>
                      <a:lumOff val="35000"/>
                    </a:schemeClr>
                  </a:solidFill>
                  <a:latin typeface="BIZ UDPゴシック" panose="020B0400000000000000" pitchFamily="50" charset="-128"/>
                  <a:ea typeface="BIZ UDPゴシック" panose="020B0400000000000000" pitchFamily="50" charset="-128"/>
                </a:rPr>
                <a:t>お申込み完了。</a:t>
              </a:r>
              <a:endParaRPr lang="en-US" altLang="ja-JP" sz="1100" dirty="0">
                <a:ln w="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1100" dirty="0">
                  <a:ln w="0"/>
                  <a:solidFill>
                    <a:schemeClr val="tx1">
                      <a:lumMod val="65000"/>
                      <a:lumOff val="35000"/>
                    </a:schemeClr>
                  </a:solidFill>
                  <a:latin typeface="BIZ UDPゴシック" panose="020B0400000000000000" pitchFamily="50" charset="-128"/>
                  <a:ea typeface="BIZ UDPゴシック" panose="020B0400000000000000" pitchFamily="50" charset="-128"/>
                </a:rPr>
                <a:t>ご利用誠にありがとうございます。</a:t>
              </a:r>
              <a:endParaRPr lang="en-US" altLang="ja-JP" sz="1100" dirty="0">
                <a:ln w="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lang="ja-JP" altLang="en-US" sz="1100" dirty="0">
                  <a:ln w="0"/>
                  <a:solidFill>
                    <a:schemeClr val="tx1">
                      <a:lumMod val="65000"/>
                      <a:lumOff val="35000"/>
                    </a:schemeClr>
                  </a:solidFill>
                  <a:latin typeface="BIZ UDPゴシック" panose="020B0400000000000000" pitchFamily="50" charset="-128"/>
                  <a:ea typeface="BIZ UDPゴシック" panose="020B0400000000000000" pitchFamily="50" charset="-128"/>
                </a:rPr>
                <a:t>登録アドレスに</a:t>
              </a:r>
              <a:r>
                <a:rPr lang="ja-JP" altLang="en-US" sz="1100" dirty="0">
                  <a:ln w="0"/>
                  <a:solidFill>
                    <a:srgbClr val="FF0000"/>
                  </a:solidFill>
                  <a:latin typeface="BIZ UDPゴシック" panose="020B0400000000000000" pitchFamily="50" charset="-128"/>
                  <a:ea typeface="BIZ UDPゴシック" panose="020B0400000000000000" pitchFamily="50" charset="-128"/>
                </a:rPr>
                <a:t>受付完了メールが自動配信されています。</a:t>
              </a:r>
              <a:endParaRPr lang="en-US" altLang="ja-JP" sz="1100" dirty="0">
                <a:ln w="0"/>
                <a:solidFill>
                  <a:srgbClr val="FF0000"/>
                </a:solidFill>
                <a:latin typeface="BIZ UDPゴシック" panose="020B0400000000000000" pitchFamily="50" charset="-128"/>
                <a:ea typeface="BIZ UDPゴシック" panose="020B0400000000000000" pitchFamily="50" charset="-128"/>
              </a:endParaRPr>
            </a:p>
          </p:txBody>
        </p:sp>
        <p:sp>
          <p:nvSpPr>
            <p:cNvPr id="160" name="正方形/長方形 159">
              <a:extLst>
                <a:ext uri="{FF2B5EF4-FFF2-40B4-BE49-F238E27FC236}">
                  <a16:creationId xmlns:a16="http://schemas.microsoft.com/office/drawing/2014/main" id="{C29B48BA-7BFD-6E1B-0539-AAC4AFF73D95}"/>
                </a:ext>
              </a:extLst>
            </p:cNvPr>
            <p:cNvSpPr/>
            <p:nvPr/>
          </p:nvSpPr>
          <p:spPr>
            <a:xfrm>
              <a:off x="7590312" y="2077898"/>
              <a:ext cx="2671288" cy="11135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1000" dirty="0">
                  <a:ln w="0"/>
                  <a:solidFill>
                    <a:schemeClr val="tx1"/>
                  </a:solidFill>
                  <a:latin typeface="BIZ UDPゴシック" panose="020B0400000000000000" pitchFamily="50" charset="-128"/>
                  <a:ea typeface="BIZ UDPゴシック" panose="020B0400000000000000" pitchFamily="50" charset="-128"/>
                </a:rPr>
                <a:t>受付番号　 </a:t>
              </a:r>
              <a:r>
                <a:rPr lang="en-US" altLang="ja-JP" sz="1000" dirty="0">
                  <a:ln w="0"/>
                  <a:solidFill>
                    <a:schemeClr val="tx1"/>
                  </a:solidFill>
                  <a:latin typeface="BIZ UDPゴシック" panose="020B0400000000000000" pitchFamily="50" charset="-128"/>
                  <a:ea typeface="BIZ UDPゴシック" panose="020B0400000000000000" pitchFamily="50" charset="-128"/>
                </a:rPr>
                <a:t>S</a:t>
              </a:r>
              <a:r>
                <a:rPr lang="ja-JP" altLang="en-US" sz="1000" dirty="0">
                  <a:ln w="0"/>
                  <a:solidFill>
                    <a:schemeClr val="tx1"/>
                  </a:solidFill>
                  <a:latin typeface="BIZ UDPゴシック" panose="020B0400000000000000" pitchFamily="50" charset="-128"/>
                  <a:ea typeface="BIZ UDPゴシック" panose="020B0400000000000000" pitchFamily="50" charset="-128"/>
                </a:rPr>
                <a:t>０００００－００００－００</a:t>
              </a:r>
              <a:endParaRPr lang="en-US" altLang="ja-JP" sz="1000" dirty="0">
                <a:ln w="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000" dirty="0">
                  <a:ln w="0"/>
                  <a:solidFill>
                    <a:schemeClr val="tx1"/>
                  </a:solidFill>
                  <a:latin typeface="BIZ UDPゴシック" panose="020B0400000000000000" pitchFamily="50" charset="-128"/>
                  <a:ea typeface="BIZ UDPゴシック" panose="020B0400000000000000" pitchFamily="50" charset="-128"/>
                </a:rPr>
                <a:t>プラン名　　あ“あ”あ“ぎもぢえぇ～温泉</a:t>
              </a:r>
              <a:endParaRPr lang="en-US" altLang="ja-JP" sz="1000" dirty="0">
                <a:ln w="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000" dirty="0">
                  <a:ln w="0"/>
                  <a:solidFill>
                    <a:schemeClr val="tx1"/>
                  </a:solidFill>
                  <a:latin typeface="BIZ UDPゴシック" panose="020B0400000000000000" pitchFamily="50" charset="-128"/>
                  <a:ea typeface="BIZ UDPゴシック" panose="020B0400000000000000" pitchFamily="50" charset="-128"/>
                </a:rPr>
                <a:t>宿泊日　　　</a:t>
              </a:r>
              <a:r>
                <a:rPr lang="en-US" altLang="ja-JP" sz="1000" dirty="0">
                  <a:ln w="0"/>
                  <a:solidFill>
                    <a:schemeClr val="tx1"/>
                  </a:solidFill>
                  <a:latin typeface="BIZ UDPゴシック" panose="020B0400000000000000" pitchFamily="50" charset="-128"/>
                  <a:ea typeface="BIZ UDPゴシック" panose="020B0400000000000000" pitchFamily="50" charset="-128"/>
                </a:rPr>
                <a:t>2026/4/10 </a:t>
              </a:r>
              <a:r>
                <a:rPr lang="ja-JP" altLang="en-US" sz="1000" dirty="0">
                  <a:ln w="0"/>
                  <a:solidFill>
                    <a:schemeClr val="tx1"/>
                  </a:solidFill>
                  <a:latin typeface="BIZ UDPゴシック" panose="020B0400000000000000" pitchFamily="50" charset="-128"/>
                  <a:ea typeface="BIZ UDPゴシック" panose="020B0400000000000000" pitchFamily="50" charset="-128"/>
                </a:rPr>
                <a:t>～</a:t>
              </a:r>
              <a:r>
                <a:rPr lang="en-US" altLang="ja-JP" sz="1000" dirty="0">
                  <a:ln w="0"/>
                  <a:solidFill>
                    <a:schemeClr val="tx1"/>
                  </a:solidFill>
                  <a:latin typeface="BIZ UDPゴシック" panose="020B0400000000000000" pitchFamily="50" charset="-128"/>
                  <a:ea typeface="BIZ UDPゴシック" panose="020B0400000000000000" pitchFamily="50" charset="-128"/>
                </a:rPr>
                <a:t> 2026/4/12</a:t>
              </a:r>
            </a:p>
            <a:p>
              <a:pPr>
                <a:lnSpc>
                  <a:spcPct val="130000"/>
                </a:lnSpc>
              </a:pPr>
              <a:r>
                <a:rPr lang="ja-JP" altLang="en-US" sz="1000" dirty="0">
                  <a:ln w="0"/>
                  <a:solidFill>
                    <a:schemeClr val="tx1"/>
                  </a:solidFill>
                  <a:latin typeface="BIZ UDPゴシック" panose="020B0400000000000000" pitchFamily="50" charset="-128"/>
                  <a:ea typeface="BIZ UDPゴシック" panose="020B0400000000000000" pitchFamily="50" charset="-128"/>
                </a:rPr>
                <a:t>人数　　　　 大人</a:t>
              </a:r>
              <a:r>
                <a:rPr lang="en-US" altLang="ja-JP" sz="1000" dirty="0">
                  <a:ln w="0"/>
                  <a:solidFill>
                    <a:schemeClr val="tx1"/>
                  </a:solidFill>
                  <a:latin typeface="BIZ UDPゴシック" panose="020B0400000000000000" pitchFamily="50" charset="-128"/>
                  <a:ea typeface="BIZ UDPゴシック" panose="020B0400000000000000" pitchFamily="50" charset="-128"/>
                </a:rPr>
                <a:t>2</a:t>
              </a:r>
              <a:r>
                <a:rPr lang="ja-JP" altLang="en-US" sz="1000" dirty="0">
                  <a:ln w="0"/>
                  <a:solidFill>
                    <a:schemeClr val="tx1"/>
                  </a:solidFill>
                  <a:latin typeface="BIZ UDPゴシック" panose="020B0400000000000000" pitchFamily="50" charset="-128"/>
                  <a:ea typeface="BIZ UDPゴシック" panose="020B0400000000000000" pitchFamily="50" charset="-128"/>
                </a:rPr>
                <a:t>名　子ども</a:t>
              </a:r>
              <a:r>
                <a:rPr lang="en-US" altLang="ja-JP" sz="1000" dirty="0">
                  <a:ln w="0"/>
                  <a:solidFill>
                    <a:schemeClr val="tx1"/>
                  </a:solidFill>
                  <a:latin typeface="BIZ UDPゴシック" panose="020B0400000000000000" pitchFamily="50" charset="-128"/>
                  <a:ea typeface="BIZ UDPゴシック" panose="020B0400000000000000" pitchFamily="50" charset="-128"/>
                </a:rPr>
                <a:t>1</a:t>
              </a:r>
              <a:r>
                <a:rPr lang="ja-JP" altLang="en-US" sz="1000" dirty="0">
                  <a:ln w="0"/>
                  <a:solidFill>
                    <a:schemeClr val="tx1"/>
                  </a:solidFill>
                  <a:latin typeface="BIZ UDPゴシック" panose="020B0400000000000000" pitchFamily="50" charset="-128"/>
                  <a:ea typeface="BIZ UDPゴシック" panose="020B0400000000000000" pitchFamily="50" charset="-128"/>
                </a:rPr>
                <a:t>名</a:t>
              </a:r>
              <a:endParaRPr lang="en-US" altLang="ja-JP" sz="1000" dirty="0">
                <a:ln w="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000" dirty="0">
                  <a:ln w="0"/>
                  <a:solidFill>
                    <a:schemeClr val="tx1"/>
                  </a:solidFill>
                  <a:latin typeface="BIZ UDPゴシック" panose="020B0400000000000000" pitchFamily="50" charset="-128"/>
                  <a:ea typeface="BIZ UDPゴシック" panose="020B0400000000000000" pitchFamily="50" charset="-128"/>
                </a:rPr>
                <a:t>旅行代金　　</a:t>
              </a:r>
              <a:r>
                <a:rPr lang="en-US" altLang="ja-JP" sz="1000" dirty="0">
                  <a:ln w="0"/>
                  <a:solidFill>
                    <a:schemeClr val="tx1"/>
                  </a:solidFill>
                  <a:latin typeface="BIZ UDPゴシック" panose="020B0400000000000000" pitchFamily="50" charset="-128"/>
                  <a:ea typeface="BIZ UDPゴシック" panose="020B0400000000000000" pitchFamily="50" charset="-128"/>
                </a:rPr>
                <a:t>62,600</a:t>
              </a:r>
              <a:r>
                <a:rPr lang="ja-JP" altLang="en-US" sz="1000" dirty="0">
                  <a:ln w="0"/>
                  <a:solidFill>
                    <a:schemeClr val="tx1"/>
                  </a:solidFill>
                  <a:latin typeface="BIZ UDPゴシック" panose="020B0400000000000000" pitchFamily="50" charset="-128"/>
                  <a:ea typeface="BIZ UDPゴシック" panose="020B0400000000000000" pitchFamily="50" charset="-128"/>
                </a:rPr>
                <a:t>円</a:t>
              </a:r>
              <a:endParaRPr lang="en-US" altLang="ja-JP" sz="1000" dirty="0">
                <a:ln w="0"/>
                <a:solidFill>
                  <a:schemeClr val="tx1"/>
                </a:solidFill>
                <a:latin typeface="BIZ UDPゴシック" panose="020B0400000000000000" pitchFamily="50" charset="-128"/>
                <a:ea typeface="BIZ UDPゴシック" panose="020B0400000000000000" pitchFamily="50" charset="-128"/>
              </a:endParaRPr>
            </a:p>
          </p:txBody>
        </p:sp>
        <p:sp>
          <p:nvSpPr>
            <p:cNvPr id="161" name="正方形/長方形 160">
              <a:extLst>
                <a:ext uri="{FF2B5EF4-FFF2-40B4-BE49-F238E27FC236}">
                  <a16:creationId xmlns:a16="http://schemas.microsoft.com/office/drawing/2014/main" id="{B0DD956D-B7E1-7BA1-6CED-F778F0C0D5FD}"/>
                </a:ext>
              </a:extLst>
            </p:cNvPr>
            <p:cNvSpPr/>
            <p:nvPr/>
          </p:nvSpPr>
          <p:spPr>
            <a:xfrm>
              <a:off x="7590312" y="3284505"/>
              <a:ext cx="2534427" cy="11135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1100" dirty="0">
                  <a:ln w="0"/>
                  <a:solidFill>
                    <a:schemeClr val="tx1"/>
                  </a:solidFill>
                  <a:latin typeface="BIZ UDPゴシック" panose="020B0400000000000000" pitchFamily="50" charset="-128"/>
                  <a:ea typeface="BIZ UDPゴシック" panose="020B0400000000000000" pitchFamily="50" charset="-128"/>
                </a:rPr>
                <a:t>支払方法　クレジットカード</a:t>
              </a:r>
              <a:endParaRPr lang="en-US" altLang="ja-JP" sz="1100" dirty="0">
                <a:ln w="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100" dirty="0">
                  <a:ln w="0"/>
                  <a:solidFill>
                    <a:schemeClr val="tx1"/>
                  </a:solidFill>
                  <a:latin typeface="BIZ UDPゴシック" panose="020B0400000000000000" pitchFamily="50" charset="-128"/>
                  <a:ea typeface="BIZ UDPゴシック" panose="020B0400000000000000" pitchFamily="50" charset="-128"/>
                </a:rPr>
                <a:t>引落予定　</a:t>
              </a:r>
              <a:r>
                <a:rPr lang="en-US" altLang="ja-JP" sz="1100" dirty="0">
                  <a:ln w="0"/>
                  <a:solidFill>
                    <a:schemeClr val="tx1"/>
                  </a:solidFill>
                  <a:latin typeface="BIZ UDPゴシック" panose="020B0400000000000000" pitchFamily="50" charset="-128"/>
                  <a:ea typeface="BIZ UDPゴシック" panose="020B0400000000000000" pitchFamily="50" charset="-128"/>
                </a:rPr>
                <a:t>2026/6/18</a:t>
              </a:r>
            </a:p>
            <a:p>
              <a:pPr>
                <a:lnSpc>
                  <a:spcPct val="130000"/>
                </a:lnSpc>
              </a:pPr>
              <a:endParaRPr lang="en-US" altLang="ja-JP" sz="1100" dirty="0">
                <a:ln w="0"/>
                <a:solidFill>
                  <a:schemeClr val="tx1"/>
                </a:solidFill>
                <a:latin typeface="BIZ UDPゴシック" panose="020B0400000000000000" pitchFamily="50" charset="-128"/>
                <a:ea typeface="BIZ UDPゴシック" panose="020B0400000000000000" pitchFamily="50" charset="-128"/>
              </a:endParaRPr>
            </a:p>
          </p:txBody>
        </p:sp>
        <p:sp>
          <p:nvSpPr>
            <p:cNvPr id="162" name="正方形/長方形 161">
              <a:extLst>
                <a:ext uri="{FF2B5EF4-FFF2-40B4-BE49-F238E27FC236}">
                  <a16:creationId xmlns:a16="http://schemas.microsoft.com/office/drawing/2014/main" id="{8D259173-FA82-DEC0-3A8D-3AF2AA429492}"/>
                </a:ext>
              </a:extLst>
            </p:cNvPr>
            <p:cNvSpPr/>
            <p:nvPr/>
          </p:nvSpPr>
          <p:spPr>
            <a:xfrm>
              <a:off x="7658551" y="4264728"/>
              <a:ext cx="2316480" cy="39795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BIZ UDPゴシック" panose="020B0400000000000000" pitchFamily="50" charset="-128"/>
                  <a:ea typeface="BIZ UDPゴシック" panose="020B0400000000000000" pitchFamily="50" charset="-128"/>
                </a:rPr>
                <a:t>お申込内容確認画面へ</a:t>
              </a:r>
            </a:p>
          </p:txBody>
        </p:sp>
      </p:grpSp>
      <p:pic>
        <p:nvPicPr>
          <p:cNvPr id="72" name="図 71" descr="アイコン&#10;&#10;AI 生成コンテンツは誤りを含む可能性があります。">
            <a:extLst>
              <a:ext uri="{FF2B5EF4-FFF2-40B4-BE49-F238E27FC236}">
                <a16:creationId xmlns:a16="http://schemas.microsoft.com/office/drawing/2014/main" id="{0B512A7F-8061-8F48-8F21-8247833B3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9176" y="5156146"/>
            <a:ext cx="2068934" cy="2016000"/>
          </a:xfrm>
          <a:prstGeom prst="rect">
            <a:avLst/>
          </a:prstGeom>
        </p:spPr>
      </p:pic>
      <p:sp>
        <p:nvSpPr>
          <p:cNvPr id="107" name="テキスト ボックス 106">
            <a:extLst>
              <a:ext uri="{FF2B5EF4-FFF2-40B4-BE49-F238E27FC236}">
                <a16:creationId xmlns:a16="http://schemas.microsoft.com/office/drawing/2014/main" id="{C64E07C8-D1DC-EB70-9DC8-ADCB339F398F}"/>
              </a:ext>
            </a:extLst>
          </p:cNvPr>
          <p:cNvSpPr txBox="1"/>
          <p:nvPr/>
        </p:nvSpPr>
        <p:spPr>
          <a:xfrm>
            <a:off x="1829855" y="154051"/>
            <a:ext cx="6917035" cy="646986"/>
          </a:xfrm>
          <a:prstGeom prst="roundRect">
            <a:avLst/>
          </a:prstGeom>
          <a:solidFill>
            <a:schemeClr val="accent3">
              <a:lumMod val="60000"/>
              <a:lumOff val="40000"/>
            </a:schemeClr>
          </a:solidFill>
        </p:spPr>
        <p:txBody>
          <a:bodyPr wrap="square" rtlCol="0">
            <a:spAutoFit/>
          </a:bodyPr>
          <a:lstStyle/>
          <a:p>
            <a:pPr algn="ctr"/>
            <a:r>
              <a:rPr kumimoji="1" lang="ja-JP" altLang="en-US" sz="3200" dirty="0">
                <a:latin typeface="BIZ UDPゴシック" panose="020B0400000000000000" pitchFamily="50" charset="-128"/>
                <a:ea typeface="BIZ UDPゴシック" panose="020B0400000000000000" pitchFamily="50" charset="-128"/>
              </a:rPr>
              <a:t>よくある旅行のネット検索・予約画面</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105" name="矢印: ストライプ 104">
            <a:extLst>
              <a:ext uri="{FF2B5EF4-FFF2-40B4-BE49-F238E27FC236}">
                <a16:creationId xmlns:a16="http://schemas.microsoft.com/office/drawing/2014/main" id="{9AB07E41-B2A1-9CAE-1D21-DF99DDA58319}"/>
              </a:ext>
            </a:extLst>
          </p:cNvPr>
          <p:cNvSpPr/>
          <p:nvPr/>
        </p:nvSpPr>
        <p:spPr>
          <a:xfrm>
            <a:off x="6580495" y="1682465"/>
            <a:ext cx="682388" cy="407917"/>
          </a:xfrm>
          <a:prstGeom prst="stripedRightArrow">
            <a:avLst>
              <a:gd name="adj1" fmla="val 50000"/>
              <a:gd name="adj2" fmla="val 64286"/>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B1DA40C9-DB62-7B5B-43B4-9F758CD48F5D}"/>
              </a:ext>
            </a:extLst>
          </p:cNvPr>
          <p:cNvSpPr/>
          <p:nvPr/>
        </p:nvSpPr>
        <p:spPr>
          <a:xfrm>
            <a:off x="314061" y="872683"/>
            <a:ext cx="685400" cy="646331"/>
          </a:xfrm>
          <a:prstGeom prst="rect">
            <a:avLst/>
          </a:prstGeom>
          <a:solidFill>
            <a:schemeClr val="bg1"/>
          </a:solidFill>
        </p:spPr>
        <p:txBody>
          <a:bodyPr wrap="square" lIns="91440" tIns="45720" rIns="91440" bIns="45720">
            <a:spAutoFit/>
          </a:bodyPr>
          <a:lstStyle/>
          <a:p>
            <a:pPr algn="ctr"/>
            <a:r>
              <a:rPr lang="ja-JP" altLang="en-US" sz="3600" b="0" cap="none" spc="0" dirty="0">
                <a:ln w="0"/>
                <a:solidFill>
                  <a:schemeClr val="tx1"/>
                </a:solidFill>
              </a:rPr>
              <a:t>①</a:t>
            </a:r>
          </a:p>
        </p:txBody>
      </p:sp>
      <p:sp>
        <p:nvSpPr>
          <p:cNvPr id="108" name="正方形/長方形 107">
            <a:extLst>
              <a:ext uri="{FF2B5EF4-FFF2-40B4-BE49-F238E27FC236}">
                <a16:creationId xmlns:a16="http://schemas.microsoft.com/office/drawing/2014/main" id="{46608ACE-D4EC-8CFD-856E-CE2514B440EA}"/>
              </a:ext>
            </a:extLst>
          </p:cNvPr>
          <p:cNvSpPr/>
          <p:nvPr/>
        </p:nvSpPr>
        <p:spPr>
          <a:xfrm>
            <a:off x="3656229" y="876228"/>
            <a:ext cx="685400" cy="646331"/>
          </a:xfrm>
          <a:prstGeom prst="rect">
            <a:avLst/>
          </a:prstGeom>
          <a:solidFill>
            <a:schemeClr val="bg1"/>
          </a:solidFill>
        </p:spPr>
        <p:txBody>
          <a:bodyPr wrap="square" lIns="91440" tIns="45720" rIns="91440" bIns="45720">
            <a:spAutoFit/>
          </a:bodyPr>
          <a:lstStyle/>
          <a:p>
            <a:pPr algn="ctr"/>
            <a:r>
              <a:rPr lang="ja-JP" altLang="en-US" sz="3600" dirty="0">
                <a:ln w="0"/>
              </a:rPr>
              <a:t>②</a:t>
            </a:r>
            <a:endParaRPr lang="ja-JP" altLang="en-US" sz="3600" b="0" cap="none" spc="0" dirty="0">
              <a:ln w="0"/>
              <a:solidFill>
                <a:schemeClr val="tx1"/>
              </a:solidFill>
            </a:endParaRPr>
          </a:p>
        </p:txBody>
      </p:sp>
      <p:sp>
        <p:nvSpPr>
          <p:cNvPr id="109" name="正方形/長方形 108">
            <a:extLst>
              <a:ext uri="{FF2B5EF4-FFF2-40B4-BE49-F238E27FC236}">
                <a16:creationId xmlns:a16="http://schemas.microsoft.com/office/drawing/2014/main" id="{34320FBC-C9BA-2595-CFA5-550178F0BF50}"/>
              </a:ext>
            </a:extLst>
          </p:cNvPr>
          <p:cNvSpPr/>
          <p:nvPr/>
        </p:nvSpPr>
        <p:spPr>
          <a:xfrm>
            <a:off x="7274843" y="815977"/>
            <a:ext cx="685400" cy="646331"/>
          </a:xfrm>
          <a:prstGeom prst="rect">
            <a:avLst/>
          </a:prstGeom>
          <a:solidFill>
            <a:schemeClr val="bg1"/>
          </a:solidFill>
        </p:spPr>
        <p:txBody>
          <a:bodyPr wrap="square" lIns="91440" tIns="45720" rIns="91440" bIns="45720">
            <a:spAutoFit/>
          </a:bodyPr>
          <a:lstStyle/>
          <a:p>
            <a:pPr algn="ctr"/>
            <a:r>
              <a:rPr lang="ja-JP" altLang="en-US" sz="3600" b="0" cap="none" spc="0" dirty="0">
                <a:ln w="0"/>
                <a:solidFill>
                  <a:schemeClr val="tx1"/>
                </a:solidFill>
              </a:rPr>
              <a:t>③</a:t>
            </a:r>
          </a:p>
        </p:txBody>
      </p:sp>
    </p:spTree>
    <p:extLst>
      <p:ext uri="{BB962C8B-B14F-4D97-AF65-F5344CB8AC3E}">
        <p14:creationId xmlns:p14="http://schemas.microsoft.com/office/powerpoint/2010/main" val="337918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64B56-114F-739E-685A-BB6D82240D3F}"/>
            </a:ext>
          </a:extLst>
        </p:cNvPr>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35AF4668-20AD-E3F9-2F7D-C10486D18A24}"/>
              </a:ext>
            </a:extLst>
          </p:cNvPr>
          <p:cNvGraphicFramePr>
            <a:graphicFrameLocks noGrp="1"/>
          </p:cNvGraphicFramePr>
          <p:nvPr>
            <p:extLst>
              <p:ext uri="{D42A27DB-BD31-4B8C-83A1-F6EECF244321}">
                <p14:modId xmlns:p14="http://schemas.microsoft.com/office/powerpoint/2010/main" val="2589609844"/>
              </p:ext>
            </p:extLst>
          </p:nvPr>
        </p:nvGraphicFramePr>
        <p:xfrm>
          <a:off x="862129" y="944431"/>
          <a:ext cx="9059793" cy="5046936"/>
        </p:xfrm>
        <a:graphic>
          <a:graphicData uri="http://schemas.openxmlformats.org/drawingml/2006/table">
            <a:tbl>
              <a:tblPr firstRow="1" bandRow="1">
                <a:tableStyleId>{5C22544A-7EE6-4342-B048-85BDC9FD1C3A}</a:tableStyleId>
              </a:tblPr>
              <a:tblGrid>
                <a:gridCol w="1529768">
                  <a:extLst>
                    <a:ext uri="{9D8B030D-6E8A-4147-A177-3AD203B41FA5}">
                      <a16:colId xmlns:a16="http://schemas.microsoft.com/office/drawing/2014/main" val="3633883175"/>
                    </a:ext>
                  </a:extLst>
                </a:gridCol>
                <a:gridCol w="2061570">
                  <a:extLst>
                    <a:ext uri="{9D8B030D-6E8A-4147-A177-3AD203B41FA5}">
                      <a16:colId xmlns:a16="http://schemas.microsoft.com/office/drawing/2014/main" val="3492301020"/>
                    </a:ext>
                  </a:extLst>
                </a:gridCol>
                <a:gridCol w="5468455">
                  <a:extLst>
                    <a:ext uri="{9D8B030D-6E8A-4147-A177-3AD203B41FA5}">
                      <a16:colId xmlns:a16="http://schemas.microsoft.com/office/drawing/2014/main" val="119156440"/>
                    </a:ext>
                  </a:extLst>
                </a:gridCol>
              </a:tblGrid>
              <a:tr h="648014">
                <a:tc>
                  <a:txBody>
                    <a:bodyPr/>
                    <a:lstStyle/>
                    <a:p>
                      <a:r>
                        <a:rPr kumimoji="1" lang="ja-JP" altLang="en-US" sz="1600" b="0" dirty="0">
                          <a:latin typeface="BIZ UDPゴシック" panose="020B0400000000000000" pitchFamily="50" charset="-128"/>
                          <a:ea typeface="BIZ UDPゴシック" panose="020B0400000000000000" pitchFamily="50" charset="-128"/>
                        </a:rPr>
                        <a:t>タイプ</a:t>
                      </a:r>
                    </a:p>
                  </a:txBody>
                  <a:tcPr/>
                </a:tc>
                <a:tc>
                  <a:txBody>
                    <a:bodyPr/>
                    <a:lstStyle/>
                    <a:p>
                      <a:r>
                        <a:rPr kumimoji="1" lang="ja-JP" altLang="en-US" sz="1600" b="0" dirty="0">
                          <a:latin typeface="BIZ UDPゴシック" panose="020B0400000000000000" pitchFamily="50" charset="-128"/>
                          <a:ea typeface="BIZ UDPゴシック" panose="020B0400000000000000" pitchFamily="50" charset="-128"/>
                        </a:rPr>
                        <a:t>旅行業登録</a:t>
                      </a:r>
                      <a:endParaRPr kumimoji="1" lang="en-US" altLang="ja-JP" sz="1600" b="0" dirty="0">
                        <a:latin typeface="BIZ UDPゴシック" panose="020B0400000000000000" pitchFamily="50" charset="-128"/>
                        <a:ea typeface="BIZ UDPゴシック" panose="020B0400000000000000" pitchFamily="50" charset="-128"/>
                      </a:endParaRPr>
                    </a:p>
                    <a:p>
                      <a:r>
                        <a:rPr kumimoji="1" lang="ja-JP" altLang="en-US" sz="1600" b="0" dirty="0">
                          <a:latin typeface="BIZ UDPゴシック" panose="020B0400000000000000" pitchFamily="50" charset="-128"/>
                          <a:ea typeface="BIZ UDPゴシック" panose="020B0400000000000000" pitchFamily="50" charset="-128"/>
                        </a:rPr>
                        <a:t>（</a:t>
                      </a:r>
                      <a:r>
                        <a:rPr kumimoji="1" lang="en-US" altLang="ja-JP" sz="1600" b="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旅行業法の適用）</a:t>
                      </a:r>
                    </a:p>
                  </a:txBody>
                  <a:tcPr/>
                </a:tc>
                <a:tc>
                  <a:txBody>
                    <a:bodyPr/>
                    <a:lstStyle/>
                    <a:p>
                      <a:r>
                        <a:rPr kumimoji="1" lang="ja-JP" altLang="en-US" sz="1600" b="0" dirty="0">
                          <a:latin typeface="BIZ UDPゴシック" panose="020B0400000000000000" pitchFamily="50" charset="-128"/>
                          <a:ea typeface="BIZ UDPゴシック" panose="020B0400000000000000" pitchFamily="50" charset="-128"/>
                        </a:rPr>
                        <a:t>特徴</a:t>
                      </a:r>
                    </a:p>
                  </a:txBody>
                  <a:tcPr/>
                </a:tc>
                <a:extLst>
                  <a:ext uri="{0D108BD9-81ED-4DB2-BD59-A6C34878D82A}">
                    <a16:rowId xmlns:a16="http://schemas.microsoft.com/office/drawing/2014/main" val="1463860196"/>
                  </a:ext>
                </a:extLst>
              </a:tr>
              <a:tr h="807577">
                <a:tc>
                  <a:txBody>
                    <a:bodyPr/>
                    <a:lstStyle/>
                    <a:p>
                      <a:r>
                        <a:rPr kumimoji="1" lang="ja-JP" altLang="en-US" sz="1600" b="0" dirty="0">
                          <a:latin typeface="BIZ UDPゴシック" panose="020B0400000000000000" pitchFamily="50" charset="-128"/>
                          <a:ea typeface="BIZ UDPゴシック" panose="020B0400000000000000" pitchFamily="50" charset="-128"/>
                        </a:rPr>
                        <a:t>国内</a:t>
                      </a:r>
                      <a:r>
                        <a:rPr kumimoji="1" lang="en-US" altLang="ja-JP" sz="1600" b="0" dirty="0">
                          <a:latin typeface="BIZ UDPゴシック" panose="020B0400000000000000" pitchFamily="50" charset="-128"/>
                          <a:ea typeface="BIZ UDPゴシック" panose="020B0400000000000000" pitchFamily="50" charset="-128"/>
                        </a:rPr>
                        <a:t>OTA</a:t>
                      </a:r>
                      <a:endParaRPr kumimoji="1" lang="ja-JP" altLang="en-US" sz="1600" b="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600" b="0" dirty="0">
                          <a:latin typeface="BIZ UDPゴシック" panose="020B0400000000000000" pitchFamily="50" charset="-128"/>
                          <a:ea typeface="BIZ UDPゴシック" panose="020B0400000000000000" pitchFamily="50" charset="-128"/>
                        </a:rPr>
                        <a:t>あり</a:t>
                      </a:r>
                      <a:endParaRPr kumimoji="1" lang="en-US" altLang="ja-JP" sz="1600" b="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600" b="0" dirty="0">
                          <a:latin typeface="BIZ UDPゴシック" panose="020B0400000000000000" pitchFamily="50" charset="-128"/>
                          <a:ea typeface="BIZ UDPゴシック" panose="020B0400000000000000" pitchFamily="50" charset="-128"/>
                        </a:rPr>
                        <a:t>日本国内に事業拠点を持つ</a:t>
                      </a:r>
                      <a:endParaRPr kumimoji="1" lang="en-US" altLang="ja-JP" sz="1600" b="0" dirty="0">
                        <a:latin typeface="BIZ UDPゴシック" panose="020B0400000000000000" pitchFamily="50" charset="-128"/>
                        <a:ea typeface="BIZ UDPゴシック" panose="020B0400000000000000" pitchFamily="50" charset="-128"/>
                      </a:endParaRPr>
                    </a:p>
                    <a:p>
                      <a:r>
                        <a:rPr kumimoji="1" lang="ja-JP" altLang="en-US" sz="1600" b="0" dirty="0">
                          <a:latin typeface="BIZ UDPゴシック" panose="020B0400000000000000" pitchFamily="50" charset="-128"/>
                          <a:ea typeface="BIZ UDPゴシック" panose="020B0400000000000000" pitchFamily="50" charset="-128"/>
                        </a:rPr>
                        <a:t>旅行業法に基づき観光庁又は都道府県に登録している</a:t>
                      </a:r>
                    </a:p>
                  </a:txBody>
                  <a:tcPr/>
                </a:tc>
                <a:extLst>
                  <a:ext uri="{0D108BD9-81ED-4DB2-BD59-A6C34878D82A}">
                    <a16:rowId xmlns:a16="http://schemas.microsoft.com/office/drawing/2014/main" val="366948317"/>
                  </a:ext>
                </a:extLst>
              </a:tr>
              <a:tr h="973190">
                <a:tc>
                  <a:txBody>
                    <a:bodyPr/>
                    <a:lstStyle/>
                    <a:p>
                      <a:r>
                        <a:rPr kumimoji="1" lang="ja-JP" altLang="en-US" sz="1600" b="0" dirty="0">
                          <a:latin typeface="BIZ UDPゴシック" panose="020B0400000000000000" pitchFamily="50" charset="-128"/>
                          <a:ea typeface="BIZ UDPゴシック" panose="020B0400000000000000" pitchFamily="50" charset="-128"/>
                        </a:rPr>
                        <a:t>海外</a:t>
                      </a:r>
                      <a:r>
                        <a:rPr kumimoji="1" lang="en-US" altLang="ja-JP" sz="1600" b="0" dirty="0">
                          <a:latin typeface="BIZ UDPゴシック" panose="020B0400000000000000" pitchFamily="50" charset="-128"/>
                          <a:ea typeface="BIZ UDPゴシック" panose="020B0400000000000000" pitchFamily="50" charset="-128"/>
                        </a:rPr>
                        <a:t>OTA</a:t>
                      </a:r>
                      <a:endParaRPr kumimoji="1" lang="ja-JP" altLang="en-US" sz="1600" b="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600" b="0" dirty="0">
                          <a:latin typeface="BIZ UDPゴシック" panose="020B0400000000000000" pitchFamily="50" charset="-128"/>
                          <a:ea typeface="BIZ UDPゴシック" panose="020B0400000000000000" pitchFamily="50" charset="-128"/>
                        </a:rPr>
                        <a:t>ほとんど なし</a:t>
                      </a:r>
                      <a:endParaRPr kumimoji="1" lang="en-US" altLang="ja-JP" sz="1600" b="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600" b="0" dirty="0">
                          <a:latin typeface="BIZ UDPゴシック" panose="020B0400000000000000" pitchFamily="50" charset="-128"/>
                          <a:ea typeface="BIZ UDPゴシック" panose="020B0400000000000000" pitchFamily="50" charset="-128"/>
                        </a:rPr>
                        <a:t>海外に事業拠点を持つ</a:t>
                      </a:r>
                      <a:endParaRPr kumimoji="1" lang="en-US" altLang="ja-JP" sz="1600" b="0" dirty="0">
                        <a:latin typeface="BIZ UDPゴシック" panose="020B0400000000000000" pitchFamily="50" charset="-128"/>
                        <a:ea typeface="BIZ UDPゴシック" panose="020B0400000000000000" pitchFamily="50" charset="-128"/>
                      </a:endParaRPr>
                    </a:p>
                    <a:p>
                      <a:r>
                        <a:rPr kumimoji="1" lang="ja-JP" altLang="en-US" sz="1600" b="0" dirty="0">
                          <a:latin typeface="BIZ UDPゴシック" panose="020B0400000000000000" pitchFamily="50" charset="-128"/>
                          <a:ea typeface="BIZ UDPゴシック" panose="020B0400000000000000" pitchFamily="50" charset="-128"/>
                        </a:rPr>
                        <a:t>海外のサーバーを使って運営しているが、日本向けサイトは　日本語で作られている</a:t>
                      </a:r>
                    </a:p>
                  </a:txBody>
                  <a:tcPr/>
                </a:tc>
                <a:extLst>
                  <a:ext uri="{0D108BD9-81ED-4DB2-BD59-A6C34878D82A}">
                    <a16:rowId xmlns:a16="http://schemas.microsoft.com/office/drawing/2014/main" val="998263840"/>
                  </a:ext>
                </a:extLst>
              </a:tr>
              <a:tr h="1203453">
                <a:tc>
                  <a:txBody>
                    <a:bodyPr/>
                    <a:lstStyle/>
                    <a:p>
                      <a:r>
                        <a:rPr kumimoji="1" lang="ja-JP" altLang="en-US" sz="1600" b="0" dirty="0">
                          <a:latin typeface="BIZ UDPゴシック" panose="020B0400000000000000" pitchFamily="50" charset="-128"/>
                          <a:ea typeface="BIZ UDPゴシック" panose="020B0400000000000000" pitchFamily="50" charset="-128"/>
                        </a:rPr>
                        <a:t>場貸しサイト</a:t>
                      </a:r>
                    </a:p>
                  </a:txBody>
                  <a:tcPr/>
                </a:tc>
                <a:tc>
                  <a:txBody>
                    <a:bodyPr/>
                    <a:lstStyle/>
                    <a:p>
                      <a:r>
                        <a:rPr kumimoji="1" lang="ja-JP" altLang="en-US" sz="1600" b="0" dirty="0">
                          <a:latin typeface="BIZ UDPゴシック" panose="020B0400000000000000" pitchFamily="50" charset="-128"/>
                          <a:ea typeface="BIZ UDPゴシック" panose="020B0400000000000000" pitchFamily="50" charset="-128"/>
                        </a:rPr>
                        <a:t>ほとんど なし</a:t>
                      </a:r>
                      <a:endParaRPr kumimoji="1" lang="en-US" altLang="ja-JP" sz="1600" b="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600" b="0" dirty="0">
                          <a:latin typeface="BIZ UDPゴシック" panose="020B0400000000000000" pitchFamily="50" charset="-128"/>
                          <a:ea typeface="BIZ UDPゴシック" panose="020B0400000000000000" pitchFamily="50" charset="-128"/>
                        </a:rPr>
                        <a:t>宿泊事業者・交通機関、旅行業者等に商品情報提供する場</a:t>
                      </a:r>
                      <a:endParaRPr kumimoji="1" lang="en-US" altLang="ja-JP" sz="1600" b="0" dirty="0">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600" b="0" dirty="0">
                          <a:latin typeface="BIZ UDPゴシック" panose="020B0400000000000000" pitchFamily="50" charset="-128"/>
                          <a:ea typeface="BIZ UDPゴシック" panose="020B0400000000000000" pitchFamily="50" charset="-128"/>
                        </a:rPr>
                        <a:t>（サイト）を貸している</a:t>
                      </a:r>
                      <a:endParaRPr kumimoji="1" lang="en-US" altLang="ja-JP" sz="1600" b="0" dirty="0">
                        <a:latin typeface="BIZ UDPゴシック" panose="020B0400000000000000" pitchFamily="50" charset="-128"/>
                        <a:ea typeface="BIZ UDPゴシック" panose="020B0400000000000000"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600" b="0" i="0" kern="1200" dirty="0">
                          <a:solidFill>
                            <a:schemeClr val="tx1"/>
                          </a:solidFill>
                          <a:effectLst/>
                          <a:latin typeface="BIZ UDPゴシック" panose="020B0400000000000000" pitchFamily="50" charset="-128"/>
                          <a:ea typeface="BIZ UDPゴシック" panose="020B0400000000000000" pitchFamily="50" charset="-128"/>
                          <a:cs typeface="+mn-cs"/>
                        </a:rPr>
                        <a:t>運営自体は旅行業にあたらず、旅行業の登録をしていないケースもある</a:t>
                      </a:r>
                      <a:endParaRPr kumimoji="1" lang="en-US" altLang="ja-JP" sz="16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3026114585"/>
                  </a:ext>
                </a:extLst>
              </a:tr>
              <a:tr h="1414702">
                <a:tc>
                  <a:txBody>
                    <a:bodyPr/>
                    <a:lstStyle/>
                    <a:p>
                      <a:r>
                        <a:rPr kumimoji="1" lang="ja-JP" altLang="en-US" sz="1600" b="0" dirty="0">
                          <a:latin typeface="BIZ UDPゴシック" panose="020B0400000000000000" pitchFamily="50" charset="-128"/>
                          <a:ea typeface="BIZ UDPゴシック" panose="020B0400000000000000" pitchFamily="50" charset="-128"/>
                        </a:rPr>
                        <a:t>メタサーチ</a:t>
                      </a:r>
                    </a:p>
                  </a:txBody>
                  <a:tcPr/>
                </a:tc>
                <a:tc>
                  <a:txBody>
                    <a:bodyPr/>
                    <a:lstStyle/>
                    <a:p>
                      <a:r>
                        <a:rPr kumimoji="1" lang="ja-JP" altLang="en-US" sz="1600" b="0" dirty="0">
                          <a:latin typeface="BIZ UDPゴシック" panose="020B0400000000000000" pitchFamily="50" charset="-128"/>
                          <a:ea typeface="BIZ UDPゴシック" panose="020B0400000000000000" pitchFamily="50" charset="-128"/>
                        </a:rPr>
                        <a:t>ほとんど なし</a:t>
                      </a: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600" b="0" i="0" kern="1200" dirty="0">
                          <a:solidFill>
                            <a:schemeClr val="dk1"/>
                          </a:solidFill>
                          <a:effectLst/>
                          <a:latin typeface="BIZ UDPゴシック" panose="020B0400000000000000" pitchFamily="50" charset="-128"/>
                          <a:ea typeface="BIZ UDPゴシック" panose="020B0400000000000000" pitchFamily="50" charset="-128"/>
                          <a:cs typeface="+mn-cs"/>
                        </a:rPr>
                        <a:t>国内・海外</a:t>
                      </a:r>
                      <a:r>
                        <a:rPr kumimoji="1" lang="en-US" altLang="ja-JP" sz="1600" b="0" i="0" kern="1200" dirty="0">
                          <a:solidFill>
                            <a:schemeClr val="dk1"/>
                          </a:solidFill>
                          <a:effectLst/>
                          <a:latin typeface="BIZ UDPゴシック" panose="020B0400000000000000" pitchFamily="50" charset="-128"/>
                          <a:ea typeface="BIZ UDPゴシック" panose="020B0400000000000000" pitchFamily="50" charset="-128"/>
                          <a:cs typeface="+mn-cs"/>
                        </a:rPr>
                        <a:t>OTA</a:t>
                      </a:r>
                      <a:r>
                        <a:rPr kumimoji="1" lang="ja-JP" altLang="en-US" sz="1600" b="0" i="0" kern="1200" dirty="0">
                          <a:solidFill>
                            <a:schemeClr val="dk1"/>
                          </a:solidFill>
                          <a:effectLst/>
                          <a:latin typeface="BIZ UDPゴシック" panose="020B0400000000000000" pitchFamily="50" charset="-128"/>
                          <a:ea typeface="BIZ UDPゴシック" panose="020B0400000000000000" pitchFamily="50" charset="-128"/>
                          <a:cs typeface="+mn-cs"/>
                        </a:rPr>
                        <a:t>のサイトや場貸しサイトにある旅行商品</a:t>
                      </a:r>
                      <a:r>
                        <a:rPr kumimoji="1" lang="ja-JP" altLang="en-US" sz="1600" b="0" dirty="0">
                          <a:latin typeface="BIZ UDPゴシック" panose="020B0400000000000000" pitchFamily="50" charset="-128"/>
                          <a:ea typeface="BIZ UDPゴシック" panose="020B0400000000000000" pitchFamily="50" charset="-128"/>
                        </a:rPr>
                        <a:t>の　　情報を横断して掲載し、旅行商品の内容や価格等を比較　　　しやすく見せるサイト</a:t>
                      </a:r>
                      <a:br>
                        <a:rPr lang="ja-JP" altLang="en-US" sz="1600" dirty="0">
                          <a:latin typeface="BIZ UDPゴシック" panose="020B0400000000000000" pitchFamily="50" charset="-128"/>
                          <a:ea typeface="BIZ UDPゴシック" panose="020B0400000000000000" pitchFamily="50" charset="-128"/>
                        </a:rPr>
                      </a:br>
                      <a:r>
                        <a:rPr kumimoji="1" lang="ja-JP" altLang="en-US" sz="1600" b="0" i="0" kern="1200" dirty="0">
                          <a:solidFill>
                            <a:schemeClr val="tx1"/>
                          </a:solidFill>
                          <a:effectLst/>
                          <a:latin typeface="BIZ UDPゴシック" panose="020B0400000000000000" pitchFamily="50" charset="-128"/>
                          <a:ea typeface="BIZ UDPゴシック" panose="020B0400000000000000" pitchFamily="50" charset="-128"/>
                          <a:cs typeface="+mn-cs"/>
                        </a:rPr>
                        <a:t>運営自体は旅行業にあたらず、旅行業の登録をしていないケースもある</a:t>
                      </a:r>
                      <a:endParaRPr kumimoji="1" lang="en-US" altLang="ja-JP" sz="16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3851590956"/>
                  </a:ext>
                </a:extLst>
              </a:tr>
            </a:tbl>
          </a:graphicData>
        </a:graphic>
      </p:graphicFrame>
      <p:sp>
        <p:nvSpPr>
          <p:cNvPr id="2" name="テキスト ボックス 1">
            <a:extLst>
              <a:ext uri="{FF2B5EF4-FFF2-40B4-BE49-F238E27FC236}">
                <a16:creationId xmlns:a16="http://schemas.microsoft.com/office/drawing/2014/main" id="{3228E467-2C49-01F1-3B25-90FFE5DA673C}"/>
              </a:ext>
            </a:extLst>
          </p:cNvPr>
          <p:cNvSpPr txBox="1"/>
          <p:nvPr/>
        </p:nvSpPr>
        <p:spPr>
          <a:xfrm>
            <a:off x="3167336" y="181347"/>
            <a:ext cx="4168488" cy="578882"/>
          </a:xfrm>
          <a:prstGeom prst="roundRect">
            <a:avLst/>
          </a:prstGeom>
          <a:solidFill>
            <a:schemeClr val="accent3">
              <a:lumMod val="60000"/>
              <a:lumOff val="40000"/>
            </a:schemeClr>
          </a:solidFill>
        </p:spPr>
        <p:txBody>
          <a:bodyPr wrap="square" rtlCol="0">
            <a:spAutoFit/>
          </a:bodyPr>
          <a:lstStyle/>
          <a:p>
            <a:pPr algn="ctr"/>
            <a:r>
              <a:rPr kumimoji="1" lang="ja-JP" altLang="en-US" sz="2800" dirty="0">
                <a:latin typeface="BIZ UDPゴシック" panose="020B0400000000000000" pitchFamily="50" charset="-128"/>
                <a:ea typeface="BIZ UDPゴシック" panose="020B0400000000000000" pitchFamily="50" charset="-128"/>
              </a:rPr>
              <a:t>旅行予約サイトのタイプ</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2D58CE1-B858-231E-F7DE-FE4EFD5F3319}"/>
              </a:ext>
            </a:extLst>
          </p:cNvPr>
          <p:cNvSpPr txBox="1"/>
          <p:nvPr/>
        </p:nvSpPr>
        <p:spPr>
          <a:xfrm>
            <a:off x="655093" y="6032310"/>
            <a:ext cx="9539785" cy="646331"/>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＊（参考）施設等が直接運営の場合</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旅行業登録・旅行業法の適用はありません。</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宿泊施設、航空会社が直接運営して自社商品を販売。各コンテンツに応じた法（航空法、鉄道事業法等）の規制対象という特徴があります。</a:t>
            </a:r>
          </a:p>
        </p:txBody>
      </p:sp>
    </p:spTree>
    <p:extLst>
      <p:ext uri="{BB962C8B-B14F-4D97-AF65-F5344CB8AC3E}">
        <p14:creationId xmlns:p14="http://schemas.microsoft.com/office/powerpoint/2010/main" val="253447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2D0D4-43F3-D59C-447E-A511ECFCECCC}"/>
            </a:ext>
          </a:extLst>
        </p:cNvPr>
        <p:cNvGrpSpPr/>
        <p:nvPr/>
      </p:nvGrpSpPr>
      <p:grpSpPr>
        <a:xfrm>
          <a:off x="0" y="0"/>
          <a:ext cx="0" cy="0"/>
          <a:chOff x="0" y="0"/>
          <a:chExt cx="0" cy="0"/>
        </a:xfrm>
      </p:grpSpPr>
      <p:sp>
        <p:nvSpPr>
          <p:cNvPr id="96" name="フリーフォーム: 図形 95">
            <a:extLst>
              <a:ext uri="{FF2B5EF4-FFF2-40B4-BE49-F238E27FC236}">
                <a16:creationId xmlns:a16="http://schemas.microsoft.com/office/drawing/2014/main" id="{D938F585-8B01-EAD3-5D79-26F9B7C94EDD}"/>
              </a:ext>
            </a:extLst>
          </p:cNvPr>
          <p:cNvSpPr/>
          <p:nvPr/>
        </p:nvSpPr>
        <p:spPr>
          <a:xfrm rot="10595734">
            <a:off x="300250" y="1282889"/>
            <a:ext cx="4067033" cy="3357349"/>
          </a:xfrm>
          <a:custGeom>
            <a:avLst/>
            <a:gdLst>
              <a:gd name="connsiteX0" fmla="*/ 1978925 w 3507476"/>
              <a:gd name="connsiteY0" fmla="*/ 0 h 2704531"/>
              <a:gd name="connsiteX1" fmla="*/ 2480748 w 3507476"/>
              <a:gd name="connsiteY1" fmla="*/ 201866 h 2704531"/>
              <a:gd name="connsiteX2" fmla="*/ 2561076 w 3507476"/>
              <a:gd name="connsiteY2" fmla="*/ 296417 h 2704531"/>
              <a:gd name="connsiteX3" fmla="*/ 2661315 w 3507476"/>
              <a:gd name="connsiteY3" fmla="*/ 286603 h 2704531"/>
              <a:gd name="connsiteX4" fmla="*/ 3370999 w 3507476"/>
              <a:gd name="connsiteY4" fmla="*/ 975815 h 2704531"/>
              <a:gd name="connsiteX5" fmla="*/ 3356581 w 3507476"/>
              <a:gd name="connsiteY5" fmla="*/ 1114715 h 2704531"/>
              <a:gd name="connsiteX6" fmla="*/ 3324798 w 3507476"/>
              <a:gd name="connsiteY6" fmla="*/ 1214148 h 2704531"/>
              <a:gd name="connsiteX7" fmla="*/ 3386273 w 3507476"/>
              <a:gd name="connsiteY7" fmla="*/ 1286507 h 2704531"/>
              <a:gd name="connsiteX8" fmla="*/ 3507476 w 3507476"/>
              <a:gd name="connsiteY8" fmla="*/ 1671852 h 2704531"/>
              <a:gd name="connsiteX9" fmla="*/ 2797792 w 3507476"/>
              <a:gd name="connsiteY9" fmla="*/ 2361064 h 2704531"/>
              <a:gd name="connsiteX10" fmla="*/ 2757777 w 3507476"/>
              <a:gd name="connsiteY10" fmla="*/ 2357147 h 2704531"/>
              <a:gd name="connsiteX11" fmla="*/ 2733455 w 3507476"/>
              <a:gd name="connsiteY11" fmla="*/ 2400664 h 2704531"/>
              <a:gd name="connsiteX12" fmla="*/ 2144974 w 3507476"/>
              <a:gd name="connsiteY12" fmla="*/ 2704531 h 2704531"/>
              <a:gd name="connsiteX13" fmla="*/ 1597347 w 3507476"/>
              <a:gd name="connsiteY13" fmla="*/ 2453722 h 2704531"/>
              <a:gd name="connsiteX14" fmla="*/ 1555567 w 3507476"/>
              <a:gd name="connsiteY14" fmla="*/ 2396652 h 2704531"/>
              <a:gd name="connsiteX15" fmla="*/ 1525407 w 3507476"/>
              <a:gd name="connsiteY15" fmla="*/ 2432153 h 2704531"/>
              <a:gd name="connsiteX16" fmla="*/ 1023584 w 3507476"/>
              <a:gd name="connsiteY16" fmla="*/ 2634018 h 2704531"/>
              <a:gd name="connsiteX17" fmla="*/ 328318 w 3507476"/>
              <a:gd name="connsiteY17" fmla="*/ 2083706 h 2704531"/>
              <a:gd name="connsiteX18" fmla="*/ 324262 w 3507476"/>
              <a:gd name="connsiteY18" fmla="*/ 2044632 h 2704531"/>
              <a:gd name="connsiteX19" fmla="*/ 312893 w 3507476"/>
              <a:gd name="connsiteY19" fmla="*/ 2038638 h 2704531"/>
              <a:gd name="connsiteX20" fmla="*/ 0 w 3507476"/>
              <a:gd name="connsiteY20" fmla="*/ 1467133 h 2704531"/>
              <a:gd name="connsiteX21" fmla="*/ 312893 w 3507476"/>
              <a:gd name="connsiteY21" fmla="*/ 895628 h 2704531"/>
              <a:gd name="connsiteX22" fmla="*/ 339984 w 3507476"/>
              <a:gd name="connsiteY22" fmla="*/ 881347 h 2704531"/>
              <a:gd name="connsiteX23" fmla="*/ 339690 w 3507476"/>
              <a:gd name="connsiteY23" fmla="*/ 880428 h 2704531"/>
              <a:gd name="connsiteX24" fmla="*/ 325272 w 3507476"/>
              <a:gd name="connsiteY24" fmla="*/ 741528 h 2704531"/>
              <a:gd name="connsiteX25" fmla="*/ 1034956 w 3507476"/>
              <a:gd name="connsiteY25" fmla="*/ 52316 h 2704531"/>
              <a:gd name="connsiteX26" fmla="*/ 1431747 w 3507476"/>
              <a:gd name="connsiteY26" fmla="*/ 170023 h 2704531"/>
              <a:gd name="connsiteX27" fmla="*/ 1474829 w 3507476"/>
              <a:gd name="connsiteY27" fmla="*/ 204543 h 2704531"/>
              <a:gd name="connsiteX28" fmla="*/ 1477103 w 3507476"/>
              <a:gd name="connsiteY28" fmla="*/ 201866 h 2704531"/>
              <a:gd name="connsiteX29" fmla="*/ 1978925 w 3507476"/>
              <a:gd name="connsiteY29" fmla="*/ 0 h 270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07476" h="2704531">
                <a:moveTo>
                  <a:pt x="1978925" y="0"/>
                </a:moveTo>
                <a:cubicBezTo>
                  <a:pt x="2174899" y="0"/>
                  <a:pt x="2352320" y="77143"/>
                  <a:pt x="2480748" y="201866"/>
                </a:cubicBezTo>
                <a:lnTo>
                  <a:pt x="2561076" y="296417"/>
                </a:lnTo>
                <a:lnTo>
                  <a:pt x="2661315" y="286603"/>
                </a:lnTo>
                <a:cubicBezTo>
                  <a:pt x="3053263" y="286603"/>
                  <a:pt x="3370999" y="595174"/>
                  <a:pt x="3370999" y="975815"/>
                </a:cubicBezTo>
                <a:cubicBezTo>
                  <a:pt x="3370999" y="1023395"/>
                  <a:pt x="3366035" y="1069849"/>
                  <a:pt x="3356581" y="1114715"/>
                </a:cubicBezTo>
                <a:lnTo>
                  <a:pt x="3324798" y="1214148"/>
                </a:lnTo>
                <a:lnTo>
                  <a:pt x="3386273" y="1286507"/>
                </a:lnTo>
                <a:cubicBezTo>
                  <a:pt x="3462795" y="1396506"/>
                  <a:pt x="3507476" y="1529112"/>
                  <a:pt x="3507476" y="1671852"/>
                </a:cubicBezTo>
                <a:cubicBezTo>
                  <a:pt x="3507476" y="2052493"/>
                  <a:pt x="3189740" y="2361064"/>
                  <a:pt x="2797792" y="2361064"/>
                </a:cubicBezTo>
                <a:lnTo>
                  <a:pt x="2757777" y="2357147"/>
                </a:lnTo>
                <a:lnTo>
                  <a:pt x="2733455" y="2400664"/>
                </a:lnTo>
                <a:cubicBezTo>
                  <a:pt x="2605920" y="2583996"/>
                  <a:pt x="2389942" y="2704531"/>
                  <a:pt x="2144974" y="2704531"/>
                </a:cubicBezTo>
                <a:cubicBezTo>
                  <a:pt x="1924503" y="2704531"/>
                  <a:pt x="1727514" y="2606898"/>
                  <a:pt x="1597347" y="2453722"/>
                </a:cubicBezTo>
                <a:lnTo>
                  <a:pt x="1555567" y="2396652"/>
                </a:lnTo>
                <a:lnTo>
                  <a:pt x="1525407" y="2432153"/>
                </a:lnTo>
                <a:cubicBezTo>
                  <a:pt x="1396979" y="2556875"/>
                  <a:pt x="1219558" y="2634018"/>
                  <a:pt x="1023584" y="2634018"/>
                </a:cubicBezTo>
                <a:cubicBezTo>
                  <a:pt x="680629" y="2634018"/>
                  <a:pt x="394494" y="2397769"/>
                  <a:pt x="328318" y="2083706"/>
                </a:cubicBezTo>
                <a:lnTo>
                  <a:pt x="324262" y="2044632"/>
                </a:lnTo>
                <a:lnTo>
                  <a:pt x="312893" y="2038638"/>
                </a:lnTo>
                <a:cubicBezTo>
                  <a:pt x="124116" y="1914782"/>
                  <a:pt x="0" y="1705034"/>
                  <a:pt x="0" y="1467133"/>
                </a:cubicBezTo>
                <a:cubicBezTo>
                  <a:pt x="0" y="1229233"/>
                  <a:pt x="124116" y="1019484"/>
                  <a:pt x="312893" y="895628"/>
                </a:cubicBezTo>
                <a:lnTo>
                  <a:pt x="339984" y="881347"/>
                </a:lnTo>
                <a:lnTo>
                  <a:pt x="339690" y="880428"/>
                </a:lnTo>
                <a:cubicBezTo>
                  <a:pt x="330237" y="835562"/>
                  <a:pt x="325272" y="789108"/>
                  <a:pt x="325272" y="741528"/>
                </a:cubicBezTo>
                <a:cubicBezTo>
                  <a:pt x="325272" y="360887"/>
                  <a:pt x="643008" y="52316"/>
                  <a:pt x="1034956" y="52316"/>
                </a:cubicBezTo>
                <a:cubicBezTo>
                  <a:pt x="1181936" y="52316"/>
                  <a:pt x="1318481" y="95709"/>
                  <a:pt x="1431747" y="170023"/>
                </a:cubicBezTo>
                <a:lnTo>
                  <a:pt x="1474829" y="204543"/>
                </a:lnTo>
                <a:lnTo>
                  <a:pt x="1477103" y="201866"/>
                </a:lnTo>
                <a:cubicBezTo>
                  <a:pt x="1605530" y="77143"/>
                  <a:pt x="1782951" y="0"/>
                  <a:pt x="1978925" y="0"/>
                </a:cubicBezTo>
                <a:close/>
              </a:path>
            </a:pathLst>
          </a:custGeom>
          <a:noFill/>
          <a:ln w="76200">
            <a:solidFill>
              <a:srgbClr val="FFD0B9"/>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123FBE4E-CE9B-8CF6-B89E-97F87FD9D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277" y="4396624"/>
            <a:ext cx="2195752" cy="2195752"/>
          </a:xfrm>
          <a:prstGeom prst="rect">
            <a:avLst/>
          </a:prstGeom>
        </p:spPr>
      </p:pic>
      <p:grpSp>
        <p:nvGrpSpPr>
          <p:cNvPr id="26" name="グループ化 25">
            <a:extLst>
              <a:ext uri="{FF2B5EF4-FFF2-40B4-BE49-F238E27FC236}">
                <a16:creationId xmlns:a16="http://schemas.microsoft.com/office/drawing/2014/main" id="{71346793-4056-E390-B911-794F1741DCB1}"/>
              </a:ext>
            </a:extLst>
          </p:cNvPr>
          <p:cNvGrpSpPr/>
          <p:nvPr/>
        </p:nvGrpSpPr>
        <p:grpSpPr>
          <a:xfrm>
            <a:off x="7177661" y="2402007"/>
            <a:ext cx="1679736" cy="1446662"/>
            <a:chOff x="6479095" y="1075650"/>
            <a:chExt cx="3187771" cy="1937874"/>
          </a:xfrm>
        </p:grpSpPr>
        <p:grpSp>
          <p:nvGrpSpPr>
            <p:cNvPr id="4" name="グループ化 3">
              <a:extLst>
                <a:ext uri="{FF2B5EF4-FFF2-40B4-BE49-F238E27FC236}">
                  <a16:creationId xmlns:a16="http://schemas.microsoft.com/office/drawing/2014/main" id="{EF8DC342-7A5F-7567-77B7-366C2C6E81D7}"/>
                </a:ext>
              </a:extLst>
            </p:cNvPr>
            <p:cNvGrpSpPr/>
            <p:nvPr/>
          </p:nvGrpSpPr>
          <p:grpSpPr>
            <a:xfrm>
              <a:off x="6708192" y="1075650"/>
              <a:ext cx="2958674" cy="1771122"/>
              <a:chOff x="1006513" y="4606800"/>
              <a:chExt cx="1126007" cy="617083"/>
            </a:xfrm>
          </p:grpSpPr>
          <p:sp>
            <p:nvSpPr>
              <p:cNvPr id="5" name="直方体 4">
                <a:extLst>
                  <a:ext uri="{FF2B5EF4-FFF2-40B4-BE49-F238E27FC236}">
                    <a16:creationId xmlns:a16="http://schemas.microsoft.com/office/drawing/2014/main" id="{4E3DC484-9E74-821A-81D5-DEA59645B47E}"/>
                  </a:ext>
                </a:extLst>
              </p:cNvPr>
              <p:cNvSpPr/>
              <p:nvPr/>
            </p:nvSpPr>
            <p:spPr>
              <a:xfrm flipH="1">
                <a:off x="1006513" y="4717663"/>
                <a:ext cx="1126007" cy="506220"/>
              </a:xfrm>
              <a:prstGeom prst="cube">
                <a:avLst>
                  <a:gd name="adj" fmla="val 37893"/>
                </a:avLst>
              </a:prstGeom>
              <a:solidFill>
                <a:schemeClr val="bg1"/>
              </a:solidFill>
              <a:ln w="190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 name="直方体 5">
                <a:extLst>
                  <a:ext uri="{FF2B5EF4-FFF2-40B4-BE49-F238E27FC236}">
                    <a16:creationId xmlns:a16="http://schemas.microsoft.com/office/drawing/2014/main" id="{4348426F-7A68-22F2-0FAB-6AA318E672A4}"/>
                  </a:ext>
                </a:extLst>
              </p:cNvPr>
              <p:cNvSpPr/>
              <p:nvPr/>
            </p:nvSpPr>
            <p:spPr>
              <a:xfrm flipH="1">
                <a:off x="1148047" y="4606800"/>
                <a:ext cx="810639" cy="265316"/>
              </a:xfrm>
              <a:prstGeom prst="cube">
                <a:avLst>
                  <a:gd name="adj" fmla="val 50274"/>
                </a:avLst>
              </a:prstGeom>
              <a:solidFill>
                <a:srgbClr val="CC6600"/>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BF0B457A-4F11-43B8-6DF1-8235034160F3}"/>
                  </a:ext>
                </a:extLst>
              </p:cNvPr>
              <p:cNvSpPr/>
              <p:nvPr/>
            </p:nvSpPr>
            <p:spPr>
              <a:xfrm>
                <a:off x="1463782" y="4986528"/>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4199DD51-25A2-2CC9-3348-B89C8CF407D1}"/>
                  </a:ext>
                </a:extLst>
              </p:cNvPr>
              <p:cNvSpPr/>
              <p:nvPr/>
            </p:nvSpPr>
            <p:spPr>
              <a:xfrm>
                <a:off x="1616749" y="4979712"/>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C5AA05EB-8231-A755-1F91-E9E268295756}"/>
                  </a:ext>
                </a:extLst>
              </p:cNvPr>
              <p:cNvSpPr/>
              <p:nvPr/>
            </p:nvSpPr>
            <p:spPr>
              <a:xfrm>
                <a:off x="1767699" y="4981937"/>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B51B472-A419-95D6-EEF3-EB6C0549C72E}"/>
                  </a:ext>
                </a:extLst>
              </p:cNvPr>
              <p:cNvSpPr/>
              <p:nvPr/>
            </p:nvSpPr>
            <p:spPr>
              <a:xfrm>
                <a:off x="1920666" y="497512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8D051AF6-346B-8820-1EF5-E71DDED92FC1}"/>
                  </a:ext>
                </a:extLst>
              </p:cNvPr>
              <p:cNvSpPr/>
              <p:nvPr/>
            </p:nvSpPr>
            <p:spPr>
              <a:xfrm>
                <a:off x="1463782" y="506597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AA26AF7B-608E-7489-27CD-E3B218F04643}"/>
                  </a:ext>
                </a:extLst>
              </p:cNvPr>
              <p:cNvSpPr/>
              <p:nvPr/>
            </p:nvSpPr>
            <p:spPr>
              <a:xfrm>
                <a:off x="1616749" y="5059155"/>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68A10790-74D1-3F14-EAAA-B292E8561646}"/>
                  </a:ext>
                </a:extLst>
              </p:cNvPr>
              <p:cNvSpPr/>
              <p:nvPr/>
            </p:nvSpPr>
            <p:spPr>
              <a:xfrm>
                <a:off x="1767699" y="5061380"/>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743B501B-81FF-E68A-BF70-08203727A326}"/>
                  </a:ext>
                </a:extLst>
              </p:cNvPr>
              <p:cNvSpPr/>
              <p:nvPr/>
            </p:nvSpPr>
            <p:spPr>
              <a:xfrm>
                <a:off x="1920666" y="5054564"/>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06899DB2-5FCE-BED3-78CE-749156C3AB19}"/>
                  </a:ext>
                </a:extLst>
              </p:cNvPr>
              <p:cNvSpPr/>
              <p:nvPr/>
            </p:nvSpPr>
            <p:spPr>
              <a:xfrm>
                <a:off x="1463782" y="5145097"/>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83079568-B77E-530F-BA3E-9DD82E7FE18C}"/>
                  </a:ext>
                </a:extLst>
              </p:cNvPr>
              <p:cNvSpPr/>
              <p:nvPr/>
            </p:nvSpPr>
            <p:spPr>
              <a:xfrm>
                <a:off x="1616749" y="513828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BF418678-E3A3-1F31-1963-B228022E29C4}"/>
                  </a:ext>
                </a:extLst>
              </p:cNvPr>
              <p:cNvSpPr/>
              <p:nvPr/>
            </p:nvSpPr>
            <p:spPr>
              <a:xfrm>
                <a:off x="1767699" y="5140506"/>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C3936769-1107-5F05-BAAA-77DED5BF37CA}"/>
                  </a:ext>
                </a:extLst>
              </p:cNvPr>
              <p:cNvSpPr/>
              <p:nvPr/>
            </p:nvSpPr>
            <p:spPr>
              <a:xfrm>
                <a:off x="1920666" y="5133690"/>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22" name="正方形/長方形 21">
              <a:extLst>
                <a:ext uri="{FF2B5EF4-FFF2-40B4-BE49-F238E27FC236}">
                  <a16:creationId xmlns:a16="http://schemas.microsoft.com/office/drawing/2014/main" id="{013C4813-95D8-0BB6-D0D8-F0F520636DD8}"/>
                </a:ext>
              </a:extLst>
            </p:cNvPr>
            <p:cNvSpPr/>
            <p:nvPr/>
          </p:nvSpPr>
          <p:spPr>
            <a:xfrm>
              <a:off x="7593034" y="1397866"/>
              <a:ext cx="1672642" cy="865792"/>
            </a:xfrm>
            <a:prstGeom prst="rect">
              <a:avLst/>
            </a:prstGeom>
            <a:noFill/>
          </p:spPr>
          <p:txBody>
            <a:bodyPr wrap="square" lIns="91440" tIns="45720" rIns="91440" bIns="45720">
              <a:spAutoFit/>
            </a:bodyPr>
            <a:lstStyle/>
            <a:p>
              <a:pPr algn="ctr"/>
              <a:r>
                <a:rPr lang="en-US" altLang="ja-JP" b="0" cap="none" spc="0" dirty="0">
                  <a:ln w="0"/>
                  <a:solidFill>
                    <a:schemeClr val="tx1"/>
                  </a:solidFill>
                  <a:latin typeface="BIZ UDPゴシック" panose="020B0400000000000000" pitchFamily="50" charset="-128"/>
                  <a:ea typeface="BIZ UDPゴシック" panose="020B0400000000000000" pitchFamily="50" charset="-128"/>
                </a:rPr>
                <a:t>HOTEL</a:t>
              </a:r>
              <a:endParaRPr lang="ja-JP" altLang="en-US" sz="20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23" name="雲 22">
              <a:extLst>
                <a:ext uri="{FF2B5EF4-FFF2-40B4-BE49-F238E27FC236}">
                  <a16:creationId xmlns:a16="http://schemas.microsoft.com/office/drawing/2014/main" id="{09DC2C27-3140-9F38-0CE2-2DA7B1806164}"/>
                </a:ext>
              </a:extLst>
            </p:cNvPr>
            <p:cNvSpPr/>
            <p:nvPr/>
          </p:nvSpPr>
          <p:spPr>
            <a:xfrm rot="14502980">
              <a:off x="6398970" y="1989066"/>
              <a:ext cx="1104583" cy="944333"/>
            </a:xfrm>
            <a:prstGeom prst="cloud">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pSp>
      <p:pic>
        <p:nvPicPr>
          <p:cNvPr id="28" name="図 27" descr="ロゴ&#10;&#10;AI 生成コンテンツは誤りを含む可能性があります。">
            <a:extLst>
              <a:ext uri="{FF2B5EF4-FFF2-40B4-BE49-F238E27FC236}">
                <a16:creationId xmlns:a16="http://schemas.microsoft.com/office/drawing/2014/main" id="{10E002BA-28D4-B950-6BAF-87F901E5E8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94712">
            <a:off x="7339924" y="4135818"/>
            <a:ext cx="1635369" cy="1069008"/>
          </a:xfrm>
          <a:prstGeom prst="rect">
            <a:avLst/>
          </a:prstGeom>
        </p:spPr>
      </p:pic>
      <p:sp>
        <p:nvSpPr>
          <p:cNvPr id="25" name="矢印: 左右 24">
            <a:extLst>
              <a:ext uri="{FF2B5EF4-FFF2-40B4-BE49-F238E27FC236}">
                <a16:creationId xmlns:a16="http://schemas.microsoft.com/office/drawing/2014/main" id="{64F64D2F-AC38-C7B6-FB74-00F7E4378F7D}"/>
              </a:ext>
            </a:extLst>
          </p:cNvPr>
          <p:cNvSpPr/>
          <p:nvPr/>
        </p:nvSpPr>
        <p:spPr>
          <a:xfrm rot="20440783">
            <a:off x="4306829" y="3723301"/>
            <a:ext cx="2752956" cy="404065"/>
          </a:xfrm>
          <a:prstGeom prst="leftRightArrow">
            <a:avLst>
              <a:gd name="adj1" fmla="val 38359"/>
              <a:gd name="adj2" fmla="val 87557"/>
            </a:avLst>
          </a:prstGeom>
          <a:solidFill>
            <a:srgbClr val="FFD0B9"/>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2" name="矢印: 左右 31">
            <a:extLst>
              <a:ext uri="{FF2B5EF4-FFF2-40B4-BE49-F238E27FC236}">
                <a16:creationId xmlns:a16="http://schemas.microsoft.com/office/drawing/2014/main" id="{81931B33-587C-991E-3427-6C2A5637BD6A}"/>
              </a:ext>
            </a:extLst>
          </p:cNvPr>
          <p:cNvSpPr/>
          <p:nvPr/>
        </p:nvSpPr>
        <p:spPr>
          <a:xfrm>
            <a:off x="4513536" y="4735774"/>
            <a:ext cx="2706130" cy="433087"/>
          </a:xfrm>
          <a:prstGeom prst="leftRightArrow">
            <a:avLst>
              <a:gd name="adj1" fmla="val 28176"/>
              <a:gd name="adj2" fmla="val 67477"/>
            </a:avLst>
          </a:prstGeom>
          <a:solidFill>
            <a:srgbClr val="FFD0B9"/>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3" name="矢印: 左右 32">
            <a:extLst>
              <a:ext uri="{FF2B5EF4-FFF2-40B4-BE49-F238E27FC236}">
                <a16:creationId xmlns:a16="http://schemas.microsoft.com/office/drawing/2014/main" id="{679B3C2E-6706-E275-7152-D7F3215280DA}"/>
              </a:ext>
            </a:extLst>
          </p:cNvPr>
          <p:cNvSpPr/>
          <p:nvPr/>
        </p:nvSpPr>
        <p:spPr>
          <a:xfrm rot="593316" flipH="1">
            <a:off x="4367805" y="5750160"/>
            <a:ext cx="2825626" cy="342921"/>
          </a:xfrm>
          <a:prstGeom prst="leftRightArrow">
            <a:avLst>
              <a:gd name="adj1" fmla="val 38359"/>
              <a:gd name="adj2" fmla="val 75815"/>
            </a:avLst>
          </a:prstGeom>
          <a:solidFill>
            <a:srgbClr val="FFD0B9"/>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853C1AAE-547B-83EB-DAFC-066B3DA9592C}"/>
              </a:ext>
            </a:extLst>
          </p:cNvPr>
          <p:cNvSpPr txBox="1"/>
          <p:nvPr/>
        </p:nvSpPr>
        <p:spPr>
          <a:xfrm>
            <a:off x="4989699" y="3584038"/>
            <a:ext cx="1397452" cy="707886"/>
          </a:xfrm>
          <a:prstGeom prst="rect">
            <a:avLst/>
          </a:prstGeom>
          <a:solidFill>
            <a:schemeClr val="bg1"/>
          </a:solid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泊まります</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泊めます</a:t>
            </a:r>
          </a:p>
        </p:txBody>
      </p:sp>
      <p:sp>
        <p:nvSpPr>
          <p:cNvPr id="35" name="テキスト ボックス 34">
            <a:extLst>
              <a:ext uri="{FF2B5EF4-FFF2-40B4-BE49-F238E27FC236}">
                <a16:creationId xmlns:a16="http://schemas.microsoft.com/office/drawing/2014/main" id="{CC681FCC-2BD0-F012-DC98-D1640AD39C85}"/>
              </a:ext>
            </a:extLst>
          </p:cNvPr>
          <p:cNvSpPr txBox="1"/>
          <p:nvPr/>
        </p:nvSpPr>
        <p:spPr>
          <a:xfrm>
            <a:off x="5123726" y="4560223"/>
            <a:ext cx="1383400" cy="707886"/>
          </a:xfrm>
          <a:prstGeom prst="rect">
            <a:avLst/>
          </a:prstGeom>
          <a:solidFill>
            <a:schemeClr val="bg1"/>
          </a:solid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乗ります</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乗せます</a:t>
            </a:r>
          </a:p>
        </p:txBody>
      </p:sp>
      <p:sp>
        <p:nvSpPr>
          <p:cNvPr id="36" name="テキスト ボックス 35">
            <a:extLst>
              <a:ext uri="{FF2B5EF4-FFF2-40B4-BE49-F238E27FC236}">
                <a16:creationId xmlns:a16="http://schemas.microsoft.com/office/drawing/2014/main" id="{FF3CE3EC-B041-CE80-D106-390D05E73F5A}"/>
              </a:ext>
            </a:extLst>
          </p:cNvPr>
          <p:cNvSpPr txBox="1"/>
          <p:nvPr/>
        </p:nvSpPr>
        <p:spPr>
          <a:xfrm>
            <a:off x="4784651" y="5598114"/>
            <a:ext cx="1871330" cy="707886"/>
          </a:xfrm>
          <a:prstGeom prst="rect">
            <a:avLst/>
          </a:prstGeom>
          <a:solidFill>
            <a:schemeClr val="bg1"/>
          </a:solid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入場します</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入場させます</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87474C73-6032-B670-B5ED-DB2914EF1456}"/>
              </a:ext>
            </a:extLst>
          </p:cNvPr>
          <p:cNvSpPr txBox="1"/>
          <p:nvPr/>
        </p:nvSpPr>
        <p:spPr>
          <a:xfrm>
            <a:off x="3364758" y="161954"/>
            <a:ext cx="3532517" cy="646986"/>
          </a:xfrm>
          <a:prstGeom prst="roundRect">
            <a:avLst/>
          </a:prstGeom>
          <a:solidFill>
            <a:schemeClr val="accent3">
              <a:lumMod val="60000"/>
              <a:lumOff val="40000"/>
            </a:schemeClr>
          </a:solidFill>
        </p:spPr>
        <p:txBody>
          <a:bodyPr wrap="square" rtlCol="0">
            <a:spAutoFit/>
          </a:bodyPr>
          <a:lstStyle/>
          <a:p>
            <a:pPr algn="ctr"/>
            <a:r>
              <a:rPr kumimoji="1" lang="ja-JP" altLang="en-US" sz="3200" dirty="0">
                <a:latin typeface="BIZ UDPゴシック" panose="020B0400000000000000" pitchFamily="50" charset="-128"/>
                <a:ea typeface="BIZ UDPゴシック" panose="020B0400000000000000" pitchFamily="50" charset="-128"/>
              </a:rPr>
              <a:t>旅行契約の特徴</a:t>
            </a:r>
          </a:p>
        </p:txBody>
      </p:sp>
      <p:grpSp>
        <p:nvGrpSpPr>
          <p:cNvPr id="113" name="グループ化 112">
            <a:extLst>
              <a:ext uri="{FF2B5EF4-FFF2-40B4-BE49-F238E27FC236}">
                <a16:creationId xmlns:a16="http://schemas.microsoft.com/office/drawing/2014/main" id="{3BDFC479-B94E-B5CE-55AE-7221F56F1D51}"/>
              </a:ext>
            </a:extLst>
          </p:cNvPr>
          <p:cNvGrpSpPr/>
          <p:nvPr/>
        </p:nvGrpSpPr>
        <p:grpSpPr>
          <a:xfrm>
            <a:off x="955343" y="1883391"/>
            <a:ext cx="2156347" cy="1419368"/>
            <a:chOff x="87132" y="1185890"/>
            <a:chExt cx="1559307" cy="1312250"/>
          </a:xfrm>
        </p:grpSpPr>
        <p:sp>
          <p:nvSpPr>
            <p:cNvPr id="74" name="四角形: 角を丸くする 73">
              <a:extLst>
                <a:ext uri="{FF2B5EF4-FFF2-40B4-BE49-F238E27FC236}">
                  <a16:creationId xmlns:a16="http://schemas.microsoft.com/office/drawing/2014/main" id="{6D4F08D8-2C11-C9B3-707D-2BE392CE7481}"/>
                </a:ext>
              </a:extLst>
            </p:cNvPr>
            <p:cNvSpPr/>
            <p:nvPr/>
          </p:nvSpPr>
          <p:spPr>
            <a:xfrm rot="10800000">
              <a:off x="87132" y="1185890"/>
              <a:ext cx="1469041" cy="1312250"/>
            </a:xfrm>
            <a:prstGeom prst="roundRect">
              <a:avLst/>
            </a:prstGeom>
            <a:solidFill>
              <a:schemeClr val="tx1">
                <a:lumMod val="85000"/>
                <a:lumOff val="15000"/>
              </a:schemeClr>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89" name="小波 88">
              <a:extLst>
                <a:ext uri="{FF2B5EF4-FFF2-40B4-BE49-F238E27FC236}">
                  <a16:creationId xmlns:a16="http://schemas.microsoft.com/office/drawing/2014/main" id="{638BD0DB-8F34-0A7F-DCA6-877562820D19}"/>
                </a:ext>
              </a:extLst>
            </p:cNvPr>
            <p:cNvSpPr/>
            <p:nvPr/>
          </p:nvSpPr>
          <p:spPr>
            <a:xfrm rot="1422190">
              <a:off x="429175" y="1561583"/>
              <a:ext cx="1085010" cy="311695"/>
            </a:xfrm>
            <a:prstGeom prst="doubleWave">
              <a:avLst/>
            </a:prstGeom>
            <a:solidFill>
              <a:srgbClr val="FFFF00"/>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0" name="小波 89">
              <a:extLst>
                <a:ext uri="{FF2B5EF4-FFF2-40B4-BE49-F238E27FC236}">
                  <a16:creationId xmlns:a16="http://schemas.microsoft.com/office/drawing/2014/main" id="{4EC72881-A9A1-6663-4CA9-2671DA5025B7}"/>
                </a:ext>
              </a:extLst>
            </p:cNvPr>
            <p:cNvSpPr/>
            <p:nvPr/>
          </p:nvSpPr>
          <p:spPr>
            <a:xfrm rot="1422190">
              <a:off x="561429" y="1854477"/>
              <a:ext cx="1085010" cy="311695"/>
            </a:xfrm>
            <a:prstGeom prst="doubleWave">
              <a:avLst/>
            </a:prstGeom>
            <a:solidFill>
              <a:srgbClr val="FFFF00"/>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1" name="楕円 90">
              <a:extLst>
                <a:ext uri="{FF2B5EF4-FFF2-40B4-BE49-F238E27FC236}">
                  <a16:creationId xmlns:a16="http://schemas.microsoft.com/office/drawing/2014/main" id="{27BEF158-08E7-E822-79C3-814A1410E1C7}"/>
                </a:ext>
              </a:extLst>
            </p:cNvPr>
            <p:cNvSpPr/>
            <p:nvPr/>
          </p:nvSpPr>
          <p:spPr>
            <a:xfrm>
              <a:off x="808516" y="1784204"/>
              <a:ext cx="36000" cy="360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2" name="楕円 91">
              <a:extLst>
                <a:ext uri="{FF2B5EF4-FFF2-40B4-BE49-F238E27FC236}">
                  <a16:creationId xmlns:a16="http://schemas.microsoft.com/office/drawing/2014/main" id="{F71080D0-2342-EDB4-6121-3A62716D214B}"/>
                </a:ext>
              </a:extLst>
            </p:cNvPr>
            <p:cNvSpPr/>
            <p:nvPr/>
          </p:nvSpPr>
          <p:spPr>
            <a:xfrm>
              <a:off x="941358" y="1936604"/>
              <a:ext cx="36000" cy="360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3" name="楕円 92">
              <a:extLst>
                <a:ext uri="{FF2B5EF4-FFF2-40B4-BE49-F238E27FC236}">
                  <a16:creationId xmlns:a16="http://schemas.microsoft.com/office/drawing/2014/main" id="{E9DF5D7C-0119-9FDD-EED0-A5959431FE61}"/>
                </a:ext>
              </a:extLst>
            </p:cNvPr>
            <p:cNvSpPr/>
            <p:nvPr/>
          </p:nvSpPr>
          <p:spPr>
            <a:xfrm>
              <a:off x="1093758" y="2089004"/>
              <a:ext cx="36000" cy="360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4" name="楕円 93">
              <a:extLst>
                <a:ext uri="{FF2B5EF4-FFF2-40B4-BE49-F238E27FC236}">
                  <a16:creationId xmlns:a16="http://schemas.microsoft.com/office/drawing/2014/main" id="{515E54FF-D9DA-83D5-74D6-852B6BEB6378}"/>
                </a:ext>
              </a:extLst>
            </p:cNvPr>
            <p:cNvSpPr/>
            <p:nvPr/>
          </p:nvSpPr>
          <p:spPr>
            <a:xfrm>
              <a:off x="819658" y="1860000"/>
              <a:ext cx="36000" cy="360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8" name="楕円 97">
              <a:extLst>
                <a:ext uri="{FF2B5EF4-FFF2-40B4-BE49-F238E27FC236}">
                  <a16:creationId xmlns:a16="http://schemas.microsoft.com/office/drawing/2014/main" id="{869C7238-6490-C32F-D097-1BB6F3BFDBCC}"/>
                </a:ext>
              </a:extLst>
            </p:cNvPr>
            <p:cNvSpPr/>
            <p:nvPr/>
          </p:nvSpPr>
          <p:spPr>
            <a:xfrm>
              <a:off x="659522" y="1463484"/>
              <a:ext cx="72000" cy="720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9" name="楕円 98">
              <a:extLst>
                <a:ext uri="{FF2B5EF4-FFF2-40B4-BE49-F238E27FC236}">
                  <a16:creationId xmlns:a16="http://schemas.microsoft.com/office/drawing/2014/main" id="{DECB1932-3773-BE11-EDFC-3ECD913521C9}"/>
                </a:ext>
              </a:extLst>
            </p:cNvPr>
            <p:cNvSpPr/>
            <p:nvPr/>
          </p:nvSpPr>
          <p:spPr>
            <a:xfrm>
              <a:off x="842636" y="1922175"/>
              <a:ext cx="72000" cy="720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0" name="楕円 99">
              <a:extLst>
                <a:ext uri="{FF2B5EF4-FFF2-40B4-BE49-F238E27FC236}">
                  <a16:creationId xmlns:a16="http://schemas.microsoft.com/office/drawing/2014/main" id="{EA85490A-A52C-EC44-A65E-CA358B6D4CFA}"/>
                </a:ext>
              </a:extLst>
            </p:cNvPr>
            <p:cNvSpPr/>
            <p:nvPr/>
          </p:nvSpPr>
          <p:spPr>
            <a:xfrm>
              <a:off x="1196643" y="2026143"/>
              <a:ext cx="72000" cy="72000"/>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1" name="楕円 100">
              <a:extLst>
                <a:ext uri="{FF2B5EF4-FFF2-40B4-BE49-F238E27FC236}">
                  <a16:creationId xmlns:a16="http://schemas.microsoft.com/office/drawing/2014/main" id="{E1C9A2BC-2BF4-A6B4-A197-18C35CA4F006}"/>
                </a:ext>
              </a:extLst>
            </p:cNvPr>
            <p:cNvSpPr/>
            <p:nvPr/>
          </p:nvSpPr>
          <p:spPr>
            <a:xfrm>
              <a:off x="815978" y="1602751"/>
              <a:ext cx="36000" cy="36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2" name="楕円 101">
              <a:extLst>
                <a:ext uri="{FF2B5EF4-FFF2-40B4-BE49-F238E27FC236}">
                  <a16:creationId xmlns:a16="http://schemas.microsoft.com/office/drawing/2014/main" id="{CB794DCC-C23F-2D2E-CAF9-12B2E4C454F2}"/>
                </a:ext>
              </a:extLst>
            </p:cNvPr>
            <p:cNvSpPr/>
            <p:nvPr/>
          </p:nvSpPr>
          <p:spPr>
            <a:xfrm>
              <a:off x="968378" y="1755151"/>
              <a:ext cx="36000" cy="36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3" name="楕円 102">
              <a:extLst>
                <a:ext uri="{FF2B5EF4-FFF2-40B4-BE49-F238E27FC236}">
                  <a16:creationId xmlns:a16="http://schemas.microsoft.com/office/drawing/2014/main" id="{3FEB36F8-EA90-7C6E-4C2D-8A9AEECDA16B}"/>
                </a:ext>
              </a:extLst>
            </p:cNvPr>
            <p:cNvSpPr/>
            <p:nvPr/>
          </p:nvSpPr>
          <p:spPr>
            <a:xfrm>
              <a:off x="860676" y="1860820"/>
              <a:ext cx="36000" cy="36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4" name="楕円 103">
              <a:extLst>
                <a:ext uri="{FF2B5EF4-FFF2-40B4-BE49-F238E27FC236}">
                  <a16:creationId xmlns:a16="http://schemas.microsoft.com/office/drawing/2014/main" id="{91695720-0516-143A-D428-9A92F485AFD8}"/>
                </a:ext>
              </a:extLst>
            </p:cNvPr>
            <p:cNvSpPr/>
            <p:nvPr/>
          </p:nvSpPr>
          <p:spPr>
            <a:xfrm>
              <a:off x="1286643" y="1965753"/>
              <a:ext cx="36000" cy="36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5" name="楕円 104">
              <a:extLst>
                <a:ext uri="{FF2B5EF4-FFF2-40B4-BE49-F238E27FC236}">
                  <a16:creationId xmlns:a16="http://schemas.microsoft.com/office/drawing/2014/main" id="{41B930C7-F81F-489D-162D-FCE7CCCDAAB6}"/>
                </a:ext>
              </a:extLst>
            </p:cNvPr>
            <p:cNvSpPr/>
            <p:nvPr/>
          </p:nvSpPr>
          <p:spPr>
            <a:xfrm rot="1875712">
              <a:off x="773907" y="1806357"/>
              <a:ext cx="445012" cy="67589"/>
            </a:xfrm>
            <a:prstGeom prst="ellipse">
              <a:avLst/>
            </a:prstGeom>
            <a:solidFill>
              <a:srgbClr val="FF3300">
                <a:alpha val="4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6" name="楕円 105">
              <a:extLst>
                <a:ext uri="{FF2B5EF4-FFF2-40B4-BE49-F238E27FC236}">
                  <a16:creationId xmlns:a16="http://schemas.microsoft.com/office/drawing/2014/main" id="{BC577F15-C58B-11A8-16C2-199F0C8F71A4}"/>
                </a:ext>
              </a:extLst>
            </p:cNvPr>
            <p:cNvSpPr/>
            <p:nvPr/>
          </p:nvSpPr>
          <p:spPr>
            <a:xfrm>
              <a:off x="1303783" y="2087337"/>
              <a:ext cx="72000" cy="72000"/>
            </a:xfrm>
            <a:prstGeom prst="ellipse">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8" name="星: 4 pt 107">
              <a:extLst>
                <a:ext uri="{FF2B5EF4-FFF2-40B4-BE49-F238E27FC236}">
                  <a16:creationId xmlns:a16="http://schemas.microsoft.com/office/drawing/2014/main" id="{C91538FF-2F9D-8136-48C5-3AE506E3FBD8}"/>
                </a:ext>
              </a:extLst>
            </p:cNvPr>
            <p:cNvSpPr/>
            <p:nvPr/>
          </p:nvSpPr>
          <p:spPr>
            <a:xfrm>
              <a:off x="1004378" y="1499484"/>
              <a:ext cx="192265" cy="284720"/>
            </a:xfrm>
            <a:prstGeom prst="star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9" name="星: 4 pt 108">
              <a:extLst>
                <a:ext uri="{FF2B5EF4-FFF2-40B4-BE49-F238E27FC236}">
                  <a16:creationId xmlns:a16="http://schemas.microsoft.com/office/drawing/2014/main" id="{6D148D98-AEE3-88EC-80E9-1B2CC737E893}"/>
                </a:ext>
              </a:extLst>
            </p:cNvPr>
            <p:cNvSpPr/>
            <p:nvPr/>
          </p:nvSpPr>
          <p:spPr>
            <a:xfrm>
              <a:off x="646714" y="1840862"/>
              <a:ext cx="192265" cy="284720"/>
            </a:xfrm>
            <a:prstGeom prst="star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0" name="星: 4 pt 109">
              <a:extLst>
                <a:ext uri="{FF2B5EF4-FFF2-40B4-BE49-F238E27FC236}">
                  <a16:creationId xmlns:a16="http://schemas.microsoft.com/office/drawing/2014/main" id="{1DD74C49-3C71-4D93-C79F-EB3BA4DEF01C}"/>
                </a:ext>
              </a:extLst>
            </p:cNvPr>
            <p:cNvSpPr/>
            <p:nvPr/>
          </p:nvSpPr>
          <p:spPr>
            <a:xfrm>
              <a:off x="744368" y="1941879"/>
              <a:ext cx="192265" cy="284720"/>
            </a:xfrm>
            <a:prstGeom prst="star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1" name="星: 4 pt 110">
              <a:extLst>
                <a:ext uri="{FF2B5EF4-FFF2-40B4-BE49-F238E27FC236}">
                  <a16:creationId xmlns:a16="http://schemas.microsoft.com/office/drawing/2014/main" id="{CD104D3B-6ADF-A25C-41E4-5DE5668FA364}"/>
                </a:ext>
              </a:extLst>
            </p:cNvPr>
            <p:cNvSpPr/>
            <p:nvPr/>
          </p:nvSpPr>
          <p:spPr>
            <a:xfrm>
              <a:off x="668323" y="1342824"/>
              <a:ext cx="192265" cy="284720"/>
            </a:xfrm>
            <a:prstGeom prst="star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2" name="楕円 111">
              <a:extLst>
                <a:ext uri="{FF2B5EF4-FFF2-40B4-BE49-F238E27FC236}">
                  <a16:creationId xmlns:a16="http://schemas.microsoft.com/office/drawing/2014/main" id="{F8BE9F6E-AEB4-94C6-1BAF-66AC0DC76BF4}"/>
                </a:ext>
              </a:extLst>
            </p:cNvPr>
            <p:cNvSpPr/>
            <p:nvPr/>
          </p:nvSpPr>
          <p:spPr>
            <a:xfrm>
              <a:off x="508544" y="1683151"/>
              <a:ext cx="36000" cy="36000"/>
            </a:xfrm>
            <a:prstGeom prst="ellipse">
              <a:avLst/>
            </a:prstGeom>
            <a:solidFill>
              <a:srgbClr val="FF3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grpSp>
        <p:nvGrpSpPr>
          <p:cNvPr id="70" name="グループ化 69">
            <a:extLst>
              <a:ext uri="{FF2B5EF4-FFF2-40B4-BE49-F238E27FC236}">
                <a16:creationId xmlns:a16="http://schemas.microsoft.com/office/drawing/2014/main" id="{3D34B15D-2038-4306-CAC2-854D069FCCAA}"/>
              </a:ext>
            </a:extLst>
          </p:cNvPr>
          <p:cNvGrpSpPr/>
          <p:nvPr/>
        </p:nvGrpSpPr>
        <p:grpSpPr>
          <a:xfrm>
            <a:off x="1183306" y="2960332"/>
            <a:ext cx="2635057" cy="1417200"/>
            <a:chOff x="727778" y="1547147"/>
            <a:chExt cx="2635057" cy="1417200"/>
          </a:xfrm>
        </p:grpSpPr>
        <p:grpSp>
          <p:nvGrpSpPr>
            <p:cNvPr id="58" name="グループ化 57">
              <a:extLst>
                <a:ext uri="{FF2B5EF4-FFF2-40B4-BE49-F238E27FC236}">
                  <a16:creationId xmlns:a16="http://schemas.microsoft.com/office/drawing/2014/main" id="{5217EC2C-4A3F-5E99-4672-9F4D9B90E9B0}"/>
                </a:ext>
              </a:extLst>
            </p:cNvPr>
            <p:cNvGrpSpPr/>
            <p:nvPr/>
          </p:nvGrpSpPr>
          <p:grpSpPr>
            <a:xfrm>
              <a:off x="841629" y="1547147"/>
              <a:ext cx="2521206" cy="1417200"/>
              <a:chOff x="82987" y="389920"/>
              <a:chExt cx="3783565" cy="2150389"/>
            </a:xfrm>
          </p:grpSpPr>
          <p:sp>
            <p:nvSpPr>
              <p:cNvPr id="56" name="雲 55">
                <a:extLst>
                  <a:ext uri="{FF2B5EF4-FFF2-40B4-BE49-F238E27FC236}">
                    <a16:creationId xmlns:a16="http://schemas.microsoft.com/office/drawing/2014/main" id="{228C19BB-CB81-96E2-05E7-4671B9C78D67}"/>
                  </a:ext>
                </a:extLst>
              </p:cNvPr>
              <p:cNvSpPr/>
              <p:nvPr/>
            </p:nvSpPr>
            <p:spPr>
              <a:xfrm rot="13929992">
                <a:off x="1791702" y="363432"/>
                <a:ext cx="1187424" cy="1240399"/>
              </a:xfrm>
              <a:prstGeom prst="cloud">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8" name="楕円 47">
                <a:extLst>
                  <a:ext uri="{FF2B5EF4-FFF2-40B4-BE49-F238E27FC236}">
                    <a16:creationId xmlns:a16="http://schemas.microsoft.com/office/drawing/2014/main" id="{737D4466-AD0F-22AB-B144-4CE55A871489}"/>
                  </a:ext>
                </a:extLst>
              </p:cNvPr>
              <p:cNvSpPr/>
              <p:nvPr/>
            </p:nvSpPr>
            <p:spPr>
              <a:xfrm>
                <a:off x="82987" y="1336943"/>
                <a:ext cx="2513935" cy="1110266"/>
              </a:xfrm>
              <a:custGeom>
                <a:avLst/>
                <a:gdLst>
                  <a:gd name="connsiteX0" fmla="*/ 0 w 2453886"/>
                  <a:gd name="connsiteY0" fmla="*/ 533400 h 1066800"/>
                  <a:gd name="connsiteX1" fmla="*/ 1226943 w 2453886"/>
                  <a:gd name="connsiteY1" fmla="*/ 0 h 1066800"/>
                  <a:gd name="connsiteX2" fmla="*/ 2453886 w 2453886"/>
                  <a:gd name="connsiteY2" fmla="*/ 533400 h 1066800"/>
                  <a:gd name="connsiteX3" fmla="*/ 1226943 w 2453886"/>
                  <a:gd name="connsiteY3" fmla="*/ 1066800 h 1066800"/>
                  <a:gd name="connsiteX4" fmla="*/ 0 w 2453886"/>
                  <a:gd name="connsiteY4" fmla="*/ 533400 h 1066800"/>
                  <a:gd name="connsiteX0" fmla="*/ 0 w 2475297"/>
                  <a:gd name="connsiteY0" fmla="*/ 558091 h 1091491"/>
                  <a:gd name="connsiteX1" fmla="*/ 1226943 w 2475297"/>
                  <a:gd name="connsiteY1" fmla="*/ 24691 h 1091491"/>
                  <a:gd name="connsiteX2" fmla="*/ 1950720 w 2475297"/>
                  <a:gd name="connsiteY2" fmla="*/ 136451 h 1091491"/>
                  <a:gd name="connsiteX3" fmla="*/ 2453886 w 2475297"/>
                  <a:gd name="connsiteY3" fmla="*/ 558091 h 1091491"/>
                  <a:gd name="connsiteX4" fmla="*/ 1226943 w 2475297"/>
                  <a:gd name="connsiteY4" fmla="*/ 1091491 h 1091491"/>
                  <a:gd name="connsiteX5" fmla="*/ 0 w 2475297"/>
                  <a:gd name="connsiteY5" fmla="*/ 558091 h 1091491"/>
                  <a:gd name="connsiteX0" fmla="*/ 38639 w 2513936"/>
                  <a:gd name="connsiteY0" fmla="*/ 558091 h 1091491"/>
                  <a:gd name="connsiteX1" fmla="*/ 394239 w 2513936"/>
                  <a:gd name="connsiteY1" fmla="*/ 187252 h 1091491"/>
                  <a:gd name="connsiteX2" fmla="*/ 1265582 w 2513936"/>
                  <a:gd name="connsiteY2" fmla="*/ 24691 h 1091491"/>
                  <a:gd name="connsiteX3" fmla="*/ 1989359 w 2513936"/>
                  <a:gd name="connsiteY3" fmla="*/ 136451 h 1091491"/>
                  <a:gd name="connsiteX4" fmla="*/ 2492525 w 2513936"/>
                  <a:gd name="connsiteY4" fmla="*/ 558091 h 1091491"/>
                  <a:gd name="connsiteX5" fmla="*/ 1265582 w 2513936"/>
                  <a:gd name="connsiteY5" fmla="*/ 1091491 h 1091491"/>
                  <a:gd name="connsiteX6" fmla="*/ 38639 w 2513936"/>
                  <a:gd name="connsiteY6" fmla="*/ 558091 h 1091491"/>
                  <a:gd name="connsiteX0" fmla="*/ 38639 w 2513936"/>
                  <a:gd name="connsiteY0" fmla="*/ 558091 h 1110267"/>
                  <a:gd name="connsiteX1" fmla="*/ 394239 w 2513936"/>
                  <a:gd name="connsiteY1" fmla="*/ 187252 h 1110267"/>
                  <a:gd name="connsiteX2" fmla="*/ 1265582 w 2513936"/>
                  <a:gd name="connsiteY2" fmla="*/ 24691 h 1110267"/>
                  <a:gd name="connsiteX3" fmla="*/ 1989359 w 2513936"/>
                  <a:gd name="connsiteY3" fmla="*/ 136451 h 1110267"/>
                  <a:gd name="connsiteX4" fmla="*/ 2492525 w 2513936"/>
                  <a:gd name="connsiteY4" fmla="*/ 558091 h 1110267"/>
                  <a:gd name="connsiteX5" fmla="*/ 1265582 w 2513936"/>
                  <a:gd name="connsiteY5" fmla="*/ 1091491 h 1110267"/>
                  <a:gd name="connsiteX6" fmla="*/ 434879 w 2513936"/>
                  <a:gd name="connsiteY6" fmla="*/ 949252 h 1110267"/>
                  <a:gd name="connsiteX7" fmla="*/ 38639 w 2513936"/>
                  <a:gd name="connsiteY7" fmla="*/ 558091 h 111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3936" h="1110267">
                    <a:moveTo>
                      <a:pt x="38639" y="558091"/>
                    </a:moveTo>
                    <a:cubicBezTo>
                      <a:pt x="-106585" y="407385"/>
                      <a:pt x="189749" y="276152"/>
                      <a:pt x="394239" y="187252"/>
                    </a:cubicBezTo>
                    <a:cubicBezTo>
                      <a:pt x="598730" y="98352"/>
                      <a:pt x="999729" y="33158"/>
                      <a:pt x="1265582" y="24691"/>
                    </a:cubicBezTo>
                    <a:cubicBezTo>
                      <a:pt x="1590702" y="-45582"/>
                      <a:pt x="1784869" y="47551"/>
                      <a:pt x="1989359" y="136451"/>
                    </a:cubicBezTo>
                    <a:cubicBezTo>
                      <a:pt x="2193850" y="225351"/>
                      <a:pt x="2613154" y="398918"/>
                      <a:pt x="2492525" y="558091"/>
                    </a:cubicBezTo>
                    <a:cubicBezTo>
                      <a:pt x="2371896" y="717264"/>
                      <a:pt x="1608523" y="1026298"/>
                      <a:pt x="1265582" y="1091491"/>
                    </a:cubicBezTo>
                    <a:cubicBezTo>
                      <a:pt x="922641" y="1156685"/>
                      <a:pt x="639370" y="1038152"/>
                      <a:pt x="434879" y="949252"/>
                    </a:cubicBezTo>
                    <a:cubicBezTo>
                      <a:pt x="230389" y="860352"/>
                      <a:pt x="45412" y="685091"/>
                      <a:pt x="38639" y="558091"/>
                    </a:cubicBezTo>
                    <a:close/>
                  </a:path>
                </a:pathLst>
              </a:custGeom>
              <a:gradFill>
                <a:gsLst>
                  <a:gs pos="13000">
                    <a:schemeClr val="accent1">
                      <a:lumMod val="5000"/>
                      <a:lumOff val="95000"/>
                    </a:schemeClr>
                  </a:gs>
                  <a:gs pos="63000">
                    <a:schemeClr val="accent1">
                      <a:lumMod val="45000"/>
                      <a:lumOff val="5500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0" name="フリーフォーム: 図形 49">
                <a:extLst>
                  <a:ext uri="{FF2B5EF4-FFF2-40B4-BE49-F238E27FC236}">
                    <a16:creationId xmlns:a16="http://schemas.microsoft.com/office/drawing/2014/main" id="{A694D8AD-23DD-34F3-B34A-8597C2A9832D}"/>
                  </a:ext>
                </a:extLst>
              </p:cNvPr>
              <p:cNvSpPr/>
              <p:nvPr/>
            </p:nvSpPr>
            <p:spPr>
              <a:xfrm rot="17998271">
                <a:off x="2342318" y="995050"/>
                <a:ext cx="404597" cy="1064966"/>
              </a:xfrm>
              <a:custGeom>
                <a:avLst/>
                <a:gdLst>
                  <a:gd name="connsiteX0" fmla="*/ 35856 w 533696"/>
                  <a:gd name="connsiteY0" fmla="*/ 0 h 629920"/>
                  <a:gd name="connsiteX1" fmla="*/ 35856 w 533696"/>
                  <a:gd name="connsiteY1" fmla="*/ 0 h 629920"/>
                  <a:gd name="connsiteX2" fmla="*/ 56176 w 533696"/>
                  <a:gd name="connsiteY2" fmla="*/ 518160 h 629920"/>
                  <a:gd name="connsiteX3" fmla="*/ 249216 w 533696"/>
                  <a:gd name="connsiteY3" fmla="*/ 609600 h 629920"/>
                  <a:gd name="connsiteX4" fmla="*/ 320336 w 533696"/>
                  <a:gd name="connsiteY4" fmla="*/ 629920 h 629920"/>
                  <a:gd name="connsiteX5" fmla="*/ 472736 w 533696"/>
                  <a:gd name="connsiteY5" fmla="*/ 568960 h 629920"/>
                  <a:gd name="connsiteX6" fmla="*/ 533696 w 533696"/>
                  <a:gd name="connsiteY6" fmla="*/ 375920 h 629920"/>
                  <a:gd name="connsiteX7" fmla="*/ 493056 w 533696"/>
                  <a:gd name="connsiteY7" fmla="*/ 274320 h 629920"/>
                  <a:gd name="connsiteX8" fmla="*/ 452416 w 533696"/>
                  <a:gd name="connsiteY8" fmla="*/ 254000 h 629920"/>
                  <a:gd name="connsiteX9" fmla="*/ 401616 w 533696"/>
                  <a:gd name="connsiteY9" fmla="*/ 162560 h 629920"/>
                  <a:gd name="connsiteX10" fmla="*/ 239056 w 533696"/>
                  <a:gd name="connsiteY10" fmla="*/ 10160 h 629920"/>
                  <a:gd name="connsiteX11" fmla="*/ 178096 w 533696"/>
                  <a:gd name="connsiteY11" fmla="*/ 0 h 629920"/>
                  <a:gd name="connsiteX12" fmla="*/ 35856 w 533696"/>
                  <a:gd name="connsiteY12" fmla="*/ 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696" h="629920">
                    <a:moveTo>
                      <a:pt x="35856" y="0"/>
                    </a:moveTo>
                    <a:lnTo>
                      <a:pt x="35856" y="0"/>
                    </a:lnTo>
                    <a:cubicBezTo>
                      <a:pt x="2632" y="199346"/>
                      <a:pt x="-32851" y="295592"/>
                      <a:pt x="56176" y="518160"/>
                    </a:cubicBezTo>
                    <a:cubicBezTo>
                      <a:pt x="80041" y="577823"/>
                      <a:pt x="195589" y="595299"/>
                      <a:pt x="249216" y="609600"/>
                    </a:cubicBezTo>
                    <a:cubicBezTo>
                      <a:pt x="273039" y="615953"/>
                      <a:pt x="296629" y="623147"/>
                      <a:pt x="320336" y="629920"/>
                    </a:cubicBezTo>
                    <a:cubicBezTo>
                      <a:pt x="357286" y="621709"/>
                      <a:pt x="447063" y="613305"/>
                      <a:pt x="472736" y="568960"/>
                    </a:cubicBezTo>
                    <a:cubicBezTo>
                      <a:pt x="497031" y="526996"/>
                      <a:pt x="518612" y="436256"/>
                      <a:pt x="533696" y="375920"/>
                    </a:cubicBezTo>
                    <a:cubicBezTo>
                      <a:pt x="520149" y="342053"/>
                      <a:pt x="513289" y="304669"/>
                      <a:pt x="493056" y="274320"/>
                    </a:cubicBezTo>
                    <a:cubicBezTo>
                      <a:pt x="484655" y="261718"/>
                      <a:pt x="462007" y="265722"/>
                      <a:pt x="452416" y="254000"/>
                    </a:cubicBezTo>
                    <a:cubicBezTo>
                      <a:pt x="430336" y="227014"/>
                      <a:pt x="419890" y="192256"/>
                      <a:pt x="401616" y="162560"/>
                    </a:cubicBezTo>
                    <a:cubicBezTo>
                      <a:pt x="369386" y="110187"/>
                      <a:pt x="272166" y="15678"/>
                      <a:pt x="239056" y="10160"/>
                    </a:cubicBezTo>
                    <a:lnTo>
                      <a:pt x="178096" y="0"/>
                    </a:lnTo>
                    <a:cubicBezTo>
                      <a:pt x="73192" y="11656"/>
                      <a:pt x="59563" y="0"/>
                      <a:pt x="35856" y="0"/>
                    </a:cubicBezTo>
                    <a:close/>
                  </a:path>
                </a:pathLst>
              </a:cu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9" name="フリーフォーム: 図形 48">
                <a:extLst>
                  <a:ext uri="{FF2B5EF4-FFF2-40B4-BE49-F238E27FC236}">
                    <a16:creationId xmlns:a16="http://schemas.microsoft.com/office/drawing/2014/main" id="{D049EF7F-67BE-54D8-919A-1501CECB813A}"/>
                  </a:ext>
                </a:extLst>
              </p:cNvPr>
              <p:cNvSpPr/>
              <p:nvPr/>
            </p:nvSpPr>
            <p:spPr>
              <a:xfrm rot="17998271">
                <a:off x="1680962" y="956866"/>
                <a:ext cx="533696" cy="629920"/>
              </a:xfrm>
              <a:custGeom>
                <a:avLst/>
                <a:gdLst>
                  <a:gd name="connsiteX0" fmla="*/ 35856 w 533696"/>
                  <a:gd name="connsiteY0" fmla="*/ 0 h 629920"/>
                  <a:gd name="connsiteX1" fmla="*/ 35856 w 533696"/>
                  <a:gd name="connsiteY1" fmla="*/ 0 h 629920"/>
                  <a:gd name="connsiteX2" fmla="*/ 56176 w 533696"/>
                  <a:gd name="connsiteY2" fmla="*/ 518160 h 629920"/>
                  <a:gd name="connsiteX3" fmla="*/ 249216 w 533696"/>
                  <a:gd name="connsiteY3" fmla="*/ 609600 h 629920"/>
                  <a:gd name="connsiteX4" fmla="*/ 320336 w 533696"/>
                  <a:gd name="connsiteY4" fmla="*/ 629920 h 629920"/>
                  <a:gd name="connsiteX5" fmla="*/ 472736 w 533696"/>
                  <a:gd name="connsiteY5" fmla="*/ 568960 h 629920"/>
                  <a:gd name="connsiteX6" fmla="*/ 533696 w 533696"/>
                  <a:gd name="connsiteY6" fmla="*/ 375920 h 629920"/>
                  <a:gd name="connsiteX7" fmla="*/ 493056 w 533696"/>
                  <a:gd name="connsiteY7" fmla="*/ 274320 h 629920"/>
                  <a:gd name="connsiteX8" fmla="*/ 452416 w 533696"/>
                  <a:gd name="connsiteY8" fmla="*/ 254000 h 629920"/>
                  <a:gd name="connsiteX9" fmla="*/ 401616 w 533696"/>
                  <a:gd name="connsiteY9" fmla="*/ 162560 h 629920"/>
                  <a:gd name="connsiteX10" fmla="*/ 239056 w 533696"/>
                  <a:gd name="connsiteY10" fmla="*/ 10160 h 629920"/>
                  <a:gd name="connsiteX11" fmla="*/ 178096 w 533696"/>
                  <a:gd name="connsiteY11" fmla="*/ 0 h 629920"/>
                  <a:gd name="connsiteX12" fmla="*/ 35856 w 533696"/>
                  <a:gd name="connsiteY12" fmla="*/ 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696" h="629920">
                    <a:moveTo>
                      <a:pt x="35856" y="0"/>
                    </a:moveTo>
                    <a:lnTo>
                      <a:pt x="35856" y="0"/>
                    </a:lnTo>
                    <a:cubicBezTo>
                      <a:pt x="2632" y="199346"/>
                      <a:pt x="-32851" y="295592"/>
                      <a:pt x="56176" y="518160"/>
                    </a:cubicBezTo>
                    <a:cubicBezTo>
                      <a:pt x="80041" y="577823"/>
                      <a:pt x="195589" y="595299"/>
                      <a:pt x="249216" y="609600"/>
                    </a:cubicBezTo>
                    <a:cubicBezTo>
                      <a:pt x="273039" y="615953"/>
                      <a:pt x="296629" y="623147"/>
                      <a:pt x="320336" y="629920"/>
                    </a:cubicBezTo>
                    <a:cubicBezTo>
                      <a:pt x="357286" y="621709"/>
                      <a:pt x="447063" y="613305"/>
                      <a:pt x="472736" y="568960"/>
                    </a:cubicBezTo>
                    <a:cubicBezTo>
                      <a:pt x="497031" y="526996"/>
                      <a:pt x="518612" y="436256"/>
                      <a:pt x="533696" y="375920"/>
                    </a:cubicBezTo>
                    <a:cubicBezTo>
                      <a:pt x="520149" y="342053"/>
                      <a:pt x="513289" y="304669"/>
                      <a:pt x="493056" y="274320"/>
                    </a:cubicBezTo>
                    <a:cubicBezTo>
                      <a:pt x="484655" y="261718"/>
                      <a:pt x="462007" y="265722"/>
                      <a:pt x="452416" y="254000"/>
                    </a:cubicBezTo>
                    <a:cubicBezTo>
                      <a:pt x="430336" y="227014"/>
                      <a:pt x="419890" y="192256"/>
                      <a:pt x="401616" y="162560"/>
                    </a:cubicBezTo>
                    <a:cubicBezTo>
                      <a:pt x="369386" y="110187"/>
                      <a:pt x="272166" y="15678"/>
                      <a:pt x="239056" y="10160"/>
                    </a:cubicBezTo>
                    <a:lnTo>
                      <a:pt x="178096" y="0"/>
                    </a:lnTo>
                    <a:cubicBezTo>
                      <a:pt x="73192" y="11656"/>
                      <a:pt x="59563" y="0"/>
                      <a:pt x="35856" y="0"/>
                    </a:cubicBezTo>
                    <a:close/>
                  </a:path>
                </a:pathLst>
              </a:cu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1" name="フリーフォーム: 図形 50">
                <a:extLst>
                  <a:ext uri="{FF2B5EF4-FFF2-40B4-BE49-F238E27FC236}">
                    <a16:creationId xmlns:a16="http://schemas.microsoft.com/office/drawing/2014/main" id="{B7B87083-AC0C-2D89-9D2A-2C1906DDE938}"/>
                  </a:ext>
                </a:extLst>
              </p:cNvPr>
              <p:cNvSpPr/>
              <p:nvPr/>
            </p:nvSpPr>
            <p:spPr>
              <a:xfrm rot="16200000">
                <a:off x="1210034" y="2002848"/>
                <a:ext cx="334718" cy="740204"/>
              </a:xfrm>
              <a:custGeom>
                <a:avLst/>
                <a:gdLst>
                  <a:gd name="connsiteX0" fmla="*/ 35856 w 533696"/>
                  <a:gd name="connsiteY0" fmla="*/ 0 h 629920"/>
                  <a:gd name="connsiteX1" fmla="*/ 35856 w 533696"/>
                  <a:gd name="connsiteY1" fmla="*/ 0 h 629920"/>
                  <a:gd name="connsiteX2" fmla="*/ 56176 w 533696"/>
                  <a:gd name="connsiteY2" fmla="*/ 518160 h 629920"/>
                  <a:gd name="connsiteX3" fmla="*/ 249216 w 533696"/>
                  <a:gd name="connsiteY3" fmla="*/ 609600 h 629920"/>
                  <a:gd name="connsiteX4" fmla="*/ 320336 w 533696"/>
                  <a:gd name="connsiteY4" fmla="*/ 629920 h 629920"/>
                  <a:gd name="connsiteX5" fmla="*/ 472736 w 533696"/>
                  <a:gd name="connsiteY5" fmla="*/ 568960 h 629920"/>
                  <a:gd name="connsiteX6" fmla="*/ 533696 w 533696"/>
                  <a:gd name="connsiteY6" fmla="*/ 375920 h 629920"/>
                  <a:gd name="connsiteX7" fmla="*/ 493056 w 533696"/>
                  <a:gd name="connsiteY7" fmla="*/ 274320 h 629920"/>
                  <a:gd name="connsiteX8" fmla="*/ 452416 w 533696"/>
                  <a:gd name="connsiteY8" fmla="*/ 254000 h 629920"/>
                  <a:gd name="connsiteX9" fmla="*/ 401616 w 533696"/>
                  <a:gd name="connsiteY9" fmla="*/ 162560 h 629920"/>
                  <a:gd name="connsiteX10" fmla="*/ 239056 w 533696"/>
                  <a:gd name="connsiteY10" fmla="*/ 10160 h 629920"/>
                  <a:gd name="connsiteX11" fmla="*/ 178096 w 533696"/>
                  <a:gd name="connsiteY11" fmla="*/ 0 h 629920"/>
                  <a:gd name="connsiteX12" fmla="*/ 35856 w 533696"/>
                  <a:gd name="connsiteY12" fmla="*/ 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696" h="629920">
                    <a:moveTo>
                      <a:pt x="35856" y="0"/>
                    </a:moveTo>
                    <a:lnTo>
                      <a:pt x="35856" y="0"/>
                    </a:lnTo>
                    <a:cubicBezTo>
                      <a:pt x="2632" y="199346"/>
                      <a:pt x="-32851" y="295592"/>
                      <a:pt x="56176" y="518160"/>
                    </a:cubicBezTo>
                    <a:cubicBezTo>
                      <a:pt x="80041" y="577823"/>
                      <a:pt x="195589" y="595299"/>
                      <a:pt x="249216" y="609600"/>
                    </a:cubicBezTo>
                    <a:cubicBezTo>
                      <a:pt x="273039" y="615953"/>
                      <a:pt x="296629" y="623147"/>
                      <a:pt x="320336" y="629920"/>
                    </a:cubicBezTo>
                    <a:cubicBezTo>
                      <a:pt x="357286" y="621709"/>
                      <a:pt x="447063" y="613305"/>
                      <a:pt x="472736" y="568960"/>
                    </a:cubicBezTo>
                    <a:cubicBezTo>
                      <a:pt x="497031" y="526996"/>
                      <a:pt x="518612" y="436256"/>
                      <a:pt x="533696" y="375920"/>
                    </a:cubicBezTo>
                    <a:cubicBezTo>
                      <a:pt x="520149" y="342053"/>
                      <a:pt x="513289" y="304669"/>
                      <a:pt x="493056" y="274320"/>
                    </a:cubicBezTo>
                    <a:cubicBezTo>
                      <a:pt x="484655" y="261718"/>
                      <a:pt x="462007" y="265722"/>
                      <a:pt x="452416" y="254000"/>
                    </a:cubicBezTo>
                    <a:cubicBezTo>
                      <a:pt x="430336" y="227014"/>
                      <a:pt x="419890" y="192256"/>
                      <a:pt x="401616" y="162560"/>
                    </a:cubicBezTo>
                    <a:cubicBezTo>
                      <a:pt x="369386" y="110187"/>
                      <a:pt x="272166" y="15678"/>
                      <a:pt x="239056" y="10160"/>
                    </a:cubicBezTo>
                    <a:lnTo>
                      <a:pt x="178096" y="0"/>
                    </a:lnTo>
                    <a:cubicBezTo>
                      <a:pt x="73192" y="11656"/>
                      <a:pt x="59563" y="0"/>
                      <a:pt x="35856" y="0"/>
                    </a:cubicBez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2" name="フリーフォーム: 図形 51">
                <a:extLst>
                  <a:ext uri="{FF2B5EF4-FFF2-40B4-BE49-F238E27FC236}">
                    <a16:creationId xmlns:a16="http://schemas.microsoft.com/office/drawing/2014/main" id="{B8183ACC-81D7-DB3B-2448-7C1B89391191}"/>
                  </a:ext>
                </a:extLst>
              </p:cNvPr>
              <p:cNvSpPr/>
              <p:nvPr/>
            </p:nvSpPr>
            <p:spPr>
              <a:xfrm rot="16200000">
                <a:off x="1780450" y="1892781"/>
                <a:ext cx="334718" cy="740204"/>
              </a:xfrm>
              <a:custGeom>
                <a:avLst/>
                <a:gdLst>
                  <a:gd name="connsiteX0" fmla="*/ 35856 w 533696"/>
                  <a:gd name="connsiteY0" fmla="*/ 0 h 629920"/>
                  <a:gd name="connsiteX1" fmla="*/ 35856 w 533696"/>
                  <a:gd name="connsiteY1" fmla="*/ 0 h 629920"/>
                  <a:gd name="connsiteX2" fmla="*/ 56176 w 533696"/>
                  <a:gd name="connsiteY2" fmla="*/ 518160 h 629920"/>
                  <a:gd name="connsiteX3" fmla="*/ 249216 w 533696"/>
                  <a:gd name="connsiteY3" fmla="*/ 609600 h 629920"/>
                  <a:gd name="connsiteX4" fmla="*/ 320336 w 533696"/>
                  <a:gd name="connsiteY4" fmla="*/ 629920 h 629920"/>
                  <a:gd name="connsiteX5" fmla="*/ 472736 w 533696"/>
                  <a:gd name="connsiteY5" fmla="*/ 568960 h 629920"/>
                  <a:gd name="connsiteX6" fmla="*/ 533696 w 533696"/>
                  <a:gd name="connsiteY6" fmla="*/ 375920 h 629920"/>
                  <a:gd name="connsiteX7" fmla="*/ 493056 w 533696"/>
                  <a:gd name="connsiteY7" fmla="*/ 274320 h 629920"/>
                  <a:gd name="connsiteX8" fmla="*/ 452416 w 533696"/>
                  <a:gd name="connsiteY8" fmla="*/ 254000 h 629920"/>
                  <a:gd name="connsiteX9" fmla="*/ 401616 w 533696"/>
                  <a:gd name="connsiteY9" fmla="*/ 162560 h 629920"/>
                  <a:gd name="connsiteX10" fmla="*/ 239056 w 533696"/>
                  <a:gd name="connsiteY10" fmla="*/ 10160 h 629920"/>
                  <a:gd name="connsiteX11" fmla="*/ 178096 w 533696"/>
                  <a:gd name="connsiteY11" fmla="*/ 0 h 629920"/>
                  <a:gd name="connsiteX12" fmla="*/ 35856 w 533696"/>
                  <a:gd name="connsiteY12" fmla="*/ 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696" h="629920">
                    <a:moveTo>
                      <a:pt x="35856" y="0"/>
                    </a:moveTo>
                    <a:lnTo>
                      <a:pt x="35856" y="0"/>
                    </a:lnTo>
                    <a:cubicBezTo>
                      <a:pt x="2632" y="199346"/>
                      <a:pt x="-32851" y="295592"/>
                      <a:pt x="56176" y="518160"/>
                    </a:cubicBezTo>
                    <a:cubicBezTo>
                      <a:pt x="80041" y="577823"/>
                      <a:pt x="195589" y="595299"/>
                      <a:pt x="249216" y="609600"/>
                    </a:cubicBezTo>
                    <a:cubicBezTo>
                      <a:pt x="273039" y="615953"/>
                      <a:pt x="296629" y="623147"/>
                      <a:pt x="320336" y="629920"/>
                    </a:cubicBezTo>
                    <a:cubicBezTo>
                      <a:pt x="357286" y="621709"/>
                      <a:pt x="447063" y="613305"/>
                      <a:pt x="472736" y="568960"/>
                    </a:cubicBezTo>
                    <a:cubicBezTo>
                      <a:pt x="497031" y="526996"/>
                      <a:pt x="518612" y="436256"/>
                      <a:pt x="533696" y="375920"/>
                    </a:cubicBezTo>
                    <a:cubicBezTo>
                      <a:pt x="520149" y="342053"/>
                      <a:pt x="513289" y="304669"/>
                      <a:pt x="493056" y="274320"/>
                    </a:cubicBezTo>
                    <a:cubicBezTo>
                      <a:pt x="484655" y="261718"/>
                      <a:pt x="462007" y="265722"/>
                      <a:pt x="452416" y="254000"/>
                    </a:cubicBezTo>
                    <a:cubicBezTo>
                      <a:pt x="430336" y="227014"/>
                      <a:pt x="419890" y="192256"/>
                      <a:pt x="401616" y="162560"/>
                    </a:cubicBezTo>
                    <a:cubicBezTo>
                      <a:pt x="369386" y="110187"/>
                      <a:pt x="272166" y="15678"/>
                      <a:pt x="239056" y="10160"/>
                    </a:cubicBezTo>
                    <a:lnTo>
                      <a:pt x="178096" y="0"/>
                    </a:lnTo>
                    <a:cubicBezTo>
                      <a:pt x="73192" y="11656"/>
                      <a:pt x="59563" y="0"/>
                      <a:pt x="35856" y="0"/>
                    </a:cubicBez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3" name="フリーフォーム: 図形 52">
                <a:extLst>
                  <a:ext uri="{FF2B5EF4-FFF2-40B4-BE49-F238E27FC236}">
                    <a16:creationId xmlns:a16="http://schemas.microsoft.com/office/drawing/2014/main" id="{36C6A14D-7478-2447-77F4-AD695784B5BB}"/>
                  </a:ext>
                </a:extLst>
              </p:cNvPr>
              <p:cNvSpPr/>
              <p:nvPr/>
            </p:nvSpPr>
            <p:spPr>
              <a:xfrm rot="16200000">
                <a:off x="2452764" y="1378873"/>
                <a:ext cx="882514" cy="740204"/>
              </a:xfrm>
              <a:custGeom>
                <a:avLst/>
                <a:gdLst>
                  <a:gd name="connsiteX0" fmla="*/ 35856 w 533696"/>
                  <a:gd name="connsiteY0" fmla="*/ 0 h 629920"/>
                  <a:gd name="connsiteX1" fmla="*/ 35856 w 533696"/>
                  <a:gd name="connsiteY1" fmla="*/ 0 h 629920"/>
                  <a:gd name="connsiteX2" fmla="*/ 56176 w 533696"/>
                  <a:gd name="connsiteY2" fmla="*/ 518160 h 629920"/>
                  <a:gd name="connsiteX3" fmla="*/ 249216 w 533696"/>
                  <a:gd name="connsiteY3" fmla="*/ 609600 h 629920"/>
                  <a:gd name="connsiteX4" fmla="*/ 320336 w 533696"/>
                  <a:gd name="connsiteY4" fmla="*/ 629920 h 629920"/>
                  <a:gd name="connsiteX5" fmla="*/ 472736 w 533696"/>
                  <a:gd name="connsiteY5" fmla="*/ 568960 h 629920"/>
                  <a:gd name="connsiteX6" fmla="*/ 533696 w 533696"/>
                  <a:gd name="connsiteY6" fmla="*/ 375920 h 629920"/>
                  <a:gd name="connsiteX7" fmla="*/ 493056 w 533696"/>
                  <a:gd name="connsiteY7" fmla="*/ 274320 h 629920"/>
                  <a:gd name="connsiteX8" fmla="*/ 452416 w 533696"/>
                  <a:gd name="connsiteY8" fmla="*/ 254000 h 629920"/>
                  <a:gd name="connsiteX9" fmla="*/ 401616 w 533696"/>
                  <a:gd name="connsiteY9" fmla="*/ 162560 h 629920"/>
                  <a:gd name="connsiteX10" fmla="*/ 239056 w 533696"/>
                  <a:gd name="connsiteY10" fmla="*/ 10160 h 629920"/>
                  <a:gd name="connsiteX11" fmla="*/ 178096 w 533696"/>
                  <a:gd name="connsiteY11" fmla="*/ 0 h 629920"/>
                  <a:gd name="connsiteX12" fmla="*/ 35856 w 533696"/>
                  <a:gd name="connsiteY12" fmla="*/ 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696" h="629920">
                    <a:moveTo>
                      <a:pt x="35856" y="0"/>
                    </a:moveTo>
                    <a:lnTo>
                      <a:pt x="35856" y="0"/>
                    </a:lnTo>
                    <a:cubicBezTo>
                      <a:pt x="2632" y="199346"/>
                      <a:pt x="-32851" y="295592"/>
                      <a:pt x="56176" y="518160"/>
                    </a:cubicBezTo>
                    <a:cubicBezTo>
                      <a:pt x="80041" y="577823"/>
                      <a:pt x="195589" y="595299"/>
                      <a:pt x="249216" y="609600"/>
                    </a:cubicBezTo>
                    <a:cubicBezTo>
                      <a:pt x="273039" y="615953"/>
                      <a:pt x="296629" y="623147"/>
                      <a:pt x="320336" y="629920"/>
                    </a:cubicBezTo>
                    <a:cubicBezTo>
                      <a:pt x="357286" y="621709"/>
                      <a:pt x="447063" y="613305"/>
                      <a:pt x="472736" y="568960"/>
                    </a:cubicBezTo>
                    <a:cubicBezTo>
                      <a:pt x="497031" y="526996"/>
                      <a:pt x="518612" y="436256"/>
                      <a:pt x="533696" y="375920"/>
                    </a:cubicBezTo>
                    <a:cubicBezTo>
                      <a:pt x="520149" y="342053"/>
                      <a:pt x="513289" y="304669"/>
                      <a:pt x="493056" y="274320"/>
                    </a:cubicBezTo>
                    <a:cubicBezTo>
                      <a:pt x="484655" y="261718"/>
                      <a:pt x="462007" y="265722"/>
                      <a:pt x="452416" y="254000"/>
                    </a:cubicBezTo>
                    <a:cubicBezTo>
                      <a:pt x="430336" y="227014"/>
                      <a:pt x="419890" y="192256"/>
                      <a:pt x="401616" y="162560"/>
                    </a:cubicBezTo>
                    <a:cubicBezTo>
                      <a:pt x="369386" y="110187"/>
                      <a:pt x="272166" y="15678"/>
                      <a:pt x="239056" y="10160"/>
                    </a:cubicBezTo>
                    <a:lnTo>
                      <a:pt x="178096" y="0"/>
                    </a:lnTo>
                    <a:cubicBezTo>
                      <a:pt x="73192" y="11656"/>
                      <a:pt x="59563" y="0"/>
                      <a:pt x="35856" y="0"/>
                    </a:cubicBez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4" name="フリーフォーム: 図形 53">
                <a:extLst>
                  <a:ext uri="{FF2B5EF4-FFF2-40B4-BE49-F238E27FC236}">
                    <a16:creationId xmlns:a16="http://schemas.microsoft.com/office/drawing/2014/main" id="{E1C9C088-D315-CEFE-9EDE-DEA428074459}"/>
                  </a:ext>
                </a:extLst>
              </p:cNvPr>
              <p:cNvSpPr/>
              <p:nvPr/>
            </p:nvSpPr>
            <p:spPr>
              <a:xfrm rot="17998271">
                <a:off x="2171863" y="1730544"/>
                <a:ext cx="533696" cy="629920"/>
              </a:xfrm>
              <a:custGeom>
                <a:avLst/>
                <a:gdLst>
                  <a:gd name="connsiteX0" fmla="*/ 35856 w 533696"/>
                  <a:gd name="connsiteY0" fmla="*/ 0 h 629920"/>
                  <a:gd name="connsiteX1" fmla="*/ 35856 w 533696"/>
                  <a:gd name="connsiteY1" fmla="*/ 0 h 629920"/>
                  <a:gd name="connsiteX2" fmla="*/ 56176 w 533696"/>
                  <a:gd name="connsiteY2" fmla="*/ 518160 h 629920"/>
                  <a:gd name="connsiteX3" fmla="*/ 249216 w 533696"/>
                  <a:gd name="connsiteY3" fmla="*/ 609600 h 629920"/>
                  <a:gd name="connsiteX4" fmla="*/ 320336 w 533696"/>
                  <a:gd name="connsiteY4" fmla="*/ 629920 h 629920"/>
                  <a:gd name="connsiteX5" fmla="*/ 472736 w 533696"/>
                  <a:gd name="connsiteY5" fmla="*/ 568960 h 629920"/>
                  <a:gd name="connsiteX6" fmla="*/ 533696 w 533696"/>
                  <a:gd name="connsiteY6" fmla="*/ 375920 h 629920"/>
                  <a:gd name="connsiteX7" fmla="*/ 493056 w 533696"/>
                  <a:gd name="connsiteY7" fmla="*/ 274320 h 629920"/>
                  <a:gd name="connsiteX8" fmla="*/ 452416 w 533696"/>
                  <a:gd name="connsiteY8" fmla="*/ 254000 h 629920"/>
                  <a:gd name="connsiteX9" fmla="*/ 401616 w 533696"/>
                  <a:gd name="connsiteY9" fmla="*/ 162560 h 629920"/>
                  <a:gd name="connsiteX10" fmla="*/ 239056 w 533696"/>
                  <a:gd name="connsiteY10" fmla="*/ 10160 h 629920"/>
                  <a:gd name="connsiteX11" fmla="*/ 178096 w 533696"/>
                  <a:gd name="connsiteY11" fmla="*/ 0 h 629920"/>
                  <a:gd name="connsiteX12" fmla="*/ 35856 w 533696"/>
                  <a:gd name="connsiteY12" fmla="*/ 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696" h="629920">
                    <a:moveTo>
                      <a:pt x="35856" y="0"/>
                    </a:moveTo>
                    <a:lnTo>
                      <a:pt x="35856" y="0"/>
                    </a:lnTo>
                    <a:cubicBezTo>
                      <a:pt x="2632" y="199346"/>
                      <a:pt x="-32851" y="295592"/>
                      <a:pt x="56176" y="518160"/>
                    </a:cubicBezTo>
                    <a:cubicBezTo>
                      <a:pt x="80041" y="577823"/>
                      <a:pt x="195589" y="595299"/>
                      <a:pt x="249216" y="609600"/>
                    </a:cubicBezTo>
                    <a:cubicBezTo>
                      <a:pt x="273039" y="615953"/>
                      <a:pt x="296629" y="623147"/>
                      <a:pt x="320336" y="629920"/>
                    </a:cubicBezTo>
                    <a:cubicBezTo>
                      <a:pt x="357286" y="621709"/>
                      <a:pt x="447063" y="613305"/>
                      <a:pt x="472736" y="568960"/>
                    </a:cubicBezTo>
                    <a:cubicBezTo>
                      <a:pt x="497031" y="526996"/>
                      <a:pt x="518612" y="436256"/>
                      <a:pt x="533696" y="375920"/>
                    </a:cubicBezTo>
                    <a:cubicBezTo>
                      <a:pt x="520149" y="342053"/>
                      <a:pt x="513289" y="304669"/>
                      <a:pt x="493056" y="274320"/>
                    </a:cubicBezTo>
                    <a:cubicBezTo>
                      <a:pt x="484655" y="261718"/>
                      <a:pt x="462007" y="265722"/>
                      <a:pt x="452416" y="254000"/>
                    </a:cubicBezTo>
                    <a:cubicBezTo>
                      <a:pt x="430336" y="227014"/>
                      <a:pt x="419890" y="192256"/>
                      <a:pt x="401616" y="162560"/>
                    </a:cubicBezTo>
                    <a:cubicBezTo>
                      <a:pt x="369386" y="110187"/>
                      <a:pt x="272166" y="15678"/>
                      <a:pt x="239056" y="10160"/>
                    </a:cubicBezTo>
                    <a:lnTo>
                      <a:pt x="178096" y="0"/>
                    </a:lnTo>
                    <a:cubicBezTo>
                      <a:pt x="73192" y="11656"/>
                      <a:pt x="59563" y="0"/>
                      <a:pt x="35856" y="0"/>
                    </a:cubicBez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5" name="フリーフォーム: 図形 54">
                <a:extLst>
                  <a:ext uri="{FF2B5EF4-FFF2-40B4-BE49-F238E27FC236}">
                    <a16:creationId xmlns:a16="http://schemas.microsoft.com/office/drawing/2014/main" id="{041C6E83-A6F5-2151-433B-09D3F5BBD7CD}"/>
                  </a:ext>
                </a:extLst>
              </p:cNvPr>
              <p:cNvSpPr/>
              <p:nvPr/>
            </p:nvSpPr>
            <p:spPr>
              <a:xfrm rot="17693248">
                <a:off x="625669" y="2074179"/>
                <a:ext cx="334718" cy="557512"/>
              </a:xfrm>
              <a:custGeom>
                <a:avLst/>
                <a:gdLst>
                  <a:gd name="connsiteX0" fmla="*/ 35856 w 533696"/>
                  <a:gd name="connsiteY0" fmla="*/ 0 h 629920"/>
                  <a:gd name="connsiteX1" fmla="*/ 35856 w 533696"/>
                  <a:gd name="connsiteY1" fmla="*/ 0 h 629920"/>
                  <a:gd name="connsiteX2" fmla="*/ 56176 w 533696"/>
                  <a:gd name="connsiteY2" fmla="*/ 518160 h 629920"/>
                  <a:gd name="connsiteX3" fmla="*/ 249216 w 533696"/>
                  <a:gd name="connsiteY3" fmla="*/ 609600 h 629920"/>
                  <a:gd name="connsiteX4" fmla="*/ 320336 w 533696"/>
                  <a:gd name="connsiteY4" fmla="*/ 629920 h 629920"/>
                  <a:gd name="connsiteX5" fmla="*/ 472736 w 533696"/>
                  <a:gd name="connsiteY5" fmla="*/ 568960 h 629920"/>
                  <a:gd name="connsiteX6" fmla="*/ 533696 w 533696"/>
                  <a:gd name="connsiteY6" fmla="*/ 375920 h 629920"/>
                  <a:gd name="connsiteX7" fmla="*/ 493056 w 533696"/>
                  <a:gd name="connsiteY7" fmla="*/ 274320 h 629920"/>
                  <a:gd name="connsiteX8" fmla="*/ 452416 w 533696"/>
                  <a:gd name="connsiteY8" fmla="*/ 254000 h 629920"/>
                  <a:gd name="connsiteX9" fmla="*/ 401616 w 533696"/>
                  <a:gd name="connsiteY9" fmla="*/ 162560 h 629920"/>
                  <a:gd name="connsiteX10" fmla="*/ 239056 w 533696"/>
                  <a:gd name="connsiteY10" fmla="*/ 10160 h 629920"/>
                  <a:gd name="connsiteX11" fmla="*/ 178096 w 533696"/>
                  <a:gd name="connsiteY11" fmla="*/ 0 h 629920"/>
                  <a:gd name="connsiteX12" fmla="*/ 35856 w 533696"/>
                  <a:gd name="connsiteY12" fmla="*/ 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696" h="629920">
                    <a:moveTo>
                      <a:pt x="35856" y="0"/>
                    </a:moveTo>
                    <a:lnTo>
                      <a:pt x="35856" y="0"/>
                    </a:lnTo>
                    <a:cubicBezTo>
                      <a:pt x="2632" y="199346"/>
                      <a:pt x="-32851" y="295592"/>
                      <a:pt x="56176" y="518160"/>
                    </a:cubicBezTo>
                    <a:cubicBezTo>
                      <a:pt x="80041" y="577823"/>
                      <a:pt x="195589" y="595299"/>
                      <a:pt x="249216" y="609600"/>
                    </a:cubicBezTo>
                    <a:cubicBezTo>
                      <a:pt x="273039" y="615953"/>
                      <a:pt x="296629" y="623147"/>
                      <a:pt x="320336" y="629920"/>
                    </a:cubicBezTo>
                    <a:cubicBezTo>
                      <a:pt x="357286" y="621709"/>
                      <a:pt x="447063" y="613305"/>
                      <a:pt x="472736" y="568960"/>
                    </a:cubicBezTo>
                    <a:cubicBezTo>
                      <a:pt x="497031" y="526996"/>
                      <a:pt x="518612" y="436256"/>
                      <a:pt x="533696" y="375920"/>
                    </a:cubicBezTo>
                    <a:cubicBezTo>
                      <a:pt x="520149" y="342053"/>
                      <a:pt x="513289" y="304669"/>
                      <a:pt x="493056" y="274320"/>
                    </a:cubicBezTo>
                    <a:cubicBezTo>
                      <a:pt x="484655" y="261718"/>
                      <a:pt x="462007" y="265722"/>
                      <a:pt x="452416" y="254000"/>
                    </a:cubicBezTo>
                    <a:cubicBezTo>
                      <a:pt x="430336" y="227014"/>
                      <a:pt x="419890" y="192256"/>
                      <a:pt x="401616" y="162560"/>
                    </a:cubicBezTo>
                    <a:cubicBezTo>
                      <a:pt x="369386" y="110187"/>
                      <a:pt x="272166" y="15678"/>
                      <a:pt x="239056" y="10160"/>
                    </a:cubicBezTo>
                    <a:lnTo>
                      <a:pt x="178096" y="0"/>
                    </a:lnTo>
                    <a:cubicBezTo>
                      <a:pt x="73192" y="11656"/>
                      <a:pt x="59563" y="0"/>
                      <a:pt x="35856" y="0"/>
                    </a:cubicBezTo>
                    <a:close/>
                  </a:path>
                </a:pathLst>
              </a:cu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57" name="雲 56">
                <a:extLst>
                  <a:ext uri="{FF2B5EF4-FFF2-40B4-BE49-F238E27FC236}">
                    <a16:creationId xmlns:a16="http://schemas.microsoft.com/office/drawing/2014/main" id="{C55677A2-C4A0-866D-5825-79538B2E7816}"/>
                  </a:ext>
                </a:extLst>
              </p:cNvPr>
              <p:cNvSpPr/>
              <p:nvPr/>
            </p:nvSpPr>
            <p:spPr>
              <a:xfrm rot="15291024">
                <a:off x="2652641" y="708248"/>
                <a:ext cx="1187424" cy="1240399"/>
              </a:xfrm>
              <a:prstGeom prst="cloud">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60" name="フリーフォーム: 図形 59">
              <a:extLst>
                <a:ext uri="{FF2B5EF4-FFF2-40B4-BE49-F238E27FC236}">
                  <a16:creationId xmlns:a16="http://schemas.microsoft.com/office/drawing/2014/main" id="{2733354F-6771-DED9-9BE3-2DBA8E55E730}"/>
                </a:ext>
              </a:extLst>
            </p:cNvPr>
            <p:cNvSpPr/>
            <p:nvPr/>
          </p:nvSpPr>
          <p:spPr>
            <a:xfrm rot="16633995">
              <a:off x="1628588" y="1942610"/>
              <a:ext cx="220594" cy="371502"/>
            </a:xfrm>
            <a:custGeom>
              <a:avLst/>
              <a:gdLst>
                <a:gd name="connsiteX0" fmla="*/ 35856 w 533696"/>
                <a:gd name="connsiteY0" fmla="*/ 0 h 629920"/>
                <a:gd name="connsiteX1" fmla="*/ 35856 w 533696"/>
                <a:gd name="connsiteY1" fmla="*/ 0 h 629920"/>
                <a:gd name="connsiteX2" fmla="*/ 56176 w 533696"/>
                <a:gd name="connsiteY2" fmla="*/ 518160 h 629920"/>
                <a:gd name="connsiteX3" fmla="*/ 249216 w 533696"/>
                <a:gd name="connsiteY3" fmla="*/ 609600 h 629920"/>
                <a:gd name="connsiteX4" fmla="*/ 320336 w 533696"/>
                <a:gd name="connsiteY4" fmla="*/ 629920 h 629920"/>
                <a:gd name="connsiteX5" fmla="*/ 472736 w 533696"/>
                <a:gd name="connsiteY5" fmla="*/ 568960 h 629920"/>
                <a:gd name="connsiteX6" fmla="*/ 533696 w 533696"/>
                <a:gd name="connsiteY6" fmla="*/ 375920 h 629920"/>
                <a:gd name="connsiteX7" fmla="*/ 493056 w 533696"/>
                <a:gd name="connsiteY7" fmla="*/ 274320 h 629920"/>
                <a:gd name="connsiteX8" fmla="*/ 452416 w 533696"/>
                <a:gd name="connsiteY8" fmla="*/ 254000 h 629920"/>
                <a:gd name="connsiteX9" fmla="*/ 401616 w 533696"/>
                <a:gd name="connsiteY9" fmla="*/ 162560 h 629920"/>
                <a:gd name="connsiteX10" fmla="*/ 239056 w 533696"/>
                <a:gd name="connsiteY10" fmla="*/ 10160 h 629920"/>
                <a:gd name="connsiteX11" fmla="*/ 178096 w 533696"/>
                <a:gd name="connsiteY11" fmla="*/ 0 h 629920"/>
                <a:gd name="connsiteX12" fmla="*/ 35856 w 533696"/>
                <a:gd name="connsiteY12" fmla="*/ 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696" h="629920">
                  <a:moveTo>
                    <a:pt x="35856" y="0"/>
                  </a:moveTo>
                  <a:lnTo>
                    <a:pt x="35856" y="0"/>
                  </a:lnTo>
                  <a:cubicBezTo>
                    <a:pt x="2632" y="199346"/>
                    <a:pt x="-32851" y="295592"/>
                    <a:pt x="56176" y="518160"/>
                  </a:cubicBezTo>
                  <a:cubicBezTo>
                    <a:pt x="80041" y="577823"/>
                    <a:pt x="195589" y="595299"/>
                    <a:pt x="249216" y="609600"/>
                  </a:cubicBezTo>
                  <a:cubicBezTo>
                    <a:pt x="273039" y="615953"/>
                    <a:pt x="296629" y="623147"/>
                    <a:pt x="320336" y="629920"/>
                  </a:cubicBezTo>
                  <a:cubicBezTo>
                    <a:pt x="357286" y="621709"/>
                    <a:pt x="447063" y="613305"/>
                    <a:pt x="472736" y="568960"/>
                  </a:cubicBezTo>
                  <a:cubicBezTo>
                    <a:pt x="497031" y="526996"/>
                    <a:pt x="518612" y="436256"/>
                    <a:pt x="533696" y="375920"/>
                  </a:cubicBezTo>
                  <a:cubicBezTo>
                    <a:pt x="520149" y="342053"/>
                    <a:pt x="513289" y="304669"/>
                    <a:pt x="493056" y="274320"/>
                  </a:cubicBezTo>
                  <a:cubicBezTo>
                    <a:pt x="484655" y="261718"/>
                    <a:pt x="462007" y="265722"/>
                    <a:pt x="452416" y="254000"/>
                  </a:cubicBezTo>
                  <a:cubicBezTo>
                    <a:pt x="430336" y="227014"/>
                    <a:pt x="419890" y="192256"/>
                    <a:pt x="401616" y="162560"/>
                  </a:cubicBezTo>
                  <a:cubicBezTo>
                    <a:pt x="369386" y="110187"/>
                    <a:pt x="272166" y="15678"/>
                    <a:pt x="239056" y="10160"/>
                  </a:cubicBezTo>
                  <a:lnTo>
                    <a:pt x="178096" y="0"/>
                  </a:lnTo>
                  <a:cubicBezTo>
                    <a:pt x="73192" y="11656"/>
                    <a:pt x="59563" y="0"/>
                    <a:pt x="35856" y="0"/>
                  </a:cubicBezTo>
                  <a:close/>
                </a:path>
              </a:pathLst>
            </a:cu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63" name="雲 62">
              <a:extLst>
                <a:ext uri="{FF2B5EF4-FFF2-40B4-BE49-F238E27FC236}">
                  <a16:creationId xmlns:a16="http://schemas.microsoft.com/office/drawing/2014/main" id="{7A06A1B8-B685-99B8-9835-F2182E6CDE84}"/>
                </a:ext>
              </a:extLst>
            </p:cNvPr>
            <p:cNvSpPr/>
            <p:nvPr/>
          </p:nvSpPr>
          <p:spPr>
            <a:xfrm rot="222443">
              <a:off x="1335415" y="2162328"/>
              <a:ext cx="404109" cy="378471"/>
            </a:xfrm>
            <a:prstGeom prst="cloud">
              <a:avLst/>
            </a:prstGeom>
            <a:gradFill>
              <a:gsLst>
                <a:gs pos="28000">
                  <a:schemeClr val="bg1"/>
                </a:gs>
                <a:gs pos="100000">
                  <a:schemeClr val="accent1">
                    <a:lumMod val="30000"/>
                    <a:lumOff val="7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64" name="フリーフォーム: 図形 63">
              <a:extLst>
                <a:ext uri="{FF2B5EF4-FFF2-40B4-BE49-F238E27FC236}">
                  <a16:creationId xmlns:a16="http://schemas.microsoft.com/office/drawing/2014/main" id="{8CBC9788-E296-D55D-999C-8E11076BC272}"/>
                </a:ext>
              </a:extLst>
            </p:cNvPr>
            <p:cNvSpPr/>
            <p:nvPr/>
          </p:nvSpPr>
          <p:spPr>
            <a:xfrm rot="15766671">
              <a:off x="1015505" y="2086184"/>
              <a:ext cx="220594" cy="371502"/>
            </a:xfrm>
            <a:custGeom>
              <a:avLst/>
              <a:gdLst>
                <a:gd name="connsiteX0" fmla="*/ 35856 w 533696"/>
                <a:gd name="connsiteY0" fmla="*/ 0 h 629920"/>
                <a:gd name="connsiteX1" fmla="*/ 35856 w 533696"/>
                <a:gd name="connsiteY1" fmla="*/ 0 h 629920"/>
                <a:gd name="connsiteX2" fmla="*/ 56176 w 533696"/>
                <a:gd name="connsiteY2" fmla="*/ 518160 h 629920"/>
                <a:gd name="connsiteX3" fmla="*/ 249216 w 533696"/>
                <a:gd name="connsiteY3" fmla="*/ 609600 h 629920"/>
                <a:gd name="connsiteX4" fmla="*/ 320336 w 533696"/>
                <a:gd name="connsiteY4" fmla="*/ 629920 h 629920"/>
                <a:gd name="connsiteX5" fmla="*/ 472736 w 533696"/>
                <a:gd name="connsiteY5" fmla="*/ 568960 h 629920"/>
                <a:gd name="connsiteX6" fmla="*/ 533696 w 533696"/>
                <a:gd name="connsiteY6" fmla="*/ 375920 h 629920"/>
                <a:gd name="connsiteX7" fmla="*/ 493056 w 533696"/>
                <a:gd name="connsiteY7" fmla="*/ 274320 h 629920"/>
                <a:gd name="connsiteX8" fmla="*/ 452416 w 533696"/>
                <a:gd name="connsiteY8" fmla="*/ 254000 h 629920"/>
                <a:gd name="connsiteX9" fmla="*/ 401616 w 533696"/>
                <a:gd name="connsiteY9" fmla="*/ 162560 h 629920"/>
                <a:gd name="connsiteX10" fmla="*/ 239056 w 533696"/>
                <a:gd name="connsiteY10" fmla="*/ 10160 h 629920"/>
                <a:gd name="connsiteX11" fmla="*/ 178096 w 533696"/>
                <a:gd name="connsiteY11" fmla="*/ 0 h 629920"/>
                <a:gd name="connsiteX12" fmla="*/ 35856 w 533696"/>
                <a:gd name="connsiteY12" fmla="*/ 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696" h="629920">
                  <a:moveTo>
                    <a:pt x="35856" y="0"/>
                  </a:moveTo>
                  <a:lnTo>
                    <a:pt x="35856" y="0"/>
                  </a:lnTo>
                  <a:cubicBezTo>
                    <a:pt x="2632" y="199346"/>
                    <a:pt x="-32851" y="295592"/>
                    <a:pt x="56176" y="518160"/>
                  </a:cubicBezTo>
                  <a:cubicBezTo>
                    <a:pt x="80041" y="577823"/>
                    <a:pt x="195589" y="595299"/>
                    <a:pt x="249216" y="609600"/>
                  </a:cubicBezTo>
                  <a:cubicBezTo>
                    <a:pt x="273039" y="615953"/>
                    <a:pt x="296629" y="623147"/>
                    <a:pt x="320336" y="629920"/>
                  </a:cubicBezTo>
                  <a:cubicBezTo>
                    <a:pt x="357286" y="621709"/>
                    <a:pt x="447063" y="613305"/>
                    <a:pt x="472736" y="568960"/>
                  </a:cubicBezTo>
                  <a:cubicBezTo>
                    <a:pt x="497031" y="526996"/>
                    <a:pt x="518612" y="436256"/>
                    <a:pt x="533696" y="375920"/>
                  </a:cubicBezTo>
                  <a:cubicBezTo>
                    <a:pt x="520149" y="342053"/>
                    <a:pt x="513289" y="304669"/>
                    <a:pt x="493056" y="274320"/>
                  </a:cubicBezTo>
                  <a:cubicBezTo>
                    <a:pt x="484655" y="261718"/>
                    <a:pt x="462007" y="265722"/>
                    <a:pt x="452416" y="254000"/>
                  </a:cubicBezTo>
                  <a:cubicBezTo>
                    <a:pt x="430336" y="227014"/>
                    <a:pt x="419890" y="192256"/>
                    <a:pt x="401616" y="162560"/>
                  </a:cubicBezTo>
                  <a:cubicBezTo>
                    <a:pt x="369386" y="110187"/>
                    <a:pt x="272166" y="15678"/>
                    <a:pt x="239056" y="10160"/>
                  </a:cubicBezTo>
                  <a:lnTo>
                    <a:pt x="178096" y="0"/>
                  </a:lnTo>
                  <a:cubicBezTo>
                    <a:pt x="73192" y="11656"/>
                    <a:pt x="59563" y="0"/>
                    <a:pt x="35856" y="0"/>
                  </a:cubicBez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65" name="フリーフォーム: 図形 64">
              <a:extLst>
                <a:ext uri="{FF2B5EF4-FFF2-40B4-BE49-F238E27FC236}">
                  <a16:creationId xmlns:a16="http://schemas.microsoft.com/office/drawing/2014/main" id="{26E1A1E5-B9F3-5118-B1E4-F68DFA8333D4}"/>
                </a:ext>
              </a:extLst>
            </p:cNvPr>
            <p:cNvSpPr/>
            <p:nvPr/>
          </p:nvSpPr>
          <p:spPr>
            <a:xfrm rot="15766671">
              <a:off x="775186" y="2237353"/>
              <a:ext cx="220594" cy="315410"/>
            </a:xfrm>
            <a:custGeom>
              <a:avLst/>
              <a:gdLst>
                <a:gd name="connsiteX0" fmla="*/ 35856 w 533696"/>
                <a:gd name="connsiteY0" fmla="*/ 0 h 629920"/>
                <a:gd name="connsiteX1" fmla="*/ 35856 w 533696"/>
                <a:gd name="connsiteY1" fmla="*/ 0 h 629920"/>
                <a:gd name="connsiteX2" fmla="*/ 56176 w 533696"/>
                <a:gd name="connsiteY2" fmla="*/ 518160 h 629920"/>
                <a:gd name="connsiteX3" fmla="*/ 249216 w 533696"/>
                <a:gd name="connsiteY3" fmla="*/ 609600 h 629920"/>
                <a:gd name="connsiteX4" fmla="*/ 320336 w 533696"/>
                <a:gd name="connsiteY4" fmla="*/ 629920 h 629920"/>
                <a:gd name="connsiteX5" fmla="*/ 472736 w 533696"/>
                <a:gd name="connsiteY5" fmla="*/ 568960 h 629920"/>
                <a:gd name="connsiteX6" fmla="*/ 533696 w 533696"/>
                <a:gd name="connsiteY6" fmla="*/ 375920 h 629920"/>
                <a:gd name="connsiteX7" fmla="*/ 493056 w 533696"/>
                <a:gd name="connsiteY7" fmla="*/ 274320 h 629920"/>
                <a:gd name="connsiteX8" fmla="*/ 452416 w 533696"/>
                <a:gd name="connsiteY8" fmla="*/ 254000 h 629920"/>
                <a:gd name="connsiteX9" fmla="*/ 401616 w 533696"/>
                <a:gd name="connsiteY9" fmla="*/ 162560 h 629920"/>
                <a:gd name="connsiteX10" fmla="*/ 239056 w 533696"/>
                <a:gd name="connsiteY10" fmla="*/ 10160 h 629920"/>
                <a:gd name="connsiteX11" fmla="*/ 178096 w 533696"/>
                <a:gd name="connsiteY11" fmla="*/ 0 h 629920"/>
                <a:gd name="connsiteX12" fmla="*/ 35856 w 533696"/>
                <a:gd name="connsiteY12" fmla="*/ 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696" h="629920">
                  <a:moveTo>
                    <a:pt x="35856" y="0"/>
                  </a:moveTo>
                  <a:lnTo>
                    <a:pt x="35856" y="0"/>
                  </a:lnTo>
                  <a:cubicBezTo>
                    <a:pt x="2632" y="199346"/>
                    <a:pt x="-32851" y="295592"/>
                    <a:pt x="56176" y="518160"/>
                  </a:cubicBezTo>
                  <a:cubicBezTo>
                    <a:pt x="80041" y="577823"/>
                    <a:pt x="195589" y="595299"/>
                    <a:pt x="249216" y="609600"/>
                  </a:cubicBezTo>
                  <a:cubicBezTo>
                    <a:pt x="273039" y="615953"/>
                    <a:pt x="296629" y="623147"/>
                    <a:pt x="320336" y="629920"/>
                  </a:cubicBezTo>
                  <a:cubicBezTo>
                    <a:pt x="357286" y="621709"/>
                    <a:pt x="447063" y="613305"/>
                    <a:pt x="472736" y="568960"/>
                  </a:cubicBezTo>
                  <a:cubicBezTo>
                    <a:pt x="497031" y="526996"/>
                    <a:pt x="518612" y="436256"/>
                    <a:pt x="533696" y="375920"/>
                  </a:cubicBezTo>
                  <a:cubicBezTo>
                    <a:pt x="520149" y="342053"/>
                    <a:pt x="513289" y="304669"/>
                    <a:pt x="493056" y="274320"/>
                  </a:cubicBezTo>
                  <a:cubicBezTo>
                    <a:pt x="484655" y="261718"/>
                    <a:pt x="462007" y="265722"/>
                    <a:pt x="452416" y="254000"/>
                  </a:cubicBezTo>
                  <a:cubicBezTo>
                    <a:pt x="430336" y="227014"/>
                    <a:pt x="419890" y="192256"/>
                    <a:pt x="401616" y="162560"/>
                  </a:cubicBezTo>
                  <a:cubicBezTo>
                    <a:pt x="369386" y="110187"/>
                    <a:pt x="272166" y="15678"/>
                    <a:pt x="239056" y="10160"/>
                  </a:cubicBezTo>
                  <a:lnTo>
                    <a:pt x="178096" y="0"/>
                  </a:lnTo>
                  <a:cubicBezTo>
                    <a:pt x="73192" y="11656"/>
                    <a:pt x="59563" y="0"/>
                    <a:pt x="35856" y="0"/>
                  </a:cubicBez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66" name="フリーフォーム: 図形 65">
              <a:extLst>
                <a:ext uri="{FF2B5EF4-FFF2-40B4-BE49-F238E27FC236}">
                  <a16:creationId xmlns:a16="http://schemas.microsoft.com/office/drawing/2014/main" id="{04B01F0E-A447-0B1B-AD11-3F2FAD524974}"/>
                </a:ext>
              </a:extLst>
            </p:cNvPr>
            <p:cNvSpPr/>
            <p:nvPr/>
          </p:nvSpPr>
          <p:spPr>
            <a:xfrm rot="18597543">
              <a:off x="939971" y="2573088"/>
              <a:ext cx="220594" cy="315410"/>
            </a:xfrm>
            <a:custGeom>
              <a:avLst/>
              <a:gdLst>
                <a:gd name="connsiteX0" fmla="*/ 35856 w 533696"/>
                <a:gd name="connsiteY0" fmla="*/ 0 h 629920"/>
                <a:gd name="connsiteX1" fmla="*/ 35856 w 533696"/>
                <a:gd name="connsiteY1" fmla="*/ 0 h 629920"/>
                <a:gd name="connsiteX2" fmla="*/ 56176 w 533696"/>
                <a:gd name="connsiteY2" fmla="*/ 518160 h 629920"/>
                <a:gd name="connsiteX3" fmla="*/ 249216 w 533696"/>
                <a:gd name="connsiteY3" fmla="*/ 609600 h 629920"/>
                <a:gd name="connsiteX4" fmla="*/ 320336 w 533696"/>
                <a:gd name="connsiteY4" fmla="*/ 629920 h 629920"/>
                <a:gd name="connsiteX5" fmla="*/ 472736 w 533696"/>
                <a:gd name="connsiteY5" fmla="*/ 568960 h 629920"/>
                <a:gd name="connsiteX6" fmla="*/ 533696 w 533696"/>
                <a:gd name="connsiteY6" fmla="*/ 375920 h 629920"/>
                <a:gd name="connsiteX7" fmla="*/ 493056 w 533696"/>
                <a:gd name="connsiteY7" fmla="*/ 274320 h 629920"/>
                <a:gd name="connsiteX8" fmla="*/ 452416 w 533696"/>
                <a:gd name="connsiteY8" fmla="*/ 254000 h 629920"/>
                <a:gd name="connsiteX9" fmla="*/ 401616 w 533696"/>
                <a:gd name="connsiteY9" fmla="*/ 162560 h 629920"/>
                <a:gd name="connsiteX10" fmla="*/ 239056 w 533696"/>
                <a:gd name="connsiteY10" fmla="*/ 10160 h 629920"/>
                <a:gd name="connsiteX11" fmla="*/ 178096 w 533696"/>
                <a:gd name="connsiteY11" fmla="*/ 0 h 629920"/>
                <a:gd name="connsiteX12" fmla="*/ 35856 w 533696"/>
                <a:gd name="connsiteY12" fmla="*/ 0 h 62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696" h="629920">
                  <a:moveTo>
                    <a:pt x="35856" y="0"/>
                  </a:moveTo>
                  <a:lnTo>
                    <a:pt x="35856" y="0"/>
                  </a:lnTo>
                  <a:cubicBezTo>
                    <a:pt x="2632" y="199346"/>
                    <a:pt x="-32851" y="295592"/>
                    <a:pt x="56176" y="518160"/>
                  </a:cubicBezTo>
                  <a:cubicBezTo>
                    <a:pt x="80041" y="577823"/>
                    <a:pt x="195589" y="595299"/>
                    <a:pt x="249216" y="609600"/>
                  </a:cubicBezTo>
                  <a:cubicBezTo>
                    <a:pt x="273039" y="615953"/>
                    <a:pt x="296629" y="623147"/>
                    <a:pt x="320336" y="629920"/>
                  </a:cubicBezTo>
                  <a:cubicBezTo>
                    <a:pt x="357286" y="621709"/>
                    <a:pt x="447063" y="613305"/>
                    <a:pt x="472736" y="568960"/>
                  </a:cubicBezTo>
                  <a:cubicBezTo>
                    <a:pt x="497031" y="526996"/>
                    <a:pt x="518612" y="436256"/>
                    <a:pt x="533696" y="375920"/>
                  </a:cubicBezTo>
                  <a:cubicBezTo>
                    <a:pt x="520149" y="342053"/>
                    <a:pt x="513289" y="304669"/>
                    <a:pt x="493056" y="274320"/>
                  </a:cubicBezTo>
                  <a:cubicBezTo>
                    <a:pt x="484655" y="261718"/>
                    <a:pt x="462007" y="265722"/>
                    <a:pt x="452416" y="254000"/>
                  </a:cubicBezTo>
                  <a:cubicBezTo>
                    <a:pt x="430336" y="227014"/>
                    <a:pt x="419890" y="192256"/>
                    <a:pt x="401616" y="162560"/>
                  </a:cubicBezTo>
                  <a:cubicBezTo>
                    <a:pt x="369386" y="110187"/>
                    <a:pt x="272166" y="15678"/>
                    <a:pt x="239056" y="10160"/>
                  </a:cubicBezTo>
                  <a:lnTo>
                    <a:pt x="178096" y="0"/>
                  </a:lnTo>
                  <a:cubicBezTo>
                    <a:pt x="73192" y="11656"/>
                    <a:pt x="59563" y="0"/>
                    <a:pt x="35856" y="0"/>
                  </a:cubicBez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62" name="雲 61">
              <a:extLst>
                <a:ext uri="{FF2B5EF4-FFF2-40B4-BE49-F238E27FC236}">
                  <a16:creationId xmlns:a16="http://schemas.microsoft.com/office/drawing/2014/main" id="{CC0FC53A-3AC6-3098-2960-F57586F40132}"/>
                </a:ext>
              </a:extLst>
            </p:cNvPr>
            <p:cNvSpPr/>
            <p:nvPr/>
          </p:nvSpPr>
          <p:spPr>
            <a:xfrm rot="2296133">
              <a:off x="1084339" y="1800496"/>
              <a:ext cx="465526" cy="477168"/>
            </a:xfrm>
            <a:prstGeom prst="cloud">
              <a:avLst/>
            </a:prstGeom>
            <a:gradFill flip="none" rotWithShape="1">
              <a:gsLst>
                <a:gs pos="28000">
                  <a:schemeClr val="bg1">
                    <a:alpha val="73000"/>
                  </a:schemeClr>
                </a:gs>
                <a:gs pos="100000">
                  <a:schemeClr val="accent1">
                    <a:lumMod val="30000"/>
                    <a:lumOff val="70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pic>
        <p:nvPicPr>
          <p:cNvPr id="27" name="図 26" descr="光, ウィンドウ が含まれている画像&#10;&#10;自動的に生成された説明">
            <a:extLst>
              <a:ext uri="{FF2B5EF4-FFF2-40B4-BE49-F238E27FC236}">
                <a16:creationId xmlns:a16="http://schemas.microsoft.com/office/drawing/2014/main" id="{54EC63F2-59E5-FBB3-5AD9-BDAD2D8064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7814" y="5349225"/>
            <a:ext cx="1968198" cy="1633112"/>
          </a:xfrm>
          <a:prstGeom prst="rect">
            <a:avLst/>
          </a:prstGeom>
        </p:spPr>
      </p:pic>
      <p:grpSp>
        <p:nvGrpSpPr>
          <p:cNvPr id="31" name="グループ化 30">
            <a:extLst>
              <a:ext uri="{FF2B5EF4-FFF2-40B4-BE49-F238E27FC236}">
                <a16:creationId xmlns:a16="http://schemas.microsoft.com/office/drawing/2014/main" id="{1A79117D-1A9E-B187-1D52-A9A3EB483200}"/>
              </a:ext>
            </a:extLst>
          </p:cNvPr>
          <p:cNvGrpSpPr/>
          <p:nvPr/>
        </p:nvGrpSpPr>
        <p:grpSpPr>
          <a:xfrm>
            <a:off x="357075" y="5012385"/>
            <a:ext cx="2747631" cy="1642309"/>
            <a:chOff x="163415" y="3668284"/>
            <a:chExt cx="2747631" cy="1642309"/>
          </a:xfrm>
        </p:grpSpPr>
        <p:sp>
          <p:nvSpPr>
            <p:cNvPr id="68" name="テキスト ボックス 67">
              <a:extLst>
                <a:ext uri="{FF2B5EF4-FFF2-40B4-BE49-F238E27FC236}">
                  <a16:creationId xmlns:a16="http://schemas.microsoft.com/office/drawing/2014/main" id="{9F5DEEA5-2119-13E9-621A-05DF7C2E9C08}"/>
                </a:ext>
              </a:extLst>
            </p:cNvPr>
            <p:cNvSpPr txBox="1"/>
            <p:nvPr/>
          </p:nvSpPr>
          <p:spPr>
            <a:xfrm>
              <a:off x="163415" y="3668284"/>
              <a:ext cx="2747631" cy="1642309"/>
            </a:xfrm>
            <a:prstGeom prst="rect">
              <a:avLst/>
            </a:prstGeom>
            <a:noFill/>
          </p:spPr>
          <p:txBody>
            <a:bodyPr wrap="square" rtlCol="0">
              <a:spAutoFit/>
            </a:bodyPr>
            <a:lstStyle/>
            <a:p>
              <a:pPr>
                <a:lnSpc>
                  <a:spcPct val="130000"/>
                </a:lnSpc>
              </a:pPr>
              <a:r>
                <a:rPr kumimoji="1" lang="ja-JP" altLang="en-US" sz="1600" dirty="0">
                  <a:latin typeface="BIZ UDPゴシック" panose="020B0400000000000000" pitchFamily="50" charset="-128"/>
                  <a:ea typeface="BIZ UDPゴシック" panose="020B0400000000000000" pitchFamily="50" charset="-128"/>
                </a:rPr>
                <a:t>温泉、</a:t>
              </a:r>
              <a:endParaRPr kumimoji="1" lang="en-US" altLang="ja-JP" sz="16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latin typeface="BIZ UDPゴシック" panose="020B0400000000000000" pitchFamily="50" charset="-128"/>
                  <a:ea typeface="BIZ UDPゴシック" panose="020B0400000000000000" pitchFamily="50" charset="-128"/>
                </a:rPr>
                <a:t>　広そうだな～</a:t>
              </a:r>
              <a:endParaRPr kumimoji="1" lang="en-US" altLang="ja-JP" sz="16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latin typeface="BIZ UDPゴシック" panose="020B0400000000000000" pitchFamily="50" charset="-128"/>
                  <a:ea typeface="BIZ UDPゴシック" panose="020B0400000000000000" pitchFamily="50" charset="-128"/>
                </a:rPr>
                <a:t>部屋からの景色は</a:t>
              </a:r>
              <a:endParaRPr kumimoji="1" lang="en-US" altLang="ja-JP" sz="16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latin typeface="BIZ UDPゴシック" panose="020B0400000000000000" pitchFamily="50" charset="-128"/>
                  <a:ea typeface="BIZ UDPゴシック" panose="020B0400000000000000" pitchFamily="50" charset="-128"/>
                </a:rPr>
                <a:t>話を聞く分には</a:t>
              </a:r>
              <a:endParaRPr kumimoji="1" lang="en-US" altLang="ja-JP" sz="16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latin typeface="BIZ UDPゴシック" panose="020B0400000000000000" pitchFamily="50" charset="-128"/>
                  <a:ea typeface="BIZ UDPゴシック" panose="020B0400000000000000" pitchFamily="50" charset="-128"/>
                </a:rPr>
                <a:t>　夜景がキレイらしいけど・・・</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68337701-20F6-5115-FC20-7584D40ED794}"/>
                </a:ext>
              </a:extLst>
            </p:cNvPr>
            <p:cNvSpPr txBox="1"/>
            <p:nvPr/>
          </p:nvSpPr>
          <p:spPr>
            <a:xfrm>
              <a:off x="552596" y="3827662"/>
              <a:ext cx="650418" cy="328231"/>
            </a:xfrm>
            <a:prstGeom prst="rect">
              <a:avLst/>
            </a:prstGeom>
            <a:noFill/>
          </p:spPr>
          <p:txBody>
            <a:bodyPr wrap="square" rtlCol="0">
              <a:spAutoFit/>
            </a:bodyPr>
            <a:lstStyle/>
            <a:p>
              <a:pPr>
                <a:lnSpc>
                  <a:spcPct val="130000"/>
                </a:lnSpc>
              </a:pPr>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7519F382-95CA-E711-6289-D0DBC00019E5}"/>
                </a:ext>
              </a:extLst>
            </p:cNvPr>
            <p:cNvSpPr txBox="1"/>
            <p:nvPr/>
          </p:nvSpPr>
          <p:spPr>
            <a:xfrm>
              <a:off x="1494170" y="4821680"/>
              <a:ext cx="650418" cy="328231"/>
            </a:xfrm>
            <a:prstGeom prst="rect">
              <a:avLst/>
            </a:prstGeom>
            <a:noFill/>
          </p:spPr>
          <p:txBody>
            <a:bodyPr wrap="square" rtlCol="0">
              <a:spAutoFit/>
            </a:bodyPr>
            <a:lstStyle/>
            <a:p>
              <a:pPr>
                <a:lnSpc>
                  <a:spcPct val="130000"/>
                </a:lnSpc>
              </a:pPr>
              <a:r>
                <a:rPr kumimoji="1" lang="ja-JP" altLang="en-US" sz="1400" dirty="0">
                  <a:latin typeface="BIZ UDPゴシック" panose="020B0400000000000000" pitchFamily="50" charset="-128"/>
                  <a:ea typeface="BIZ UDPゴシック" panose="020B0400000000000000" pitchFamily="50" charset="-128"/>
                </a:rPr>
                <a:t>・ ・ ・</a:t>
              </a:r>
              <a:endParaRPr kumimoji="1" lang="en-US" altLang="ja-JP" sz="1400" dirty="0">
                <a:latin typeface="BIZ UDPゴシック" panose="020B0400000000000000" pitchFamily="50" charset="-128"/>
                <a:ea typeface="BIZ UDPゴシック" panose="020B0400000000000000" pitchFamily="50" charset="-128"/>
              </a:endParaRPr>
            </a:p>
          </p:txBody>
        </p:sp>
      </p:grpSp>
      <p:sp>
        <p:nvSpPr>
          <p:cNvPr id="38" name="小波 37">
            <a:extLst>
              <a:ext uri="{FF2B5EF4-FFF2-40B4-BE49-F238E27FC236}">
                <a16:creationId xmlns:a16="http://schemas.microsoft.com/office/drawing/2014/main" id="{6AB554EC-4DA7-AA88-E7A0-FEFEA9FF0A9A}"/>
              </a:ext>
            </a:extLst>
          </p:cNvPr>
          <p:cNvSpPr/>
          <p:nvPr/>
        </p:nvSpPr>
        <p:spPr>
          <a:xfrm rot="1422190">
            <a:off x="856211" y="2853397"/>
            <a:ext cx="1339287" cy="329970"/>
          </a:xfrm>
          <a:prstGeom prst="doubleWave">
            <a:avLst/>
          </a:prstGeom>
          <a:solidFill>
            <a:srgbClr val="D3F5F6"/>
          </a:solid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A99C0007-F9D0-59FE-9EE4-01BED5113B96}"/>
              </a:ext>
            </a:extLst>
          </p:cNvPr>
          <p:cNvSpPr txBox="1"/>
          <p:nvPr/>
        </p:nvSpPr>
        <p:spPr>
          <a:xfrm>
            <a:off x="935347" y="1128004"/>
            <a:ext cx="2306472" cy="587441"/>
          </a:xfrm>
          <a:prstGeom prst="rect">
            <a:avLst/>
          </a:prstGeom>
          <a:solidFill>
            <a:schemeClr val="bg1"/>
          </a:solidFill>
          <a:ln w="76200" cmpd="thinThick">
            <a:solidFill>
              <a:schemeClr val="accent3">
                <a:lumMod val="60000"/>
                <a:lumOff val="40000"/>
              </a:schemeClr>
            </a:solidFill>
          </a:ln>
        </p:spPr>
        <p:txBody>
          <a:bodyPr wrap="square" lIns="72000" tIns="108000" rIns="72000" bIns="108000" rtlCol="0">
            <a:spAutoFit/>
          </a:bodyPr>
          <a:lstStyle/>
          <a:p>
            <a:pPr algn="ctr"/>
            <a:r>
              <a:rPr kumimoji="1" lang="ja-JP" altLang="en-US" sz="2400" dirty="0">
                <a:latin typeface="BIZ UDPゴシック" panose="020B0400000000000000" pitchFamily="50" charset="-128"/>
                <a:ea typeface="BIZ UDPゴシック" panose="020B0400000000000000" pitchFamily="50" charset="-128"/>
              </a:rPr>
              <a:t>予測して選択</a:t>
            </a:r>
          </a:p>
        </p:txBody>
      </p:sp>
      <p:sp>
        <p:nvSpPr>
          <p:cNvPr id="75" name="テキスト ボックス 74">
            <a:extLst>
              <a:ext uri="{FF2B5EF4-FFF2-40B4-BE49-F238E27FC236}">
                <a16:creationId xmlns:a16="http://schemas.microsoft.com/office/drawing/2014/main" id="{EAF9EDF5-C0ED-7CCE-DCDA-DEA5846D47A6}"/>
              </a:ext>
            </a:extLst>
          </p:cNvPr>
          <p:cNvSpPr txBox="1"/>
          <p:nvPr/>
        </p:nvSpPr>
        <p:spPr>
          <a:xfrm>
            <a:off x="6650883" y="1147382"/>
            <a:ext cx="2590655" cy="1029476"/>
          </a:xfrm>
          <a:prstGeom prst="rect">
            <a:avLst/>
          </a:prstGeom>
          <a:solidFill>
            <a:schemeClr val="bg1"/>
          </a:solidFill>
          <a:ln w="82550" cmpd="thinThick">
            <a:solidFill>
              <a:schemeClr val="accent3">
                <a:lumMod val="60000"/>
                <a:lumOff val="40000"/>
              </a:schemeClr>
            </a:solidFill>
          </a:ln>
        </p:spPr>
        <p:txBody>
          <a:bodyPr wrap="none" lIns="216000" tIns="144000" rIns="216000" bIns="144000" rtlCol="0">
            <a:spAutoFit/>
          </a:bodyPr>
          <a:lstStyle/>
          <a:p>
            <a:r>
              <a:rPr kumimoji="1" lang="ja-JP" altLang="en-US" sz="2400" dirty="0">
                <a:latin typeface="BIZ UDPゴシック" panose="020B0400000000000000" pitchFamily="50" charset="-128"/>
                <a:ea typeface="BIZ UDPゴシック" panose="020B0400000000000000" pitchFamily="50" charset="-128"/>
              </a:rPr>
              <a:t>一つの旅行に</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複数の取引相手</a:t>
            </a:r>
          </a:p>
        </p:txBody>
      </p:sp>
      <p:sp>
        <p:nvSpPr>
          <p:cNvPr id="87" name="楕円 86">
            <a:extLst>
              <a:ext uri="{FF2B5EF4-FFF2-40B4-BE49-F238E27FC236}">
                <a16:creationId xmlns:a16="http://schemas.microsoft.com/office/drawing/2014/main" id="{696C3D97-6061-6DEF-FCEA-07099B895B26}"/>
              </a:ext>
            </a:extLst>
          </p:cNvPr>
          <p:cNvSpPr/>
          <p:nvPr/>
        </p:nvSpPr>
        <p:spPr>
          <a:xfrm>
            <a:off x="2047165" y="4694830"/>
            <a:ext cx="300251" cy="272955"/>
          </a:xfrm>
          <a:prstGeom prst="ellipse">
            <a:avLst/>
          </a:prstGeom>
          <a:noFill/>
          <a:ln w="38100">
            <a:solidFill>
              <a:srgbClr val="FFD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8" name="楕円 87">
            <a:extLst>
              <a:ext uri="{FF2B5EF4-FFF2-40B4-BE49-F238E27FC236}">
                <a16:creationId xmlns:a16="http://schemas.microsoft.com/office/drawing/2014/main" id="{A725611D-8F42-B095-0485-4E5BB9EABCDA}"/>
              </a:ext>
            </a:extLst>
          </p:cNvPr>
          <p:cNvSpPr/>
          <p:nvPr/>
        </p:nvSpPr>
        <p:spPr>
          <a:xfrm>
            <a:off x="2363339" y="4899547"/>
            <a:ext cx="216090" cy="206991"/>
          </a:xfrm>
          <a:prstGeom prst="ellipse">
            <a:avLst/>
          </a:prstGeom>
          <a:noFill/>
          <a:ln w="38100">
            <a:solidFill>
              <a:srgbClr val="FFD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5" name="楕円 94">
            <a:extLst>
              <a:ext uri="{FF2B5EF4-FFF2-40B4-BE49-F238E27FC236}">
                <a16:creationId xmlns:a16="http://schemas.microsoft.com/office/drawing/2014/main" id="{CBB3C8A1-546C-6641-FE08-5E68C4A7CD5E}"/>
              </a:ext>
            </a:extLst>
          </p:cNvPr>
          <p:cNvSpPr/>
          <p:nvPr/>
        </p:nvSpPr>
        <p:spPr>
          <a:xfrm>
            <a:off x="2636292" y="5022376"/>
            <a:ext cx="106908" cy="108000"/>
          </a:xfrm>
          <a:prstGeom prst="ellipse">
            <a:avLst/>
          </a:prstGeom>
          <a:noFill/>
          <a:ln w="38100">
            <a:solidFill>
              <a:srgbClr val="FFD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23881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F975A-2A0E-718C-77F4-4DA5DEB1CD75}"/>
            </a:ext>
          </a:extLst>
        </p:cNvPr>
        <p:cNvGrpSpPr/>
        <p:nvPr/>
      </p:nvGrpSpPr>
      <p:grpSpPr>
        <a:xfrm>
          <a:off x="0" y="0"/>
          <a:ext cx="0" cy="0"/>
          <a:chOff x="0" y="0"/>
          <a:chExt cx="0" cy="0"/>
        </a:xfrm>
      </p:grpSpPr>
      <p:sp>
        <p:nvSpPr>
          <p:cNvPr id="15" name="フリーフォーム: 図形 14">
            <a:extLst>
              <a:ext uri="{FF2B5EF4-FFF2-40B4-BE49-F238E27FC236}">
                <a16:creationId xmlns:a16="http://schemas.microsoft.com/office/drawing/2014/main" id="{5A4CBB0E-3635-FC40-8E9B-8B1B9541AE29}"/>
              </a:ext>
            </a:extLst>
          </p:cNvPr>
          <p:cNvSpPr/>
          <p:nvPr/>
        </p:nvSpPr>
        <p:spPr>
          <a:xfrm>
            <a:off x="159532" y="668740"/>
            <a:ext cx="6253786" cy="6139332"/>
          </a:xfrm>
          <a:custGeom>
            <a:avLst/>
            <a:gdLst>
              <a:gd name="connsiteX0" fmla="*/ 335394 w 6253786"/>
              <a:gd name="connsiteY0" fmla="*/ 0 h 6813471"/>
              <a:gd name="connsiteX1" fmla="*/ 5105773 w 6253786"/>
              <a:gd name="connsiteY1" fmla="*/ 0 h 6813471"/>
              <a:gd name="connsiteX2" fmla="*/ 5441167 w 6253786"/>
              <a:gd name="connsiteY2" fmla="*/ 335394 h 6813471"/>
              <a:gd name="connsiteX3" fmla="*/ 5441167 w 6253786"/>
              <a:gd name="connsiteY3" fmla="*/ 3043621 h 6813471"/>
              <a:gd name="connsiteX4" fmla="*/ 5825161 w 6253786"/>
              <a:gd name="connsiteY4" fmla="*/ 3043621 h 6813471"/>
              <a:gd name="connsiteX5" fmla="*/ 5825161 w 6253786"/>
              <a:gd name="connsiteY5" fmla="*/ 2722152 h 6813471"/>
              <a:gd name="connsiteX6" fmla="*/ 6253786 w 6253786"/>
              <a:gd name="connsiteY6" fmla="*/ 3365090 h 6813471"/>
              <a:gd name="connsiteX7" fmla="*/ 5825161 w 6253786"/>
              <a:gd name="connsiteY7" fmla="*/ 4008027 h 6813471"/>
              <a:gd name="connsiteX8" fmla="*/ 5825161 w 6253786"/>
              <a:gd name="connsiteY8" fmla="*/ 3686558 h 6813471"/>
              <a:gd name="connsiteX9" fmla="*/ 5441167 w 6253786"/>
              <a:gd name="connsiteY9" fmla="*/ 3686558 h 6813471"/>
              <a:gd name="connsiteX10" fmla="*/ 5441167 w 6253786"/>
              <a:gd name="connsiteY10" fmla="*/ 6478077 h 6813471"/>
              <a:gd name="connsiteX11" fmla="*/ 5105773 w 6253786"/>
              <a:gd name="connsiteY11" fmla="*/ 6813471 h 6813471"/>
              <a:gd name="connsiteX12" fmla="*/ 335394 w 6253786"/>
              <a:gd name="connsiteY12" fmla="*/ 6813471 h 6813471"/>
              <a:gd name="connsiteX13" fmla="*/ 0 w 6253786"/>
              <a:gd name="connsiteY13" fmla="*/ 6478077 h 6813471"/>
              <a:gd name="connsiteX14" fmla="*/ 0 w 6253786"/>
              <a:gd name="connsiteY14" fmla="*/ 335394 h 6813471"/>
              <a:gd name="connsiteX15" fmla="*/ 335394 w 6253786"/>
              <a:gd name="connsiteY15" fmla="*/ 0 h 681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3786" h="6813471">
                <a:moveTo>
                  <a:pt x="335394" y="0"/>
                </a:moveTo>
                <a:lnTo>
                  <a:pt x="5105773" y="0"/>
                </a:lnTo>
                <a:cubicBezTo>
                  <a:pt x="5291006" y="0"/>
                  <a:pt x="5441167" y="150161"/>
                  <a:pt x="5441167" y="335394"/>
                </a:cubicBezTo>
                <a:lnTo>
                  <a:pt x="5441167" y="3043621"/>
                </a:lnTo>
                <a:lnTo>
                  <a:pt x="5825161" y="3043621"/>
                </a:lnTo>
                <a:lnTo>
                  <a:pt x="5825161" y="2722152"/>
                </a:lnTo>
                <a:lnTo>
                  <a:pt x="6253786" y="3365090"/>
                </a:lnTo>
                <a:lnTo>
                  <a:pt x="5825161" y="4008027"/>
                </a:lnTo>
                <a:lnTo>
                  <a:pt x="5825161" y="3686558"/>
                </a:lnTo>
                <a:lnTo>
                  <a:pt x="5441167" y="3686558"/>
                </a:lnTo>
                <a:lnTo>
                  <a:pt x="5441167" y="6478077"/>
                </a:lnTo>
                <a:cubicBezTo>
                  <a:pt x="5441167" y="6663310"/>
                  <a:pt x="5291006" y="6813471"/>
                  <a:pt x="5105773" y="6813471"/>
                </a:cubicBezTo>
                <a:lnTo>
                  <a:pt x="335394" y="6813471"/>
                </a:lnTo>
                <a:cubicBezTo>
                  <a:pt x="150161" y="6813471"/>
                  <a:pt x="0" y="6663310"/>
                  <a:pt x="0" y="6478077"/>
                </a:cubicBezTo>
                <a:lnTo>
                  <a:pt x="0" y="335394"/>
                </a:lnTo>
                <a:cubicBezTo>
                  <a:pt x="0" y="150161"/>
                  <a:pt x="150161" y="0"/>
                  <a:pt x="33539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7859F797-C180-7453-CEF6-386F4D3FF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962" y="3573056"/>
            <a:ext cx="3019385" cy="3019385"/>
          </a:xfrm>
          <a:prstGeom prst="rect">
            <a:avLst/>
          </a:prstGeom>
        </p:spPr>
      </p:pic>
      <p:pic>
        <p:nvPicPr>
          <p:cNvPr id="5" name="図 4" descr="男性の顔の絵&#10;&#10;AI 生成コンテンツは誤りを含む可能性があります。">
            <a:extLst>
              <a:ext uri="{FF2B5EF4-FFF2-40B4-BE49-F238E27FC236}">
                <a16:creationId xmlns:a16="http://schemas.microsoft.com/office/drawing/2014/main" id="{13EF5DC4-03B6-58F5-8F2E-D8A1FDD21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300" y="1489557"/>
            <a:ext cx="2168044" cy="2168044"/>
          </a:xfrm>
          <a:prstGeom prst="rect">
            <a:avLst/>
          </a:prstGeom>
        </p:spPr>
      </p:pic>
      <p:sp>
        <p:nvSpPr>
          <p:cNvPr id="9" name="正方形/長方形 8">
            <a:extLst>
              <a:ext uri="{FF2B5EF4-FFF2-40B4-BE49-F238E27FC236}">
                <a16:creationId xmlns:a16="http://schemas.microsoft.com/office/drawing/2014/main" id="{EB16D351-06F4-6EE5-B0DB-1F70243A5F22}"/>
              </a:ext>
            </a:extLst>
          </p:cNvPr>
          <p:cNvSpPr/>
          <p:nvPr/>
        </p:nvSpPr>
        <p:spPr>
          <a:xfrm>
            <a:off x="2983066" y="1030457"/>
            <a:ext cx="2284970" cy="584775"/>
          </a:xfrm>
          <a:prstGeom prst="rect">
            <a:avLst/>
          </a:prstGeom>
          <a:noFill/>
        </p:spPr>
        <p:txBody>
          <a:bodyPr wrap="square" lIns="91440" tIns="45720" rIns="91440" bIns="45720">
            <a:spAutoFit/>
          </a:bodyPr>
          <a:lstStyle/>
          <a:p>
            <a:pPr algn="ctr"/>
            <a:r>
              <a:rPr lang="ja-JP" altLang="en-US" sz="1600" b="0" cap="none" spc="0" dirty="0">
                <a:ln w="0"/>
                <a:solidFill>
                  <a:schemeClr val="tx1">
                    <a:lumMod val="85000"/>
                    <a:lumOff val="15000"/>
                  </a:schemeClr>
                </a:solidFill>
                <a:latin typeface="BIZ UDPゴシック" panose="020B0400000000000000" pitchFamily="50" charset="-128"/>
                <a:ea typeface="BIZ UDPゴシック" panose="020B0400000000000000" pitchFamily="50" charset="-128"/>
              </a:rPr>
              <a:t>アフタヌーンティー♥</a:t>
            </a:r>
            <a:endParaRPr lang="en-US" altLang="ja-JP" sz="1600" dirty="0">
              <a:ln w="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lang="ja-JP" altLang="en-US" sz="1600" b="0" cap="none" spc="0" dirty="0">
                <a:ln w="0"/>
                <a:solidFill>
                  <a:schemeClr val="tx1">
                    <a:lumMod val="85000"/>
                    <a:lumOff val="15000"/>
                  </a:schemeClr>
                </a:solidFill>
                <a:latin typeface="BIZ UDPゴシック" panose="020B0400000000000000" pitchFamily="50" charset="-128"/>
                <a:ea typeface="BIZ UDPゴシック" panose="020B0400000000000000" pitchFamily="50" charset="-128"/>
              </a:rPr>
              <a:t>インフィニティ温泉♥</a:t>
            </a:r>
            <a:endParaRPr lang="en-US" altLang="ja-JP" sz="1600" b="0" cap="none" spc="0" dirty="0">
              <a:ln w="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8" name="吹き出し: 円形 7">
            <a:extLst>
              <a:ext uri="{FF2B5EF4-FFF2-40B4-BE49-F238E27FC236}">
                <a16:creationId xmlns:a16="http://schemas.microsoft.com/office/drawing/2014/main" id="{BE2DB718-86E4-BEFC-DAB4-27F26DCDC3FC}"/>
              </a:ext>
            </a:extLst>
          </p:cNvPr>
          <p:cNvSpPr/>
          <p:nvPr/>
        </p:nvSpPr>
        <p:spPr>
          <a:xfrm>
            <a:off x="245661" y="4244453"/>
            <a:ext cx="1910686" cy="1125277"/>
          </a:xfrm>
          <a:prstGeom prst="wedgeEllipseCallout">
            <a:avLst>
              <a:gd name="adj1" fmla="val 55082"/>
              <a:gd name="adj2" fmla="val 6131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dirty="0">
                <a:solidFill>
                  <a:srgbClr val="FF0000"/>
                </a:solidFill>
                <a:latin typeface="BIZ UDPゴシック" panose="020B0400000000000000" pitchFamily="50" charset="-128"/>
                <a:ea typeface="BIZ UDPゴシック" panose="020B0400000000000000" pitchFamily="50" charset="-128"/>
              </a:rPr>
              <a:t>超お得な</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dirty="0">
                <a:solidFill>
                  <a:srgbClr val="FF0000"/>
                </a:solidFill>
                <a:latin typeface="BIZ UDPゴシック" panose="020B0400000000000000" pitchFamily="50" charset="-128"/>
                <a:ea typeface="BIZ UDPゴシック" panose="020B0400000000000000" pitchFamily="50" charset="-128"/>
              </a:rPr>
              <a:t>料金プラン！</a:t>
            </a:r>
          </a:p>
        </p:txBody>
      </p:sp>
      <p:sp>
        <p:nvSpPr>
          <p:cNvPr id="10" name="吹き出し: 円形 9">
            <a:extLst>
              <a:ext uri="{FF2B5EF4-FFF2-40B4-BE49-F238E27FC236}">
                <a16:creationId xmlns:a16="http://schemas.microsoft.com/office/drawing/2014/main" id="{1B505BF7-FC70-DFD5-DC87-47FD8F0EDE86}"/>
              </a:ext>
            </a:extLst>
          </p:cNvPr>
          <p:cNvSpPr/>
          <p:nvPr/>
        </p:nvSpPr>
        <p:spPr>
          <a:xfrm>
            <a:off x="3637084" y="4776716"/>
            <a:ext cx="1426236" cy="840474"/>
          </a:xfrm>
          <a:prstGeom prst="wedgeEllipseCallout">
            <a:avLst>
              <a:gd name="adj1" fmla="val -63924"/>
              <a:gd name="adj2" fmla="val 5419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駅まで</a:t>
            </a:r>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無料送迎</a:t>
            </a:r>
          </a:p>
        </p:txBody>
      </p:sp>
      <p:pic>
        <p:nvPicPr>
          <p:cNvPr id="12" name="図 11">
            <a:extLst>
              <a:ext uri="{FF2B5EF4-FFF2-40B4-BE49-F238E27FC236}">
                <a16:creationId xmlns:a16="http://schemas.microsoft.com/office/drawing/2014/main" id="{725AADD8-73F8-A685-743C-A087BE971F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313" y="1444827"/>
            <a:ext cx="2168044" cy="2168044"/>
          </a:xfrm>
          <a:prstGeom prst="rect">
            <a:avLst/>
          </a:prstGeom>
        </p:spPr>
      </p:pic>
      <p:sp>
        <p:nvSpPr>
          <p:cNvPr id="16" name="正方形/長方形 15">
            <a:extLst>
              <a:ext uri="{FF2B5EF4-FFF2-40B4-BE49-F238E27FC236}">
                <a16:creationId xmlns:a16="http://schemas.microsoft.com/office/drawing/2014/main" id="{44D12588-3069-30CB-2412-1432852C7568}"/>
              </a:ext>
            </a:extLst>
          </p:cNvPr>
          <p:cNvSpPr/>
          <p:nvPr/>
        </p:nvSpPr>
        <p:spPr>
          <a:xfrm>
            <a:off x="695011" y="1065496"/>
            <a:ext cx="1697948" cy="338554"/>
          </a:xfrm>
          <a:prstGeom prst="rect">
            <a:avLst/>
          </a:prstGeom>
          <a:noFill/>
        </p:spPr>
        <p:txBody>
          <a:bodyPr wrap="square" lIns="91440" tIns="45720" rIns="91440" bIns="45720">
            <a:spAutoFit/>
          </a:bodyPr>
          <a:lstStyle/>
          <a:p>
            <a:pPr algn="ctr"/>
            <a:r>
              <a:rPr lang="ja-JP" altLang="en-US" sz="1600" b="0" cap="none" spc="0" dirty="0">
                <a:ln w="0"/>
                <a:solidFill>
                  <a:schemeClr val="tx1">
                    <a:lumMod val="85000"/>
                    <a:lumOff val="15000"/>
                  </a:schemeClr>
                </a:solidFill>
                <a:latin typeface="BIZ UDPゴシック" panose="020B0400000000000000" pitchFamily="50" charset="-128"/>
                <a:ea typeface="BIZ UDPゴシック" panose="020B0400000000000000" pitchFamily="50" charset="-128"/>
              </a:rPr>
              <a:t>安くていいね！</a:t>
            </a:r>
          </a:p>
        </p:txBody>
      </p:sp>
      <p:pic>
        <p:nvPicPr>
          <p:cNvPr id="18" name="図 17" descr="太陽の光の線&#10;&#10;AI 生成コンテンツは誤りを含む可能性があります。">
            <a:extLst>
              <a:ext uri="{FF2B5EF4-FFF2-40B4-BE49-F238E27FC236}">
                <a16:creationId xmlns:a16="http://schemas.microsoft.com/office/drawing/2014/main" id="{9BE2C675-2602-1EFA-4423-1220E863D7B3}"/>
              </a:ext>
            </a:extLst>
          </p:cNvPr>
          <p:cNvPicPr>
            <a:picLocks noChangeAspect="1"/>
          </p:cNvPicPr>
          <p:nvPr/>
        </p:nvPicPr>
        <p:blipFill rotWithShape="1">
          <a:blip r:embed="rId6">
            <a:extLst>
              <a:ext uri="{28A0092B-C50C-407E-A947-70E740481C1C}">
                <a14:useLocalDpi xmlns:a14="http://schemas.microsoft.com/office/drawing/2010/main" val="0"/>
              </a:ext>
            </a:extLst>
          </a:blip>
          <a:srcRect l="-1418" t="16196" r="6496" b="2113"/>
          <a:stretch/>
        </p:blipFill>
        <p:spPr>
          <a:xfrm>
            <a:off x="791571" y="5568287"/>
            <a:ext cx="1176929" cy="1053067"/>
          </a:xfrm>
          <a:prstGeom prst="wedgeEllipseCallout">
            <a:avLst>
              <a:gd name="adj1" fmla="val 64029"/>
              <a:gd name="adj2" fmla="val -9719"/>
            </a:avLst>
          </a:prstGeom>
          <a:ln>
            <a:solidFill>
              <a:schemeClr val="bg1"/>
            </a:solidFill>
          </a:ln>
        </p:spPr>
      </p:pic>
      <p:pic>
        <p:nvPicPr>
          <p:cNvPr id="4" name="図 3">
            <a:extLst>
              <a:ext uri="{FF2B5EF4-FFF2-40B4-BE49-F238E27FC236}">
                <a16:creationId xmlns:a16="http://schemas.microsoft.com/office/drawing/2014/main" id="{12E6E822-313E-7A6A-D6D3-2B68F33F23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5287" y="1427091"/>
            <a:ext cx="3255168" cy="3255168"/>
          </a:xfrm>
          <a:prstGeom prst="rect">
            <a:avLst/>
          </a:prstGeom>
        </p:spPr>
      </p:pic>
      <p:sp>
        <p:nvSpPr>
          <p:cNvPr id="6" name="星: 24 pt 5">
            <a:extLst>
              <a:ext uri="{FF2B5EF4-FFF2-40B4-BE49-F238E27FC236}">
                <a16:creationId xmlns:a16="http://schemas.microsoft.com/office/drawing/2014/main" id="{DFCC864C-3974-48B0-4BB3-E0A03D6B722A}"/>
              </a:ext>
            </a:extLst>
          </p:cNvPr>
          <p:cNvSpPr/>
          <p:nvPr/>
        </p:nvSpPr>
        <p:spPr>
          <a:xfrm>
            <a:off x="5599217" y="4719481"/>
            <a:ext cx="4933064" cy="1964313"/>
          </a:xfrm>
          <a:prstGeom prst="star24">
            <a:avLst>
              <a:gd name="adj" fmla="val 43854"/>
            </a:avLst>
          </a:prstGeom>
          <a:solidFill>
            <a:srgbClr val="FF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4A4F15B8-855F-B058-9C55-273B7F25D106}"/>
              </a:ext>
            </a:extLst>
          </p:cNvPr>
          <p:cNvSpPr/>
          <p:nvPr/>
        </p:nvSpPr>
        <p:spPr>
          <a:xfrm>
            <a:off x="6578169" y="5065727"/>
            <a:ext cx="2938625" cy="1271823"/>
          </a:xfrm>
          <a:prstGeom prst="rect">
            <a:avLst/>
          </a:prstGeom>
          <a:noFill/>
        </p:spPr>
        <p:txBody>
          <a:bodyPr wrap="none" lIns="91440" tIns="45720" rIns="91440" bIns="45720">
            <a:spAutoFit/>
          </a:bodyPr>
          <a:lstStyle/>
          <a:p>
            <a:pPr algn="ctr">
              <a:lnSpc>
                <a:spcPct val="130000"/>
              </a:lnSpc>
            </a:pPr>
            <a:r>
              <a:rPr lang="ja-JP" altLang="en-US" sz="3200" b="1" cap="none" spc="0" dirty="0">
                <a:ln w="76200">
                  <a:solidFill>
                    <a:schemeClr val="bg1"/>
                  </a:solidFill>
                </a:ln>
                <a:solidFill>
                  <a:schemeClr val="bg1"/>
                </a:solidFill>
                <a:latin typeface="BIZ UDPゴシック" panose="020B0400000000000000" pitchFamily="50" charset="-128"/>
                <a:ea typeface="BIZ UDPゴシック" panose="020B0400000000000000" pitchFamily="50" charset="-128"/>
              </a:rPr>
              <a:t>キャンセル不可</a:t>
            </a:r>
            <a:endParaRPr lang="en-US" altLang="ja-JP" sz="3200" b="1" cap="none" spc="0" dirty="0">
              <a:ln w="76200">
                <a:solidFill>
                  <a:schemeClr val="bg1"/>
                </a:solidFill>
              </a:ln>
              <a:solidFill>
                <a:schemeClr val="bg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sz="3200" b="1" cap="none" spc="0" dirty="0">
                <a:ln w="76200">
                  <a:solidFill>
                    <a:schemeClr val="bg1"/>
                  </a:solidFill>
                </a:ln>
                <a:solidFill>
                  <a:schemeClr val="bg1"/>
                </a:solidFill>
                <a:latin typeface="BIZ UDPゴシック" panose="020B0400000000000000" pitchFamily="50" charset="-128"/>
                <a:ea typeface="BIZ UDPゴシック" panose="020B0400000000000000" pitchFamily="50" charset="-128"/>
              </a:rPr>
              <a:t>返金ナシ</a:t>
            </a:r>
          </a:p>
        </p:txBody>
      </p:sp>
      <p:sp>
        <p:nvSpPr>
          <p:cNvPr id="13" name="正方形/長方形 12">
            <a:extLst>
              <a:ext uri="{FF2B5EF4-FFF2-40B4-BE49-F238E27FC236}">
                <a16:creationId xmlns:a16="http://schemas.microsoft.com/office/drawing/2014/main" id="{E10CB3B6-3703-4E48-3332-5E25AA3C2FD5}"/>
              </a:ext>
            </a:extLst>
          </p:cNvPr>
          <p:cNvSpPr/>
          <p:nvPr/>
        </p:nvSpPr>
        <p:spPr>
          <a:xfrm rot="517128">
            <a:off x="7316128" y="957229"/>
            <a:ext cx="2279791" cy="523220"/>
          </a:xfrm>
          <a:prstGeom prst="rect">
            <a:avLst/>
          </a:prstGeom>
          <a:noFill/>
        </p:spPr>
        <p:txBody>
          <a:bodyPr wrap="none" lIns="91440" tIns="45720" rIns="91440" bIns="45720">
            <a:spAutoFit/>
          </a:bodyPr>
          <a:lstStyle/>
          <a:p>
            <a:pPr algn="ctr"/>
            <a:r>
              <a:rPr lang="ja-JP" altLang="en-US" sz="2800" b="0" cap="none" spc="0" dirty="0">
                <a:ln w="0"/>
                <a:solidFill>
                  <a:schemeClr val="tx1"/>
                </a:solidFill>
                <a:latin typeface="BIZ UDPゴシック" panose="020B0400000000000000" pitchFamily="50" charset="-128"/>
                <a:ea typeface="BIZ UDPゴシック" panose="020B0400000000000000" pitchFamily="50" charset="-128"/>
              </a:rPr>
              <a:t>え</a:t>
            </a:r>
            <a:r>
              <a:rPr lang="ja-JP" altLang="en-US" sz="2800" dirty="0">
                <a:ln w="0"/>
                <a:latin typeface="BIZ UDPゴシック" panose="020B0400000000000000" pitchFamily="50" charset="-128"/>
                <a:ea typeface="BIZ UDPゴシック" panose="020B0400000000000000" pitchFamily="50" charset="-128"/>
              </a:rPr>
              <a:t>？なんで？</a:t>
            </a:r>
            <a:endParaRPr lang="ja-JP" altLang="en-US" sz="2800" b="0" cap="none" spc="0" dirty="0">
              <a:ln w="0"/>
              <a:solidFill>
                <a:schemeClr val="tx1"/>
              </a:solidFill>
              <a:latin typeface="BIZ UDPゴシック" panose="020B0400000000000000" pitchFamily="50" charset="-128"/>
              <a:ea typeface="BIZ UDPゴシック" panose="020B0400000000000000" pitchFamily="50" charset="-128"/>
            </a:endParaRPr>
          </a:p>
        </p:txBody>
      </p:sp>
      <p:pic>
        <p:nvPicPr>
          <p:cNvPr id="11" name="図 10" descr="ダイアグラム&#10;&#10;中程度の精度で自動的に生成された説明">
            <a:extLst>
              <a:ext uri="{FF2B5EF4-FFF2-40B4-BE49-F238E27FC236}">
                <a16:creationId xmlns:a16="http://schemas.microsoft.com/office/drawing/2014/main" id="{A8807013-5303-0734-3919-4C298BE3B461}"/>
              </a:ext>
            </a:extLst>
          </p:cNvPr>
          <p:cNvPicPr>
            <a:picLocks noChangeAspect="1"/>
          </p:cNvPicPr>
          <p:nvPr/>
        </p:nvPicPr>
        <p:blipFill rotWithShape="1">
          <a:blip r:embed="rId8">
            <a:extLst>
              <a:ext uri="{28A0092B-C50C-407E-A947-70E740481C1C}">
                <a14:useLocalDpi xmlns:a14="http://schemas.microsoft.com/office/drawing/2010/main" val="0"/>
              </a:ext>
            </a:extLst>
          </a:blip>
          <a:srcRect l="-24474" t="-623" r="-4416" b="623"/>
          <a:stretch/>
        </p:blipFill>
        <p:spPr>
          <a:xfrm>
            <a:off x="3682736" y="5704765"/>
            <a:ext cx="1299643" cy="1064526"/>
          </a:xfrm>
          <a:prstGeom prst="wedgeEllipseCallout">
            <a:avLst>
              <a:gd name="adj1" fmla="val -70468"/>
              <a:gd name="adj2" fmla="val -14515"/>
            </a:avLst>
          </a:prstGeom>
          <a:solidFill>
            <a:schemeClr val="accent5">
              <a:lumMod val="20000"/>
              <a:lumOff val="80000"/>
            </a:schemeClr>
          </a:solidFill>
          <a:ln>
            <a:solidFill>
              <a:schemeClr val="bg1"/>
            </a:solidFill>
          </a:ln>
        </p:spPr>
      </p:pic>
      <p:cxnSp>
        <p:nvCxnSpPr>
          <p:cNvPr id="20" name="直線コネクタ 19">
            <a:extLst>
              <a:ext uri="{FF2B5EF4-FFF2-40B4-BE49-F238E27FC236}">
                <a16:creationId xmlns:a16="http://schemas.microsoft.com/office/drawing/2014/main" id="{759A13BE-E670-F24D-059E-6604E6B0FB5B}"/>
              </a:ext>
            </a:extLst>
          </p:cNvPr>
          <p:cNvCxnSpPr>
            <a:cxnSpLocks/>
          </p:cNvCxnSpPr>
          <p:nvPr/>
        </p:nvCxnSpPr>
        <p:spPr>
          <a:xfrm>
            <a:off x="547210" y="1087272"/>
            <a:ext cx="268180" cy="463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6AC2AF1-E57D-2214-9C13-9C91256E80CE}"/>
              </a:ext>
            </a:extLst>
          </p:cNvPr>
          <p:cNvCxnSpPr>
            <a:cxnSpLocks/>
          </p:cNvCxnSpPr>
          <p:nvPr/>
        </p:nvCxnSpPr>
        <p:spPr>
          <a:xfrm>
            <a:off x="2911849" y="1161033"/>
            <a:ext cx="268180" cy="463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0B98741-FD72-BEDF-DA3A-C8C4D5BDCBA7}"/>
              </a:ext>
            </a:extLst>
          </p:cNvPr>
          <p:cNvCxnSpPr>
            <a:cxnSpLocks/>
          </p:cNvCxnSpPr>
          <p:nvPr/>
        </p:nvCxnSpPr>
        <p:spPr>
          <a:xfrm flipH="1">
            <a:off x="5158854" y="1173706"/>
            <a:ext cx="177421" cy="39578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72F706E9-05E6-0512-4EAA-30D37BAACDDF}"/>
              </a:ext>
            </a:extLst>
          </p:cNvPr>
          <p:cNvCxnSpPr>
            <a:cxnSpLocks/>
          </p:cNvCxnSpPr>
          <p:nvPr/>
        </p:nvCxnSpPr>
        <p:spPr>
          <a:xfrm flipH="1">
            <a:off x="2224584" y="1065501"/>
            <a:ext cx="252051" cy="49034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F189EABF-1C9F-9F78-947F-F6CF50B4A9DC}"/>
              </a:ext>
            </a:extLst>
          </p:cNvPr>
          <p:cNvSpPr/>
          <p:nvPr/>
        </p:nvSpPr>
        <p:spPr>
          <a:xfrm>
            <a:off x="228493" y="122830"/>
            <a:ext cx="8063426" cy="429348"/>
          </a:xfrm>
          <a:prstGeom prst="rect">
            <a:avLst/>
          </a:prstGeom>
          <a:noFill/>
        </p:spPr>
        <p:txBody>
          <a:bodyPr wrap="none" lIns="91440" tIns="45720" rIns="91440" bIns="45720">
            <a:spAutoFit/>
          </a:bodyPr>
          <a:lstStyle/>
          <a:p>
            <a:pPr>
              <a:lnSpc>
                <a:spcPct val="130000"/>
              </a:lnSpc>
            </a:pPr>
            <a:r>
              <a:rPr lang="ja-JP" altLang="en-US" sz="2000" cap="none" spc="0" dirty="0">
                <a:ln w="0"/>
                <a:solidFill>
                  <a:schemeClr val="tx1"/>
                </a:solidFill>
                <a:latin typeface="BIZ UDPゴシック" panose="020B0400000000000000" pitchFamily="50" charset="-128"/>
                <a:ea typeface="BIZ UDPゴシック" panose="020B0400000000000000" pitchFamily="50" charset="-128"/>
              </a:rPr>
              <a:t>トラブル事例１・・・</a:t>
            </a:r>
            <a:r>
              <a:rPr kumimoji="1" lang="ja-JP" altLang="en-US" sz="2000" dirty="0">
                <a:latin typeface="BIZ UDPゴシック" panose="020B0400000000000000" pitchFamily="50" charset="-128"/>
                <a:ea typeface="BIZ UDPゴシック" panose="020B0400000000000000" pitchFamily="50" charset="-128"/>
              </a:rPr>
              <a:t>２ヶ月前にキャンセルしたのにキャンセル料</a:t>
            </a:r>
            <a:r>
              <a:rPr kumimoji="1" lang="en-US" altLang="ja-JP" sz="2000" dirty="0">
                <a:latin typeface="BIZ UDPゴシック" panose="020B0400000000000000" pitchFamily="50" charset="-128"/>
                <a:ea typeface="BIZ UDPゴシック" panose="020B0400000000000000" pitchFamily="50" charset="-128"/>
              </a:rPr>
              <a:t>100</a:t>
            </a:r>
            <a:r>
              <a:rPr kumimoji="1" lang="ja-JP" altLang="en-US"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a:t>
            </a:r>
            <a:endParaRPr lang="en-US" altLang="ja-JP" sz="200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EAE3F27D-7A2B-72BA-2036-692739B8AC30}"/>
              </a:ext>
            </a:extLst>
          </p:cNvPr>
          <p:cNvSpPr/>
          <p:nvPr/>
        </p:nvSpPr>
        <p:spPr>
          <a:xfrm>
            <a:off x="6577814" y="5070769"/>
            <a:ext cx="2938625" cy="1271823"/>
          </a:xfrm>
          <a:prstGeom prst="rect">
            <a:avLst/>
          </a:prstGeom>
          <a:noFill/>
        </p:spPr>
        <p:txBody>
          <a:bodyPr wrap="none" lIns="91440" tIns="45720" rIns="91440" bIns="45720">
            <a:spAutoFit/>
          </a:bodyPr>
          <a:lstStyle/>
          <a:p>
            <a:pPr algn="ctr">
              <a:lnSpc>
                <a:spcPct val="130000"/>
              </a:lnSpc>
            </a:pPr>
            <a:r>
              <a:rPr lang="ja-JP" altLang="en-US" sz="3200" b="1" cap="none" spc="0" dirty="0">
                <a:ln w="0"/>
                <a:solidFill>
                  <a:schemeClr val="tx1"/>
                </a:solidFill>
                <a:latin typeface="BIZ UDPゴシック" panose="020B0400000000000000" pitchFamily="50" charset="-128"/>
                <a:ea typeface="BIZ UDPゴシック" panose="020B0400000000000000" pitchFamily="50" charset="-128"/>
              </a:rPr>
              <a:t>キャンセル不可</a:t>
            </a:r>
            <a:endParaRPr lang="en-US" altLang="ja-JP" sz="3200" b="1" cap="none" spc="0" dirty="0">
              <a:ln w="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sz="3200" b="1" cap="none" spc="0" dirty="0">
                <a:ln w="0"/>
                <a:solidFill>
                  <a:schemeClr val="tx1"/>
                </a:solidFill>
                <a:latin typeface="BIZ UDPゴシック" panose="020B0400000000000000" pitchFamily="50" charset="-128"/>
                <a:ea typeface="BIZ UDPゴシック" panose="020B0400000000000000" pitchFamily="50" charset="-128"/>
              </a:rPr>
              <a:t>返金ナシ</a:t>
            </a:r>
          </a:p>
        </p:txBody>
      </p:sp>
    </p:spTree>
    <p:extLst>
      <p:ext uri="{BB962C8B-B14F-4D97-AF65-F5344CB8AC3E}">
        <p14:creationId xmlns:p14="http://schemas.microsoft.com/office/powerpoint/2010/main" val="282359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F4D6F-9253-1892-6324-01CE3DB9BD80}"/>
            </a:ext>
          </a:extLst>
        </p:cNvPr>
        <p:cNvGrpSpPr/>
        <p:nvPr/>
      </p:nvGrpSpPr>
      <p:grpSpPr>
        <a:xfrm>
          <a:off x="0" y="0"/>
          <a:ext cx="0" cy="0"/>
          <a:chOff x="0" y="0"/>
          <a:chExt cx="0" cy="0"/>
        </a:xfrm>
      </p:grpSpPr>
      <p:sp>
        <p:nvSpPr>
          <p:cNvPr id="167" name="フリーフォーム: 図形 166">
            <a:extLst>
              <a:ext uri="{FF2B5EF4-FFF2-40B4-BE49-F238E27FC236}">
                <a16:creationId xmlns:a16="http://schemas.microsoft.com/office/drawing/2014/main" id="{16D2D6B1-0B54-B8D5-7B36-4FEACF917AB3}"/>
              </a:ext>
            </a:extLst>
          </p:cNvPr>
          <p:cNvSpPr/>
          <p:nvPr/>
        </p:nvSpPr>
        <p:spPr>
          <a:xfrm>
            <a:off x="159532" y="600500"/>
            <a:ext cx="6253786" cy="6207571"/>
          </a:xfrm>
          <a:custGeom>
            <a:avLst/>
            <a:gdLst>
              <a:gd name="connsiteX0" fmla="*/ 335394 w 6253786"/>
              <a:gd name="connsiteY0" fmla="*/ 0 h 6813471"/>
              <a:gd name="connsiteX1" fmla="*/ 5105773 w 6253786"/>
              <a:gd name="connsiteY1" fmla="*/ 0 h 6813471"/>
              <a:gd name="connsiteX2" fmla="*/ 5441167 w 6253786"/>
              <a:gd name="connsiteY2" fmla="*/ 335394 h 6813471"/>
              <a:gd name="connsiteX3" fmla="*/ 5441167 w 6253786"/>
              <a:gd name="connsiteY3" fmla="*/ 3043621 h 6813471"/>
              <a:gd name="connsiteX4" fmla="*/ 5825161 w 6253786"/>
              <a:gd name="connsiteY4" fmla="*/ 3043621 h 6813471"/>
              <a:gd name="connsiteX5" fmla="*/ 5825161 w 6253786"/>
              <a:gd name="connsiteY5" fmla="*/ 2722152 h 6813471"/>
              <a:gd name="connsiteX6" fmla="*/ 6253786 w 6253786"/>
              <a:gd name="connsiteY6" fmla="*/ 3365090 h 6813471"/>
              <a:gd name="connsiteX7" fmla="*/ 5825161 w 6253786"/>
              <a:gd name="connsiteY7" fmla="*/ 4008027 h 6813471"/>
              <a:gd name="connsiteX8" fmla="*/ 5825161 w 6253786"/>
              <a:gd name="connsiteY8" fmla="*/ 3686558 h 6813471"/>
              <a:gd name="connsiteX9" fmla="*/ 5441167 w 6253786"/>
              <a:gd name="connsiteY9" fmla="*/ 3686558 h 6813471"/>
              <a:gd name="connsiteX10" fmla="*/ 5441167 w 6253786"/>
              <a:gd name="connsiteY10" fmla="*/ 6478077 h 6813471"/>
              <a:gd name="connsiteX11" fmla="*/ 5105773 w 6253786"/>
              <a:gd name="connsiteY11" fmla="*/ 6813471 h 6813471"/>
              <a:gd name="connsiteX12" fmla="*/ 335394 w 6253786"/>
              <a:gd name="connsiteY12" fmla="*/ 6813471 h 6813471"/>
              <a:gd name="connsiteX13" fmla="*/ 0 w 6253786"/>
              <a:gd name="connsiteY13" fmla="*/ 6478077 h 6813471"/>
              <a:gd name="connsiteX14" fmla="*/ 0 w 6253786"/>
              <a:gd name="connsiteY14" fmla="*/ 335394 h 6813471"/>
              <a:gd name="connsiteX15" fmla="*/ 335394 w 6253786"/>
              <a:gd name="connsiteY15" fmla="*/ 0 h 681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3786" h="6813471">
                <a:moveTo>
                  <a:pt x="335394" y="0"/>
                </a:moveTo>
                <a:lnTo>
                  <a:pt x="5105773" y="0"/>
                </a:lnTo>
                <a:cubicBezTo>
                  <a:pt x="5291006" y="0"/>
                  <a:pt x="5441167" y="150161"/>
                  <a:pt x="5441167" y="335394"/>
                </a:cubicBezTo>
                <a:lnTo>
                  <a:pt x="5441167" y="3043621"/>
                </a:lnTo>
                <a:lnTo>
                  <a:pt x="5825161" y="3043621"/>
                </a:lnTo>
                <a:lnTo>
                  <a:pt x="5825161" y="2722152"/>
                </a:lnTo>
                <a:lnTo>
                  <a:pt x="6253786" y="3365090"/>
                </a:lnTo>
                <a:lnTo>
                  <a:pt x="5825161" y="4008027"/>
                </a:lnTo>
                <a:lnTo>
                  <a:pt x="5825161" y="3686558"/>
                </a:lnTo>
                <a:lnTo>
                  <a:pt x="5441167" y="3686558"/>
                </a:lnTo>
                <a:lnTo>
                  <a:pt x="5441167" y="6478077"/>
                </a:lnTo>
                <a:cubicBezTo>
                  <a:pt x="5441167" y="6663310"/>
                  <a:pt x="5291006" y="6813471"/>
                  <a:pt x="5105773" y="6813471"/>
                </a:cubicBezTo>
                <a:lnTo>
                  <a:pt x="335394" y="6813471"/>
                </a:lnTo>
                <a:cubicBezTo>
                  <a:pt x="150161" y="6813471"/>
                  <a:pt x="0" y="6663310"/>
                  <a:pt x="0" y="6478077"/>
                </a:cubicBezTo>
                <a:lnTo>
                  <a:pt x="0" y="335394"/>
                </a:lnTo>
                <a:cubicBezTo>
                  <a:pt x="0" y="150161"/>
                  <a:pt x="150161" y="0"/>
                  <a:pt x="33539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9" name="星: 24 pt 168">
            <a:extLst>
              <a:ext uri="{FF2B5EF4-FFF2-40B4-BE49-F238E27FC236}">
                <a16:creationId xmlns:a16="http://schemas.microsoft.com/office/drawing/2014/main" id="{D67D8D11-5E15-4825-38E9-A416AA50A148}"/>
              </a:ext>
            </a:extLst>
          </p:cNvPr>
          <p:cNvSpPr/>
          <p:nvPr/>
        </p:nvSpPr>
        <p:spPr>
          <a:xfrm>
            <a:off x="5677004" y="4326340"/>
            <a:ext cx="4933064" cy="2538484"/>
          </a:xfrm>
          <a:prstGeom prst="star24">
            <a:avLst>
              <a:gd name="adj" fmla="val 44524"/>
            </a:avLst>
          </a:prstGeom>
          <a:solidFill>
            <a:srgbClr val="FF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0BA81494-A4AE-C35E-0D93-5D832293B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36" y="4031595"/>
            <a:ext cx="1718925" cy="2763884"/>
          </a:xfrm>
          <a:prstGeom prst="rect">
            <a:avLst/>
          </a:prstGeom>
        </p:spPr>
      </p:pic>
      <p:sp>
        <p:nvSpPr>
          <p:cNvPr id="4" name="正方形/長方形 3">
            <a:extLst>
              <a:ext uri="{FF2B5EF4-FFF2-40B4-BE49-F238E27FC236}">
                <a16:creationId xmlns:a16="http://schemas.microsoft.com/office/drawing/2014/main" id="{498C12CE-8B6C-9055-3A2A-8DEFC630EFDE}"/>
              </a:ext>
            </a:extLst>
          </p:cNvPr>
          <p:cNvSpPr/>
          <p:nvPr/>
        </p:nvSpPr>
        <p:spPr>
          <a:xfrm>
            <a:off x="3277202" y="873456"/>
            <a:ext cx="1952887" cy="29069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50" name="加算記号 49">
            <a:extLst>
              <a:ext uri="{FF2B5EF4-FFF2-40B4-BE49-F238E27FC236}">
                <a16:creationId xmlns:a16="http://schemas.microsoft.com/office/drawing/2014/main" id="{0016E36E-CB28-C63C-D42E-5172DD72D9D5}"/>
              </a:ext>
            </a:extLst>
          </p:cNvPr>
          <p:cNvSpPr/>
          <p:nvPr/>
        </p:nvSpPr>
        <p:spPr>
          <a:xfrm>
            <a:off x="2732850" y="2257276"/>
            <a:ext cx="365191" cy="390390"/>
          </a:xfrm>
          <a:prstGeom prst="mathPlus">
            <a:avLst>
              <a:gd name="adj1" fmla="val 6377"/>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1" name="思考の吹き出し: 雲形 50">
            <a:extLst>
              <a:ext uri="{FF2B5EF4-FFF2-40B4-BE49-F238E27FC236}">
                <a16:creationId xmlns:a16="http://schemas.microsoft.com/office/drawing/2014/main" id="{9FEE75D8-3649-EAD5-1AB7-83209FD73598}"/>
              </a:ext>
            </a:extLst>
          </p:cNvPr>
          <p:cNvSpPr/>
          <p:nvPr/>
        </p:nvSpPr>
        <p:spPr>
          <a:xfrm>
            <a:off x="2415654" y="4322344"/>
            <a:ext cx="2961565" cy="1996056"/>
          </a:xfrm>
          <a:prstGeom prst="cloudCallout">
            <a:avLst>
              <a:gd name="adj1" fmla="val -72020"/>
              <a:gd name="adj2" fmla="val -2030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rPr>
              <a:t>ホテルと飛行機を</a:t>
            </a:r>
            <a:endParaRPr kumimoji="1" lang="en-US" altLang="ja-JP"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rPr>
              <a:t>同じサイトで</a:t>
            </a:r>
            <a:endParaRPr kumimoji="1" lang="en-US" altLang="ja-JP"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rPr>
              <a:t>予約するから</a:t>
            </a:r>
            <a:endParaRPr kumimoji="1" lang="en-US" altLang="ja-JP"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rPr>
              <a:t>どっちも</a:t>
            </a:r>
            <a:endParaRPr kumimoji="1" lang="en-US" altLang="ja-JP" sz="16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lumMod val="85000"/>
                    <a:lumOff val="15000"/>
                  </a:schemeClr>
                </a:solidFill>
                <a:latin typeface="BIZ UDPゴシック" panose="020B0400000000000000" pitchFamily="50" charset="-128"/>
                <a:ea typeface="BIZ UDPゴシック" panose="020B0400000000000000" pitchFamily="50" charset="-128"/>
              </a:rPr>
              <a:t>キャンセル可だな</a:t>
            </a:r>
          </a:p>
        </p:txBody>
      </p:sp>
      <p:pic>
        <p:nvPicPr>
          <p:cNvPr id="164" name="図 163">
            <a:extLst>
              <a:ext uri="{FF2B5EF4-FFF2-40B4-BE49-F238E27FC236}">
                <a16:creationId xmlns:a16="http://schemas.microsoft.com/office/drawing/2014/main" id="{364F7011-2309-8841-716A-99DB34CA5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2937" y="889566"/>
            <a:ext cx="3645624" cy="3645624"/>
          </a:xfrm>
          <a:prstGeom prst="rect">
            <a:avLst/>
          </a:prstGeom>
        </p:spPr>
      </p:pic>
      <p:sp>
        <p:nvSpPr>
          <p:cNvPr id="168" name="正方形/長方形 167">
            <a:extLst>
              <a:ext uri="{FF2B5EF4-FFF2-40B4-BE49-F238E27FC236}">
                <a16:creationId xmlns:a16="http://schemas.microsoft.com/office/drawing/2014/main" id="{516B68A2-115F-7B77-2F24-F718FC0C2F8F}"/>
              </a:ext>
            </a:extLst>
          </p:cNvPr>
          <p:cNvSpPr/>
          <p:nvPr/>
        </p:nvSpPr>
        <p:spPr>
          <a:xfrm>
            <a:off x="5923597" y="4948116"/>
            <a:ext cx="4580100" cy="1087157"/>
          </a:xfrm>
          <a:prstGeom prst="rect">
            <a:avLst/>
          </a:prstGeom>
          <a:noFill/>
        </p:spPr>
        <p:txBody>
          <a:bodyPr wrap="none" lIns="91440" tIns="45720" rIns="91440" bIns="45720">
            <a:spAutoFit/>
          </a:bodyPr>
          <a:lstStyle/>
          <a:p>
            <a:pPr algn="ctr"/>
            <a:r>
              <a:rPr lang="ja-JP" altLang="en-US" sz="3200" b="1" cap="none" spc="0" dirty="0">
                <a:ln w="76200">
                  <a:solidFill>
                    <a:schemeClr val="bg1"/>
                  </a:solidFill>
                </a:ln>
                <a:solidFill>
                  <a:schemeClr val="bg1"/>
                </a:solidFill>
                <a:latin typeface="BIZ UDPゴシック" panose="020B0400000000000000" pitchFamily="50" charset="-128"/>
                <a:ea typeface="BIZ UDPゴシック" panose="020B0400000000000000" pitchFamily="50" charset="-128"/>
              </a:rPr>
              <a:t>ホテルは返金でも</a:t>
            </a:r>
            <a:endParaRPr lang="en-US" altLang="ja-JP" sz="1400" b="1" cap="none" spc="0" dirty="0">
              <a:ln w="76200">
                <a:solidFill>
                  <a:schemeClr val="bg1"/>
                </a:solidFill>
              </a:ln>
              <a:solidFill>
                <a:schemeClr val="bg1"/>
              </a:solidFill>
              <a:latin typeface="BIZ UDPゴシック" panose="020B0400000000000000" pitchFamily="50" charset="-128"/>
              <a:ea typeface="BIZ UDPゴシック" panose="020B0400000000000000" pitchFamily="50" charset="-128"/>
            </a:endParaRPr>
          </a:p>
          <a:p>
            <a:pPr>
              <a:lnSpc>
                <a:spcPct val="120000"/>
              </a:lnSpc>
            </a:pPr>
            <a:r>
              <a:rPr lang="ja-JP" altLang="en-US" sz="3200" b="1" cap="none" spc="0" dirty="0">
                <a:ln w="76200">
                  <a:solidFill>
                    <a:schemeClr val="bg1"/>
                  </a:solidFill>
                </a:ln>
                <a:solidFill>
                  <a:schemeClr val="bg1"/>
                </a:solidFill>
                <a:latin typeface="BIZ UDPゴシック" panose="020B0400000000000000" pitchFamily="50" charset="-128"/>
                <a:ea typeface="BIZ UDPゴシック" panose="020B0400000000000000" pitchFamily="50" charset="-128"/>
              </a:rPr>
              <a:t>航空券はキャンセル不可</a:t>
            </a:r>
          </a:p>
        </p:txBody>
      </p:sp>
      <p:sp>
        <p:nvSpPr>
          <p:cNvPr id="170" name="正方形/長方形 169">
            <a:extLst>
              <a:ext uri="{FF2B5EF4-FFF2-40B4-BE49-F238E27FC236}">
                <a16:creationId xmlns:a16="http://schemas.microsoft.com/office/drawing/2014/main" id="{EB3E402E-018B-EB57-26AA-9CCAE6694E76}"/>
              </a:ext>
            </a:extLst>
          </p:cNvPr>
          <p:cNvSpPr/>
          <p:nvPr/>
        </p:nvSpPr>
        <p:spPr>
          <a:xfrm rot="517128">
            <a:off x="7480825" y="627956"/>
            <a:ext cx="2279791" cy="523220"/>
          </a:xfrm>
          <a:prstGeom prst="rect">
            <a:avLst/>
          </a:prstGeom>
          <a:noFill/>
        </p:spPr>
        <p:txBody>
          <a:bodyPr wrap="none" lIns="91440" tIns="45720" rIns="91440" bIns="45720">
            <a:spAutoFit/>
          </a:bodyPr>
          <a:lstStyle/>
          <a:p>
            <a:pPr algn="ctr"/>
            <a:r>
              <a:rPr lang="ja-JP" altLang="en-US" sz="2800" b="0" cap="none" spc="0" dirty="0">
                <a:ln w="0"/>
                <a:solidFill>
                  <a:schemeClr val="tx1"/>
                </a:solidFill>
                <a:latin typeface="BIZ UDPゴシック" panose="020B0400000000000000" pitchFamily="50" charset="-128"/>
                <a:ea typeface="BIZ UDPゴシック" panose="020B0400000000000000" pitchFamily="50" charset="-128"/>
              </a:rPr>
              <a:t>え</a:t>
            </a:r>
            <a:r>
              <a:rPr lang="ja-JP" altLang="en-US" sz="2800" dirty="0">
                <a:ln w="0"/>
                <a:latin typeface="BIZ UDPゴシック" panose="020B0400000000000000" pitchFamily="50" charset="-128"/>
                <a:ea typeface="BIZ UDPゴシック" panose="020B0400000000000000" pitchFamily="50" charset="-128"/>
              </a:rPr>
              <a:t>？なんで？</a:t>
            </a:r>
            <a:endParaRPr lang="ja-JP" altLang="en-US" sz="2800" b="0" cap="none" spc="0" dirty="0">
              <a:ln w="0"/>
              <a:solidFill>
                <a:schemeClr val="tx1"/>
              </a:solidFill>
              <a:latin typeface="BIZ UDPゴシック" panose="020B0400000000000000" pitchFamily="50" charset="-128"/>
              <a:ea typeface="BIZ UDPゴシック" panose="020B0400000000000000" pitchFamily="50" charset="-128"/>
            </a:endParaRPr>
          </a:p>
        </p:txBody>
      </p:sp>
      <p:pic>
        <p:nvPicPr>
          <p:cNvPr id="6" name="図 5" descr="ロゴ&#10;&#10;AI 生成コンテンツは誤りを含む可能性があります。">
            <a:extLst>
              <a:ext uri="{FF2B5EF4-FFF2-40B4-BE49-F238E27FC236}">
                <a16:creationId xmlns:a16="http://schemas.microsoft.com/office/drawing/2014/main" id="{1D48C999-AF47-5409-A61C-0BFD07558A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94712">
            <a:off x="3361744" y="1231948"/>
            <a:ext cx="1573940" cy="1028853"/>
          </a:xfrm>
          <a:prstGeom prst="rect">
            <a:avLst/>
          </a:prstGeom>
        </p:spPr>
      </p:pic>
      <p:sp>
        <p:nvSpPr>
          <p:cNvPr id="5" name="正方形/長方形 4">
            <a:extLst>
              <a:ext uri="{FF2B5EF4-FFF2-40B4-BE49-F238E27FC236}">
                <a16:creationId xmlns:a16="http://schemas.microsoft.com/office/drawing/2014/main" id="{96FFD728-2D54-D395-1BD7-7EED1A7C6D09}"/>
              </a:ext>
            </a:extLst>
          </p:cNvPr>
          <p:cNvSpPr/>
          <p:nvPr/>
        </p:nvSpPr>
        <p:spPr>
          <a:xfrm>
            <a:off x="228493" y="122830"/>
            <a:ext cx="7572907" cy="429348"/>
          </a:xfrm>
          <a:prstGeom prst="rect">
            <a:avLst/>
          </a:prstGeom>
          <a:noFill/>
        </p:spPr>
        <p:txBody>
          <a:bodyPr wrap="none" lIns="91440" tIns="45720" rIns="91440" bIns="45720">
            <a:spAutoFit/>
          </a:bodyPr>
          <a:lstStyle/>
          <a:p>
            <a:pPr>
              <a:lnSpc>
                <a:spcPct val="130000"/>
              </a:lnSpc>
            </a:pPr>
            <a:r>
              <a:rPr lang="ja-JP" altLang="en-US" sz="2000" cap="none" spc="0" dirty="0">
                <a:ln w="0"/>
                <a:solidFill>
                  <a:schemeClr val="tx1"/>
                </a:solidFill>
                <a:latin typeface="BIZ UDPゴシック" panose="020B0400000000000000" pitchFamily="50" charset="-128"/>
                <a:ea typeface="BIZ UDPゴシック" panose="020B0400000000000000" pitchFamily="50" charset="-128"/>
              </a:rPr>
              <a:t>トラブル事例２・・・</a:t>
            </a:r>
            <a:r>
              <a:rPr lang="ja-JP" altLang="en-US" sz="2000" dirty="0">
                <a:ln w="0"/>
                <a:latin typeface="BIZ UDPゴシック" panose="020B0400000000000000" pitchFamily="50" charset="-128"/>
                <a:ea typeface="BIZ UDPゴシック" panose="020B0400000000000000" pitchFamily="50" charset="-128"/>
              </a:rPr>
              <a:t>同じ予約サイトで</a:t>
            </a:r>
            <a:r>
              <a:rPr lang="ja-JP" altLang="en-US" sz="2000" cap="none" spc="0" dirty="0">
                <a:ln w="0"/>
                <a:solidFill>
                  <a:schemeClr val="tx1"/>
                </a:solidFill>
                <a:latin typeface="BIZ UDPゴシック" panose="020B0400000000000000" pitchFamily="50" charset="-128"/>
                <a:ea typeface="BIZ UDPゴシック" panose="020B0400000000000000" pitchFamily="50" charset="-128"/>
              </a:rPr>
              <a:t>予約したのに返金は片方だけ？</a:t>
            </a:r>
            <a:endParaRPr lang="en-US" altLang="ja-JP" sz="200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5883EDBF-CA48-65F5-0AAA-9E7220D5944A}"/>
              </a:ext>
            </a:extLst>
          </p:cNvPr>
          <p:cNvSpPr/>
          <p:nvPr/>
        </p:nvSpPr>
        <p:spPr>
          <a:xfrm>
            <a:off x="3426619" y="2351964"/>
            <a:ext cx="1236236" cy="1157946"/>
          </a:xfrm>
          <a:prstGeom prst="rect">
            <a:avLst/>
          </a:prstGeom>
          <a:noFill/>
        </p:spPr>
        <p:txBody>
          <a:bodyPr wrap="none" lIns="91440" tIns="45720" rIns="91440" bIns="45720">
            <a:spAutoFit/>
          </a:bodyPr>
          <a:lstStyle/>
          <a:p>
            <a:pPr>
              <a:lnSpc>
                <a:spcPct val="130000"/>
              </a:lnSpc>
            </a:pPr>
            <a:r>
              <a:rPr lang="ja-JP" altLang="en-US" sz="1100" cap="none" spc="0" dirty="0">
                <a:ln w="0"/>
                <a:solidFill>
                  <a:schemeClr val="tx1"/>
                </a:solidFill>
                <a:latin typeface="BIZ UDPゴシック" panose="020B0400000000000000" pitchFamily="50" charset="-128"/>
                <a:ea typeface="BIZ UDPゴシック" panose="020B0400000000000000" pitchFamily="50" charset="-128"/>
              </a:rPr>
              <a:t>申込</a:t>
            </a:r>
            <a:endParaRPr lang="en-US" altLang="ja-JP" sz="1100" cap="none" spc="0" dirty="0">
              <a:ln w="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100" dirty="0">
                <a:ln w="0"/>
                <a:latin typeface="BIZ UDPゴシック" panose="020B0400000000000000" pitchFamily="50" charset="-128"/>
                <a:ea typeface="BIZ UDPゴシック" panose="020B0400000000000000" pitchFamily="50" charset="-128"/>
              </a:rPr>
              <a:t>羽田ー沖縄</a:t>
            </a:r>
            <a:endParaRPr lang="en-US" altLang="ja-JP" sz="1100" dirty="0">
              <a:ln w="0"/>
              <a:latin typeface="BIZ UDPゴシック" panose="020B0400000000000000" pitchFamily="50" charset="-128"/>
              <a:ea typeface="BIZ UDPゴシック" panose="020B0400000000000000" pitchFamily="50" charset="-128"/>
            </a:endParaRPr>
          </a:p>
          <a:p>
            <a:pPr>
              <a:lnSpc>
                <a:spcPct val="130000"/>
              </a:lnSpc>
            </a:pPr>
            <a:r>
              <a:rPr lang="ja-JP" altLang="en-US" sz="1100" dirty="0">
                <a:ln w="0"/>
                <a:latin typeface="BIZ UDPゴシック" panose="020B0400000000000000" pitchFamily="50" charset="-128"/>
                <a:ea typeface="BIZ UDPゴシック" panose="020B0400000000000000" pitchFamily="50" charset="-128"/>
              </a:rPr>
              <a:t>〇月〇日　９：２８</a:t>
            </a:r>
            <a:endParaRPr lang="en-US" altLang="ja-JP" sz="1100" dirty="0">
              <a:ln w="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n w="0"/>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n w="0"/>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AED8B62C-563B-BA8E-C913-51C33E7A0763}"/>
              </a:ext>
            </a:extLst>
          </p:cNvPr>
          <p:cNvSpPr/>
          <p:nvPr/>
        </p:nvSpPr>
        <p:spPr>
          <a:xfrm>
            <a:off x="3374302" y="921224"/>
            <a:ext cx="1499128" cy="361959"/>
          </a:xfrm>
          <a:prstGeom prst="rect">
            <a:avLst/>
          </a:prstGeom>
          <a:noFill/>
        </p:spPr>
        <p:txBody>
          <a:bodyPr wrap="none" lIns="91440" tIns="45720" rIns="91440" bIns="45720">
            <a:spAutoFit/>
          </a:bodyPr>
          <a:lstStyle/>
          <a:p>
            <a:pPr>
              <a:lnSpc>
                <a:spcPct val="130000"/>
              </a:lnSpc>
            </a:pPr>
            <a:r>
              <a:rPr lang="ja-JP" altLang="en-US" sz="1600" cap="none" spc="0" dirty="0">
                <a:ln w="0"/>
                <a:solidFill>
                  <a:schemeClr val="tx1"/>
                </a:solidFill>
                <a:latin typeface="BIZ UDPゴシック" panose="020B0400000000000000" pitchFamily="50" charset="-128"/>
                <a:ea typeface="BIZ UDPゴシック" panose="020B0400000000000000" pitchFamily="50" charset="-128"/>
              </a:rPr>
              <a:t>〇〇エアライン</a:t>
            </a:r>
            <a:endParaRPr lang="en-US" altLang="ja-JP" sz="1100" dirty="0">
              <a:ln w="0"/>
              <a:latin typeface="BIZ UDPゴシック" panose="020B0400000000000000" pitchFamily="50" charset="-128"/>
              <a:ea typeface="BIZ UDPゴシック" panose="020B0400000000000000" pitchFamily="50" charset="-128"/>
            </a:endParaRPr>
          </a:p>
        </p:txBody>
      </p:sp>
      <p:cxnSp>
        <p:nvCxnSpPr>
          <p:cNvPr id="43" name="直線コネクタ 42">
            <a:extLst>
              <a:ext uri="{FF2B5EF4-FFF2-40B4-BE49-F238E27FC236}">
                <a16:creationId xmlns:a16="http://schemas.microsoft.com/office/drawing/2014/main" id="{61232488-1F24-46C8-A6A9-389236C6B8B4}"/>
              </a:ext>
            </a:extLst>
          </p:cNvPr>
          <p:cNvCxnSpPr/>
          <p:nvPr/>
        </p:nvCxnSpPr>
        <p:spPr>
          <a:xfrm>
            <a:off x="3523397" y="3141260"/>
            <a:ext cx="137842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12AA5B7-1062-813E-8AA9-619AAF7394FE}"/>
              </a:ext>
            </a:extLst>
          </p:cNvPr>
          <p:cNvCxnSpPr/>
          <p:nvPr/>
        </p:nvCxnSpPr>
        <p:spPr>
          <a:xfrm>
            <a:off x="3509750" y="3250442"/>
            <a:ext cx="137842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378F04F4-853E-66A2-0072-8A0958ED174A}"/>
              </a:ext>
            </a:extLst>
          </p:cNvPr>
          <p:cNvGrpSpPr/>
          <p:nvPr/>
        </p:nvGrpSpPr>
        <p:grpSpPr>
          <a:xfrm>
            <a:off x="629838" y="859810"/>
            <a:ext cx="1922294" cy="2866030"/>
            <a:chOff x="629838" y="859810"/>
            <a:chExt cx="1922294" cy="2866030"/>
          </a:xfrm>
        </p:grpSpPr>
        <p:sp>
          <p:nvSpPr>
            <p:cNvPr id="2" name="正方形/長方形 1">
              <a:extLst>
                <a:ext uri="{FF2B5EF4-FFF2-40B4-BE49-F238E27FC236}">
                  <a16:creationId xmlns:a16="http://schemas.microsoft.com/office/drawing/2014/main" id="{2D30ED3E-6B0F-9407-3812-E59E869D9DBE}"/>
                </a:ext>
              </a:extLst>
            </p:cNvPr>
            <p:cNvSpPr/>
            <p:nvPr/>
          </p:nvSpPr>
          <p:spPr>
            <a:xfrm>
              <a:off x="629838" y="859810"/>
              <a:ext cx="1922294" cy="28660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8292A20C-6CCB-B9E7-232A-153594C85B98}"/>
                </a:ext>
              </a:extLst>
            </p:cNvPr>
            <p:cNvGrpSpPr/>
            <p:nvPr/>
          </p:nvGrpSpPr>
          <p:grpSpPr>
            <a:xfrm>
              <a:off x="709682" y="1337479"/>
              <a:ext cx="1528551" cy="949759"/>
              <a:chOff x="6470780" y="1075650"/>
              <a:chExt cx="3196086" cy="1818603"/>
            </a:xfrm>
          </p:grpSpPr>
          <p:grpSp>
            <p:nvGrpSpPr>
              <p:cNvPr id="8" name="グループ化 7">
                <a:extLst>
                  <a:ext uri="{FF2B5EF4-FFF2-40B4-BE49-F238E27FC236}">
                    <a16:creationId xmlns:a16="http://schemas.microsoft.com/office/drawing/2014/main" id="{1327D2E0-5191-87F8-DF4F-E47FF3DF1B99}"/>
                  </a:ext>
                </a:extLst>
              </p:cNvPr>
              <p:cNvGrpSpPr/>
              <p:nvPr/>
            </p:nvGrpSpPr>
            <p:grpSpPr>
              <a:xfrm>
                <a:off x="6708192" y="1075650"/>
                <a:ext cx="2958674" cy="1771122"/>
                <a:chOff x="1006513" y="4606800"/>
                <a:chExt cx="1126007" cy="617083"/>
              </a:xfrm>
            </p:grpSpPr>
            <p:sp>
              <p:nvSpPr>
                <p:cNvPr id="11" name="直方体 10">
                  <a:extLst>
                    <a:ext uri="{FF2B5EF4-FFF2-40B4-BE49-F238E27FC236}">
                      <a16:creationId xmlns:a16="http://schemas.microsoft.com/office/drawing/2014/main" id="{2BB21185-FAAE-61A1-16B3-E04DD7431129}"/>
                    </a:ext>
                  </a:extLst>
                </p:cNvPr>
                <p:cNvSpPr/>
                <p:nvPr/>
              </p:nvSpPr>
              <p:spPr>
                <a:xfrm flipH="1">
                  <a:off x="1006513" y="4717663"/>
                  <a:ext cx="1126007" cy="506220"/>
                </a:xfrm>
                <a:prstGeom prst="cube">
                  <a:avLst>
                    <a:gd name="adj" fmla="val 37893"/>
                  </a:avLst>
                </a:prstGeom>
                <a:solidFill>
                  <a:schemeClr val="bg1"/>
                </a:solidFill>
                <a:ln w="190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2" name="直方体 11">
                  <a:extLst>
                    <a:ext uri="{FF2B5EF4-FFF2-40B4-BE49-F238E27FC236}">
                      <a16:creationId xmlns:a16="http://schemas.microsoft.com/office/drawing/2014/main" id="{A5D823C0-5092-9373-3332-68EB4C8E185E}"/>
                    </a:ext>
                  </a:extLst>
                </p:cNvPr>
                <p:cNvSpPr/>
                <p:nvPr/>
              </p:nvSpPr>
              <p:spPr>
                <a:xfrm flipH="1">
                  <a:off x="1148047" y="4606800"/>
                  <a:ext cx="810639" cy="265316"/>
                </a:xfrm>
                <a:prstGeom prst="cube">
                  <a:avLst>
                    <a:gd name="adj" fmla="val 50274"/>
                  </a:avLst>
                </a:prstGeom>
                <a:solidFill>
                  <a:srgbClr val="CC6600"/>
                </a:solidFill>
                <a:ln w="1905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4F50352B-24EF-05CD-A33C-3F1C661E29F8}"/>
                    </a:ext>
                  </a:extLst>
                </p:cNvPr>
                <p:cNvSpPr/>
                <p:nvPr/>
              </p:nvSpPr>
              <p:spPr>
                <a:xfrm>
                  <a:off x="1317779" y="4986528"/>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663175E8-1755-987F-CE1F-ADCCDE547F28}"/>
                    </a:ext>
                  </a:extLst>
                </p:cNvPr>
                <p:cNvSpPr/>
                <p:nvPr/>
              </p:nvSpPr>
              <p:spPr>
                <a:xfrm>
                  <a:off x="1463782" y="4986528"/>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A8DA330B-7A17-5C2B-6917-CA7CB3199BC3}"/>
                    </a:ext>
                  </a:extLst>
                </p:cNvPr>
                <p:cNvSpPr/>
                <p:nvPr/>
              </p:nvSpPr>
              <p:spPr>
                <a:xfrm>
                  <a:off x="1616749" y="4979712"/>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D85B7BAA-04C8-4940-2B9F-520054AC7E6E}"/>
                    </a:ext>
                  </a:extLst>
                </p:cNvPr>
                <p:cNvSpPr/>
                <p:nvPr/>
              </p:nvSpPr>
              <p:spPr>
                <a:xfrm>
                  <a:off x="1767699" y="4981937"/>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88E7735A-5C06-5601-9A04-0B1449BDD1F1}"/>
                    </a:ext>
                  </a:extLst>
                </p:cNvPr>
                <p:cNvSpPr/>
                <p:nvPr/>
              </p:nvSpPr>
              <p:spPr>
                <a:xfrm>
                  <a:off x="1920666" y="497512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78E67229-CD35-8EF6-EB82-B8497E4E74B7}"/>
                    </a:ext>
                  </a:extLst>
                </p:cNvPr>
                <p:cNvSpPr/>
                <p:nvPr/>
              </p:nvSpPr>
              <p:spPr>
                <a:xfrm>
                  <a:off x="1317779" y="506597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38ED4E2B-6E13-A929-BDDD-471CE65232C0}"/>
                    </a:ext>
                  </a:extLst>
                </p:cNvPr>
                <p:cNvSpPr/>
                <p:nvPr/>
              </p:nvSpPr>
              <p:spPr>
                <a:xfrm>
                  <a:off x="1463782" y="506597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A3990F7E-6B02-52A4-2C6A-9626475F294E}"/>
                    </a:ext>
                  </a:extLst>
                </p:cNvPr>
                <p:cNvSpPr/>
                <p:nvPr/>
              </p:nvSpPr>
              <p:spPr>
                <a:xfrm>
                  <a:off x="1616749" y="5059155"/>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A09AF02E-97E9-AE60-EADD-EC1E841CB945}"/>
                    </a:ext>
                  </a:extLst>
                </p:cNvPr>
                <p:cNvSpPr/>
                <p:nvPr/>
              </p:nvSpPr>
              <p:spPr>
                <a:xfrm>
                  <a:off x="1767699" y="5061380"/>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7BBD576B-F66B-6F6D-07EA-A2A3547B42F8}"/>
                    </a:ext>
                  </a:extLst>
                </p:cNvPr>
                <p:cNvSpPr/>
                <p:nvPr/>
              </p:nvSpPr>
              <p:spPr>
                <a:xfrm>
                  <a:off x="1920666" y="5054564"/>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26CA9D3B-53F8-1836-48E1-3A800EC134FE}"/>
                    </a:ext>
                  </a:extLst>
                </p:cNvPr>
                <p:cNvSpPr/>
                <p:nvPr/>
              </p:nvSpPr>
              <p:spPr>
                <a:xfrm>
                  <a:off x="1317779" y="5145097"/>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B06D409C-7805-A46A-E919-E946BF17A63F}"/>
                    </a:ext>
                  </a:extLst>
                </p:cNvPr>
                <p:cNvSpPr/>
                <p:nvPr/>
              </p:nvSpPr>
              <p:spPr>
                <a:xfrm>
                  <a:off x="1463782" y="5145097"/>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50464D0B-5915-D08C-E5BB-943C2B1F8F51}"/>
                    </a:ext>
                  </a:extLst>
                </p:cNvPr>
                <p:cNvSpPr/>
                <p:nvPr/>
              </p:nvSpPr>
              <p:spPr>
                <a:xfrm>
                  <a:off x="1616749" y="5138281"/>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20B6DA7D-0814-0239-9397-C2852239791D}"/>
                    </a:ext>
                  </a:extLst>
                </p:cNvPr>
                <p:cNvSpPr/>
                <p:nvPr/>
              </p:nvSpPr>
              <p:spPr>
                <a:xfrm>
                  <a:off x="1767699" y="5140506"/>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75102525-1B48-23C5-1ED9-3874F4AF4D36}"/>
                    </a:ext>
                  </a:extLst>
                </p:cNvPr>
                <p:cNvSpPr/>
                <p:nvPr/>
              </p:nvSpPr>
              <p:spPr>
                <a:xfrm>
                  <a:off x="1920666" y="5133690"/>
                  <a:ext cx="89957" cy="47158"/>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9" name="正方形/長方形 8">
                <a:extLst>
                  <a:ext uri="{FF2B5EF4-FFF2-40B4-BE49-F238E27FC236}">
                    <a16:creationId xmlns:a16="http://schemas.microsoft.com/office/drawing/2014/main" id="{9287D50E-2BAE-2F07-1665-5F7B7EE4C3E1}"/>
                  </a:ext>
                </a:extLst>
              </p:cNvPr>
              <p:cNvSpPr/>
              <p:nvPr/>
            </p:nvSpPr>
            <p:spPr>
              <a:xfrm>
                <a:off x="7593034" y="1397866"/>
                <a:ext cx="1517169" cy="1001864"/>
              </a:xfrm>
              <a:prstGeom prst="rect">
                <a:avLst/>
              </a:prstGeom>
              <a:noFill/>
            </p:spPr>
            <p:txBody>
              <a:bodyPr wrap="square" lIns="91440" tIns="45720" rIns="91440" bIns="45720">
                <a:spAutoFit/>
              </a:bodyPr>
              <a:lstStyle/>
              <a:p>
                <a:pPr algn="ctr"/>
                <a:r>
                  <a:rPr lang="en-US" altLang="ja-JP" sz="1400" b="0" cap="none" spc="0" dirty="0">
                    <a:ln w="0"/>
                    <a:solidFill>
                      <a:schemeClr val="tx1"/>
                    </a:solidFill>
                    <a:latin typeface="BIZ UDPゴシック" panose="020B0400000000000000" pitchFamily="50" charset="-128"/>
                    <a:ea typeface="BIZ UDPゴシック" panose="020B0400000000000000" pitchFamily="50" charset="-128"/>
                  </a:rPr>
                  <a:t>HOTEL</a:t>
                </a:r>
                <a:endParaRPr lang="ja-JP" altLang="en-US" sz="200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10" name="雲 9">
                <a:extLst>
                  <a:ext uri="{FF2B5EF4-FFF2-40B4-BE49-F238E27FC236}">
                    <a16:creationId xmlns:a16="http://schemas.microsoft.com/office/drawing/2014/main" id="{447BA2D8-FBD5-4E55-BA0B-7169035AE789}"/>
                  </a:ext>
                </a:extLst>
              </p:cNvPr>
              <p:cNvSpPr/>
              <p:nvPr/>
            </p:nvSpPr>
            <p:spPr>
              <a:xfrm rot="15291024">
                <a:off x="6310827" y="1949622"/>
                <a:ext cx="1104584" cy="784677"/>
              </a:xfrm>
              <a:prstGeom prst="cloud">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28" name="正方形/長方形 27">
              <a:extLst>
                <a:ext uri="{FF2B5EF4-FFF2-40B4-BE49-F238E27FC236}">
                  <a16:creationId xmlns:a16="http://schemas.microsoft.com/office/drawing/2014/main" id="{69516874-2085-71BB-1FB8-3793742501BD}"/>
                </a:ext>
              </a:extLst>
            </p:cNvPr>
            <p:cNvSpPr/>
            <p:nvPr/>
          </p:nvSpPr>
          <p:spPr>
            <a:xfrm>
              <a:off x="844917" y="2363337"/>
              <a:ext cx="1648208" cy="1157946"/>
            </a:xfrm>
            <a:prstGeom prst="rect">
              <a:avLst/>
            </a:prstGeom>
            <a:noFill/>
          </p:spPr>
          <p:txBody>
            <a:bodyPr wrap="none" lIns="91440" tIns="45720" rIns="91440" bIns="45720">
              <a:spAutoFit/>
            </a:bodyPr>
            <a:lstStyle/>
            <a:p>
              <a:pPr>
                <a:lnSpc>
                  <a:spcPct val="130000"/>
                </a:lnSpc>
              </a:pPr>
              <a:r>
                <a:rPr lang="ja-JP" altLang="en-US" sz="1100" cap="none" spc="0" dirty="0">
                  <a:ln w="0"/>
                  <a:solidFill>
                    <a:schemeClr val="tx1"/>
                  </a:solidFill>
                  <a:latin typeface="BIZ UDPゴシック" panose="020B0400000000000000" pitchFamily="50" charset="-128"/>
                  <a:ea typeface="BIZ UDPゴシック" panose="020B0400000000000000" pitchFamily="50" charset="-128"/>
                </a:rPr>
                <a:t>アーリーチェックイン</a:t>
              </a:r>
              <a:endParaRPr lang="en-US" altLang="ja-JP" sz="1100" cap="none" spc="0" dirty="0">
                <a:ln w="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100" cap="none" spc="0" dirty="0">
                  <a:ln w="0"/>
                  <a:solidFill>
                    <a:schemeClr val="tx1"/>
                  </a:solidFill>
                  <a:latin typeface="BIZ UDPゴシック" panose="020B0400000000000000" pitchFamily="50" charset="-128"/>
                  <a:ea typeface="BIZ UDPゴシック" panose="020B0400000000000000" pitchFamily="50" charset="-128"/>
                </a:rPr>
                <a:t>お部屋からの眺望は・・・</a:t>
              </a:r>
              <a:endParaRPr lang="en-US" altLang="ja-JP" sz="1100" cap="none" spc="0" dirty="0">
                <a:ln w="0"/>
                <a:solidFill>
                  <a:schemeClr val="tx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100" dirty="0">
                <a:ln w="0"/>
                <a:latin typeface="BIZ UDPゴシック" panose="020B0400000000000000" pitchFamily="50" charset="-128"/>
                <a:ea typeface="BIZ UDPゴシック" panose="020B0400000000000000" pitchFamily="50" charset="-128"/>
              </a:endParaRPr>
            </a:p>
            <a:p>
              <a:pPr>
                <a:lnSpc>
                  <a:spcPct val="130000"/>
                </a:lnSpc>
              </a:pPr>
              <a:endParaRPr lang="en-US" altLang="ja-JP" sz="1100" cap="none" spc="0" dirty="0">
                <a:ln w="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100" dirty="0">
                  <a:ln w="0"/>
                  <a:latin typeface="BIZ UDPゴシック" panose="020B0400000000000000" pitchFamily="50" charset="-128"/>
                  <a:ea typeface="BIZ UDPゴシック" panose="020B0400000000000000" pitchFamily="50" charset="-128"/>
                </a:rPr>
                <a:t>キャンセル可　</a:t>
              </a:r>
              <a:endParaRPr lang="en-US" altLang="ja-JP" sz="1100" dirty="0">
                <a:ln w="0"/>
                <a:latin typeface="BIZ UDPゴシック" panose="020B0400000000000000" pitchFamily="50" charset="-128"/>
                <a:ea typeface="BIZ UDPゴシック" panose="020B0400000000000000" pitchFamily="50" charset="-128"/>
              </a:endParaRPr>
            </a:p>
          </p:txBody>
        </p:sp>
        <p:cxnSp>
          <p:nvCxnSpPr>
            <p:cNvPr id="30" name="直線コネクタ 29">
              <a:extLst>
                <a:ext uri="{FF2B5EF4-FFF2-40B4-BE49-F238E27FC236}">
                  <a16:creationId xmlns:a16="http://schemas.microsoft.com/office/drawing/2014/main" id="{B33AF522-73B8-EEB6-B154-019FCD817ACD}"/>
                </a:ext>
              </a:extLst>
            </p:cNvPr>
            <p:cNvCxnSpPr/>
            <p:nvPr/>
          </p:nvCxnSpPr>
          <p:spPr>
            <a:xfrm>
              <a:off x="900753" y="2920621"/>
              <a:ext cx="137842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47A23624-697C-55C1-90AA-DEF5B5F0BB54}"/>
                </a:ext>
              </a:extLst>
            </p:cNvPr>
            <p:cNvCxnSpPr/>
            <p:nvPr/>
          </p:nvCxnSpPr>
          <p:spPr>
            <a:xfrm>
              <a:off x="916675" y="3032078"/>
              <a:ext cx="137842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CFC4198-DB02-5E87-0058-2BCF0607BE38}"/>
                </a:ext>
              </a:extLst>
            </p:cNvPr>
            <p:cNvCxnSpPr/>
            <p:nvPr/>
          </p:nvCxnSpPr>
          <p:spPr>
            <a:xfrm>
              <a:off x="930323" y="3154907"/>
              <a:ext cx="137842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AB9485B6-9EB8-A225-B570-125A9C827953}"/>
                </a:ext>
              </a:extLst>
            </p:cNvPr>
            <p:cNvSpPr/>
            <p:nvPr/>
          </p:nvSpPr>
          <p:spPr>
            <a:xfrm>
              <a:off x="1056458" y="909850"/>
              <a:ext cx="1184940" cy="361959"/>
            </a:xfrm>
            <a:prstGeom prst="rect">
              <a:avLst/>
            </a:prstGeom>
            <a:noFill/>
          </p:spPr>
          <p:txBody>
            <a:bodyPr wrap="none" lIns="91440" tIns="45720" rIns="91440" bIns="45720">
              <a:spAutoFit/>
            </a:bodyPr>
            <a:lstStyle/>
            <a:p>
              <a:pPr>
                <a:lnSpc>
                  <a:spcPct val="130000"/>
                </a:lnSpc>
              </a:pPr>
              <a:r>
                <a:rPr lang="ja-JP" altLang="en-US" sz="1600" cap="none" spc="0" dirty="0">
                  <a:ln w="0"/>
                  <a:solidFill>
                    <a:schemeClr val="tx1"/>
                  </a:solidFill>
                  <a:latin typeface="BIZ UDPゴシック" panose="020B0400000000000000" pitchFamily="50" charset="-128"/>
                  <a:ea typeface="BIZ UDPゴシック" panose="020B0400000000000000" pitchFamily="50" charset="-128"/>
                </a:rPr>
                <a:t>ホテル〇〇</a:t>
              </a:r>
              <a:endParaRPr lang="en-US" altLang="ja-JP" sz="1100" dirty="0">
                <a:ln w="0"/>
                <a:latin typeface="BIZ UDPゴシック" panose="020B0400000000000000" pitchFamily="50" charset="-128"/>
                <a:ea typeface="BIZ UDPゴシック" panose="020B0400000000000000" pitchFamily="50" charset="-128"/>
              </a:endParaRPr>
            </a:p>
          </p:txBody>
        </p:sp>
      </p:grpSp>
      <p:sp>
        <p:nvSpPr>
          <p:cNvPr id="29" name="正方形/長方形 28">
            <a:extLst>
              <a:ext uri="{FF2B5EF4-FFF2-40B4-BE49-F238E27FC236}">
                <a16:creationId xmlns:a16="http://schemas.microsoft.com/office/drawing/2014/main" id="{3DD2A0DD-DDDD-0157-6E66-6A344FF7B04F}"/>
              </a:ext>
            </a:extLst>
          </p:cNvPr>
          <p:cNvSpPr/>
          <p:nvPr/>
        </p:nvSpPr>
        <p:spPr>
          <a:xfrm>
            <a:off x="5922210" y="4948115"/>
            <a:ext cx="4580100" cy="1087157"/>
          </a:xfrm>
          <a:prstGeom prst="rect">
            <a:avLst/>
          </a:prstGeom>
          <a:noFill/>
        </p:spPr>
        <p:txBody>
          <a:bodyPr wrap="none" lIns="91440" tIns="45720" rIns="91440" bIns="45720">
            <a:spAutoFit/>
          </a:bodyPr>
          <a:lstStyle/>
          <a:p>
            <a:pPr algn="ctr"/>
            <a:r>
              <a:rPr lang="ja-JP" altLang="en-US" sz="3200" b="1" cap="none" spc="0" dirty="0">
                <a:ln w="0"/>
                <a:solidFill>
                  <a:schemeClr val="tx1"/>
                </a:solidFill>
                <a:latin typeface="BIZ UDPゴシック" panose="020B0400000000000000" pitchFamily="50" charset="-128"/>
                <a:ea typeface="BIZ UDPゴシック" panose="020B0400000000000000" pitchFamily="50" charset="-128"/>
              </a:rPr>
              <a:t>ホテルは返金でも</a:t>
            </a:r>
            <a:endParaRPr lang="en-US" altLang="ja-JP" sz="1400" b="1" cap="none" spc="0" dirty="0">
              <a:ln w="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lang="ja-JP" altLang="en-US" sz="3200" b="1" cap="none" spc="0" dirty="0">
                <a:ln w="0"/>
                <a:solidFill>
                  <a:schemeClr val="tx1"/>
                </a:solidFill>
                <a:latin typeface="BIZ UDPゴシック" panose="020B0400000000000000" pitchFamily="50" charset="-128"/>
                <a:ea typeface="BIZ UDPゴシック" panose="020B0400000000000000" pitchFamily="50" charset="-128"/>
              </a:rPr>
              <a:t>航空券はキャンセル不可</a:t>
            </a:r>
          </a:p>
        </p:txBody>
      </p:sp>
    </p:spTree>
    <p:extLst>
      <p:ext uri="{BB962C8B-B14F-4D97-AF65-F5344CB8AC3E}">
        <p14:creationId xmlns:p14="http://schemas.microsoft.com/office/powerpoint/2010/main" val="182278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9ACCF-FEB2-A257-FE0A-97267A7224E3}"/>
            </a:ext>
          </a:extLst>
        </p:cNvPr>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6E2A2FD2-F71F-D449-B3D1-837B6A0FDBAC}"/>
              </a:ext>
            </a:extLst>
          </p:cNvPr>
          <p:cNvSpPr/>
          <p:nvPr/>
        </p:nvSpPr>
        <p:spPr>
          <a:xfrm>
            <a:off x="7104229" y="4005667"/>
            <a:ext cx="1271502" cy="253916"/>
          </a:xfrm>
          <a:prstGeom prst="rect">
            <a:avLst/>
          </a:prstGeom>
          <a:noFill/>
        </p:spPr>
        <p:txBody>
          <a:bodyPr wrap="none" lIns="91440" tIns="45720" rIns="91440" bIns="45720">
            <a:spAutoFit/>
          </a:bodyPr>
          <a:lstStyle/>
          <a:p>
            <a:pPr algn="ctr"/>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2026</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年</a:t>
            </a:r>
            <a:r>
              <a:rPr lang="ja-JP" altLang="en-US" sz="1050" dirty="0">
                <a:ln w="0"/>
                <a:latin typeface="BIZ UDPゴシック" panose="020B0400000000000000" pitchFamily="50" charset="-128"/>
                <a:ea typeface="BIZ UDPゴシック" panose="020B0400000000000000" pitchFamily="50" charset="-128"/>
              </a:rPr>
              <a:t>１月１０日</a:t>
            </a:r>
            <a:endParaRPr lang="ja-JP" altLang="en-US" sz="1050"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82826021-ED25-0265-9E14-EC934EDAA359}"/>
              </a:ext>
            </a:extLst>
          </p:cNvPr>
          <p:cNvSpPr/>
          <p:nvPr/>
        </p:nvSpPr>
        <p:spPr>
          <a:xfrm>
            <a:off x="8216423" y="1541712"/>
            <a:ext cx="1289135" cy="253916"/>
          </a:xfrm>
          <a:prstGeom prst="rect">
            <a:avLst/>
          </a:prstGeom>
          <a:noFill/>
        </p:spPr>
        <p:txBody>
          <a:bodyPr wrap="none" lIns="91440" tIns="45720" rIns="91440" bIns="45720">
            <a:spAutoFit/>
          </a:bodyPr>
          <a:lstStyle/>
          <a:p>
            <a:pPr algn="ctr"/>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2025</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年</a:t>
            </a:r>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8</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月</a:t>
            </a:r>
            <a:r>
              <a:rPr lang="en-US" altLang="ja-JP" sz="1050" dirty="0">
                <a:ln w="0"/>
                <a:latin typeface="BIZ UDPゴシック" panose="020B0400000000000000" pitchFamily="50" charset="-128"/>
                <a:ea typeface="BIZ UDPゴシック" panose="020B0400000000000000" pitchFamily="50" charset="-128"/>
              </a:rPr>
              <a:t>21</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日</a:t>
            </a:r>
          </a:p>
        </p:txBody>
      </p:sp>
      <p:sp>
        <p:nvSpPr>
          <p:cNvPr id="5" name="フリーフォーム: 図形 4">
            <a:extLst>
              <a:ext uri="{FF2B5EF4-FFF2-40B4-BE49-F238E27FC236}">
                <a16:creationId xmlns:a16="http://schemas.microsoft.com/office/drawing/2014/main" id="{8F0AB1FF-3BB1-C807-D270-130BB8B9BB5A}"/>
              </a:ext>
            </a:extLst>
          </p:cNvPr>
          <p:cNvSpPr/>
          <p:nvPr/>
        </p:nvSpPr>
        <p:spPr>
          <a:xfrm>
            <a:off x="188107" y="846161"/>
            <a:ext cx="6253786" cy="5920968"/>
          </a:xfrm>
          <a:custGeom>
            <a:avLst/>
            <a:gdLst>
              <a:gd name="connsiteX0" fmla="*/ 335394 w 6253786"/>
              <a:gd name="connsiteY0" fmla="*/ 0 h 6813471"/>
              <a:gd name="connsiteX1" fmla="*/ 5105773 w 6253786"/>
              <a:gd name="connsiteY1" fmla="*/ 0 h 6813471"/>
              <a:gd name="connsiteX2" fmla="*/ 5441167 w 6253786"/>
              <a:gd name="connsiteY2" fmla="*/ 335394 h 6813471"/>
              <a:gd name="connsiteX3" fmla="*/ 5441167 w 6253786"/>
              <a:gd name="connsiteY3" fmla="*/ 3043621 h 6813471"/>
              <a:gd name="connsiteX4" fmla="*/ 5825161 w 6253786"/>
              <a:gd name="connsiteY4" fmla="*/ 3043621 h 6813471"/>
              <a:gd name="connsiteX5" fmla="*/ 5825161 w 6253786"/>
              <a:gd name="connsiteY5" fmla="*/ 2722152 h 6813471"/>
              <a:gd name="connsiteX6" fmla="*/ 6253786 w 6253786"/>
              <a:gd name="connsiteY6" fmla="*/ 3365090 h 6813471"/>
              <a:gd name="connsiteX7" fmla="*/ 5825161 w 6253786"/>
              <a:gd name="connsiteY7" fmla="*/ 4008027 h 6813471"/>
              <a:gd name="connsiteX8" fmla="*/ 5825161 w 6253786"/>
              <a:gd name="connsiteY8" fmla="*/ 3686558 h 6813471"/>
              <a:gd name="connsiteX9" fmla="*/ 5441167 w 6253786"/>
              <a:gd name="connsiteY9" fmla="*/ 3686558 h 6813471"/>
              <a:gd name="connsiteX10" fmla="*/ 5441167 w 6253786"/>
              <a:gd name="connsiteY10" fmla="*/ 6478077 h 6813471"/>
              <a:gd name="connsiteX11" fmla="*/ 5105773 w 6253786"/>
              <a:gd name="connsiteY11" fmla="*/ 6813471 h 6813471"/>
              <a:gd name="connsiteX12" fmla="*/ 335394 w 6253786"/>
              <a:gd name="connsiteY12" fmla="*/ 6813471 h 6813471"/>
              <a:gd name="connsiteX13" fmla="*/ 0 w 6253786"/>
              <a:gd name="connsiteY13" fmla="*/ 6478077 h 6813471"/>
              <a:gd name="connsiteX14" fmla="*/ 0 w 6253786"/>
              <a:gd name="connsiteY14" fmla="*/ 335394 h 6813471"/>
              <a:gd name="connsiteX15" fmla="*/ 335394 w 6253786"/>
              <a:gd name="connsiteY15" fmla="*/ 0 h 681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3786" h="6813471">
                <a:moveTo>
                  <a:pt x="335394" y="0"/>
                </a:moveTo>
                <a:lnTo>
                  <a:pt x="5105773" y="0"/>
                </a:lnTo>
                <a:cubicBezTo>
                  <a:pt x="5291006" y="0"/>
                  <a:pt x="5441167" y="150161"/>
                  <a:pt x="5441167" y="335394"/>
                </a:cubicBezTo>
                <a:lnTo>
                  <a:pt x="5441167" y="3043621"/>
                </a:lnTo>
                <a:lnTo>
                  <a:pt x="5825161" y="3043621"/>
                </a:lnTo>
                <a:lnTo>
                  <a:pt x="5825161" y="2722152"/>
                </a:lnTo>
                <a:lnTo>
                  <a:pt x="6253786" y="3365090"/>
                </a:lnTo>
                <a:lnTo>
                  <a:pt x="5825161" y="4008027"/>
                </a:lnTo>
                <a:lnTo>
                  <a:pt x="5825161" y="3686558"/>
                </a:lnTo>
                <a:lnTo>
                  <a:pt x="5441167" y="3686558"/>
                </a:lnTo>
                <a:lnTo>
                  <a:pt x="5441167" y="6478077"/>
                </a:lnTo>
                <a:cubicBezTo>
                  <a:pt x="5441167" y="6663310"/>
                  <a:pt x="5291006" y="6813471"/>
                  <a:pt x="5105773" y="6813471"/>
                </a:cubicBezTo>
                <a:lnTo>
                  <a:pt x="335394" y="6813471"/>
                </a:lnTo>
                <a:cubicBezTo>
                  <a:pt x="150161" y="6813471"/>
                  <a:pt x="0" y="6663310"/>
                  <a:pt x="0" y="6478077"/>
                </a:cubicBezTo>
                <a:lnTo>
                  <a:pt x="0" y="335394"/>
                </a:lnTo>
                <a:cubicBezTo>
                  <a:pt x="0" y="150161"/>
                  <a:pt x="150161" y="0"/>
                  <a:pt x="335394"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4" name="図 3" descr="男性の顔の絵&#10;&#10;AI 生成コンテンツは誤りを含む可能性があります。">
            <a:extLst>
              <a:ext uri="{FF2B5EF4-FFF2-40B4-BE49-F238E27FC236}">
                <a16:creationId xmlns:a16="http://schemas.microsoft.com/office/drawing/2014/main" id="{D1E010E7-9783-A98C-3EC6-CB6C854F2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334" y="3616177"/>
            <a:ext cx="1999740" cy="2993321"/>
          </a:xfrm>
          <a:prstGeom prst="rect">
            <a:avLst/>
          </a:prstGeom>
        </p:spPr>
      </p:pic>
      <p:sp>
        <p:nvSpPr>
          <p:cNvPr id="13" name="正方形/長方形 12">
            <a:extLst>
              <a:ext uri="{FF2B5EF4-FFF2-40B4-BE49-F238E27FC236}">
                <a16:creationId xmlns:a16="http://schemas.microsoft.com/office/drawing/2014/main" id="{2F690387-12C4-F2D7-9558-283F4765AB85}"/>
              </a:ext>
            </a:extLst>
          </p:cNvPr>
          <p:cNvSpPr/>
          <p:nvPr/>
        </p:nvSpPr>
        <p:spPr>
          <a:xfrm>
            <a:off x="814909" y="1126055"/>
            <a:ext cx="790601" cy="369332"/>
          </a:xfrm>
          <a:prstGeom prst="rect">
            <a:avLst/>
          </a:prstGeom>
          <a:noFill/>
        </p:spPr>
        <p:txBody>
          <a:bodyPr wrap="none" lIns="91440" tIns="45720" rIns="91440" bIns="45720">
            <a:spAutoFit/>
          </a:bodyPr>
          <a:lstStyle/>
          <a:p>
            <a:pPr algn="ctr"/>
            <a:r>
              <a:rPr lang="en-US" altLang="ja-JP" b="0" cap="none" spc="0" dirty="0">
                <a:ln w="0"/>
                <a:solidFill>
                  <a:schemeClr val="tx1"/>
                </a:solidFill>
                <a:latin typeface="BIZ UDPゴシック" panose="020B0400000000000000" pitchFamily="50" charset="-128"/>
                <a:ea typeface="BIZ UDPゴシック" panose="020B0400000000000000" pitchFamily="50" charset="-128"/>
              </a:rPr>
              <a:t>Chat</a:t>
            </a:r>
            <a:endParaRPr lang="ja-JP" altLang="en-US" b="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18" name="フリーフォーム: 図形 17">
            <a:extLst>
              <a:ext uri="{FF2B5EF4-FFF2-40B4-BE49-F238E27FC236}">
                <a16:creationId xmlns:a16="http://schemas.microsoft.com/office/drawing/2014/main" id="{7A5DE0E6-B4AE-45CC-7D85-17121AB502AC}"/>
              </a:ext>
            </a:extLst>
          </p:cNvPr>
          <p:cNvSpPr/>
          <p:nvPr/>
        </p:nvSpPr>
        <p:spPr>
          <a:xfrm rot="9536520">
            <a:off x="624135" y="910978"/>
            <a:ext cx="4448713" cy="3193176"/>
          </a:xfrm>
          <a:custGeom>
            <a:avLst/>
            <a:gdLst>
              <a:gd name="connsiteX0" fmla="*/ 3675470 w 4691790"/>
              <a:gd name="connsiteY0" fmla="*/ 3384516 h 3408882"/>
              <a:gd name="connsiteX1" fmla="*/ 232916 w 4691790"/>
              <a:gd name="connsiteY1" fmla="*/ 2059043 h 3408882"/>
              <a:gd name="connsiteX2" fmla="*/ 24366 w 4691790"/>
              <a:gd name="connsiteY2" fmla="*/ 1589354 h 3408882"/>
              <a:gd name="connsiteX3" fmla="*/ 546630 w 4691790"/>
              <a:gd name="connsiteY3" fmla="*/ 232916 h 3408882"/>
              <a:gd name="connsiteX4" fmla="*/ 1016320 w 4691790"/>
              <a:gd name="connsiteY4" fmla="*/ 24366 h 3408882"/>
              <a:gd name="connsiteX5" fmla="*/ 3817278 w 4691790"/>
              <a:gd name="connsiteY5" fmla="*/ 1102807 h 3408882"/>
              <a:gd name="connsiteX6" fmla="*/ 3992201 w 4691790"/>
              <a:gd name="connsiteY6" fmla="*/ 9646 h 3408882"/>
              <a:gd name="connsiteX7" fmla="*/ 4186551 w 4691790"/>
              <a:gd name="connsiteY7" fmla="*/ 1244987 h 3408882"/>
              <a:gd name="connsiteX8" fmla="*/ 4458874 w 4691790"/>
              <a:gd name="connsiteY8" fmla="*/ 1349839 h 3408882"/>
              <a:gd name="connsiteX9" fmla="*/ 4667424 w 4691790"/>
              <a:gd name="connsiteY9" fmla="*/ 1819529 h 3408882"/>
              <a:gd name="connsiteX10" fmla="*/ 4145160 w 4691790"/>
              <a:gd name="connsiteY10" fmla="*/ 3175966 h 3408882"/>
              <a:gd name="connsiteX11" fmla="*/ 3675470 w 4691790"/>
              <a:gd name="connsiteY11" fmla="*/ 3384516 h 340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1790" h="3408882">
                <a:moveTo>
                  <a:pt x="3675470" y="3384516"/>
                </a:moveTo>
                <a:lnTo>
                  <a:pt x="232916" y="2059043"/>
                </a:lnTo>
                <a:cubicBezTo>
                  <a:pt x="45625" y="1986932"/>
                  <a:pt x="-47746" y="1776645"/>
                  <a:pt x="24366" y="1589354"/>
                </a:cubicBezTo>
                <a:lnTo>
                  <a:pt x="546630" y="232916"/>
                </a:lnTo>
                <a:cubicBezTo>
                  <a:pt x="618742" y="45625"/>
                  <a:pt x="829029" y="-47746"/>
                  <a:pt x="1016320" y="24366"/>
                </a:cubicBezTo>
                <a:lnTo>
                  <a:pt x="3817278" y="1102807"/>
                </a:lnTo>
                <a:lnTo>
                  <a:pt x="3992201" y="9646"/>
                </a:lnTo>
                <a:lnTo>
                  <a:pt x="4186551" y="1244987"/>
                </a:lnTo>
                <a:lnTo>
                  <a:pt x="4458874" y="1349839"/>
                </a:lnTo>
                <a:cubicBezTo>
                  <a:pt x="4646165" y="1421951"/>
                  <a:pt x="4739536" y="1632237"/>
                  <a:pt x="4667424" y="1819529"/>
                </a:cubicBezTo>
                <a:lnTo>
                  <a:pt x="4145160" y="3175966"/>
                </a:lnTo>
                <a:cubicBezTo>
                  <a:pt x="4073048" y="3363257"/>
                  <a:pt x="3862761" y="3456628"/>
                  <a:pt x="3675470" y="3384516"/>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C7617496-6035-5C7D-6D88-3C57D646F5D7}"/>
              </a:ext>
            </a:extLst>
          </p:cNvPr>
          <p:cNvSpPr txBox="1"/>
          <p:nvPr/>
        </p:nvSpPr>
        <p:spPr>
          <a:xfrm>
            <a:off x="937523" y="1601365"/>
            <a:ext cx="3957310" cy="1704441"/>
          </a:xfrm>
          <a:prstGeom prst="rect">
            <a:avLst/>
          </a:prstGeom>
          <a:noFill/>
        </p:spPr>
        <p:txBody>
          <a:bodyPr wrap="square" rtlCol="0">
            <a:spAutoFit/>
          </a:bodyPr>
          <a:lstStyle/>
          <a:p>
            <a:pPr>
              <a:lnSpc>
                <a:spcPct val="120000"/>
              </a:lnSpc>
            </a:pPr>
            <a:r>
              <a:rPr kumimoji="1" lang="ja-JP" altLang="en-US" dirty="0">
                <a:latin typeface="BIZ UDPゴシック" panose="020B0400000000000000" pitchFamily="50" charset="-128"/>
                <a:ea typeface="BIZ UDPゴシック" panose="020B0400000000000000" pitchFamily="50" charset="-128"/>
              </a:rPr>
              <a:t>１が月先のホテルをキャンセルしたのですが、全額の請求が届きました。</a:t>
            </a:r>
            <a:endParaRPr kumimoji="1" lang="en-US" altLang="ja-JP" dirty="0">
              <a:latin typeface="BIZ UDPゴシック" panose="020B0400000000000000" pitchFamily="50" charset="-128"/>
              <a:ea typeface="BIZ UDPゴシック" panose="020B0400000000000000" pitchFamily="50" charset="-128"/>
            </a:endParaRPr>
          </a:p>
          <a:p>
            <a:pPr>
              <a:lnSpc>
                <a:spcPct val="120000"/>
              </a:lnSpc>
            </a:pPr>
            <a:r>
              <a:rPr kumimoji="1" lang="ja-JP" altLang="en-US" dirty="0">
                <a:latin typeface="BIZ UDPゴシック" panose="020B0400000000000000" pitchFamily="50" charset="-128"/>
                <a:ea typeface="BIZ UDPゴシック" panose="020B0400000000000000" pitchFamily="50" charset="-128"/>
              </a:rPr>
              <a:t>キャンセル料はかからないのではないでしょうか。</a:t>
            </a:r>
            <a:endParaRPr kumimoji="1" lang="en-US" altLang="ja-JP" dirty="0">
              <a:latin typeface="BIZ UDPゴシック" panose="020B0400000000000000" pitchFamily="50" charset="-128"/>
              <a:ea typeface="BIZ UDPゴシック" panose="020B0400000000000000" pitchFamily="50" charset="-128"/>
            </a:endParaRPr>
          </a:p>
          <a:p>
            <a:pPr>
              <a:lnSpc>
                <a:spcPct val="120000"/>
              </a:lnSpc>
            </a:pPr>
            <a:r>
              <a:rPr kumimoji="1" lang="ja-JP" altLang="en-US" dirty="0">
                <a:latin typeface="BIZ UDPゴシック" panose="020B0400000000000000" pitchFamily="50" charset="-128"/>
                <a:ea typeface="BIZ UDPゴシック" panose="020B0400000000000000" pitchFamily="50" charset="-128"/>
              </a:rPr>
              <a:t>請求の取り消しをお願いします。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21" name="星: 24 pt 20">
            <a:extLst>
              <a:ext uri="{FF2B5EF4-FFF2-40B4-BE49-F238E27FC236}">
                <a16:creationId xmlns:a16="http://schemas.microsoft.com/office/drawing/2014/main" id="{80DDB053-257F-AFB2-4912-A8702AE319D8}"/>
              </a:ext>
            </a:extLst>
          </p:cNvPr>
          <p:cNvSpPr/>
          <p:nvPr/>
        </p:nvSpPr>
        <p:spPr>
          <a:xfrm>
            <a:off x="5646546" y="5029210"/>
            <a:ext cx="4933064" cy="1889773"/>
          </a:xfrm>
          <a:prstGeom prst="star24">
            <a:avLst>
              <a:gd name="adj" fmla="val 37608"/>
            </a:avLst>
          </a:prstGeom>
          <a:solidFill>
            <a:srgbClr val="FF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CDD13389-1030-1B64-E015-FF8CF1902F7F}"/>
              </a:ext>
            </a:extLst>
          </p:cNvPr>
          <p:cNvSpPr/>
          <p:nvPr/>
        </p:nvSpPr>
        <p:spPr>
          <a:xfrm>
            <a:off x="5646546" y="5491138"/>
            <a:ext cx="4915128" cy="1049005"/>
          </a:xfrm>
          <a:prstGeom prst="rect">
            <a:avLst/>
          </a:prstGeom>
          <a:noFill/>
        </p:spPr>
        <p:txBody>
          <a:bodyPr wrap="none" lIns="91440" tIns="45720" rIns="91440" bIns="45720">
            <a:spAutoFit/>
          </a:bodyPr>
          <a:lstStyle/>
          <a:p>
            <a:pPr algn="ctr">
              <a:lnSpc>
                <a:spcPct val="120000"/>
              </a:lnSpc>
            </a:pPr>
            <a:r>
              <a:rPr lang="ja-JP" altLang="en-US" sz="2800" b="1" dirty="0">
                <a:ln w="76200">
                  <a:solidFill>
                    <a:schemeClr val="bg1"/>
                  </a:solidFill>
                </a:ln>
                <a:solidFill>
                  <a:schemeClr val="bg1"/>
                </a:solidFill>
                <a:latin typeface="BIZ UDPゴシック" panose="020B0400000000000000" pitchFamily="50" charset="-128"/>
                <a:ea typeface="BIZ UDPゴシック" panose="020B0400000000000000" pitchFamily="50" charset="-128"/>
              </a:rPr>
              <a:t>コミュニケーションが取れない</a:t>
            </a:r>
            <a:endParaRPr lang="en-US" altLang="ja-JP" sz="2800" b="1" dirty="0">
              <a:ln w="76200">
                <a:solidFill>
                  <a:schemeClr val="bg1"/>
                </a:solidFill>
              </a:ln>
              <a:solidFill>
                <a:schemeClr val="bg1"/>
              </a:solidFill>
              <a:latin typeface="BIZ UDPゴシック" panose="020B0400000000000000" pitchFamily="50" charset="-128"/>
              <a:ea typeface="BIZ UDPゴシック" panose="020B0400000000000000" pitchFamily="50" charset="-128"/>
            </a:endParaRPr>
          </a:p>
          <a:p>
            <a:pPr algn="ctr">
              <a:lnSpc>
                <a:spcPct val="120000"/>
              </a:lnSpc>
            </a:pPr>
            <a:r>
              <a:rPr lang="ja-JP" altLang="en-US" sz="2800" b="1" dirty="0">
                <a:ln w="76200">
                  <a:solidFill>
                    <a:schemeClr val="bg1"/>
                  </a:solidFill>
                </a:ln>
                <a:solidFill>
                  <a:schemeClr val="bg1"/>
                </a:solidFill>
                <a:latin typeface="BIZ UDPゴシック" panose="020B0400000000000000" pitchFamily="50" charset="-128"/>
                <a:ea typeface="BIZ UDPゴシック" panose="020B0400000000000000" pitchFamily="50" charset="-128"/>
              </a:rPr>
              <a:t>連絡・対応が遅い</a:t>
            </a:r>
            <a:endParaRPr lang="en-US" altLang="ja-JP" sz="2800" b="1" dirty="0">
              <a:ln w="76200">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E86966AC-F4C6-CC83-B91D-D8117C80D224}"/>
              </a:ext>
            </a:extLst>
          </p:cNvPr>
          <p:cNvSpPr/>
          <p:nvPr/>
        </p:nvSpPr>
        <p:spPr>
          <a:xfrm>
            <a:off x="6338706" y="1067792"/>
            <a:ext cx="1973444" cy="551976"/>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キャンセルしましたが</a:t>
            </a:r>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請求がありません</a:t>
            </a:r>
          </a:p>
        </p:txBody>
      </p:sp>
      <p:sp>
        <p:nvSpPr>
          <p:cNvPr id="14" name="正方形/長方形 13">
            <a:extLst>
              <a:ext uri="{FF2B5EF4-FFF2-40B4-BE49-F238E27FC236}">
                <a16:creationId xmlns:a16="http://schemas.microsoft.com/office/drawing/2014/main" id="{B59973B3-6874-2564-88EF-71887F60366B}"/>
              </a:ext>
            </a:extLst>
          </p:cNvPr>
          <p:cNvSpPr/>
          <p:nvPr/>
        </p:nvSpPr>
        <p:spPr>
          <a:xfrm>
            <a:off x="3429574" y="1186808"/>
            <a:ext cx="1306768" cy="253916"/>
          </a:xfrm>
          <a:prstGeom prst="rect">
            <a:avLst/>
          </a:prstGeom>
          <a:noFill/>
        </p:spPr>
        <p:txBody>
          <a:bodyPr wrap="none" lIns="91440" tIns="45720" rIns="91440" bIns="45720">
            <a:spAutoFit/>
          </a:bodyPr>
          <a:lstStyle/>
          <a:p>
            <a:pPr algn="ctr"/>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2025</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年</a:t>
            </a:r>
            <a:r>
              <a:rPr lang="en-US" altLang="ja-JP" sz="1050" dirty="0">
                <a:ln w="0"/>
                <a:latin typeface="BIZ UDPゴシック" panose="020B0400000000000000" pitchFamily="50" charset="-128"/>
                <a:ea typeface="BIZ UDPゴシック" panose="020B0400000000000000" pitchFamily="50" charset="-128"/>
              </a:rPr>
              <a:t>7</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月</a:t>
            </a:r>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25</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日</a:t>
            </a:r>
          </a:p>
        </p:txBody>
      </p:sp>
      <p:sp>
        <p:nvSpPr>
          <p:cNvPr id="15" name="正方形/長方形 14">
            <a:extLst>
              <a:ext uri="{FF2B5EF4-FFF2-40B4-BE49-F238E27FC236}">
                <a16:creationId xmlns:a16="http://schemas.microsoft.com/office/drawing/2014/main" id="{4390F5F6-104C-A220-7B80-EBF0BDFBF379}"/>
              </a:ext>
            </a:extLst>
          </p:cNvPr>
          <p:cNvSpPr/>
          <p:nvPr/>
        </p:nvSpPr>
        <p:spPr>
          <a:xfrm>
            <a:off x="7040206" y="830263"/>
            <a:ext cx="1306768" cy="253916"/>
          </a:xfrm>
          <a:prstGeom prst="rect">
            <a:avLst/>
          </a:prstGeom>
          <a:noFill/>
        </p:spPr>
        <p:txBody>
          <a:bodyPr wrap="none" lIns="91440" tIns="45720" rIns="91440" bIns="45720">
            <a:spAutoFit/>
          </a:bodyPr>
          <a:lstStyle/>
          <a:p>
            <a:pPr algn="ctr"/>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2025</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年</a:t>
            </a:r>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8</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月</a:t>
            </a:r>
            <a:r>
              <a:rPr lang="en-US" altLang="ja-JP" sz="1050" dirty="0">
                <a:ln w="0"/>
                <a:latin typeface="BIZ UDPゴシック" panose="020B0400000000000000" pitchFamily="50" charset="-128"/>
                <a:ea typeface="BIZ UDPゴシック" panose="020B0400000000000000" pitchFamily="50" charset="-128"/>
              </a:rPr>
              <a:t>20</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日</a:t>
            </a:r>
          </a:p>
        </p:txBody>
      </p:sp>
      <p:sp>
        <p:nvSpPr>
          <p:cNvPr id="23" name="四角形: 角を丸くする 22">
            <a:extLst>
              <a:ext uri="{FF2B5EF4-FFF2-40B4-BE49-F238E27FC236}">
                <a16:creationId xmlns:a16="http://schemas.microsoft.com/office/drawing/2014/main" id="{706DEFCA-308A-CE49-7CC0-074AA239D23E}"/>
              </a:ext>
            </a:extLst>
          </p:cNvPr>
          <p:cNvSpPr/>
          <p:nvPr/>
        </p:nvSpPr>
        <p:spPr>
          <a:xfrm>
            <a:off x="6990930" y="1763345"/>
            <a:ext cx="2516370" cy="69961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〇円の請求が届いてしまっていますが、支払わなくて良いということですか？</a:t>
            </a:r>
          </a:p>
        </p:txBody>
      </p:sp>
      <p:sp>
        <p:nvSpPr>
          <p:cNvPr id="25" name="四角形: 角を丸くする 24">
            <a:extLst>
              <a:ext uri="{FF2B5EF4-FFF2-40B4-BE49-F238E27FC236}">
                <a16:creationId xmlns:a16="http://schemas.microsoft.com/office/drawing/2014/main" id="{2C53E233-9FA8-64AA-B05A-8D7F1426076A}"/>
              </a:ext>
            </a:extLst>
          </p:cNvPr>
          <p:cNvSpPr/>
          <p:nvPr/>
        </p:nvSpPr>
        <p:spPr>
          <a:xfrm>
            <a:off x="6348231" y="2826420"/>
            <a:ext cx="1973444" cy="551976"/>
          </a:xfrm>
          <a:prstGeom prst="roundRect">
            <a:avLst/>
          </a:prstGeom>
          <a:solidFill>
            <a:srgbClr val="D3F5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キャンセルしましたが</a:t>
            </a:r>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請求がありません</a:t>
            </a:r>
          </a:p>
        </p:txBody>
      </p:sp>
      <p:sp>
        <p:nvSpPr>
          <p:cNvPr id="26" name="正方形/長方形 25">
            <a:extLst>
              <a:ext uri="{FF2B5EF4-FFF2-40B4-BE49-F238E27FC236}">
                <a16:creationId xmlns:a16="http://schemas.microsoft.com/office/drawing/2014/main" id="{6C5C4FB7-0EBA-0F2D-2616-9B525F40CB3F}"/>
              </a:ext>
            </a:extLst>
          </p:cNvPr>
          <p:cNvSpPr/>
          <p:nvPr/>
        </p:nvSpPr>
        <p:spPr>
          <a:xfrm>
            <a:off x="6976799" y="2560358"/>
            <a:ext cx="1391728" cy="253916"/>
          </a:xfrm>
          <a:prstGeom prst="rect">
            <a:avLst/>
          </a:prstGeom>
          <a:noFill/>
        </p:spPr>
        <p:txBody>
          <a:bodyPr wrap="none" lIns="91440" tIns="45720" rIns="91440" bIns="45720">
            <a:spAutoFit/>
          </a:bodyPr>
          <a:lstStyle/>
          <a:p>
            <a:pPr algn="ctr"/>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2025</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年</a:t>
            </a:r>
            <a:r>
              <a:rPr lang="ja-JP" altLang="en-US" sz="1050" dirty="0">
                <a:ln w="0"/>
                <a:latin typeface="BIZ UDPゴシック" panose="020B0400000000000000" pitchFamily="50" charset="-128"/>
                <a:ea typeface="BIZ UDPゴシック" panose="020B0400000000000000" pitchFamily="50" charset="-128"/>
              </a:rPr>
              <a:t>１０</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月３０日</a:t>
            </a:r>
          </a:p>
        </p:txBody>
      </p:sp>
      <p:sp>
        <p:nvSpPr>
          <p:cNvPr id="27" name="四角形: 角を丸くする 26">
            <a:extLst>
              <a:ext uri="{FF2B5EF4-FFF2-40B4-BE49-F238E27FC236}">
                <a16:creationId xmlns:a16="http://schemas.microsoft.com/office/drawing/2014/main" id="{F1E75C77-EFF3-2E49-A218-31BD65A71625}"/>
              </a:ext>
            </a:extLst>
          </p:cNvPr>
          <p:cNvSpPr/>
          <p:nvPr/>
        </p:nvSpPr>
        <p:spPr>
          <a:xfrm>
            <a:off x="6935061" y="3468431"/>
            <a:ext cx="2516370" cy="5043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支払いはしなくて良いですよね？請求を下げてください</a:t>
            </a:r>
          </a:p>
        </p:txBody>
      </p:sp>
      <p:sp>
        <p:nvSpPr>
          <p:cNvPr id="28" name="正方形/長方形 27">
            <a:extLst>
              <a:ext uri="{FF2B5EF4-FFF2-40B4-BE49-F238E27FC236}">
                <a16:creationId xmlns:a16="http://schemas.microsoft.com/office/drawing/2014/main" id="{05DAE4BF-D74B-E6BD-B679-4E30236FE881}"/>
              </a:ext>
            </a:extLst>
          </p:cNvPr>
          <p:cNvSpPr/>
          <p:nvPr/>
        </p:nvSpPr>
        <p:spPr>
          <a:xfrm>
            <a:off x="8383632" y="3151902"/>
            <a:ext cx="1391728" cy="253916"/>
          </a:xfrm>
          <a:prstGeom prst="rect">
            <a:avLst/>
          </a:prstGeom>
          <a:noFill/>
        </p:spPr>
        <p:txBody>
          <a:bodyPr wrap="none" lIns="91440" tIns="45720" rIns="91440" bIns="45720">
            <a:spAutoFit/>
          </a:bodyPr>
          <a:lstStyle/>
          <a:p>
            <a:pPr algn="ctr"/>
            <a:r>
              <a:rPr lang="en-US" altLang="ja-JP" sz="1050" b="0" cap="none" spc="0" dirty="0">
                <a:ln w="0"/>
                <a:solidFill>
                  <a:schemeClr val="tx1"/>
                </a:solidFill>
                <a:latin typeface="BIZ UDPゴシック" panose="020B0400000000000000" pitchFamily="50" charset="-128"/>
                <a:ea typeface="BIZ UDPゴシック" panose="020B0400000000000000" pitchFamily="50" charset="-128"/>
              </a:rPr>
              <a:t>2025</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年</a:t>
            </a:r>
            <a:r>
              <a:rPr lang="en-US" altLang="ja-JP" sz="1050" dirty="0">
                <a:ln w="0"/>
                <a:latin typeface="BIZ UDPゴシック" panose="020B0400000000000000" pitchFamily="50" charset="-128"/>
                <a:ea typeface="BIZ UDPゴシック" panose="020B0400000000000000" pitchFamily="50" charset="-128"/>
              </a:rPr>
              <a:t>10</a:t>
            </a:r>
            <a:r>
              <a:rPr lang="ja-JP" altLang="en-US" sz="1050" b="0" cap="none" spc="0" dirty="0">
                <a:ln w="0"/>
                <a:solidFill>
                  <a:schemeClr val="tx1"/>
                </a:solidFill>
                <a:latin typeface="BIZ UDPゴシック" panose="020B0400000000000000" pitchFamily="50" charset="-128"/>
                <a:ea typeface="BIZ UDPゴシック" panose="020B0400000000000000" pitchFamily="50" charset="-128"/>
              </a:rPr>
              <a:t>月３０日</a:t>
            </a:r>
          </a:p>
        </p:txBody>
      </p:sp>
      <p:sp>
        <p:nvSpPr>
          <p:cNvPr id="29" name="四角形: 角を丸くする 28">
            <a:extLst>
              <a:ext uri="{FF2B5EF4-FFF2-40B4-BE49-F238E27FC236}">
                <a16:creationId xmlns:a16="http://schemas.microsoft.com/office/drawing/2014/main" id="{F5A7798E-DD26-C9F7-EFBA-58B6E5C52667}"/>
              </a:ext>
            </a:extLst>
          </p:cNvPr>
          <p:cNvSpPr/>
          <p:nvPr/>
        </p:nvSpPr>
        <p:spPr>
          <a:xfrm>
            <a:off x="6363158" y="4237468"/>
            <a:ext cx="1973444" cy="551976"/>
          </a:xfrm>
          <a:prstGeom prst="roundRect">
            <a:avLst/>
          </a:prstGeom>
          <a:solidFill>
            <a:srgbClr val="D3F5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キャンセルしましたが</a:t>
            </a:r>
            <a:endParaRPr kumimoji="1" lang="en-US" altLang="ja-JP" sz="1400"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lumMod val="85000"/>
                    <a:lumOff val="15000"/>
                  </a:schemeClr>
                </a:solidFill>
                <a:latin typeface="BIZ UDPゴシック" panose="020B0400000000000000" pitchFamily="50" charset="-128"/>
                <a:ea typeface="BIZ UDPゴシック" panose="020B0400000000000000" pitchFamily="50" charset="-128"/>
              </a:rPr>
              <a:t>請求がありません</a:t>
            </a:r>
          </a:p>
        </p:txBody>
      </p:sp>
      <p:pic>
        <p:nvPicPr>
          <p:cNvPr id="2" name="図 1" descr="シャツ が含まれている画像&#10;&#10;自動的に生成された説明">
            <a:extLst>
              <a:ext uri="{FF2B5EF4-FFF2-40B4-BE49-F238E27FC236}">
                <a16:creationId xmlns:a16="http://schemas.microsoft.com/office/drawing/2014/main" id="{09CCB518-5E10-F516-E751-22804D687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8137" y="2591422"/>
            <a:ext cx="2513676" cy="2822195"/>
          </a:xfrm>
          <a:prstGeom prst="rect">
            <a:avLst/>
          </a:prstGeom>
        </p:spPr>
      </p:pic>
      <p:grpSp>
        <p:nvGrpSpPr>
          <p:cNvPr id="9" name="グループ化 8">
            <a:extLst>
              <a:ext uri="{FF2B5EF4-FFF2-40B4-BE49-F238E27FC236}">
                <a16:creationId xmlns:a16="http://schemas.microsoft.com/office/drawing/2014/main" id="{2E225EFF-D134-FDAE-5D31-016B27154458}"/>
              </a:ext>
            </a:extLst>
          </p:cNvPr>
          <p:cNvGrpSpPr/>
          <p:nvPr/>
        </p:nvGrpSpPr>
        <p:grpSpPr>
          <a:xfrm>
            <a:off x="8438502" y="2094829"/>
            <a:ext cx="2283768" cy="533381"/>
            <a:chOff x="8411826" y="1903760"/>
            <a:chExt cx="2283768" cy="533381"/>
          </a:xfrm>
        </p:grpSpPr>
        <p:sp>
          <p:nvSpPr>
            <p:cNvPr id="3" name="正方形/長方形 2">
              <a:extLst>
                <a:ext uri="{FF2B5EF4-FFF2-40B4-BE49-F238E27FC236}">
                  <a16:creationId xmlns:a16="http://schemas.microsoft.com/office/drawing/2014/main" id="{25505EB0-41D8-4BEE-2848-7D2DAF07EC3A}"/>
                </a:ext>
              </a:extLst>
            </p:cNvPr>
            <p:cNvSpPr/>
            <p:nvPr/>
          </p:nvSpPr>
          <p:spPr>
            <a:xfrm rot="517128">
              <a:off x="8411826" y="1913921"/>
              <a:ext cx="2279791" cy="523220"/>
            </a:xfrm>
            <a:prstGeom prst="rect">
              <a:avLst/>
            </a:prstGeom>
            <a:noFill/>
          </p:spPr>
          <p:txBody>
            <a:bodyPr wrap="none" lIns="91440" tIns="45720" rIns="91440" bIns="45720">
              <a:spAutoFit/>
            </a:bodyPr>
            <a:lstStyle/>
            <a:p>
              <a:pPr algn="ctr"/>
              <a:r>
                <a:rPr lang="ja-JP" altLang="en-US" sz="2800" cap="none" spc="0" dirty="0">
                  <a:ln w="66675">
                    <a:solidFill>
                      <a:schemeClr val="bg1"/>
                    </a:solidFill>
                  </a:ln>
                  <a:solidFill>
                    <a:schemeClr val="bg1"/>
                  </a:solidFill>
                  <a:latin typeface="BIZ UDPゴシック" panose="020B0400000000000000" pitchFamily="50" charset="-128"/>
                  <a:ea typeface="BIZ UDPゴシック" panose="020B0400000000000000" pitchFamily="50" charset="-128"/>
                </a:rPr>
                <a:t>え</a:t>
              </a:r>
              <a:r>
                <a:rPr lang="ja-JP" altLang="en-US" sz="2800" dirty="0">
                  <a:ln w="66675">
                    <a:solidFill>
                      <a:schemeClr val="bg1"/>
                    </a:solidFill>
                  </a:ln>
                  <a:solidFill>
                    <a:schemeClr val="bg1"/>
                  </a:solidFill>
                  <a:latin typeface="BIZ UDPゴシック" panose="020B0400000000000000" pitchFamily="50" charset="-128"/>
                  <a:ea typeface="BIZ UDPゴシック" panose="020B0400000000000000" pitchFamily="50" charset="-128"/>
                </a:rPr>
                <a:t>？なんで？</a:t>
              </a:r>
              <a:endParaRPr lang="ja-JP" altLang="en-US" sz="2800" cap="none" spc="0" dirty="0">
                <a:ln w="66675">
                  <a:solidFill>
                    <a:schemeClr val="bg1"/>
                  </a:solidFill>
                </a:ln>
                <a:solidFill>
                  <a:schemeClr val="bg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7BAF6527-DF7E-6D6F-8097-B99EE7FD37D9}"/>
                </a:ext>
              </a:extLst>
            </p:cNvPr>
            <p:cNvSpPr/>
            <p:nvPr/>
          </p:nvSpPr>
          <p:spPr>
            <a:xfrm rot="517128">
              <a:off x="8415803" y="1903760"/>
              <a:ext cx="2279791" cy="523220"/>
            </a:xfrm>
            <a:prstGeom prst="rect">
              <a:avLst/>
            </a:prstGeom>
            <a:noFill/>
          </p:spPr>
          <p:txBody>
            <a:bodyPr wrap="none" lIns="91440" tIns="45720" rIns="91440" bIns="45720">
              <a:spAutoFit/>
            </a:bodyPr>
            <a:lstStyle/>
            <a:p>
              <a:pPr algn="ctr"/>
              <a:r>
                <a:rPr lang="ja-JP" altLang="en-US" sz="2800" cap="none" spc="0" dirty="0">
                  <a:ln w="0"/>
                  <a:solidFill>
                    <a:schemeClr val="tx1"/>
                  </a:solidFill>
                  <a:latin typeface="BIZ UDPゴシック" panose="020B0400000000000000" pitchFamily="50" charset="-128"/>
                  <a:ea typeface="BIZ UDPゴシック" panose="020B0400000000000000" pitchFamily="50" charset="-128"/>
                </a:rPr>
                <a:t>え</a:t>
              </a:r>
              <a:r>
                <a:rPr lang="ja-JP" altLang="en-US" sz="2800" dirty="0">
                  <a:ln w="0"/>
                  <a:latin typeface="BIZ UDPゴシック" panose="020B0400000000000000" pitchFamily="50" charset="-128"/>
                  <a:ea typeface="BIZ UDPゴシック" panose="020B0400000000000000" pitchFamily="50" charset="-128"/>
                </a:rPr>
                <a:t>？なんで？</a:t>
              </a:r>
              <a:endParaRPr lang="ja-JP" altLang="en-US" sz="2800" cap="none" spc="0" dirty="0">
                <a:ln w="0"/>
                <a:solidFill>
                  <a:schemeClr val="tx1"/>
                </a:solidFill>
                <a:latin typeface="BIZ UDPゴシック" panose="020B0400000000000000" pitchFamily="50" charset="-128"/>
                <a:ea typeface="BIZ UDPゴシック" panose="020B0400000000000000" pitchFamily="50" charset="-128"/>
              </a:endParaRPr>
            </a:p>
          </p:txBody>
        </p:sp>
      </p:grpSp>
      <p:sp>
        <p:nvSpPr>
          <p:cNvPr id="7" name="正方形/長方形 6">
            <a:extLst>
              <a:ext uri="{FF2B5EF4-FFF2-40B4-BE49-F238E27FC236}">
                <a16:creationId xmlns:a16="http://schemas.microsoft.com/office/drawing/2014/main" id="{E645C284-B50D-9E12-C0C7-674B2743911F}"/>
              </a:ext>
            </a:extLst>
          </p:cNvPr>
          <p:cNvSpPr/>
          <p:nvPr/>
        </p:nvSpPr>
        <p:spPr>
          <a:xfrm>
            <a:off x="228493" y="122830"/>
            <a:ext cx="7959230" cy="429348"/>
          </a:xfrm>
          <a:prstGeom prst="rect">
            <a:avLst/>
          </a:prstGeom>
          <a:noFill/>
        </p:spPr>
        <p:txBody>
          <a:bodyPr wrap="none" lIns="91440" tIns="45720" rIns="91440" bIns="45720">
            <a:spAutoFit/>
          </a:bodyPr>
          <a:lstStyle/>
          <a:p>
            <a:pPr>
              <a:lnSpc>
                <a:spcPct val="130000"/>
              </a:lnSpc>
            </a:pPr>
            <a:r>
              <a:rPr lang="ja-JP" altLang="en-US" sz="2000" cap="none" spc="0" dirty="0">
                <a:ln w="0"/>
                <a:solidFill>
                  <a:schemeClr val="tx1"/>
                </a:solidFill>
                <a:latin typeface="BIZ UDPゴシック" panose="020B0400000000000000" pitchFamily="50" charset="-128"/>
                <a:ea typeface="BIZ UDPゴシック" panose="020B0400000000000000" pitchFamily="50" charset="-128"/>
              </a:rPr>
              <a:t>トラブル事例３・・・旅行予約サイト業者と</a:t>
            </a:r>
            <a:r>
              <a:rPr lang="ja-JP" altLang="en-US" sz="2000" dirty="0">
                <a:ln w="0"/>
                <a:latin typeface="BIZ UDPゴシック" panose="020B0400000000000000" pitchFamily="50" charset="-128"/>
                <a:ea typeface="BIZ UDPゴシック" panose="020B0400000000000000" pitchFamily="50" charset="-128"/>
              </a:rPr>
              <a:t>コミュニケーションが取れない</a:t>
            </a:r>
            <a:endParaRPr lang="en-US" altLang="ja-JP" sz="2000" cap="none" spc="0" dirty="0">
              <a:ln w="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29C0AFB0-B3D6-7249-706B-75600044DD19}"/>
              </a:ext>
            </a:extLst>
          </p:cNvPr>
          <p:cNvSpPr/>
          <p:nvPr/>
        </p:nvSpPr>
        <p:spPr>
          <a:xfrm>
            <a:off x="5643851" y="5491137"/>
            <a:ext cx="4915128" cy="1049005"/>
          </a:xfrm>
          <a:prstGeom prst="rect">
            <a:avLst/>
          </a:prstGeom>
          <a:noFill/>
        </p:spPr>
        <p:txBody>
          <a:bodyPr wrap="none" lIns="91440" tIns="45720" rIns="91440" bIns="45720">
            <a:spAutoFit/>
          </a:bodyPr>
          <a:lstStyle/>
          <a:p>
            <a:pPr algn="ctr">
              <a:lnSpc>
                <a:spcPct val="120000"/>
              </a:lnSpc>
            </a:pPr>
            <a:r>
              <a:rPr lang="ja-JP" altLang="en-US" sz="2800" b="1" dirty="0">
                <a:ln w="0"/>
                <a:latin typeface="BIZ UDPゴシック" panose="020B0400000000000000" pitchFamily="50" charset="-128"/>
                <a:ea typeface="BIZ UDPゴシック" panose="020B0400000000000000" pitchFamily="50" charset="-128"/>
              </a:rPr>
              <a:t>コミュニケーションが取れない</a:t>
            </a:r>
            <a:endParaRPr lang="en-US" altLang="ja-JP" sz="2800" b="1" dirty="0">
              <a:ln w="0"/>
              <a:latin typeface="BIZ UDPゴシック" panose="020B0400000000000000" pitchFamily="50" charset="-128"/>
              <a:ea typeface="BIZ UDPゴシック" panose="020B0400000000000000" pitchFamily="50" charset="-128"/>
            </a:endParaRPr>
          </a:p>
          <a:p>
            <a:pPr algn="ctr">
              <a:lnSpc>
                <a:spcPct val="120000"/>
              </a:lnSpc>
            </a:pPr>
            <a:r>
              <a:rPr lang="ja-JP" altLang="en-US" sz="2800" b="1" dirty="0">
                <a:ln w="0"/>
                <a:latin typeface="BIZ UDPゴシック" panose="020B0400000000000000" pitchFamily="50" charset="-128"/>
                <a:ea typeface="BIZ UDPゴシック" panose="020B0400000000000000" pitchFamily="50" charset="-128"/>
              </a:rPr>
              <a:t>連絡・対応が遅い</a:t>
            </a:r>
            <a:endParaRPr lang="en-US" altLang="ja-JP" sz="2800" b="1" dirty="0">
              <a:ln w="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816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989C6-C72A-9588-F9A5-34AFE6B8781B}"/>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587B3177-A927-21ED-ACE5-D12ADC6363A9}"/>
              </a:ext>
            </a:extLst>
          </p:cNvPr>
          <p:cNvSpPr/>
          <p:nvPr/>
        </p:nvSpPr>
        <p:spPr>
          <a:xfrm>
            <a:off x="2807724" y="137653"/>
            <a:ext cx="4900612" cy="5088340"/>
          </a:xfrm>
          <a:prstGeom prst="roundRect">
            <a:avLst>
              <a:gd name="adj" fmla="val 5834"/>
            </a:avLst>
          </a:prstGeom>
          <a:noFill/>
          <a:ln w="152400" cmpd="thickThin">
            <a:solidFill>
              <a:srgbClr val="FF7C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ｖｂ</a:t>
            </a:r>
          </a:p>
        </p:txBody>
      </p:sp>
      <p:pic>
        <p:nvPicPr>
          <p:cNvPr id="6" name="図 5">
            <a:extLst>
              <a:ext uri="{FF2B5EF4-FFF2-40B4-BE49-F238E27FC236}">
                <a16:creationId xmlns:a16="http://schemas.microsoft.com/office/drawing/2014/main" id="{3C8339FA-91B6-2B7C-2356-ACED6F604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416" y="2988368"/>
            <a:ext cx="2182372" cy="2182372"/>
          </a:xfrm>
          <a:prstGeom prst="rect">
            <a:avLst/>
          </a:prstGeom>
        </p:spPr>
      </p:pic>
      <p:grpSp>
        <p:nvGrpSpPr>
          <p:cNvPr id="30" name="グループ化 29">
            <a:extLst>
              <a:ext uri="{FF2B5EF4-FFF2-40B4-BE49-F238E27FC236}">
                <a16:creationId xmlns:a16="http://schemas.microsoft.com/office/drawing/2014/main" id="{A23BC1B6-8D23-95CA-FA46-1F386C633E08}"/>
              </a:ext>
            </a:extLst>
          </p:cNvPr>
          <p:cNvGrpSpPr/>
          <p:nvPr/>
        </p:nvGrpSpPr>
        <p:grpSpPr>
          <a:xfrm>
            <a:off x="2993542" y="1333891"/>
            <a:ext cx="2082767" cy="1434405"/>
            <a:chOff x="564899" y="640055"/>
            <a:chExt cx="2089093" cy="1442437"/>
          </a:xfrm>
        </p:grpSpPr>
        <p:sp>
          <p:nvSpPr>
            <p:cNvPr id="11" name="直方体 10">
              <a:extLst>
                <a:ext uri="{FF2B5EF4-FFF2-40B4-BE49-F238E27FC236}">
                  <a16:creationId xmlns:a16="http://schemas.microsoft.com/office/drawing/2014/main" id="{887895F9-8604-38CF-3950-3F6F43E0B591}"/>
                </a:ext>
              </a:extLst>
            </p:cNvPr>
            <p:cNvSpPr/>
            <p:nvPr/>
          </p:nvSpPr>
          <p:spPr>
            <a:xfrm flipH="1">
              <a:off x="720081" y="892432"/>
              <a:ext cx="1933911" cy="1152400"/>
            </a:xfrm>
            <a:prstGeom prst="cube">
              <a:avLst>
                <a:gd name="adj" fmla="val 37893"/>
              </a:avLst>
            </a:prstGeom>
            <a:solidFill>
              <a:srgbClr val="CC6600"/>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2" name="直方体 11">
              <a:extLst>
                <a:ext uri="{FF2B5EF4-FFF2-40B4-BE49-F238E27FC236}">
                  <a16:creationId xmlns:a16="http://schemas.microsoft.com/office/drawing/2014/main" id="{21F671CC-6AE4-5181-5D94-7EE5B8772818}"/>
                </a:ext>
              </a:extLst>
            </p:cNvPr>
            <p:cNvSpPr/>
            <p:nvPr/>
          </p:nvSpPr>
          <p:spPr>
            <a:xfrm flipH="1">
              <a:off x="976854" y="640055"/>
              <a:ext cx="1392268" cy="603987"/>
            </a:xfrm>
            <a:prstGeom prst="cube">
              <a:avLst>
                <a:gd name="adj" fmla="val 50274"/>
              </a:avLst>
            </a:prstGeom>
            <a:solidFill>
              <a:srgbClr val="CC6600"/>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0A428FFB-2BBF-67CF-FA53-FF8DFA1CBA5B}"/>
                </a:ext>
              </a:extLst>
            </p:cNvPr>
            <p:cNvSpPr/>
            <p:nvPr/>
          </p:nvSpPr>
          <p:spPr>
            <a:xfrm>
              <a:off x="1322918" y="1504498"/>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F5205355-9D43-11E5-8924-7B805393EB82}"/>
                </a:ext>
              </a:extLst>
            </p:cNvPr>
            <p:cNvSpPr/>
            <p:nvPr/>
          </p:nvSpPr>
          <p:spPr>
            <a:xfrm>
              <a:off x="1573677" y="1504498"/>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943D64AC-E2C6-32D2-D337-C006F5E32E33}"/>
                </a:ext>
              </a:extLst>
            </p:cNvPr>
            <p:cNvSpPr/>
            <p:nvPr/>
          </p:nvSpPr>
          <p:spPr>
            <a:xfrm>
              <a:off x="1836397" y="1488982"/>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5F9D37A6-E148-EFAC-75B9-79EF5C56BD6C}"/>
                </a:ext>
              </a:extLst>
            </p:cNvPr>
            <p:cNvSpPr/>
            <p:nvPr/>
          </p:nvSpPr>
          <p:spPr>
            <a:xfrm>
              <a:off x="2095653" y="1494047"/>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6E655C07-B552-C997-3D7B-D14D2CE23457}"/>
                </a:ext>
              </a:extLst>
            </p:cNvPr>
            <p:cNvSpPr/>
            <p:nvPr/>
          </p:nvSpPr>
          <p:spPr>
            <a:xfrm>
              <a:off x="2358373" y="1478530"/>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E9B5D162-8A94-3B5A-0B0A-C8A7F01D7438}"/>
                </a:ext>
              </a:extLst>
            </p:cNvPr>
            <p:cNvSpPr/>
            <p:nvPr/>
          </p:nvSpPr>
          <p:spPr>
            <a:xfrm>
              <a:off x="1322918" y="1685349"/>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90911593-D3A8-564E-A30D-080D2634DA7B}"/>
                </a:ext>
              </a:extLst>
            </p:cNvPr>
            <p:cNvSpPr/>
            <p:nvPr/>
          </p:nvSpPr>
          <p:spPr>
            <a:xfrm>
              <a:off x="1573677" y="1685349"/>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C32A6542-6BD2-2DC3-9772-4FE967E580BC}"/>
                </a:ext>
              </a:extLst>
            </p:cNvPr>
            <p:cNvSpPr/>
            <p:nvPr/>
          </p:nvSpPr>
          <p:spPr>
            <a:xfrm>
              <a:off x="1836397" y="1669832"/>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671D508E-CE71-97A7-6C02-B2CA39258841}"/>
                </a:ext>
              </a:extLst>
            </p:cNvPr>
            <p:cNvSpPr/>
            <p:nvPr/>
          </p:nvSpPr>
          <p:spPr>
            <a:xfrm>
              <a:off x="2095653" y="1674897"/>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A34C3E52-757B-8E61-3BB3-4B6BCF4325B5}"/>
                </a:ext>
              </a:extLst>
            </p:cNvPr>
            <p:cNvSpPr/>
            <p:nvPr/>
          </p:nvSpPr>
          <p:spPr>
            <a:xfrm>
              <a:off x="2358373" y="1659381"/>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3E18EC3C-120A-0DF4-EDA3-1A65AB6C9AD7}"/>
                </a:ext>
              </a:extLst>
            </p:cNvPr>
            <p:cNvSpPr/>
            <p:nvPr/>
          </p:nvSpPr>
          <p:spPr>
            <a:xfrm>
              <a:off x="1322918" y="1865477"/>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F315577C-21A8-FA8F-2235-1886E67FCC66}"/>
                </a:ext>
              </a:extLst>
            </p:cNvPr>
            <p:cNvSpPr/>
            <p:nvPr/>
          </p:nvSpPr>
          <p:spPr>
            <a:xfrm>
              <a:off x="1573677" y="1865477"/>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AEDF4376-C5CF-0CF0-41F4-46385CAE5FD7}"/>
                </a:ext>
              </a:extLst>
            </p:cNvPr>
            <p:cNvSpPr/>
            <p:nvPr/>
          </p:nvSpPr>
          <p:spPr>
            <a:xfrm>
              <a:off x="1836397" y="1849961"/>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5586DBFA-B6FA-C2E3-EEAB-F6C33860B23B}"/>
                </a:ext>
              </a:extLst>
            </p:cNvPr>
            <p:cNvSpPr/>
            <p:nvPr/>
          </p:nvSpPr>
          <p:spPr>
            <a:xfrm>
              <a:off x="2095653" y="1855026"/>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7A0AE83D-8180-4B8D-9830-F6612D669736}"/>
                </a:ext>
              </a:extLst>
            </p:cNvPr>
            <p:cNvSpPr/>
            <p:nvPr/>
          </p:nvSpPr>
          <p:spPr>
            <a:xfrm>
              <a:off x="2358373" y="1839509"/>
              <a:ext cx="154501" cy="107354"/>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D7E06F6C-B697-41AA-E0F8-8780F962937A}"/>
                </a:ext>
              </a:extLst>
            </p:cNvPr>
            <p:cNvSpPr/>
            <p:nvPr/>
          </p:nvSpPr>
          <p:spPr>
            <a:xfrm>
              <a:off x="1194409" y="895623"/>
              <a:ext cx="1095726" cy="371400"/>
            </a:xfrm>
            <a:prstGeom prst="rect">
              <a:avLst/>
            </a:prstGeom>
            <a:noFill/>
          </p:spPr>
          <p:txBody>
            <a:bodyPr wrap="square" lIns="91440" tIns="45720" rIns="91440" bIns="45720">
              <a:spAutoFit/>
            </a:bodyPr>
            <a:lstStyle/>
            <a:p>
              <a:pPr algn="ctr"/>
              <a:r>
                <a:rPr lang="en-US" altLang="ja-JP" b="0" cap="none" spc="0" dirty="0">
                  <a:ln w="0"/>
                  <a:solidFill>
                    <a:schemeClr val="bg1"/>
                  </a:solidFill>
                  <a:latin typeface="BIZ UDPゴシック" panose="020B0400000000000000" pitchFamily="50" charset="-128"/>
                  <a:ea typeface="BIZ UDPゴシック" panose="020B0400000000000000" pitchFamily="50" charset="-128"/>
                </a:rPr>
                <a:t>HOTEL</a:t>
              </a:r>
              <a:endParaRPr lang="ja-JP" altLang="en-US" b="0" cap="none" spc="0" dirty="0">
                <a:ln w="0"/>
                <a:solidFill>
                  <a:schemeClr val="bg1"/>
                </a:solidFill>
                <a:latin typeface="BIZ UDPゴシック" panose="020B0400000000000000" pitchFamily="50" charset="-128"/>
                <a:ea typeface="BIZ UDPゴシック" panose="020B0400000000000000" pitchFamily="50" charset="-128"/>
              </a:endParaRPr>
            </a:p>
          </p:txBody>
        </p:sp>
        <p:sp>
          <p:nvSpPr>
            <p:cNvPr id="10" name="雲 9">
              <a:extLst>
                <a:ext uri="{FF2B5EF4-FFF2-40B4-BE49-F238E27FC236}">
                  <a16:creationId xmlns:a16="http://schemas.microsoft.com/office/drawing/2014/main" id="{727E956A-55F4-9CA5-4534-CFCBBBF95205}"/>
                </a:ext>
              </a:extLst>
            </p:cNvPr>
            <p:cNvSpPr/>
            <p:nvPr/>
          </p:nvSpPr>
          <p:spPr>
            <a:xfrm rot="15291024">
              <a:off x="383294" y="1387989"/>
              <a:ext cx="876108" cy="512897"/>
            </a:xfrm>
            <a:prstGeom prst="cloud">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32" name="四角形: 角を丸くする 31">
            <a:extLst>
              <a:ext uri="{FF2B5EF4-FFF2-40B4-BE49-F238E27FC236}">
                <a16:creationId xmlns:a16="http://schemas.microsoft.com/office/drawing/2014/main" id="{69A09C33-73CE-EA55-C8A1-5765276B192C}"/>
              </a:ext>
            </a:extLst>
          </p:cNvPr>
          <p:cNvSpPr/>
          <p:nvPr/>
        </p:nvSpPr>
        <p:spPr>
          <a:xfrm>
            <a:off x="1719619" y="5527342"/>
            <a:ext cx="6878471" cy="1050877"/>
          </a:xfrm>
          <a:prstGeom prst="roundRect">
            <a:avLst>
              <a:gd name="adj" fmla="val 22637"/>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BIZ UDPゴシック" panose="020B0400000000000000" pitchFamily="50" charset="-128"/>
                <a:ea typeface="BIZ UDPゴシック" panose="020B0400000000000000" pitchFamily="50" charset="-128"/>
              </a:rPr>
              <a:t>必ずキャンセルポリシーを確認しよう！</a:t>
            </a:r>
            <a:endParaRPr kumimoji="1" lang="en-US" altLang="ja-JP" sz="2800" b="1" dirty="0">
              <a:latin typeface="BIZ UDPゴシック" panose="020B0400000000000000" pitchFamily="50" charset="-128"/>
              <a:ea typeface="BIZ UDPゴシック" panose="020B0400000000000000" pitchFamily="50" charset="-128"/>
            </a:endParaRPr>
          </a:p>
        </p:txBody>
      </p:sp>
      <p:pic>
        <p:nvPicPr>
          <p:cNvPr id="2" name="図 1" descr="アイコン&#10;&#10;AI 生成コンテンツは誤りを含む可能性があります。">
            <a:extLst>
              <a:ext uri="{FF2B5EF4-FFF2-40B4-BE49-F238E27FC236}">
                <a16:creationId xmlns:a16="http://schemas.microsoft.com/office/drawing/2014/main" id="{B6C7128B-C4D6-782E-3DD1-E0C7AE488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046" y="5595582"/>
            <a:ext cx="1514754" cy="1476000"/>
          </a:xfrm>
          <a:prstGeom prst="rect">
            <a:avLst/>
          </a:prstGeom>
        </p:spPr>
      </p:pic>
      <p:sp>
        <p:nvSpPr>
          <p:cNvPr id="38" name="フリーフォーム: 図形 37">
            <a:extLst>
              <a:ext uri="{FF2B5EF4-FFF2-40B4-BE49-F238E27FC236}">
                <a16:creationId xmlns:a16="http://schemas.microsoft.com/office/drawing/2014/main" id="{3B31181D-F6C2-474E-3FEC-0D2760E20B1E}"/>
              </a:ext>
            </a:extLst>
          </p:cNvPr>
          <p:cNvSpPr/>
          <p:nvPr/>
        </p:nvSpPr>
        <p:spPr>
          <a:xfrm rot="4878420">
            <a:off x="5072974" y="-153484"/>
            <a:ext cx="2012885" cy="2964346"/>
          </a:xfrm>
          <a:custGeom>
            <a:avLst/>
            <a:gdLst>
              <a:gd name="connsiteX0" fmla="*/ 3861 w 2291624"/>
              <a:gd name="connsiteY0" fmla="*/ 2337068 h 3338795"/>
              <a:gd name="connsiteX1" fmla="*/ 318080 w 2291624"/>
              <a:gd name="connsiteY1" fmla="*/ 281954 h 3338795"/>
              <a:gd name="connsiteX2" fmla="*/ 696561 w 2291624"/>
              <a:gd name="connsiteY2" fmla="*/ 3861 h 3338795"/>
              <a:gd name="connsiteX3" fmla="*/ 2009670 w 2291624"/>
              <a:gd name="connsiteY3" fmla="*/ 204631 h 3338795"/>
              <a:gd name="connsiteX4" fmla="*/ 2287763 w 2291624"/>
              <a:gd name="connsiteY4" fmla="*/ 583112 h 3338795"/>
              <a:gd name="connsiteX5" fmla="*/ 1973544 w 2291624"/>
              <a:gd name="connsiteY5" fmla="*/ 2638225 h 3338795"/>
              <a:gd name="connsiteX6" fmla="*/ 1595063 w 2291624"/>
              <a:gd name="connsiteY6" fmla="*/ 2916318 h 3338795"/>
              <a:gd name="connsiteX7" fmla="*/ 869277 w 2291624"/>
              <a:gd name="connsiteY7" fmla="*/ 2805348 h 3338795"/>
              <a:gd name="connsiteX8" fmla="*/ 872290 w 2291624"/>
              <a:gd name="connsiteY8" fmla="*/ 2853296 h 3338795"/>
              <a:gd name="connsiteX9" fmla="*/ 1177220 w 2291624"/>
              <a:gd name="connsiteY9" fmla="*/ 3338795 h 3338795"/>
              <a:gd name="connsiteX10" fmla="*/ 615673 w 2291624"/>
              <a:gd name="connsiteY10" fmla="*/ 2767131 h 3338795"/>
              <a:gd name="connsiteX11" fmla="*/ 615728 w 2291624"/>
              <a:gd name="connsiteY11" fmla="*/ 2766581 h 3338795"/>
              <a:gd name="connsiteX12" fmla="*/ 281954 w 2291624"/>
              <a:gd name="connsiteY12" fmla="*/ 2715548 h 3338795"/>
              <a:gd name="connsiteX13" fmla="*/ 3861 w 2291624"/>
              <a:gd name="connsiteY13" fmla="*/ 2337068 h 333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91624" h="3338795">
                <a:moveTo>
                  <a:pt x="3861" y="2337068"/>
                </a:moveTo>
                <a:lnTo>
                  <a:pt x="318080" y="281954"/>
                </a:lnTo>
                <a:cubicBezTo>
                  <a:pt x="345802" y="100646"/>
                  <a:pt x="515253" y="-23860"/>
                  <a:pt x="696561" y="3861"/>
                </a:cubicBezTo>
                <a:lnTo>
                  <a:pt x="2009670" y="204631"/>
                </a:lnTo>
                <a:cubicBezTo>
                  <a:pt x="2190978" y="232352"/>
                  <a:pt x="2315485" y="401804"/>
                  <a:pt x="2287763" y="583112"/>
                </a:cubicBezTo>
                <a:lnTo>
                  <a:pt x="1973544" y="2638225"/>
                </a:lnTo>
                <a:cubicBezTo>
                  <a:pt x="1945822" y="2819533"/>
                  <a:pt x="1776371" y="2944040"/>
                  <a:pt x="1595063" y="2916318"/>
                </a:cubicBezTo>
                <a:lnTo>
                  <a:pt x="869277" y="2805348"/>
                </a:lnTo>
                <a:lnTo>
                  <a:pt x="872290" y="2853296"/>
                </a:lnTo>
                <a:cubicBezTo>
                  <a:pt x="897366" y="3051871"/>
                  <a:pt x="1008231" y="3230691"/>
                  <a:pt x="1177220" y="3338795"/>
                </a:cubicBezTo>
                <a:cubicBezTo>
                  <a:pt x="867086" y="3338795"/>
                  <a:pt x="615673" y="3082852"/>
                  <a:pt x="615673" y="2767131"/>
                </a:cubicBezTo>
                <a:lnTo>
                  <a:pt x="615728" y="2766581"/>
                </a:lnTo>
                <a:lnTo>
                  <a:pt x="281954" y="2715548"/>
                </a:lnTo>
                <a:cubicBezTo>
                  <a:pt x="100646" y="2687827"/>
                  <a:pt x="-23861" y="2518376"/>
                  <a:pt x="3861" y="2337068"/>
                </a:cubicBezTo>
                <a:close/>
              </a:path>
            </a:pathLst>
          </a:custGeom>
          <a:solidFill>
            <a:schemeClr val="bg1"/>
          </a:solidFill>
          <a:ln w="57150">
            <a:solidFill>
              <a:srgbClr val="CC66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09C48E4A-F1F8-0575-2D1D-1419FB194526}"/>
              </a:ext>
            </a:extLst>
          </p:cNvPr>
          <p:cNvSpPr txBox="1"/>
          <p:nvPr/>
        </p:nvSpPr>
        <p:spPr>
          <a:xfrm>
            <a:off x="4885238" y="436726"/>
            <a:ext cx="2743200" cy="1726627"/>
          </a:xfrm>
          <a:prstGeom prst="rect">
            <a:avLst/>
          </a:prstGeom>
          <a:noFill/>
        </p:spPr>
        <p:txBody>
          <a:bodyPr wrap="square" rtlCol="0">
            <a:spAutoFit/>
          </a:bodyPr>
          <a:lstStyle/>
          <a:p>
            <a:pPr algn="ctr">
              <a:lnSpc>
                <a:spcPct val="120000"/>
              </a:lnSpc>
            </a:pPr>
            <a:r>
              <a:rPr lang="ja-JP" altLang="en-US" sz="1800" dirty="0">
                <a:ln w="0"/>
                <a:solidFill>
                  <a:schemeClr val="tx1">
                    <a:lumMod val="85000"/>
                    <a:lumOff val="15000"/>
                  </a:schemeClr>
                </a:solidFill>
                <a:latin typeface="BIZ UDPゴシック" panose="020B0400000000000000" pitchFamily="50" charset="-128"/>
                <a:ea typeface="BIZ UDPゴシック" panose="020B0400000000000000" pitchFamily="50" charset="-128"/>
              </a:rPr>
              <a:t>超お得な料金！</a:t>
            </a:r>
            <a:endParaRPr lang="en-US" altLang="ja-JP" sz="1800" dirty="0">
              <a:ln w="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lnSpc>
                <a:spcPct val="120000"/>
              </a:lnSpc>
            </a:pPr>
            <a:r>
              <a:rPr lang="ja-JP" altLang="en-US" sz="1800" dirty="0">
                <a:ln w="0"/>
                <a:solidFill>
                  <a:schemeClr val="tx1">
                    <a:lumMod val="85000"/>
                    <a:lumOff val="15000"/>
                  </a:schemeClr>
                </a:solidFill>
                <a:latin typeface="BIZ UDPゴシック" panose="020B0400000000000000" pitchFamily="50" charset="-128"/>
                <a:ea typeface="BIZ UDPゴシック" panose="020B0400000000000000" pitchFamily="50" charset="-128"/>
              </a:rPr>
              <a:t>その</a:t>
            </a:r>
            <a:r>
              <a:rPr lang="ja-JP" altLang="en-US" sz="1800" b="0" cap="none" spc="0" dirty="0">
                <a:ln w="0"/>
                <a:solidFill>
                  <a:schemeClr val="tx1">
                    <a:lumMod val="85000"/>
                    <a:lumOff val="15000"/>
                  </a:schemeClr>
                </a:solidFill>
                <a:latin typeface="BIZ UDPゴシック" panose="020B0400000000000000" pitchFamily="50" charset="-128"/>
                <a:ea typeface="BIZ UDPゴシック" panose="020B0400000000000000" pitchFamily="50" charset="-128"/>
              </a:rPr>
              <a:t>代わり</a:t>
            </a:r>
            <a:endParaRPr lang="en-US" altLang="ja-JP" sz="1800" b="0" cap="none" spc="0" dirty="0">
              <a:ln w="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lnSpc>
                <a:spcPct val="120000"/>
              </a:lnSpc>
            </a:pPr>
            <a:r>
              <a:rPr lang="ja-JP" altLang="en-US" sz="1800" dirty="0">
                <a:ln w="0"/>
                <a:solidFill>
                  <a:schemeClr val="tx1">
                    <a:lumMod val="85000"/>
                    <a:lumOff val="15000"/>
                  </a:schemeClr>
                </a:solidFill>
                <a:latin typeface="BIZ UDPゴシック" panose="020B0400000000000000" pitchFamily="50" charset="-128"/>
                <a:ea typeface="BIZ UDPゴシック" panose="020B0400000000000000" pitchFamily="50" charset="-128"/>
              </a:rPr>
              <a:t>キャンセル・返金</a:t>
            </a:r>
            <a:endParaRPr lang="en-US" altLang="ja-JP" sz="1800" dirty="0">
              <a:ln w="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lnSpc>
                <a:spcPct val="120000"/>
              </a:lnSpc>
            </a:pPr>
            <a:r>
              <a:rPr lang="ja-JP" altLang="en-US" b="0" cap="none" spc="0" dirty="0">
                <a:ln w="0"/>
                <a:solidFill>
                  <a:schemeClr val="tx1">
                    <a:lumMod val="85000"/>
                    <a:lumOff val="15000"/>
                  </a:schemeClr>
                </a:solidFill>
                <a:latin typeface="BIZ UDPゴシック" panose="020B0400000000000000" pitchFamily="50" charset="-128"/>
                <a:ea typeface="BIZ UDPゴシック" panose="020B0400000000000000" pitchFamily="50" charset="-128"/>
              </a:rPr>
              <a:t>日程変更など</a:t>
            </a:r>
            <a:endParaRPr lang="en-US" altLang="ja-JP" dirty="0">
              <a:ln w="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ctr">
              <a:lnSpc>
                <a:spcPct val="120000"/>
              </a:lnSpc>
            </a:pPr>
            <a:r>
              <a:rPr lang="ja-JP" altLang="en-US" sz="1800" dirty="0">
                <a:ln w="0"/>
                <a:solidFill>
                  <a:schemeClr val="tx1">
                    <a:lumMod val="85000"/>
                    <a:lumOff val="15000"/>
                  </a:schemeClr>
                </a:solidFill>
                <a:latin typeface="BIZ UDPゴシック" panose="020B0400000000000000" pitchFamily="50" charset="-128"/>
                <a:ea typeface="BIZ UDPゴシック" panose="020B0400000000000000" pitchFamily="50" charset="-128"/>
              </a:rPr>
              <a:t>一切不可！</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59595492"/>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8542</TotalTime>
  <Words>4605</Words>
  <Application>Microsoft Office PowerPoint</Application>
  <PresentationFormat>ユーザー設定</PresentationFormat>
  <Paragraphs>427</Paragraphs>
  <Slides>17</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BIZ UDPゴシック</vt:lpstr>
      <vt:lpstr>Meiryo UI</vt:lpstr>
      <vt:lpstr>游ゴシック</vt:lpstr>
      <vt:lpstr>Arial</vt:lpstr>
      <vt:lpstr>Calibri</vt:lpstr>
      <vt:lpstr>Calibri Light</vt:lpstr>
      <vt:lpstr>Wingdings</vt:lpstr>
      <vt:lpstr>レトロスペクト</vt:lpstr>
      <vt:lpstr>旅行予約サイト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saitamaken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藤井 桃子（消費生活支援センター）</dc:creator>
  <cp:lastModifiedBy>藤井 桃子（消費生活支援センター）</cp:lastModifiedBy>
  <cp:revision>63</cp:revision>
  <cp:lastPrinted>2026-03-25T01:57:58Z</cp:lastPrinted>
  <dcterms:created xsi:type="dcterms:W3CDTF">2025-10-30T06:27:26Z</dcterms:created>
  <dcterms:modified xsi:type="dcterms:W3CDTF">2026-04-07T05:14:11Z</dcterms:modified>
</cp:coreProperties>
</file>