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E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93071" autoAdjust="0"/>
  </p:normalViewPr>
  <p:slideViewPr>
    <p:cSldViewPr snapToGrid="0" showGuides="1">
      <p:cViewPr varScale="1">
        <p:scale>
          <a:sx n="73" d="100"/>
          <a:sy n="73" d="100"/>
        </p:scale>
        <p:origin x="3132"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74588D-F8DE-4F04-A7C2-9A301DF93923}"/>
              </a:ext>
            </a:extLst>
          </p:cNvPr>
          <p:cNvSpPr>
            <a:spLocks noGrp="1"/>
          </p:cNvSpPr>
          <p:nvPr>
            <p:ph type="hdr" sz="quarter"/>
          </p:nvPr>
        </p:nvSpPr>
        <p:spPr>
          <a:xfrm>
            <a:off x="1" y="1"/>
            <a:ext cx="2950193" cy="498047"/>
          </a:xfrm>
          <a:prstGeom prst="rect">
            <a:avLst/>
          </a:prstGeom>
        </p:spPr>
        <p:txBody>
          <a:bodyPr vert="horz" lIns="88320" tIns="44160" rIns="88320" bIns="4416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9E302CD-4F3B-485C-8075-62C5B33F6708}"/>
              </a:ext>
            </a:extLst>
          </p:cNvPr>
          <p:cNvSpPr>
            <a:spLocks noGrp="1"/>
          </p:cNvSpPr>
          <p:nvPr>
            <p:ph type="dt" sz="quarter" idx="1"/>
          </p:nvPr>
        </p:nvSpPr>
        <p:spPr>
          <a:xfrm>
            <a:off x="3855487" y="1"/>
            <a:ext cx="2950193" cy="498047"/>
          </a:xfrm>
          <a:prstGeom prst="rect">
            <a:avLst/>
          </a:prstGeom>
        </p:spPr>
        <p:txBody>
          <a:bodyPr vert="horz" lIns="88320" tIns="44160" rIns="88320" bIns="44160" rtlCol="0"/>
          <a:lstStyle>
            <a:lvl1pPr algn="r">
              <a:defRPr sz="1200"/>
            </a:lvl1pPr>
          </a:lstStyle>
          <a:p>
            <a:fld id="{0C41DFE8-6FAD-4572-915D-F4BFF5637D97}" type="datetimeFigureOut">
              <a:rPr kumimoji="1" lang="ja-JP" altLang="en-US" smtClean="0"/>
              <a:t>2025/9/5</a:t>
            </a:fld>
            <a:endParaRPr kumimoji="1" lang="ja-JP" altLang="en-US"/>
          </a:p>
        </p:txBody>
      </p:sp>
      <p:sp>
        <p:nvSpPr>
          <p:cNvPr id="4" name="フッター プレースホルダー 3">
            <a:extLst>
              <a:ext uri="{FF2B5EF4-FFF2-40B4-BE49-F238E27FC236}">
                <a16:creationId xmlns:a16="http://schemas.microsoft.com/office/drawing/2014/main" id="{DBD59C62-63D3-4925-A6B3-1A84FCE94E68}"/>
              </a:ext>
            </a:extLst>
          </p:cNvPr>
          <p:cNvSpPr>
            <a:spLocks noGrp="1"/>
          </p:cNvSpPr>
          <p:nvPr>
            <p:ph type="ftr" sz="quarter" idx="2"/>
          </p:nvPr>
        </p:nvSpPr>
        <p:spPr>
          <a:xfrm>
            <a:off x="1" y="9441293"/>
            <a:ext cx="2950193" cy="498046"/>
          </a:xfrm>
          <a:prstGeom prst="rect">
            <a:avLst/>
          </a:prstGeom>
        </p:spPr>
        <p:txBody>
          <a:bodyPr vert="horz" lIns="88320" tIns="44160" rIns="88320" bIns="4416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09956E3-4576-4FB7-A43C-F828C8DC44BC}"/>
              </a:ext>
            </a:extLst>
          </p:cNvPr>
          <p:cNvSpPr>
            <a:spLocks noGrp="1"/>
          </p:cNvSpPr>
          <p:nvPr>
            <p:ph type="sldNum" sz="quarter" idx="3"/>
          </p:nvPr>
        </p:nvSpPr>
        <p:spPr>
          <a:xfrm>
            <a:off x="3855487" y="9441293"/>
            <a:ext cx="2950193" cy="498046"/>
          </a:xfrm>
          <a:prstGeom prst="rect">
            <a:avLst/>
          </a:prstGeom>
        </p:spPr>
        <p:txBody>
          <a:bodyPr vert="horz" lIns="88320" tIns="44160" rIns="88320" bIns="44160" rtlCol="0" anchor="b"/>
          <a:lstStyle>
            <a:lvl1pPr algn="r">
              <a:defRPr sz="1200"/>
            </a:lvl1pPr>
          </a:lstStyle>
          <a:p>
            <a:fld id="{AC3F66F0-283F-4E38-AC8A-630E5A200680}" type="slidenum">
              <a:rPr kumimoji="1" lang="ja-JP" altLang="en-US" smtClean="0"/>
              <a:t>‹#›</a:t>
            </a:fld>
            <a:endParaRPr kumimoji="1" lang="ja-JP" altLang="en-US"/>
          </a:p>
        </p:txBody>
      </p:sp>
    </p:spTree>
    <p:extLst>
      <p:ext uri="{BB962C8B-B14F-4D97-AF65-F5344CB8AC3E}">
        <p14:creationId xmlns:p14="http://schemas.microsoft.com/office/powerpoint/2010/main" val="4952210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193" cy="498047"/>
          </a:xfrm>
          <a:prstGeom prst="rect">
            <a:avLst/>
          </a:prstGeom>
        </p:spPr>
        <p:txBody>
          <a:bodyPr vert="horz" lIns="88320" tIns="44160" rIns="88320" bIns="441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487" y="1"/>
            <a:ext cx="2950193" cy="498047"/>
          </a:xfrm>
          <a:prstGeom prst="rect">
            <a:avLst/>
          </a:prstGeom>
        </p:spPr>
        <p:txBody>
          <a:bodyPr vert="horz" lIns="88320" tIns="44160" rIns="88320" bIns="44160" rtlCol="0"/>
          <a:lstStyle>
            <a:lvl1pPr algn="r">
              <a:defRPr sz="1200"/>
            </a:lvl1pPr>
          </a:lstStyle>
          <a:p>
            <a:fld id="{EFB323E3-9E4E-4A0B-97AA-B1C092BEBCCB}"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2243138" y="1241425"/>
            <a:ext cx="2320925" cy="3354388"/>
          </a:xfrm>
          <a:prstGeom prst="rect">
            <a:avLst/>
          </a:prstGeom>
          <a:noFill/>
          <a:ln w="12700">
            <a:solidFill>
              <a:prstClr val="black"/>
            </a:solidFill>
          </a:ln>
        </p:spPr>
        <p:txBody>
          <a:bodyPr vert="horz" lIns="88320" tIns="44160" rIns="88320" bIns="44160" rtlCol="0" anchor="ctr"/>
          <a:lstStyle/>
          <a:p>
            <a:endParaRPr lang="ja-JP" altLang="en-US"/>
          </a:p>
        </p:txBody>
      </p:sp>
      <p:sp>
        <p:nvSpPr>
          <p:cNvPr id="5" name="ノート プレースホルダー 4"/>
          <p:cNvSpPr>
            <a:spLocks noGrp="1"/>
          </p:cNvSpPr>
          <p:nvPr>
            <p:ph type="body" sz="quarter" idx="3"/>
          </p:nvPr>
        </p:nvSpPr>
        <p:spPr>
          <a:xfrm>
            <a:off x="680113" y="4783095"/>
            <a:ext cx="5446977" cy="3913441"/>
          </a:xfrm>
          <a:prstGeom prst="rect">
            <a:avLst/>
          </a:prstGeom>
        </p:spPr>
        <p:txBody>
          <a:bodyPr vert="horz" lIns="88320" tIns="44160" rIns="88320" bIns="441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1293"/>
            <a:ext cx="2950193" cy="498046"/>
          </a:xfrm>
          <a:prstGeom prst="rect">
            <a:avLst/>
          </a:prstGeom>
        </p:spPr>
        <p:txBody>
          <a:bodyPr vert="horz" lIns="88320" tIns="44160" rIns="88320" bIns="441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487" y="9441293"/>
            <a:ext cx="2950193" cy="498046"/>
          </a:xfrm>
          <a:prstGeom prst="rect">
            <a:avLst/>
          </a:prstGeom>
        </p:spPr>
        <p:txBody>
          <a:bodyPr vert="horz" lIns="88320" tIns="44160" rIns="88320" bIns="44160" rtlCol="0" anchor="b"/>
          <a:lstStyle>
            <a:lvl1pPr algn="r">
              <a:defRPr sz="1200"/>
            </a:lvl1pPr>
          </a:lstStyle>
          <a:p>
            <a:fld id="{621E67E0-8A6E-461A-8D20-185B6B4E42BB}" type="slidenum">
              <a:rPr kumimoji="1" lang="ja-JP" altLang="en-US" smtClean="0"/>
              <a:t>‹#›</a:t>
            </a:fld>
            <a:endParaRPr kumimoji="1" lang="ja-JP" altLang="en-US"/>
          </a:p>
        </p:txBody>
      </p:sp>
    </p:spTree>
    <p:extLst>
      <p:ext uri="{BB962C8B-B14F-4D97-AF65-F5344CB8AC3E}">
        <p14:creationId xmlns:p14="http://schemas.microsoft.com/office/powerpoint/2010/main" val="1934836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190589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6029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38809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33977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0399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269269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9179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58376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405047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7668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98FD4-615E-4AA0-B678-359E273B3CE5}" type="datetimeFigureOut">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315374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398FD4-615E-4AA0-B678-359E273B3CE5}" type="datetimeFigureOut">
              <a:rPr kumimoji="1" lang="ja-JP" altLang="en-US" smtClean="0"/>
              <a:t>2025/9/5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A7F968-3F71-4CF2-95FA-B5CFD7BAA7AA}" type="slidenum">
              <a:rPr kumimoji="1" lang="ja-JP" altLang="en-US" smtClean="0"/>
              <a:t>‹#›</a:t>
            </a:fld>
            <a:endParaRPr kumimoji="1" lang="ja-JP" altLang="en-US"/>
          </a:p>
        </p:txBody>
      </p:sp>
    </p:spTree>
    <p:extLst>
      <p:ext uri="{BB962C8B-B14F-4D97-AF65-F5344CB8AC3E}">
        <p14:creationId xmlns:p14="http://schemas.microsoft.com/office/powerpoint/2010/main" val="1279476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CF2D77A-6900-4122-8B63-9121006D82B4}"/>
              </a:ext>
            </a:extLst>
          </p:cNvPr>
          <p:cNvSpPr/>
          <p:nvPr/>
        </p:nvSpPr>
        <p:spPr>
          <a:xfrm>
            <a:off x="0" y="0"/>
            <a:ext cx="6858000" cy="98699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3467B84-FE11-4FF2-AED3-70657AF46EDC}"/>
              </a:ext>
            </a:extLst>
          </p:cNvPr>
          <p:cNvSpPr txBox="1"/>
          <p:nvPr/>
        </p:nvSpPr>
        <p:spPr>
          <a:xfrm>
            <a:off x="1741231" y="3266460"/>
            <a:ext cx="3317737" cy="400110"/>
          </a:xfrm>
          <a:prstGeom prst="rect">
            <a:avLst/>
          </a:prstGeom>
          <a:noFill/>
        </p:spPr>
        <p:txBody>
          <a:bodyPr wrap="square" rtlCol="0">
            <a:spAutoFit/>
          </a:bodyPr>
          <a:lstStyle/>
          <a:p>
            <a:r>
              <a:rPr kumimoji="1" lang="zh-TW" altLang="en-US" sz="2000" dirty="0">
                <a:ln>
                  <a:solidFill>
                    <a:schemeClr val="tx1"/>
                  </a:solidFill>
                </a:ln>
                <a:latin typeface="游ゴシック" panose="020B0400000000000000" pitchFamily="50" charset="-128"/>
                <a:ea typeface="游ゴシック" panose="020B0400000000000000" pitchFamily="50" charset="-128"/>
              </a:rPr>
              <a:t>令和</a:t>
            </a:r>
            <a:r>
              <a:rPr kumimoji="1" lang="en-US" altLang="zh-TW" sz="2000" dirty="0">
                <a:ln>
                  <a:solidFill>
                    <a:schemeClr val="tx1"/>
                  </a:solidFill>
                </a:ln>
                <a:latin typeface="游ゴシック" panose="020B0400000000000000" pitchFamily="50" charset="-128"/>
                <a:ea typeface="游ゴシック" panose="020B0400000000000000" pitchFamily="50" charset="-128"/>
              </a:rPr>
              <a:t>7</a:t>
            </a:r>
            <a:r>
              <a:rPr kumimoji="1" lang="zh-TW" altLang="en-US" sz="2000" dirty="0">
                <a:ln>
                  <a:solidFill>
                    <a:schemeClr val="tx1"/>
                  </a:solidFill>
                </a:ln>
                <a:latin typeface="游ゴシック" panose="020B0400000000000000" pitchFamily="50" charset="-128"/>
                <a:ea typeface="游ゴシック" panose="020B0400000000000000" pitchFamily="50" charset="-128"/>
              </a:rPr>
              <a:t>年度交通遺児等援護</a:t>
            </a:r>
            <a:endParaRPr kumimoji="1" lang="ja-JP" altLang="en-US" sz="2000" dirty="0">
              <a:ln>
                <a:solidFill>
                  <a:schemeClr val="tx1"/>
                </a:solidFill>
              </a:ln>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06B15F5-8CE6-4875-9EE1-D014CE641447}"/>
              </a:ext>
            </a:extLst>
          </p:cNvPr>
          <p:cNvSpPr txBox="1"/>
          <p:nvPr/>
        </p:nvSpPr>
        <p:spPr>
          <a:xfrm>
            <a:off x="745994" y="4097357"/>
            <a:ext cx="5366011" cy="707886"/>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埼玉県交通安全対策協議会</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会長 埼玉県知事</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dirty="0">
                <a:latin typeface="UD デジタル 教科書体 NP-R" panose="02020400000000000000" pitchFamily="18" charset="-128"/>
                <a:ea typeface="UD デジタル 教科書体 NP-R" panose="02020400000000000000" pitchFamily="18" charset="-128"/>
              </a:rPr>
              <a:t>では、交通遺児援護基金を設置し、交通遺児等（交通事故により死亡又は重い障害を負った保護者に養育されている子供）の援護を目的として寄せられた善意の寄附金を、援護金及び援護一時金として給付しています。（令和６年度は、１４０人に対し、１</a:t>
            </a:r>
            <a:r>
              <a:rPr kumimoji="1" lang="en-US" altLang="ja-JP" sz="1000" dirty="0">
                <a:latin typeface="UD デジタル 教科書体 NP-R" panose="02020400000000000000" pitchFamily="18" charset="-128"/>
                <a:ea typeface="UD デジタル 教科書体 NP-R" panose="02020400000000000000" pitchFamily="18" charset="-128"/>
              </a:rPr>
              <a:t>,</a:t>
            </a:r>
            <a:r>
              <a:rPr kumimoji="1" lang="ja-JP" altLang="en-US" sz="1000">
                <a:latin typeface="UD デジタル 教科書体 NP-R" panose="02020400000000000000" pitchFamily="18" charset="-128"/>
                <a:ea typeface="UD デジタル 教科書体 NP-R" panose="02020400000000000000" pitchFamily="18" charset="-128"/>
              </a:rPr>
              <a:t>４００万円</a:t>
            </a:r>
            <a:r>
              <a:rPr kumimoji="1" lang="ja-JP" altLang="en-US" sz="1000" dirty="0">
                <a:latin typeface="UD デジタル 教科書体 NP-R" panose="02020400000000000000" pitchFamily="18" charset="-128"/>
                <a:ea typeface="UD デジタル 教科書体 NP-R" panose="02020400000000000000" pitchFamily="18" charset="-128"/>
              </a:rPr>
              <a:t>を給付しました。）</a:t>
            </a:r>
          </a:p>
        </p:txBody>
      </p:sp>
      <p:sp>
        <p:nvSpPr>
          <p:cNvPr id="7" name="四角形: 角を丸くする 6">
            <a:extLst>
              <a:ext uri="{FF2B5EF4-FFF2-40B4-BE49-F238E27FC236}">
                <a16:creationId xmlns:a16="http://schemas.microsoft.com/office/drawing/2014/main" id="{C9DC1BE2-D324-432E-861C-DBF78EBDD005}"/>
              </a:ext>
            </a:extLst>
          </p:cNvPr>
          <p:cNvSpPr/>
          <p:nvPr/>
        </p:nvSpPr>
        <p:spPr>
          <a:xfrm>
            <a:off x="727656" y="3845993"/>
            <a:ext cx="5299657" cy="263895"/>
          </a:xfrm>
          <a:prstGeom prst="round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6887A2F-C986-4396-8144-9F302BE660ED}"/>
              </a:ext>
            </a:extLst>
          </p:cNvPr>
          <p:cNvSpPr txBox="1"/>
          <p:nvPr/>
        </p:nvSpPr>
        <p:spPr>
          <a:xfrm>
            <a:off x="285803" y="3564748"/>
            <a:ext cx="6263104" cy="523220"/>
          </a:xfrm>
          <a:prstGeom prst="rect">
            <a:avLst/>
          </a:prstGeom>
          <a:noFill/>
        </p:spPr>
        <p:txBody>
          <a:bodyPr wrap="square" rtlCol="0">
            <a:spAutoFit/>
          </a:bodyPr>
          <a:lstStyle/>
          <a:p>
            <a:pPr algn="ctr"/>
            <a:r>
              <a:rPr kumimoji="1" lang="ja-JP" altLang="en-US" sz="2800" dirty="0">
                <a:ln w="19050">
                  <a:solidFill>
                    <a:schemeClr val="tx1"/>
                  </a:solidFill>
                </a:ln>
                <a:latin typeface="+mn-ea"/>
              </a:rPr>
              <a:t>１００円募金にご協力ください！</a:t>
            </a:r>
          </a:p>
        </p:txBody>
      </p:sp>
      <p:sp>
        <p:nvSpPr>
          <p:cNvPr id="13" name="楕円 12">
            <a:extLst>
              <a:ext uri="{FF2B5EF4-FFF2-40B4-BE49-F238E27FC236}">
                <a16:creationId xmlns:a16="http://schemas.microsoft.com/office/drawing/2014/main" id="{0B3481A5-EA5B-47DF-993F-7239CE36182D}"/>
              </a:ext>
            </a:extLst>
          </p:cNvPr>
          <p:cNvSpPr/>
          <p:nvPr/>
        </p:nvSpPr>
        <p:spPr>
          <a:xfrm>
            <a:off x="1825711" y="456907"/>
            <a:ext cx="2953871" cy="2729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9845C381-D4AC-45D0-A8A9-7AE0A360F9FE}"/>
              </a:ext>
            </a:extLst>
          </p:cNvPr>
          <p:cNvGrpSpPr/>
          <p:nvPr/>
        </p:nvGrpSpPr>
        <p:grpSpPr>
          <a:xfrm>
            <a:off x="205303" y="4864040"/>
            <a:ext cx="1274478" cy="537965"/>
            <a:chOff x="751435" y="5480285"/>
            <a:chExt cx="1181522" cy="671767"/>
          </a:xfrm>
        </p:grpSpPr>
        <p:sp>
          <p:nvSpPr>
            <p:cNvPr id="14" name="正方形/長方形 13">
              <a:extLst>
                <a:ext uri="{FF2B5EF4-FFF2-40B4-BE49-F238E27FC236}">
                  <a16:creationId xmlns:a16="http://schemas.microsoft.com/office/drawing/2014/main" id="{CC13F78F-2B63-46DD-B326-2C331E8E3237}"/>
                </a:ext>
              </a:extLst>
            </p:cNvPr>
            <p:cNvSpPr/>
            <p:nvPr/>
          </p:nvSpPr>
          <p:spPr>
            <a:xfrm>
              <a:off x="826064" y="5480285"/>
              <a:ext cx="1015947" cy="6717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6CA4018-24F8-4824-AF71-D6C63A322C43}"/>
                </a:ext>
              </a:extLst>
            </p:cNvPr>
            <p:cNvSpPr txBox="1"/>
            <p:nvPr/>
          </p:nvSpPr>
          <p:spPr>
            <a:xfrm>
              <a:off x="751435" y="5605276"/>
              <a:ext cx="1181522" cy="422759"/>
            </a:xfrm>
            <a:prstGeom prst="rect">
              <a:avLst/>
            </a:prstGeom>
            <a:noFill/>
          </p:spPr>
          <p:txBody>
            <a:bodyPr wrap="square" rtlCol="0">
              <a:spAutoFit/>
            </a:bodyPr>
            <a:lstStyle/>
            <a:p>
              <a:pPr algn="ctr"/>
              <a:r>
                <a:rPr kumimoji="1" lang="ja-JP" altLang="en-US" sz="1600" b="1" dirty="0"/>
                <a:t>実施期間</a:t>
              </a:r>
            </a:p>
          </p:txBody>
        </p:sp>
      </p:grpSp>
      <p:grpSp>
        <p:nvGrpSpPr>
          <p:cNvPr id="40" name="グループ化 39">
            <a:extLst>
              <a:ext uri="{FF2B5EF4-FFF2-40B4-BE49-F238E27FC236}">
                <a16:creationId xmlns:a16="http://schemas.microsoft.com/office/drawing/2014/main" id="{25080F16-29CE-4B1A-AAF6-1A210BCC47FC}"/>
              </a:ext>
            </a:extLst>
          </p:cNvPr>
          <p:cNvGrpSpPr/>
          <p:nvPr/>
        </p:nvGrpSpPr>
        <p:grpSpPr>
          <a:xfrm>
            <a:off x="217495" y="5470427"/>
            <a:ext cx="1232492" cy="3869892"/>
            <a:chOff x="313355" y="6673551"/>
            <a:chExt cx="1181522" cy="2305349"/>
          </a:xfrm>
        </p:grpSpPr>
        <p:sp>
          <p:nvSpPr>
            <p:cNvPr id="18" name="正方形/長方形 17">
              <a:extLst>
                <a:ext uri="{FF2B5EF4-FFF2-40B4-BE49-F238E27FC236}">
                  <a16:creationId xmlns:a16="http://schemas.microsoft.com/office/drawing/2014/main" id="{99B734AB-2CCE-4879-8D9E-6C220DF07378}"/>
                </a:ext>
              </a:extLst>
            </p:cNvPr>
            <p:cNvSpPr/>
            <p:nvPr/>
          </p:nvSpPr>
          <p:spPr>
            <a:xfrm>
              <a:off x="382900" y="6673551"/>
              <a:ext cx="1050556" cy="23053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D472A095-697E-4322-B71A-814DF6488C86}"/>
                </a:ext>
              </a:extLst>
            </p:cNvPr>
            <p:cNvSpPr txBox="1"/>
            <p:nvPr/>
          </p:nvSpPr>
          <p:spPr>
            <a:xfrm>
              <a:off x="313355" y="7709341"/>
              <a:ext cx="1181522" cy="228133"/>
            </a:xfrm>
            <a:prstGeom prst="rect">
              <a:avLst/>
            </a:prstGeom>
            <a:noFill/>
          </p:spPr>
          <p:txBody>
            <a:bodyPr wrap="square" rtlCol="0">
              <a:spAutoFit/>
            </a:bodyPr>
            <a:lstStyle/>
            <a:p>
              <a:pPr algn="ctr"/>
              <a:r>
                <a:rPr kumimoji="1" lang="ja-JP" altLang="en-US" sz="1600" b="1" dirty="0"/>
                <a:t>振込先</a:t>
              </a:r>
              <a:endParaRPr kumimoji="1" lang="en-US" altLang="ja-JP" sz="1600" b="1" dirty="0"/>
            </a:p>
          </p:txBody>
        </p:sp>
      </p:grpSp>
      <p:sp>
        <p:nvSpPr>
          <p:cNvPr id="29" name="正方形/長方形 28">
            <a:extLst>
              <a:ext uri="{FF2B5EF4-FFF2-40B4-BE49-F238E27FC236}">
                <a16:creationId xmlns:a16="http://schemas.microsoft.com/office/drawing/2014/main" id="{9F6DE19F-8714-44A5-A03E-A6D15A123E16}"/>
              </a:ext>
            </a:extLst>
          </p:cNvPr>
          <p:cNvSpPr/>
          <p:nvPr/>
        </p:nvSpPr>
        <p:spPr>
          <a:xfrm>
            <a:off x="1433035" y="7436302"/>
            <a:ext cx="5103157" cy="785078"/>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CA2D6BB-A7B7-4007-8EA0-A1261A9B0AD5}"/>
              </a:ext>
            </a:extLst>
          </p:cNvPr>
          <p:cNvSpPr txBox="1"/>
          <p:nvPr/>
        </p:nvSpPr>
        <p:spPr>
          <a:xfrm>
            <a:off x="1400568" y="7445468"/>
            <a:ext cx="4933372" cy="969496"/>
          </a:xfrm>
          <a:prstGeom prst="rect">
            <a:avLst/>
          </a:prstGeom>
          <a:noFill/>
        </p:spPr>
        <p:txBody>
          <a:bodyPr wrap="square" rtlCol="0">
            <a:spAutoFit/>
          </a:bodyPr>
          <a:lstStyle/>
          <a:p>
            <a:r>
              <a:rPr kumimoji="1" lang="ja-JP" altLang="en-US" sz="1100" b="1" dirty="0"/>
              <a:t>郵便局</a:t>
            </a:r>
            <a:r>
              <a:rPr kumimoji="1" lang="ja-JP" altLang="en-US" sz="1100" dirty="0"/>
              <a:t>（</a:t>
            </a:r>
            <a:r>
              <a:rPr kumimoji="1" lang="ja-JP" altLang="en-US" sz="1100" dirty="0">
                <a:latin typeface="ＭＳ 明朝" panose="02020609040205080304" pitchFamily="17" charset="-128"/>
                <a:ea typeface="ＭＳ 明朝" panose="02020609040205080304" pitchFamily="17" charset="-128"/>
              </a:rPr>
              <a:t>硬貨１００枚まで手数料無料）</a:t>
            </a:r>
            <a:endParaRPr kumimoji="1" lang="en-US" altLang="ja-JP" sz="1100" b="1" dirty="0"/>
          </a:p>
          <a:p>
            <a:r>
              <a:rPr kumimoji="1" lang="ja-JP" altLang="en-US" sz="11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払込取扱票」を使用し、郵便局のＡＴＭ等で送金してください。</a:t>
            </a:r>
            <a:endParaRPr kumimoji="1" lang="en-US" altLang="ja-JP" sz="1000" dirty="0">
              <a:latin typeface="ＭＳ 明朝" panose="02020609040205080304" pitchFamily="17" charset="-128"/>
              <a:ea typeface="ＭＳ 明朝" panose="02020609040205080304" pitchFamily="17" charset="-128"/>
            </a:endParaRPr>
          </a:p>
          <a:p>
            <a:pPr>
              <a:spcBef>
                <a:spcPts val="300"/>
              </a:spcBef>
            </a:pPr>
            <a:r>
              <a:rPr kumimoji="1" lang="ja-JP" altLang="en-US" sz="1050" dirty="0"/>
              <a:t>   </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「払込取扱票」を希望される場合は、必要枚数について事務局へご連絡ください。</a:t>
            </a:r>
            <a:endParaRPr kumimoji="1" lang="en-US" altLang="ja-JP" sz="900" dirty="0">
              <a:latin typeface="ＭＳ 明朝" panose="02020609040205080304" pitchFamily="17" charset="-128"/>
              <a:ea typeface="ＭＳ 明朝" panose="02020609040205080304" pitchFamily="17" charset="-128"/>
            </a:endParaRPr>
          </a:p>
          <a:p>
            <a:pPr>
              <a:spcBef>
                <a:spcPts val="300"/>
              </a:spcBef>
            </a:pPr>
            <a:r>
              <a:rPr kumimoji="1" lang="ja-JP" altLang="en-US" sz="1050" dirty="0"/>
              <a:t>   </a:t>
            </a:r>
            <a:r>
              <a:rPr kumimoji="1" lang="en-US" altLang="ja-JP" sz="900" dirty="0">
                <a:latin typeface="ＭＳ 明朝" panose="02020609040205080304" pitchFamily="17" charset="-128"/>
                <a:ea typeface="ＭＳ 明朝" panose="02020609040205080304" pitchFamily="17" charset="-128"/>
              </a:rPr>
              <a:t>※ </a:t>
            </a:r>
            <a:r>
              <a:rPr kumimoji="1" lang="ja-JP" altLang="en-US" sz="900" dirty="0">
                <a:latin typeface="ＭＳ 明朝" panose="02020609040205080304" pitchFamily="17" charset="-128"/>
                <a:ea typeface="ＭＳ 明朝" panose="02020609040205080304" pitchFamily="17" charset="-128"/>
              </a:rPr>
              <a:t>硬貨は</a:t>
            </a:r>
            <a:r>
              <a:rPr kumimoji="1" lang="en-US" altLang="ja-JP" sz="900" dirty="0">
                <a:latin typeface="ＭＳ 明朝" panose="02020609040205080304" pitchFamily="17" charset="-128"/>
                <a:ea typeface="ＭＳ 明朝" panose="02020609040205080304" pitchFamily="17" charset="-128"/>
              </a:rPr>
              <a:t>101</a:t>
            </a:r>
            <a:r>
              <a:rPr kumimoji="1" lang="ja-JP" altLang="en-US" sz="900" dirty="0">
                <a:latin typeface="ＭＳ 明朝" panose="02020609040205080304" pitchFamily="17" charset="-128"/>
                <a:ea typeface="ＭＳ 明朝" panose="02020609040205080304" pitchFamily="17" charset="-128"/>
              </a:rPr>
              <a:t>枚目から手数料がかかりますので、超える場合は分けてお振込みください。</a:t>
            </a:r>
            <a:endParaRPr kumimoji="1" lang="en-US" altLang="ja-JP" sz="900" dirty="0">
              <a:latin typeface="ＭＳ 明朝" panose="02020609040205080304" pitchFamily="17" charset="-128"/>
              <a:ea typeface="ＭＳ 明朝" panose="02020609040205080304" pitchFamily="17" charset="-128"/>
            </a:endParaRPr>
          </a:p>
          <a:p>
            <a:r>
              <a:rPr kumimoji="1" lang="ja-JP" altLang="en-US" sz="900" dirty="0">
                <a:latin typeface="+mj-ea"/>
                <a:ea typeface="+mj-ea"/>
              </a:rPr>
              <a:t>　　　　</a:t>
            </a:r>
            <a:endParaRPr kumimoji="1" lang="en-US" altLang="ja-JP" sz="900" dirty="0">
              <a:latin typeface="+mj-ea"/>
              <a:ea typeface="+mj-ea"/>
            </a:endParaRPr>
          </a:p>
        </p:txBody>
      </p:sp>
      <p:sp>
        <p:nvSpPr>
          <p:cNvPr id="33" name="正方形/長方形 32">
            <a:extLst>
              <a:ext uri="{FF2B5EF4-FFF2-40B4-BE49-F238E27FC236}">
                <a16:creationId xmlns:a16="http://schemas.microsoft.com/office/drawing/2014/main" id="{253B5986-02CC-498B-8AD9-1844EA703E97}"/>
              </a:ext>
            </a:extLst>
          </p:cNvPr>
          <p:cNvSpPr/>
          <p:nvPr/>
        </p:nvSpPr>
        <p:spPr>
          <a:xfrm>
            <a:off x="1445748" y="8283166"/>
            <a:ext cx="5090444" cy="783642"/>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E5C4DF9-0968-41FB-98F9-2ED4F8B0D1FB}"/>
              </a:ext>
            </a:extLst>
          </p:cNvPr>
          <p:cNvSpPr txBox="1"/>
          <p:nvPr/>
        </p:nvSpPr>
        <p:spPr>
          <a:xfrm>
            <a:off x="1445748" y="8291687"/>
            <a:ext cx="4387511" cy="761747"/>
          </a:xfrm>
          <a:prstGeom prst="rect">
            <a:avLst/>
          </a:prstGeom>
          <a:noFill/>
        </p:spPr>
        <p:txBody>
          <a:bodyPr wrap="square" rtlCol="0">
            <a:spAutoFit/>
          </a:bodyPr>
          <a:lstStyle/>
          <a:p>
            <a:r>
              <a:rPr kumimoji="1" lang="ja-JP" altLang="en-US" sz="1100" b="1" dirty="0"/>
              <a:t>武蔵野銀行</a:t>
            </a:r>
            <a:r>
              <a:rPr kumimoji="1" lang="ja-JP" altLang="en-US" sz="1100" dirty="0"/>
              <a:t>　</a:t>
            </a:r>
            <a:r>
              <a:rPr kumimoji="1" lang="ja-JP" altLang="en-US" sz="1100" b="1" dirty="0"/>
              <a:t>県庁前支店</a:t>
            </a:r>
            <a:r>
              <a:rPr kumimoji="1" lang="ja-JP" altLang="en-US" sz="1100" dirty="0"/>
              <a:t>（</a:t>
            </a:r>
            <a:r>
              <a:rPr kumimoji="1" lang="ja-JP" altLang="en-US" sz="1100" dirty="0">
                <a:latin typeface="ＭＳ 明朝" panose="02020609040205080304" pitchFamily="17" charset="-128"/>
                <a:ea typeface="ＭＳ 明朝" panose="02020609040205080304" pitchFamily="17" charset="-128"/>
              </a:rPr>
              <a:t>手数料がかかります）</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事務局へご連絡のうえ、下記口座へお振込みください。</a:t>
            </a:r>
          </a:p>
          <a:p>
            <a:r>
              <a:rPr kumimoji="1" lang="ja-JP" altLang="en-US" sz="1100" dirty="0">
                <a:latin typeface="ＭＳ 明朝" panose="02020609040205080304" pitchFamily="17" charset="-128"/>
                <a:ea typeface="ＭＳ 明朝" panose="02020609040205080304" pitchFamily="17" charset="-128"/>
              </a:rPr>
              <a:t>　</a:t>
            </a:r>
            <a:r>
              <a:rPr kumimoji="1" lang="ja-JP" altLang="en-US" sz="1000" dirty="0">
                <a:latin typeface="ＭＳ 明朝" panose="02020609040205080304" pitchFamily="17" charset="-128"/>
                <a:ea typeface="ＭＳ 明朝" panose="02020609040205080304" pitchFamily="17" charset="-128"/>
              </a:rPr>
              <a:t>普通預金　１１３８３９　</a:t>
            </a:r>
            <a:endParaRPr kumimoji="1" lang="en-US" altLang="ja-JP" sz="1000" dirty="0">
              <a:latin typeface="ＭＳ 明朝" panose="02020609040205080304" pitchFamily="17" charset="-128"/>
              <a:ea typeface="ＭＳ 明朝" panose="02020609040205080304" pitchFamily="17" charset="-128"/>
            </a:endParaRPr>
          </a:p>
          <a:p>
            <a:r>
              <a:rPr kumimoji="1" lang="ja-JP" altLang="en-US" sz="1000" dirty="0">
                <a:latin typeface="ＭＳ 明朝" panose="02020609040205080304" pitchFamily="17" charset="-128"/>
                <a:ea typeface="ＭＳ 明朝" panose="02020609040205080304" pitchFamily="17" charset="-128"/>
              </a:rPr>
              <a:t>　名　　義　埼玉県交通安全対策協議会事務局長</a:t>
            </a:r>
            <a:r>
              <a:rPr kumimoji="1" lang="ja-JP" altLang="en-US" sz="1050" dirty="0"/>
              <a:t>　　</a:t>
            </a:r>
            <a:endParaRPr kumimoji="1" lang="ja-JP" altLang="en-US" sz="900" dirty="0">
              <a:latin typeface="+mj-ea"/>
              <a:ea typeface="+mj-ea"/>
            </a:endParaRPr>
          </a:p>
        </p:txBody>
      </p:sp>
      <p:sp>
        <p:nvSpPr>
          <p:cNvPr id="37" name="正方形/長方形 36">
            <a:extLst>
              <a:ext uri="{FF2B5EF4-FFF2-40B4-BE49-F238E27FC236}">
                <a16:creationId xmlns:a16="http://schemas.microsoft.com/office/drawing/2014/main" id="{1B1186C5-1D04-46A7-BF13-526D44DB63F5}"/>
              </a:ext>
            </a:extLst>
          </p:cNvPr>
          <p:cNvSpPr/>
          <p:nvPr/>
        </p:nvSpPr>
        <p:spPr>
          <a:xfrm>
            <a:off x="1449987" y="4862539"/>
            <a:ext cx="5122210" cy="532917"/>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A185192-12A5-4A27-A88C-652E7B45CE5D}"/>
              </a:ext>
            </a:extLst>
          </p:cNvPr>
          <p:cNvSpPr txBox="1"/>
          <p:nvPr/>
        </p:nvSpPr>
        <p:spPr>
          <a:xfrm>
            <a:off x="1765584" y="4930216"/>
            <a:ext cx="4475442" cy="353943"/>
          </a:xfrm>
          <a:prstGeom prst="rect">
            <a:avLst/>
          </a:prstGeom>
          <a:noFill/>
        </p:spPr>
        <p:txBody>
          <a:bodyPr wrap="square" rtlCol="0">
            <a:spAutoFit/>
          </a:bodyPr>
          <a:lstStyle/>
          <a:p>
            <a:pPr algn="ctr"/>
            <a:r>
              <a:rPr kumimoji="1" lang="ja-JP" altLang="en-US" sz="1700" b="1" dirty="0">
                <a:latin typeface="Yu Gothic UI" panose="020B0500000000000000" pitchFamily="50" charset="-128"/>
                <a:ea typeface="Yu Gothic UI" panose="020B0500000000000000" pitchFamily="50" charset="-128"/>
              </a:rPr>
              <a:t>１０月１</a:t>
            </a:r>
            <a:r>
              <a:rPr kumimoji="1" lang="ja-JP" altLang="en-US" sz="1700" b="1" spc="-300" dirty="0">
                <a:latin typeface="Yu Gothic UI" panose="020B0500000000000000" pitchFamily="50" charset="-128"/>
                <a:ea typeface="Yu Gothic UI" panose="020B0500000000000000" pitchFamily="50" charset="-128"/>
              </a:rPr>
              <a:t>日</a:t>
            </a:r>
            <a:r>
              <a:rPr kumimoji="1" lang="ja-JP" altLang="en-US" sz="1700" b="1" dirty="0">
                <a:latin typeface="Yu Gothic UI" panose="020B0500000000000000" pitchFamily="50" charset="-128"/>
                <a:ea typeface="Yu Gothic UI" panose="020B0500000000000000" pitchFamily="50" charset="-128"/>
              </a:rPr>
              <a:t>（水</a:t>
            </a:r>
            <a:r>
              <a:rPr kumimoji="1" lang="ja-JP" altLang="en-US" sz="1700" b="1" spc="-300" dirty="0">
                <a:latin typeface="Yu Gothic UI" panose="020B0500000000000000" pitchFamily="50" charset="-128"/>
                <a:ea typeface="Yu Gothic UI" panose="020B0500000000000000" pitchFamily="50" charset="-128"/>
              </a:rPr>
              <a:t>）</a:t>
            </a:r>
            <a:r>
              <a:rPr kumimoji="1" lang="ja-JP" altLang="en-US" sz="1700" b="1" dirty="0">
                <a:latin typeface="Yu Gothic UI" panose="020B0500000000000000" pitchFamily="50" charset="-128"/>
                <a:ea typeface="Yu Gothic UI" panose="020B0500000000000000" pitchFamily="50" charset="-128"/>
              </a:rPr>
              <a:t>～１２月３１</a:t>
            </a:r>
            <a:r>
              <a:rPr kumimoji="1" lang="ja-JP" altLang="en-US" sz="1700" b="1" spc="-300" dirty="0">
                <a:latin typeface="Yu Gothic UI" panose="020B0500000000000000" pitchFamily="50" charset="-128"/>
                <a:ea typeface="Yu Gothic UI" panose="020B0500000000000000" pitchFamily="50" charset="-128"/>
              </a:rPr>
              <a:t>日</a:t>
            </a:r>
            <a:r>
              <a:rPr kumimoji="1" lang="ja-JP" altLang="en-US" sz="1700" b="1" dirty="0">
                <a:latin typeface="Yu Gothic UI" panose="020B0500000000000000" pitchFamily="50" charset="-128"/>
                <a:ea typeface="Yu Gothic UI" panose="020B0500000000000000" pitchFamily="50" charset="-128"/>
              </a:rPr>
              <a:t>（水）</a:t>
            </a:r>
          </a:p>
        </p:txBody>
      </p:sp>
      <p:grpSp>
        <p:nvGrpSpPr>
          <p:cNvPr id="21" name="グループ化 20">
            <a:extLst>
              <a:ext uri="{FF2B5EF4-FFF2-40B4-BE49-F238E27FC236}">
                <a16:creationId xmlns:a16="http://schemas.microsoft.com/office/drawing/2014/main" id="{309D00D8-256B-4E0B-8E79-EDC6621F0AB0}"/>
              </a:ext>
            </a:extLst>
          </p:cNvPr>
          <p:cNvGrpSpPr/>
          <p:nvPr/>
        </p:nvGrpSpPr>
        <p:grpSpPr>
          <a:xfrm>
            <a:off x="247217" y="9413967"/>
            <a:ext cx="1181522" cy="314272"/>
            <a:chOff x="326362" y="6134646"/>
            <a:chExt cx="1181522" cy="314272"/>
          </a:xfrm>
        </p:grpSpPr>
        <p:sp>
          <p:nvSpPr>
            <p:cNvPr id="23" name="正方形/長方形 22">
              <a:extLst>
                <a:ext uri="{FF2B5EF4-FFF2-40B4-BE49-F238E27FC236}">
                  <a16:creationId xmlns:a16="http://schemas.microsoft.com/office/drawing/2014/main" id="{12D2C12E-2393-46AD-8A7C-DD08EECF7122}"/>
                </a:ext>
              </a:extLst>
            </p:cNvPr>
            <p:cNvSpPr/>
            <p:nvPr/>
          </p:nvSpPr>
          <p:spPr>
            <a:xfrm>
              <a:off x="364948" y="6134646"/>
              <a:ext cx="1095876" cy="3077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41D2B90-1B98-4E74-B31E-BD662DEBBCBC}"/>
                </a:ext>
              </a:extLst>
            </p:cNvPr>
            <p:cNvSpPr txBox="1"/>
            <p:nvPr/>
          </p:nvSpPr>
          <p:spPr>
            <a:xfrm>
              <a:off x="326362" y="6141141"/>
              <a:ext cx="1181522" cy="307777"/>
            </a:xfrm>
            <a:prstGeom prst="rect">
              <a:avLst/>
            </a:prstGeom>
            <a:noFill/>
          </p:spPr>
          <p:txBody>
            <a:bodyPr wrap="square" rtlCol="0">
              <a:spAutoFit/>
            </a:bodyPr>
            <a:lstStyle/>
            <a:p>
              <a:pPr algn="ctr"/>
              <a:r>
                <a:rPr kumimoji="1" lang="ja-JP" altLang="en-US" sz="1400" b="1" spc="-150" dirty="0"/>
                <a:t>お問い合わせ</a:t>
              </a:r>
            </a:p>
          </p:txBody>
        </p:sp>
      </p:grpSp>
      <p:sp>
        <p:nvSpPr>
          <p:cNvPr id="25" name="正方形/長方形 24">
            <a:extLst>
              <a:ext uri="{FF2B5EF4-FFF2-40B4-BE49-F238E27FC236}">
                <a16:creationId xmlns:a16="http://schemas.microsoft.com/office/drawing/2014/main" id="{09BD2B1B-0B84-4D40-9DFA-E65487A930BB}"/>
              </a:ext>
            </a:extLst>
          </p:cNvPr>
          <p:cNvSpPr/>
          <p:nvPr/>
        </p:nvSpPr>
        <p:spPr>
          <a:xfrm>
            <a:off x="1445749" y="9413807"/>
            <a:ext cx="5103157" cy="307937"/>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70707932-C7D6-40B9-8CCE-FC7EC35E8438}"/>
              </a:ext>
            </a:extLst>
          </p:cNvPr>
          <p:cNvSpPr txBox="1"/>
          <p:nvPr/>
        </p:nvSpPr>
        <p:spPr>
          <a:xfrm>
            <a:off x="1494766" y="9428399"/>
            <a:ext cx="4886671" cy="307777"/>
          </a:xfrm>
          <a:prstGeom prst="rect">
            <a:avLst/>
          </a:prstGeom>
          <a:noFill/>
        </p:spPr>
        <p:txBody>
          <a:bodyPr wrap="square" rtlCol="0">
            <a:spAutoFit/>
          </a:bodyPr>
          <a:lstStyle/>
          <a:p>
            <a:pPr algn="dist"/>
            <a:r>
              <a:rPr kumimoji="1" lang="ja-JP" altLang="en-US" sz="1400" b="1" spc="-150" dirty="0"/>
              <a:t>埼玉県交通安全対策協議会事務局</a:t>
            </a:r>
            <a:r>
              <a:rPr kumimoji="1" lang="en-US" altLang="ja-JP" sz="1400" b="1" dirty="0"/>
              <a:t> TEL</a:t>
            </a:r>
            <a:r>
              <a:rPr kumimoji="1" lang="ja-JP" altLang="en-US" sz="1200" b="1" dirty="0"/>
              <a:t>：０４８－８２５－２０１１</a:t>
            </a:r>
            <a:r>
              <a:rPr kumimoji="1" lang="ja-JP" altLang="en-US" sz="1400" b="1" dirty="0"/>
              <a:t>　</a:t>
            </a:r>
            <a:endParaRPr kumimoji="1" lang="en-US" altLang="ja-JP" sz="1400" b="1" dirty="0"/>
          </a:p>
        </p:txBody>
      </p:sp>
      <p:pic>
        <p:nvPicPr>
          <p:cNvPr id="5" name="図 4">
            <a:extLst>
              <a:ext uri="{FF2B5EF4-FFF2-40B4-BE49-F238E27FC236}">
                <a16:creationId xmlns:a16="http://schemas.microsoft.com/office/drawing/2014/main" id="{3F24C67C-914F-45ED-83F9-5FA9E79B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93" y="613246"/>
            <a:ext cx="3126874" cy="2299173"/>
          </a:xfrm>
          <a:prstGeom prst="rect">
            <a:avLst/>
          </a:prstGeom>
        </p:spPr>
      </p:pic>
      <p:sp>
        <p:nvSpPr>
          <p:cNvPr id="4" name="テキスト ボックス 3">
            <a:extLst>
              <a:ext uri="{FF2B5EF4-FFF2-40B4-BE49-F238E27FC236}">
                <a16:creationId xmlns:a16="http://schemas.microsoft.com/office/drawing/2014/main" id="{A352320D-23B1-47F4-93A0-DF34DD69210F}"/>
              </a:ext>
            </a:extLst>
          </p:cNvPr>
          <p:cNvSpPr txBox="1"/>
          <p:nvPr/>
        </p:nvSpPr>
        <p:spPr>
          <a:xfrm>
            <a:off x="3320030" y="2980459"/>
            <a:ext cx="2622551" cy="200055"/>
          </a:xfrm>
          <a:prstGeom prst="rect">
            <a:avLst/>
          </a:prstGeom>
          <a:noFill/>
        </p:spPr>
        <p:txBody>
          <a:bodyPr wrap="square" rtlCol="0">
            <a:spAutoFit/>
          </a:bodyPr>
          <a:lstStyle/>
          <a:p>
            <a:r>
              <a:rPr kumimoji="1" lang="ja-JP" altLang="en-US" sz="700" dirty="0"/>
              <a:t>埼玉県マスコット「コバトン」「さいたまっち」</a:t>
            </a:r>
          </a:p>
        </p:txBody>
      </p:sp>
      <p:sp>
        <p:nvSpPr>
          <p:cNvPr id="30" name="正方形/長方形 29">
            <a:extLst>
              <a:ext uri="{FF2B5EF4-FFF2-40B4-BE49-F238E27FC236}">
                <a16:creationId xmlns:a16="http://schemas.microsoft.com/office/drawing/2014/main" id="{5CECBB21-97FF-484F-954E-E3C63239A0A4}"/>
              </a:ext>
            </a:extLst>
          </p:cNvPr>
          <p:cNvSpPr/>
          <p:nvPr/>
        </p:nvSpPr>
        <p:spPr>
          <a:xfrm>
            <a:off x="1442268" y="5466004"/>
            <a:ext cx="5117973" cy="1927619"/>
          </a:xfrm>
          <a:prstGeom prst="rect">
            <a:avLst/>
          </a:prstGeom>
          <a:solidFill>
            <a:srgbClr val="FE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B9F4EDF5-0950-4D98-BD26-C061D5701F08}"/>
              </a:ext>
            </a:extLst>
          </p:cNvPr>
          <p:cNvSpPr txBox="1"/>
          <p:nvPr/>
        </p:nvSpPr>
        <p:spPr>
          <a:xfrm>
            <a:off x="1445749" y="5386996"/>
            <a:ext cx="4513417" cy="2036455"/>
          </a:xfrm>
          <a:prstGeom prst="rect">
            <a:avLst/>
          </a:prstGeom>
          <a:noFill/>
        </p:spPr>
        <p:txBody>
          <a:bodyPr wrap="square" rtlCol="0">
            <a:spAutoFit/>
          </a:bodyPr>
          <a:lstStyle/>
          <a:p>
            <a:pPr>
              <a:lnSpc>
                <a:spcPts val="2000"/>
              </a:lnSpc>
              <a:spcBef>
                <a:spcPts val="1000"/>
              </a:spcBef>
            </a:pPr>
            <a:r>
              <a:rPr kumimoji="1" lang="ja-JP" altLang="en-US" sz="1300" b="1" dirty="0"/>
              <a:t>埼玉りそな銀行 県庁支店</a:t>
            </a:r>
            <a:r>
              <a:rPr kumimoji="1" lang="ja-JP" altLang="en-US" sz="1000" b="1" dirty="0">
                <a:solidFill>
                  <a:srgbClr val="0070C0"/>
                </a:solidFill>
              </a:rPr>
              <a:t>（</a:t>
            </a:r>
            <a:r>
              <a:rPr kumimoji="1" lang="en-US" altLang="ja-JP" sz="1000" b="1" u="sng" dirty="0">
                <a:solidFill>
                  <a:srgbClr val="0070C0"/>
                </a:solidFill>
                <a:effectLst>
                  <a:outerShdw blurRad="38100" dist="38100" dir="2700000" algn="tl">
                    <a:srgbClr val="000000">
                      <a:alpha val="43137"/>
                    </a:srgbClr>
                  </a:outerShdw>
                </a:effectLst>
                <a:latin typeface="+mn-ea"/>
              </a:rPr>
              <a:t>※</a:t>
            </a:r>
            <a:r>
              <a:rPr kumimoji="1" lang="ja-JP" altLang="en-US" sz="1000" b="1" u="sng" dirty="0">
                <a:solidFill>
                  <a:srgbClr val="0070C0"/>
                </a:solidFill>
                <a:effectLst>
                  <a:outerShdw blurRad="38100" dist="38100" dir="2700000" algn="tl">
                    <a:srgbClr val="000000">
                      <a:alpha val="43137"/>
                    </a:srgbClr>
                  </a:outerShdw>
                </a:effectLst>
                <a:latin typeface="+mn-ea"/>
              </a:rPr>
              <a:t>有人</a:t>
            </a:r>
            <a:r>
              <a:rPr kumimoji="1" lang="ja-JP" altLang="en-US" sz="1000" b="1" u="sng" dirty="0">
                <a:solidFill>
                  <a:srgbClr val="0070C0"/>
                </a:solidFill>
                <a:effectLst>
                  <a:outerShdw blurRad="38100" dist="38100" dir="2700000" algn="tl">
                    <a:srgbClr val="000000">
                      <a:alpha val="43137"/>
                    </a:srgbClr>
                  </a:outerShdw>
                </a:effectLst>
              </a:rPr>
              <a:t>店舗ＡＴＭのみ振込手数料無料</a:t>
            </a:r>
            <a:r>
              <a:rPr kumimoji="1" lang="ja-JP" altLang="en-US" sz="1000" b="1" dirty="0">
                <a:solidFill>
                  <a:srgbClr val="0070C0"/>
                </a:solidFill>
              </a:rPr>
              <a:t>）</a:t>
            </a:r>
            <a:endParaRPr kumimoji="1" lang="en-US" altLang="ja-JP" sz="1000" b="1" dirty="0">
              <a:solidFill>
                <a:srgbClr val="0070C0"/>
              </a:solidFill>
            </a:endParaRPr>
          </a:p>
          <a:p>
            <a:pPr>
              <a:spcBef>
                <a:spcPts val="400"/>
              </a:spcBef>
            </a:pPr>
            <a:r>
              <a:rPr kumimoji="1" lang="ja-JP" altLang="en-US" sz="1200" dirty="0"/>
              <a:t>　</a:t>
            </a:r>
            <a:r>
              <a:rPr kumimoji="1" lang="ja-JP" altLang="en-US" sz="1200" b="1" dirty="0">
                <a:latin typeface="+mn-ea"/>
              </a:rPr>
              <a:t>普通預金　４７５９８８２</a:t>
            </a:r>
            <a:endParaRPr kumimoji="1" lang="en-US" altLang="ja-JP" sz="1200" b="1" dirty="0">
              <a:latin typeface="+mn-ea"/>
            </a:endParaRPr>
          </a:p>
          <a:p>
            <a:r>
              <a:rPr kumimoji="1" lang="ja-JP" altLang="en-US" sz="1200" b="1" dirty="0">
                <a:latin typeface="+mn-ea"/>
              </a:rPr>
              <a:t>　名　　義　埼玉県交通安全対策協議会</a:t>
            </a:r>
            <a:endParaRPr kumimoji="1" lang="en-US" altLang="ja-JP" sz="1200" b="1" dirty="0">
              <a:latin typeface="+mn-ea"/>
            </a:endParaRPr>
          </a:p>
          <a:p>
            <a:r>
              <a:rPr kumimoji="1" lang="ja-JP" altLang="en-US" sz="1300" b="1" dirty="0">
                <a:latin typeface="+mn-ea"/>
                <a:ea typeface="+mj-ea"/>
              </a:rPr>
              <a:t>　　　　　  </a:t>
            </a:r>
            <a:r>
              <a:rPr kumimoji="1" lang="ja-JP" altLang="en-US" sz="1000" b="1" dirty="0">
                <a:latin typeface="+mn-ea"/>
                <a:ea typeface="+mj-ea"/>
              </a:rPr>
              <a:t>サイタマケンコウツウアンゼンタイサクキョウギカイ</a:t>
            </a:r>
            <a:r>
              <a:rPr kumimoji="1" lang="ja-JP" altLang="en-US" sz="1050" b="1" dirty="0">
                <a:latin typeface="+mj-ea"/>
                <a:ea typeface="+mj-ea"/>
              </a:rPr>
              <a:t>　</a:t>
            </a:r>
            <a:endParaRPr kumimoji="1" lang="en-US" altLang="ja-JP" sz="1050" b="1" dirty="0">
              <a:latin typeface="+mj-ea"/>
              <a:ea typeface="+mj-ea"/>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埼玉りそな銀行有人店舗</a:t>
            </a: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a:solidFill>
                  <a:srgbClr val="0070C0"/>
                </a:solidFill>
                <a:latin typeface="HGPｺﾞｼｯｸM" panose="020B0600000000000000" pitchFamily="50" charset="-128"/>
                <a:ea typeface="HGPｺﾞｼｯｸM" panose="020B0600000000000000" pitchFamily="50" charset="-128"/>
              </a:rPr>
              <a:t>にて、</a:t>
            </a:r>
            <a:r>
              <a:rPr kumimoji="1" lang="ja-JP" altLang="en-US" sz="800" b="1" u="sng" dirty="0">
                <a:solidFill>
                  <a:srgbClr val="0070C0"/>
                </a:solidFill>
                <a:latin typeface="HGPｺﾞｼｯｸM" panose="020B0600000000000000" pitchFamily="50" charset="-128"/>
                <a:ea typeface="HGPｺﾞｼｯｸM" panose="020B0600000000000000" pitchFamily="50" charset="-128"/>
              </a:rPr>
              <a:t>平日 ８：４５～１８：００ </a:t>
            </a:r>
            <a:r>
              <a:rPr kumimoji="1" lang="ja-JP" altLang="en-US" sz="800" dirty="0">
                <a:solidFill>
                  <a:srgbClr val="0070C0"/>
                </a:solidFill>
                <a:latin typeface="HGPｺﾞｼｯｸM" panose="020B0600000000000000" pitchFamily="50" charset="-128"/>
                <a:ea typeface="HGPｺﾞｼｯｸM" panose="020B0600000000000000" pitchFamily="50" charset="-128"/>
              </a:rPr>
              <a:t>にお振込みください。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　 右</a:t>
            </a:r>
            <a:r>
              <a:rPr kumimoji="1" lang="en-US" altLang="ja-JP" sz="800" dirty="0">
                <a:solidFill>
                  <a:srgbClr val="0070C0"/>
                </a:solidFill>
                <a:latin typeface="HGPｺﾞｼｯｸM" panose="020B0600000000000000" pitchFamily="50" charset="-128"/>
                <a:ea typeface="HGPｺﾞｼｯｸM" panose="020B0600000000000000" pitchFamily="50" charset="-128"/>
              </a:rPr>
              <a:t>QR</a:t>
            </a:r>
            <a:r>
              <a:rPr kumimoji="1" lang="ja-JP" altLang="en-US" sz="800" dirty="0">
                <a:solidFill>
                  <a:srgbClr val="0070C0"/>
                </a:solidFill>
                <a:latin typeface="HGPｺﾞｼｯｸM" panose="020B0600000000000000" pitchFamily="50" charset="-128"/>
                <a:ea typeface="HGPｺﾞｼｯｸM" panose="020B0600000000000000" pitchFamily="50" charset="-128"/>
              </a:rPr>
              <a:t>コードを読み取ると、最寄りの有人店舗が緑色のアイコンで表示されます。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窓口受付では手数料がかかります。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err="1">
                <a:solidFill>
                  <a:srgbClr val="0070C0"/>
                </a:solidFill>
                <a:latin typeface="HGPｺﾞｼｯｸM" panose="020B0600000000000000" pitchFamily="50" charset="-128"/>
                <a:ea typeface="HGPｺﾞｼｯｸM" panose="020B0600000000000000" pitchFamily="50" charset="-128"/>
              </a:rPr>
              <a:t>での</a:t>
            </a:r>
            <a:r>
              <a:rPr kumimoji="1" lang="ja-JP" altLang="en-US" sz="800" dirty="0">
                <a:solidFill>
                  <a:srgbClr val="0070C0"/>
                </a:solidFill>
                <a:latin typeface="HGPｺﾞｼｯｸM" panose="020B0600000000000000" pitchFamily="50" charset="-128"/>
                <a:ea typeface="HGPｺﾞｼｯｸM" panose="020B0600000000000000" pitchFamily="50" charset="-128"/>
              </a:rPr>
              <a:t>現金によるお振込みは</a:t>
            </a:r>
            <a:r>
              <a:rPr kumimoji="1" lang="en-US" altLang="ja-JP" sz="800" dirty="0">
                <a:solidFill>
                  <a:srgbClr val="0070C0"/>
                </a:solidFill>
                <a:latin typeface="HGPｺﾞｼｯｸM" panose="020B0600000000000000" pitchFamily="50" charset="-128"/>
                <a:ea typeface="HGPｺﾞｼｯｸM" panose="020B0600000000000000" pitchFamily="50" charset="-128"/>
              </a:rPr>
              <a:t>10</a:t>
            </a:r>
            <a:r>
              <a:rPr kumimoji="1" lang="ja-JP" altLang="en-US" sz="800" dirty="0">
                <a:solidFill>
                  <a:srgbClr val="0070C0"/>
                </a:solidFill>
                <a:latin typeface="HGPｺﾞｼｯｸM" panose="020B0600000000000000" pitchFamily="50" charset="-128"/>
                <a:ea typeface="HGPｺﾞｼｯｸM" panose="020B0600000000000000" pitchFamily="50" charset="-128"/>
              </a:rPr>
              <a:t>万円以下、硬貨取扱枚数の上限は</a:t>
            </a:r>
            <a:r>
              <a:rPr kumimoji="1" lang="en-US" altLang="ja-JP" sz="800" dirty="0">
                <a:solidFill>
                  <a:srgbClr val="0070C0"/>
                </a:solidFill>
                <a:latin typeface="HGPｺﾞｼｯｸM" panose="020B0600000000000000" pitchFamily="50" charset="-128"/>
                <a:ea typeface="HGPｺﾞｼｯｸM" panose="020B0600000000000000" pitchFamily="50" charset="-128"/>
              </a:rPr>
              <a:t>100</a:t>
            </a:r>
            <a:r>
              <a:rPr kumimoji="1" lang="ja-JP" altLang="en-US" sz="800" dirty="0">
                <a:solidFill>
                  <a:srgbClr val="0070C0"/>
                </a:solidFill>
                <a:latin typeface="HGPｺﾞｼｯｸM" panose="020B0600000000000000" pitchFamily="50" charset="-128"/>
                <a:ea typeface="HGPｺﾞｼｯｸM" panose="020B0600000000000000" pitchFamily="50" charset="-128"/>
              </a:rPr>
              <a:t>枚と</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なりますので、超える場合は分けてお振込みください。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r>
              <a:rPr kumimoji="1" lang="ja-JP" altLang="en-US" sz="800" dirty="0">
                <a:solidFill>
                  <a:srgbClr val="0070C0"/>
                </a:solidFill>
                <a:latin typeface="HGPｺﾞｼｯｸM" panose="020B0600000000000000" pitchFamily="50" charset="-128"/>
                <a:ea typeface="HGPｺﾞｼｯｸM" panose="020B0600000000000000" pitchFamily="50" charset="-128"/>
              </a:rPr>
              <a:t>　 ご利用の時間帯やご利用のカードにより、</a:t>
            </a:r>
            <a:r>
              <a:rPr kumimoji="1" lang="en-US" altLang="ja-JP" sz="800" dirty="0">
                <a:solidFill>
                  <a:srgbClr val="0070C0"/>
                </a:solidFill>
                <a:latin typeface="HGPｺﾞｼｯｸM" panose="020B0600000000000000" pitchFamily="50" charset="-128"/>
                <a:ea typeface="HGPｺﾞｼｯｸM" panose="020B0600000000000000" pitchFamily="50" charset="-128"/>
              </a:rPr>
              <a:t>ATM</a:t>
            </a:r>
            <a:r>
              <a:rPr kumimoji="1" lang="ja-JP" altLang="en-US" sz="800" dirty="0">
                <a:solidFill>
                  <a:srgbClr val="0070C0"/>
                </a:solidFill>
                <a:latin typeface="HGPｺﾞｼｯｸM" panose="020B0600000000000000" pitchFamily="50" charset="-128"/>
                <a:ea typeface="HGPｺﾞｼｯｸM" panose="020B0600000000000000" pitchFamily="50" charset="-128"/>
              </a:rPr>
              <a:t>ご利用手数料が必要となります。</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a:p>
            <a:pPr>
              <a:spcBef>
                <a:spcPts val="400"/>
              </a:spcBef>
            </a:pPr>
            <a:r>
              <a:rPr kumimoji="1" lang="en-US" altLang="ja-JP" sz="800" dirty="0">
                <a:solidFill>
                  <a:srgbClr val="0070C0"/>
                </a:solidFill>
                <a:latin typeface="HGPｺﾞｼｯｸM" panose="020B0600000000000000" pitchFamily="50" charset="-128"/>
                <a:ea typeface="HGPｺﾞｼｯｸM" panose="020B0600000000000000" pitchFamily="50" charset="-128"/>
              </a:rPr>
              <a:t>※</a:t>
            </a:r>
            <a:r>
              <a:rPr kumimoji="1" lang="ja-JP" altLang="en-US" sz="800" dirty="0">
                <a:solidFill>
                  <a:srgbClr val="0070C0"/>
                </a:solidFill>
                <a:latin typeface="HGPｺﾞｼｯｸM" panose="020B0600000000000000" pitchFamily="50" charset="-128"/>
                <a:ea typeface="HGPｺﾞｼｯｸM" panose="020B0600000000000000" pitchFamily="50" charset="-128"/>
              </a:rPr>
              <a:t>振込機関把握のため、名義の入力に際しては裏面をご確認ください。</a:t>
            </a:r>
            <a:endParaRPr kumimoji="1" lang="en-US" altLang="ja-JP" sz="800" dirty="0">
              <a:solidFill>
                <a:srgbClr val="0070C0"/>
              </a:solidFill>
              <a:latin typeface="HGPｺﾞｼｯｸM" panose="020B0600000000000000" pitchFamily="50" charset="-128"/>
              <a:ea typeface="HGPｺﾞｼｯｸM" panose="020B0600000000000000" pitchFamily="50" charset="-128"/>
            </a:endParaRPr>
          </a:p>
        </p:txBody>
      </p:sp>
      <p:sp>
        <p:nvSpPr>
          <p:cNvPr id="31" name="テキスト ボックス 30">
            <a:extLst>
              <a:ext uri="{FF2B5EF4-FFF2-40B4-BE49-F238E27FC236}">
                <a16:creationId xmlns:a16="http://schemas.microsoft.com/office/drawing/2014/main" id="{B2B9FAAF-78FE-4070-B4F6-9D185FE8B9DB}"/>
              </a:ext>
            </a:extLst>
          </p:cNvPr>
          <p:cNvSpPr txBox="1"/>
          <p:nvPr/>
        </p:nvSpPr>
        <p:spPr>
          <a:xfrm>
            <a:off x="1458461" y="9109487"/>
            <a:ext cx="5090444" cy="230832"/>
          </a:xfrm>
          <a:prstGeom prst="rect">
            <a:avLst/>
          </a:prstGeom>
          <a:solidFill>
            <a:schemeClr val="bg1"/>
          </a:solidFill>
        </p:spPr>
        <p:txBody>
          <a:bodyPr wrap="square" rtlCol="0">
            <a:spAutoFit/>
          </a:bodyPr>
          <a:lstStyle/>
          <a:p>
            <a:r>
              <a:rPr kumimoji="1" lang="ja-JP" altLang="en-US" sz="900" dirty="0">
                <a:latin typeface="+mn-ea"/>
              </a:rPr>
              <a:t>★領収書の発行を希望される場合は、事務局へご連絡ください。</a:t>
            </a:r>
          </a:p>
        </p:txBody>
      </p:sp>
      <p:sp>
        <p:nvSpPr>
          <p:cNvPr id="32" name="正方形/長方形 31">
            <a:extLst>
              <a:ext uri="{FF2B5EF4-FFF2-40B4-BE49-F238E27FC236}">
                <a16:creationId xmlns:a16="http://schemas.microsoft.com/office/drawing/2014/main" id="{170B055E-D010-4BF5-BC40-D05BA114228D}"/>
              </a:ext>
            </a:extLst>
          </p:cNvPr>
          <p:cNvSpPr/>
          <p:nvPr/>
        </p:nvSpPr>
        <p:spPr>
          <a:xfrm>
            <a:off x="1867183" y="8683365"/>
            <a:ext cx="4455586" cy="13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FEC6947D-FEE4-49D6-A358-274A8955F2F4}"/>
              </a:ext>
            </a:extLst>
          </p:cNvPr>
          <p:cNvPicPr>
            <a:picLocks noChangeAspect="1"/>
          </p:cNvPicPr>
          <p:nvPr/>
        </p:nvPicPr>
        <p:blipFill rotWithShape="1">
          <a:blip r:embed="rId3"/>
          <a:srcRect l="31772" t="15313" r="31680" b="20189"/>
          <a:stretch/>
        </p:blipFill>
        <p:spPr>
          <a:xfrm>
            <a:off x="5453656" y="5808616"/>
            <a:ext cx="1049375" cy="1030983"/>
          </a:xfrm>
          <a:prstGeom prst="rect">
            <a:avLst/>
          </a:prstGeom>
          <a:ln w="38100">
            <a:solidFill>
              <a:srgbClr val="00B050"/>
            </a:solidFill>
          </a:ln>
        </p:spPr>
      </p:pic>
      <p:sp>
        <p:nvSpPr>
          <p:cNvPr id="36" name="Text Box 189">
            <a:extLst>
              <a:ext uri="{FF2B5EF4-FFF2-40B4-BE49-F238E27FC236}">
                <a16:creationId xmlns:a16="http://schemas.microsoft.com/office/drawing/2014/main" id="{783F1820-CE76-4567-A59C-2807EA62E91F}"/>
              </a:ext>
            </a:extLst>
          </p:cNvPr>
          <p:cNvSpPr txBox="1">
            <a:spLocks noChangeArrowheads="1"/>
          </p:cNvSpPr>
          <p:nvPr/>
        </p:nvSpPr>
        <p:spPr bwMode="auto">
          <a:xfrm>
            <a:off x="5329931" y="6861914"/>
            <a:ext cx="131832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21942" fontAlgn="auto">
              <a:spcBef>
                <a:spcPts val="0"/>
              </a:spcBef>
              <a:spcAft>
                <a:spcPts val="0"/>
              </a:spcAft>
            </a:pPr>
            <a:r>
              <a:rPr lang="en-US" altLang="ja-JP" sz="7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https://resona-map.jp/</a:t>
            </a:r>
          </a:p>
        </p:txBody>
      </p:sp>
    </p:spTree>
    <p:extLst>
      <p:ext uri="{BB962C8B-B14F-4D97-AF65-F5344CB8AC3E}">
        <p14:creationId xmlns:p14="http://schemas.microsoft.com/office/powerpoint/2010/main" val="344618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522168" y="2951743"/>
            <a:ext cx="3870633" cy="1421151"/>
          </a:xfrm>
          <a:prstGeom prst="rect">
            <a:avLst/>
          </a:prstGeom>
        </p:spPr>
      </p:pic>
      <p:sp>
        <p:nvSpPr>
          <p:cNvPr id="9" name="Text Box 189"/>
          <p:cNvSpPr txBox="1">
            <a:spLocks noChangeArrowheads="1"/>
          </p:cNvSpPr>
          <p:nvPr/>
        </p:nvSpPr>
        <p:spPr bwMode="auto">
          <a:xfrm>
            <a:off x="631220" y="1131316"/>
            <a:ext cx="3870633" cy="12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29950"/>
            <a:r>
              <a:rPr lang="ja-JP" altLang="en-US" sz="1300" b="1" dirty="0">
                <a:solidFill>
                  <a:prstClr val="black"/>
                </a:solidFill>
                <a:latin typeface="+mn-ea"/>
                <a:cs typeface="Times New Roman" panose="02020603050405020304" pitchFamily="18" charset="0"/>
              </a:rPr>
              <a:t>▼右記の</a:t>
            </a:r>
            <a:r>
              <a:rPr lang="en-US" altLang="ja-JP" sz="1300" b="1" dirty="0">
                <a:solidFill>
                  <a:prstClr val="black"/>
                </a:solidFill>
                <a:latin typeface="+mn-ea"/>
                <a:cs typeface="Times New Roman" panose="02020603050405020304" pitchFamily="18" charset="0"/>
              </a:rPr>
              <a:t>QR</a:t>
            </a:r>
            <a:r>
              <a:rPr lang="ja-JP" altLang="en-US" sz="1300" b="1" dirty="0">
                <a:solidFill>
                  <a:prstClr val="black"/>
                </a:solidFill>
                <a:latin typeface="+mn-ea"/>
                <a:cs typeface="Times New Roman" panose="02020603050405020304" pitchFamily="18" charset="0"/>
              </a:rPr>
              <a:t>コードを読み取ってください。</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　 最寄りの有人店舗が表示されます</a:t>
            </a:r>
            <a:endParaRPr lang="en-US" altLang="ja-JP" sz="1300" b="1" dirty="0">
              <a:solidFill>
                <a:prstClr val="black"/>
              </a:solidFill>
              <a:latin typeface="+mn-ea"/>
              <a:cs typeface="Times New Roman" panose="02020603050405020304" pitchFamily="18" charset="0"/>
            </a:endParaRPr>
          </a:p>
          <a:p>
            <a:pPr defTabSz="329950"/>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＜検索方法＞</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▼「埼玉りそな銀行」（緑色のアイコン）を選択</a:t>
            </a:r>
            <a:endParaRPr lang="en-US" altLang="ja-JP" sz="1300" b="1" dirty="0">
              <a:solidFill>
                <a:prstClr val="black"/>
              </a:solidFill>
              <a:latin typeface="+mn-ea"/>
              <a:cs typeface="Times New Roman" panose="02020603050405020304" pitchFamily="18" charset="0"/>
            </a:endParaRPr>
          </a:p>
          <a:p>
            <a:pPr defTabSz="329950"/>
            <a:r>
              <a:rPr lang="ja-JP" altLang="en-US" sz="1300" b="1" dirty="0">
                <a:solidFill>
                  <a:prstClr val="black"/>
                </a:solidFill>
                <a:latin typeface="+mn-ea"/>
                <a:cs typeface="Times New Roman" panose="02020603050405020304" pitchFamily="18" charset="0"/>
              </a:rPr>
              <a:t>　⇒　有人店舗のみが表示されます</a:t>
            </a:r>
            <a:endParaRPr lang="en-US" altLang="ja-JP" sz="1300" b="1" dirty="0">
              <a:solidFill>
                <a:prstClr val="black"/>
              </a:solidFill>
              <a:latin typeface="+mn-ea"/>
              <a:cs typeface="Times New Roman" panose="02020603050405020304" pitchFamily="18" charset="0"/>
            </a:endParaRPr>
          </a:p>
        </p:txBody>
      </p:sp>
      <p:sp>
        <p:nvSpPr>
          <p:cNvPr id="2" name="正方形/長方形 1">
            <a:extLst>
              <a:ext uri="{FF2B5EF4-FFF2-40B4-BE49-F238E27FC236}">
                <a16:creationId xmlns:a16="http://schemas.microsoft.com/office/drawing/2014/main" id="{5DB8004D-DA5B-4C4A-9B47-6F61516B5083}"/>
              </a:ext>
            </a:extLst>
          </p:cNvPr>
          <p:cNvSpPr/>
          <p:nvPr/>
        </p:nvSpPr>
        <p:spPr>
          <a:xfrm>
            <a:off x="686565" y="93456"/>
            <a:ext cx="5541840" cy="5659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埼玉りそな銀行有人店舗</a:t>
            </a:r>
            <a:r>
              <a:rPr kumimoji="1" lang="en-US" altLang="ja-JP" sz="2000" b="1" dirty="0"/>
              <a:t>ATM</a:t>
            </a:r>
            <a:r>
              <a:rPr kumimoji="1" lang="ja-JP" altLang="en-US" sz="2000" b="1" dirty="0"/>
              <a:t>の検索方法</a:t>
            </a:r>
          </a:p>
        </p:txBody>
      </p:sp>
      <p:sp>
        <p:nvSpPr>
          <p:cNvPr id="6" name="正方形/長方形 5">
            <a:extLst>
              <a:ext uri="{FF2B5EF4-FFF2-40B4-BE49-F238E27FC236}">
                <a16:creationId xmlns:a16="http://schemas.microsoft.com/office/drawing/2014/main" id="{3433A3D9-A298-4050-AA33-7D8E0B957F8D}"/>
              </a:ext>
            </a:extLst>
          </p:cNvPr>
          <p:cNvSpPr/>
          <p:nvPr/>
        </p:nvSpPr>
        <p:spPr>
          <a:xfrm>
            <a:off x="658080" y="4545034"/>
            <a:ext cx="5541840" cy="5659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振込機関の把握の為、御協力をお願いします</a:t>
            </a:r>
          </a:p>
        </p:txBody>
      </p:sp>
      <p:graphicFrame>
        <p:nvGraphicFramePr>
          <p:cNvPr id="3" name="表 2">
            <a:extLst>
              <a:ext uri="{FF2B5EF4-FFF2-40B4-BE49-F238E27FC236}">
                <a16:creationId xmlns:a16="http://schemas.microsoft.com/office/drawing/2014/main" id="{317A7844-4FCC-44C0-90D4-C0724B5802EE}"/>
              </a:ext>
            </a:extLst>
          </p:cNvPr>
          <p:cNvGraphicFramePr>
            <a:graphicFrameLocks noGrp="1"/>
          </p:cNvGraphicFramePr>
          <p:nvPr>
            <p:extLst>
              <p:ext uri="{D42A27DB-BD31-4B8C-83A1-F6EECF244321}">
                <p14:modId xmlns:p14="http://schemas.microsoft.com/office/powerpoint/2010/main" val="22250183"/>
              </p:ext>
            </p:extLst>
          </p:nvPr>
        </p:nvGraphicFramePr>
        <p:xfrm>
          <a:off x="286658" y="5560061"/>
          <a:ext cx="6284684" cy="4144331"/>
        </p:xfrm>
        <a:graphic>
          <a:graphicData uri="http://schemas.openxmlformats.org/drawingml/2006/table">
            <a:tbl>
              <a:tblPr firstRow="1" bandRow="1">
                <a:tableStyleId>{93296810-A885-4BE3-A3E7-6D5BEEA58F35}</a:tableStyleId>
              </a:tblPr>
              <a:tblGrid>
                <a:gridCol w="760074">
                  <a:extLst>
                    <a:ext uri="{9D8B030D-6E8A-4147-A177-3AD203B41FA5}">
                      <a16:colId xmlns:a16="http://schemas.microsoft.com/office/drawing/2014/main" val="3582022337"/>
                    </a:ext>
                  </a:extLst>
                </a:gridCol>
                <a:gridCol w="2962768">
                  <a:extLst>
                    <a:ext uri="{9D8B030D-6E8A-4147-A177-3AD203B41FA5}">
                      <a16:colId xmlns:a16="http://schemas.microsoft.com/office/drawing/2014/main" val="3944365597"/>
                    </a:ext>
                  </a:extLst>
                </a:gridCol>
                <a:gridCol w="2561842">
                  <a:extLst>
                    <a:ext uri="{9D8B030D-6E8A-4147-A177-3AD203B41FA5}">
                      <a16:colId xmlns:a16="http://schemas.microsoft.com/office/drawing/2014/main" val="1276021469"/>
                    </a:ext>
                  </a:extLst>
                </a:gridCol>
              </a:tblGrid>
              <a:tr h="456747">
                <a:tc>
                  <a:txBody>
                    <a:bodyPr/>
                    <a:lstStyle/>
                    <a:p>
                      <a:r>
                        <a:rPr kumimoji="1" lang="ja-JP" altLang="en-US" sz="1200" dirty="0"/>
                        <a:t>コード番号</a:t>
                      </a:r>
                    </a:p>
                  </a:txBody>
                  <a:tcPr/>
                </a:tc>
                <a:tc>
                  <a:txBody>
                    <a:bodyPr/>
                    <a:lstStyle/>
                    <a:p>
                      <a:pPr algn="ctr">
                        <a:lnSpc>
                          <a:spcPct val="150000"/>
                        </a:lnSpc>
                      </a:pPr>
                      <a:r>
                        <a:rPr kumimoji="1" lang="ja-JP" altLang="en-US" dirty="0"/>
                        <a:t>機関名称</a:t>
                      </a:r>
                    </a:p>
                  </a:txBody>
                  <a:tcPr/>
                </a:tc>
                <a:tc>
                  <a:txBody>
                    <a:bodyPr/>
                    <a:lstStyle/>
                    <a:p>
                      <a:pPr algn="ctr">
                        <a:lnSpc>
                          <a:spcPct val="150000"/>
                        </a:lnSpc>
                      </a:pPr>
                      <a:r>
                        <a:rPr kumimoji="1" lang="ja-JP" altLang="en-US" dirty="0"/>
                        <a:t>記入例</a:t>
                      </a:r>
                    </a:p>
                  </a:txBody>
                  <a:tcPr/>
                </a:tc>
                <a:extLst>
                  <a:ext uri="{0D108BD9-81ED-4DB2-BD59-A6C34878D82A}">
                    <a16:rowId xmlns:a16="http://schemas.microsoft.com/office/drawing/2014/main" val="1159671439"/>
                  </a:ext>
                </a:extLst>
              </a:tr>
              <a:tr h="456747">
                <a:tc>
                  <a:txBody>
                    <a:bodyPr/>
                    <a:lstStyle/>
                    <a:p>
                      <a:pPr algn="ctr">
                        <a:lnSpc>
                          <a:spcPct val="150000"/>
                        </a:lnSpc>
                      </a:pPr>
                      <a:r>
                        <a:rPr kumimoji="1" lang="ja-JP" altLang="en-US" b="1" dirty="0"/>
                        <a:t>１</a:t>
                      </a:r>
                    </a:p>
                  </a:txBody>
                  <a:tcPr/>
                </a:tc>
                <a:tc>
                  <a:txBody>
                    <a:bodyPr/>
                    <a:lstStyle/>
                    <a:p>
                      <a:pPr>
                        <a:lnSpc>
                          <a:spcPct val="150000"/>
                        </a:lnSpc>
                      </a:pPr>
                      <a:r>
                        <a:rPr kumimoji="1" lang="ja-JP" altLang="en-US" dirty="0"/>
                        <a:t>交通安全対策協議会委員</a:t>
                      </a:r>
                      <a:endParaRPr kumimoji="1" lang="en-US" altLang="ja-JP" dirty="0"/>
                    </a:p>
                  </a:txBody>
                  <a:tcPr/>
                </a:tc>
                <a:tc>
                  <a:txBody>
                    <a:bodyPr/>
                    <a:lstStyle/>
                    <a:p>
                      <a:pPr>
                        <a:lnSpc>
                          <a:spcPct val="150000"/>
                        </a:lnSpc>
                      </a:pPr>
                      <a:r>
                        <a:rPr kumimoji="1" lang="ja-JP" altLang="en-US" sz="1000"/>
                        <a:t>〇〇</a:t>
                      </a:r>
                      <a:r>
                        <a:rPr kumimoji="1" lang="ja-JP" altLang="en-US" sz="1000" dirty="0"/>
                        <a:t>協会</a:t>
                      </a:r>
                      <a:endParaRPr kumimoji="1" lang="en-US" altLang="ja-JP" sz="1000" dirty="0"/>
                    </a:p>
                    <a:p>
                      <a:pPr>
                        <a:lnSpc>
                          <a:spcPct val="150000"/>
                        </a:lnSpc>
                      </a:pPr>
                      <a:r>
                        <a:rPr kumimoji="1" lang="ja-JP" altLang="en-US" sz="1000" dirty="0"/>
                        <a:t>→　１マルマルキヨウカイ</a:t>
                      </a:r>
                    </a:p>
                  </a:txBody>
                  <a:tcPr/>
                </a:tc>
                <a:extLst>
                  <a:ext uri="{0D108BD9-81ED-4DB2-BD59-A6C34878D82A}">
                    <a16:rowId xmlns:a16="http://schemas.microsoft.com/office/drawing/2014/main" val="2780410410"/>
                  </a:ext>
                </a:extLst>
              </a:tr>
              <a:tr h="456747">
                <a:tc>
                  <a:txBody>
                    <a:bodyPr/>
                    <a:lstStyle/>
                    <a:p>
                      <a:pPr algn="ctr">
                        <a:lnSpc>
                          <a:spcPct val="150000"/>
                        </a:lnSpc>
                      </a:pPr>
                      <a:r>
                        <a:rPr kumimoji="1" lang="ja-JP" altLang="en-US" b="1" dirty="0"/>
                        <a:t>２</a:t>
                      </a:r>
                    </a:p>
                  </a:txBody>
                  <a:tcPr/>
                </a:tc>
                <a:tc>
                  <a:txBody>
                    <a:bodyPr/>
                    <a:lstStyle/>
                    <a:p>
                      <a:pPr>
                        <a:lnSpc>
                          <a:spcPct val="150000"/>
                        </a:lnSpc>
                      </a:pPr>
                      <a:r>
                        <a:rPr kumimoji="1" lang="ja-JP" altLang="en-US" dirty="0"/>
                        <a:t>埼玉県知事部局（教育局以外）</a:t>
                      </a:r>
                    </a:p>
                  </a:txBody>
                  <a:tcPr/>
                </a:tc>
                <a:tc>
                  <a:txBody>
                    <a:bodyPr/>
                    <a:lstStyle/>
                    <a:p>
                      <a:pPr>
                        <a:lnSpc>
                          <a:spcPct val="150000"/>
                        </a:lnSpc>
                      </a:pPr>
                      <a:r>
                        <a:rPr kumimoji="1" lang="ja-JP" altLang="en-US" sz="1000" dirty="0"/>
                        <a:t>埼玉県防犯・交通安全課</a:t>
                      </a:r>
                      <a:endParaRPr kumimoji="1" lang="en-US" altLang="ja-JP" sz="1000" dirty="0"/>
                    </a:p>
                    <a:p>
                      <a:pPr>
                        <a:lnSpc>
                          <a:spcPct val="150000"/>
                        </a:lnSpc>
                      </a:pPr>
                      <a:r>
                        <a:rPr kumimoji="1" lang="ja-JP" altLang="en-US" sz="1000" dirty="0"/>
                        <a:t>→　</a:t>
                      </a:r>
                      <a:r>
                        <a:rPr kumimoji="1" lang="en-US" altLang="ja-JP" sz="1000" dirty="0"/>
                        <a:t>2</a:t>
                      </a:r>
                      <a:r>
                        <a:rPr kumimoji="1" lang="ja-JP" altLang="en-US" sz="1000" dirty="0"/>
                        <a:t>ホ</a:t>
                      </a:r>
                      <a:r>
                        <a:rPr kumimoji="1" lang="ja-JP" altLang="en-US" sz="1000" dirty="0" err="1"/>
                        <a:t>゛</a:t>
                      </a:r>
                      <a:r>
                        <a:rPr kumimoji="1" lang="ja-JP" altLang="en-US" sz="1000" dirty="0"/>
                        <a:t>ウハンコウツウアンセ</a:t>
                      </a:r>
                      <a:r>
                        <a:rPr kumimoji="1" lang="ja-JP" altLang="en-US" sz="1000" dirty="0" err="1"/>
                        <a:t>゛</a:t>
                      </a:r>
                      <a:r>
                        <a:rPr kumimoji="1" lang="ja-JP" altLang="en-US" sz="1000" dirty="0"/>
                        <a:t>ンカ</a:t>
                      </a:r>
                    </a:p>
                  </a:txBody>
                  <a:tcPr/>
                </a:tc>
                <a:extLst>
                  <a:ext uri="{0D108BD9-81ED-4DB2-BD59-A6C34878D82A}">
                    <a16:rowId xmlns:a16="http://schemas.microsoft.com/office/drawing/2014/main" val="2044204621"/>
                  </a:ext>
                </a:extLst>
              </a:tr>
              <a:tr h="456747">
                <a:tc>
                  <a:txBody>
                    <a:bodyPr/>
                    <a:lstStyle/>
                    <a:p>
                      <a:pPr algn="ctr">
                        <a:lnSpc>
                          <a:spcPct val="150000"/>
                        </a:lnSpc>
                      </a:pPr>
                      <a:r>
                        <a:rPr kumimoji="1" lang="ja-JP" altLang="en-US" b="1" dirty="0"/>
                        <a:t>３</a:t>
                      </a:r>
                    </a:p>
                  </a:txBody>
                  <a:tcPr/>
                </a:tc>
                <a:tc>
                  <a:txBody>
                    <a:bodyPr/>
                    <a:lstStyle/>
                    <a:p>
                      <a:pPr>
                        <a:lnSpc>
                          <a:spcPct val="150000"/>
                        </a:lnSpc>
                      </a:pPr>
                      <a:r>
                        <a:rPr kumimoji="1" lang="ja-JP" altLang="en-US" dirty="0"/>
                        <a:t>埼玉県教育局（県立高校含む）</a:t>
                      </a:r>
                    </a:p>
                  </a:txBody>
                  <a:tcPr/>
                </a:tc>
                <a:tc>
                  <a:txBody>
                    <a:bodyPr/>
                    <a:lstStyle/>
                    <a:p>
                      <a:pPr>
                        <a:lnSpc>
                          <a:spcPct val="150000"/>
                        </a:lnSpc>
                      </a:pPr>
                      <a:r>
                        <a:rPr kumimoji="1" lang="ja-JP" altLang="en-US" sz="1000" dirty="0"/>
                        <a:t>埼玉県立浦和高等学校</a:t>
                      </a:r>
                      <a:endParaRPr kumimoji="1" lang="en-US" altLang="ja-JP" sz="1000" dirty="0"/>
                    </a:p>
                    <a:p>
                      <a:pPr>
                        <a:lnSpc>
                          <a:spcPct val="150000"/>
                        </a:lnSpc>
                      </a:pPr>
                      <a:r>
                        <a:rPr kumimoji="1" lang="ja-JP" altLang="en-US" sz="1000" dirty="0"/>
                        <a:t>→　</a:t>
                      </a:r>
                      <a:r>
                        <a:rPr kumimoji="1" lang="en-US" altLang="ja-JP" sz="1000" dirty="0"/>
                        <a:t>3</a:t>
                      </a:r>
                      <a:r>
                        <a:rPr kumimoji="1" lang="ja-JP" altLang="en-US" sz="1000" dirty="0"/>
                        <a:t>ウラワコウコウ</a:t>
                      </a:r>
                    </a:p>
                  </a:txBody>
                  <a:tcPr/>
                </a:tc>
                <a:extLst>
                  <a:ext uri="{0D108BD9-81ED-4DB2-BD59-A6C34878D82A}">
                    <a16:rowId xmlns:a16="http://schemas.microsoft.com/office/drawing/2014/main" val="3353468247"/>
                  </a:ext>
                </a:extLst>
              </a:tr>
              <a:tr h="456747">
                <a:tc>
                  <a:txBody>
                    <a:bodyPr/>
                    <a:lstStyle/>
                    <a:p>
                      <a:pPr algn="ctr">
                        <a:lnSpc>
                          <a:spcPct val="150000"/>
                        </a:lnSpc>
                      </a:pPr>
                      <a:r>
                        <a:rPr kumimoji="1" lang="ja-JP" altLang="en-US" b="1" dirty="0"/>
                        <a:t>４</a:t>
                      </a:r>
                    </a:p>
                  </a:txBody>
                  <a:tcPr/>
                </a:tc>
                <a:tc>
                  <a:txBody>
                    <a:bodyPr/>
                    <a:lstStyle/>
                    <a:p>
                      <a:pPr>
                        <a:lnSpc>
                          <a:spcPct val="150000"/>
                        </a:lnSpc>
                      </a:pPr>
                      <a:r>
                        <a:rPr kumimoji="1" lang="ja-JP" altLang="en-US" dirty="0"/>
                        <a:t>埼玉県警察</a:t>
                      </a:r>
                    </a:p>
                  </a:txBody>
                  <a:tcPr/>
                </a:tc>
                <a:tc>
                  <a:txBody>
                    <a:bodyPr/>
                    <a:lstStyle/>
                    <a:p>
                      <a:pPr>
                        <a:lnSpc>
                          <a:spcPct val="150000"/>
                        </a:lnSpc>
                      </a:pPr>
                      <a:r>
                        <a:rPr kumimoji="1" lang="ja-JP" altLang="en-US" sz="1000" dirty="0"/>
                        <a:t>埼玉県警交通部交通総務課</a:t>
                      </a:r>
                      <a:endParaRPr kumimoji="1" lang="en-US" altLang="ja-JP" sz="1000" dirty="0"/>
                    </a:p>
                    <a:p>
                      <a:pPr>
                        <a:lnSpc>
                          <a:spcPct val="150000"/>
                        </a:lnSpc>
                      </a:pPr>
                      <a:r>
                        <a:rPr kumimoji="1" lang="ja-JP" altLang="en-US" sz="1000" dirty="0"/>
                        <a:t>→　</a:t>
                      </a:r>
                      <a:r>
                        <a:rPr kumimoji="1" lang="en-US" altLang="ja-JP" sz="1000" dirty="0"/>
                        <a:t>4</a:t>
                      </a:r>
                      <a:r>
                        <a:rPr kumimoji="1" lang="ja-JP" altLang="en-US" sz="1000" dirty="0"/>
                        <a:t>コウツウソウムカ</a:t>
                      </a:r>
                    </a:p>
                  </a:txBody>
                  <a:tcPr/>
                </a:tc>
                <a:extLst>
                  <a:ext uri="{0D108BD9-81ED-4DB2-BD59-A6C34878D82A}">
                    <a16:rowId xmlns:a16="http://schemas.microsoft.com/office/drawing/2014/main" val="1125328982"/>
                  </a:ext>
                </a:extLst>
              </a:tr>
              <a:tr h="456747">
                <a:tc>
                  <a:txBody>
                    <a:bodyPr/>
                    <a:lstStyle/>
                    <a:p>
                      <a:pPr algn="ctr">
                        <a:lnSpc>
                          <a:spcPct val="150000"/>
                        </a:lnSpc>
                      </a:pPr>
                      <a:r>
                        <a:rPr kumimoji="1" lang="ja-JP" altLang="en-US" b="1" dirty="0"/>
                        <a:t>５</a:t>
                      </a:r>
                    </a:p>
                  </a:txBody>
                  <a:tcPr/>
                </a:tc>
                <a:tc>
                  <a:txBody>
                    <a:bodyPr/>
                    <a:lstStyle/>
                    <a:p>
                      <a:pPr>
                        <a:lnSpc>
                          <a:spcPct val="150000"/>
                        </a:lnSpc>
                      </a:pPr>
                      <a:r>
                        <a:rPr kumimoji="1" lang="ja-JP" altLang="en-US" dirty="0"/>
                        <a:t>私立学校</a:t>
                      </a:r>
                    </a:p>
                  </a:txBody>
                  <a:tcPr/>
                </a:tc>
                <a:tc>
                  <a:txBody>
                    <a:bodyPr/>
                    <a:lstStyle/>
                    <a:p>
                      <a:pPr>
                        <a:lnSpc>
                          <a:spcPct val="150000"/>
                        </a:lnSpc>
                      </a:pPr>
                      <a:r>
                        <a:rPr kumimoji="1" lang="ja-JP" altLang="en-US" sz="1000" dirty="0"/>
                        <a:t>私立浦和〇〇高等学校</a:t>
                      </a:r>
                      <a:endParaRPr kumimoji="1" lang="en-US" altLang="ja-JP" sz="1000" dirty="0"/>
                    </a:p>
                    <a:p>
                      <a:pPr>
                        <a:lnSpc>
                          <a:spcPct val="150000"/>
                        </a:lnSpc>
                      </a:pPr>
                      <a:r>
                        <a:rPr kumimoji="1" lang="ja-JP" altLang="en-US" sz="1000" dirty="0"/>
                        <a:t>→　</a:t>
                      </a:r>
                      <a:r>
                        <a:rPr kumimoji="1" lang="en-US" altLang="ja-JP" sz="1000" dirty="0"/>
                        <a:t>5</a:t>
                      </a:r>
                      <a:r>
                        <a:rPr kumimoji="1" lang="ja-JP" altLang="en-US" sz="1000" dirty="0"/>
                        <a:t>ウラワマルマルコウコウ</a:t>
                      </a:r>
                    </a:p>
                  </a:txBody>
                  <a:tcPr/>
                </a:tc>
                <a:extLst>
                  <a:ext uri="{0D108BD9-81ED-4DB2-BD59-A6C34878D82A}">
                    <a16:rowId xmlns:a16="http://schemas.microsoft.com/office/drawing/2014/main" val="3804350908"/>
                  </a:ext>
                </a:extLst>
              </a:tr>
              <a:tr h="456747">
                <a:tc>
                  <a:txBody>
                    <a:bodyPr/>
                    <a:lstStyle/>
                    <a:p>
                      <a:pPr algn="ctr">
                        <a:lnSpc>
                          <a:spcPct val="150000"/>
                        </a:lnSpc>
                      </a:pPr>
                      <a:r>
                        <a:rPr kumimoji="1" lang="ja-JP" altLang="en-US" b="1" dirty="0"/>
                        <a:t>６</a:t>
                      </a:r>
                    </a:p>
                  </a:txBody>
                  <a:tcPr/>
                </a:tc>
                <a:tc>
                  <a:txBody>
                    <a:bodyPr/>
                    <a:lstStyle/>
                    <a:p>
                      <a:pPr>
                        <a:lnSpc>
                          <a:spcPct val="150000"/>
                        </a:lnSpc>
                      </a:pPr>
                      <a:r>
                        <a:rPr kumimoji="1" lang="ja-JP" altLang="en-US" dirty="0"/>
                        <a:t>バス事業者</a:t>
                      </a:r>
                    </a:p>
                  </a:txBody>
                  <a:tcPr/>
                </a:tc>
                <a:tc>
                  <a:txBody>
                    <a:bodyPr/>
                    <a:lstStyle/>
                    <a:p>
                      <a:pPr>
                        <a:lnSpc>
                          <a:spcPct val="150000"/>
                        </a:lnSpc>
                      </a:pPr>
                      <a:r>
                        <a:rPr kumimoji="1" lang="ja-JP" altLang="en-US" sz="1000" dirty="0"/>
                        <a:t>〇〇バス株式会社</a:t>
                      </a:r>
                      <a:endParaRPr kumimoji="1" lang="en-US" altLang="ja-JP" sz="1000" dirty="0"/>
                    </a:p>
                    <a:p>
                      <a:pPr>
                        <a:lnSpc>
                          <a:spcPct val="150000"/>
                        </a:lnSpc>
                      </a:pPr>
                      <a:r>
                        <a:rPr kumimoji="1" lang="ja-JP" altLang="en-US" sz="1000" dirty="0"/>
                        <a:t>→　</a:t>
                      </a:r>
                      <a:r>
                        <a:rPr kumimoji="1" lang="en-US" altLang="ja-JP" sz="1000" dirty="0"/>
                        <a:t>6</a:t>
                      </a:r>
                      <a:r>
                        <a:rPr kumimoji="1" lang="ja-JP" altLang="en-US" sz="1000" dirty="0"/>
                        <a:t>マルマルハ゛ス</a:t>
                      </a:r>
                    </a:p>
                  </a:txBody>
                  <a:tcPr/>
                </a:tc>
                <a:extLst>
                  <a:ext uri="{0D108BD9-81ED-4DB2-BD59-A6C34878D82A}">
                    <a16:rowId xmlns:a16="http://schemas.microsoft.com/office/drawing/2014/main" val="4137594143"/>
                  </a:ext>
                </a:extLst>
              </a:tr>
              <a:tr h="456747">
                <a:tc>
                  <a:txBody>
                    <a:bodyPr/>
                    <a:lstStyle/>
                    <a:p>
                      <a:pPr algn="ctr">
                        <a:lnSpc>
                          <a:spcPct val="150000"/>
                        </a:lnSpc>
                      </a:pPr>
                      <a:r>
                        <a:rPr kumimoji="1" lang="ja-JP" altLang="en-US" b="1" dirty="0"/>
                        <a:t>７</a:t>
                      </a:r>
                    </a:p>
                  </a:txBody>
                  <a:tcPr/>
                </a:tc>
                <a:tc>
                  <a:txBody>
                    <a:bodyPr/>
                    <a:lstStyle/>
                    <a:p>
                      <a:pPr>
                        <a:lnSpc>
                          <a:spcPct val="150000"/>
                        </a:lnSpc>
                      </a:pPr>
                      <a:r>
                        <a:rPr kumimoji="1" lang="ja-JP" altLang="en-US" dirty="0"/>
                        <a:t>企業・団体・個人等</a:t>
                      </a:r>
                    </a:p>
                  </a:txBody>
                  <a:tcPr/>
                </a:tc>
                <a:tc>
                  <a:txBody>
                    <a:bodyPr/>
                    <a:lstStyle/>
                    <a:p>
                      <a:pPr>
                        <a:lnSpc>
                          <a:spcPct val="150000"/>
                        </a:lnSpc>
                      </a:pPr>
                      <a:r>
                        <a:rPr kumimoji="1" lang="ja-JP" altLang="en-US" sz="1000" dirty="0"/>
                        <a:t>株式会社○○自動車</a:t>
                      </a:r>
                      <a:endParaRPr kumimoji="1" lang="en-US" altLang="ja-JP" sz="1000" dirty="0"/>
                    </a:p>
                    <a:p>
                      <a:pPr>
                        <a:lnSpc>
                          <a:spcPct val="150000"/>
                        </a:lnSpc>
                      </a:pPr>
                      <a:r>
                        <a:rPr kumimoji="1" lang="ja-JP" altLang="en-US" sz="1000" dirty="0"/>
                        <a:t> →　</a:t>
                      </a:r>
                      <a:r>
                        <a:rPr kumimoji="1" lang="en-US" altLang="ja-JP" sz="1000" dirty="0"/>
                        <a:t>7</a:t>
                      </a:r>
                      <a:r>
                        <a:rPr kumimoji="1" lang="ja-JP" altLang="en-US" sz="1000" dirty="0"/>
                        <a:t>マルマルシ゛ト゛ウシヤ</a:t>
                      </a:r>
                    </a:p>
                  </a:txBody>
                  <a:tcPr/>
                </a:tc>
                <a:extLst>
                  <a:ext uri="{0D108BD9-81ED-4DB2-BD59-A6C34878D82A}">
                    <a16:rowId xmlns:a16="http://schemas.microsoft.com/office/drawing/2014/main" val="2278374793"/>
                  </a:ext>
                </a:extLst>
              </a:tr>
            </a:tbl>
          </a:graphicData>
        </a:graphic>
      </p:graphicFrame>
      <p:sp>
        <p:nvSpPr>
          <p:cNvPr id="10" name="Text Box 189">
            <a:extLst>
              <a:ext uri="{FF2B5EF4-FFF2-40B4-BE49-F238E27FC236}">
                <a16:creationId xmlns:a16="http://schemas.microsoft.com/office/drawing/2014/main" id="{AEDA15EC-B3D4-4B52-8A84-A598519BC962}"/>
              </a:ext>
            </a:extLst>
          </p:cNvPr>
          <p:cNvSpPr txBox="1">
            <a:spLocks noChangeArrowheads="1"/>
          </p:cNvSpPr>
          <p:nvPr/>
        </p:nvSpPr>
        <p:spPr bwMode="auto">
          <a:xfrm>
            <a:off x="266700" y="5189352"/>
            <a:ext cx="63046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29950"/>
            <a:r>
              <a:rPr lang="ja-JP" altLang="en-US" sz="1200" b="1" dirty="0">
                <a:solidFill>
                  <a:prstClr val="black"/>
                </a:solidFill>
                <a:latin typeface="+mn-ea"/>
                <a:cs typeface="Times New Roman" panose="02020603050405020304" pitchFamily="18" charset="0"/>
              </a:rPr>
              <a:t>▼振込名義の頭に下記のコード番号を入力し、その後ろに団体名を入力してください。</a:t>
            </a:r>
            <a:endParaRPr lang="en-US" altLang="ja-JP" sz="1200" b="1" dirty="0">
              <a:solidFill>
                <a:prstClr val="black"/>
              </a:solidFill>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BF7C1DE8-F6DB-4AB5-8E37-B2D18A2DF8C5}"/>
              </a:ext>
            </a:extLst>
          </p:cNvPr>
          <p:cNvSpPr/>
          <p:nvPr/>
        </p:nvSpPr>
        <p:spPr>
          <a:xfrm>
            <a:off x="4541928" y="1212104"/>
            <a:ext cx="1684852" cy="15674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DA828F28-D7C6-423E-984F-1DE0C109A28D}"/>
              </a:ext>
            </a:extLst>
          </p:cNvPr>
          <p:cNvSpPr/>
          <p:nvPr/>
        </p:nvSpPr>
        <p:spPr>
          <a:xfrm>
            <a:off x="4541928" y="791263"/>
            <a:ext cx="1684852" cy="420841"/>
          </a:xfrm>
          <a:prstGeom prst="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mn-ea"/>
                <a:cs typeface="Times New Roman" panose="02020603050405020304" pitchFamily="18" charset="0"/>
              </a:rPr>
              <a:t>埼玉りそな銀行ホームページ</a:t>
            </a:r>
            <a:endParaRPr lang="en-US" altLang="ja-JP" sz="900" b="1" dirty="0">
              <a:solidFill>
                <a:schemeClr val="bg1"/>
              </a:solidFill>
              <a:latin typeface="+mn-ea"/>
              <a:cs typeface="Times New Roman" panose="02020603050405020304" pitchFamily="18" charset="0"/>
            </a:endParaRPr>
          </a:p>
          <a:p>
            <a:pPr algn="ctr"/>
            <a:r>
              <a:rPr lang="ja-JP" altLang="en-US" sz="900" b="1" dirty="0">
                <a:solidFill>
                  <a:schemeClr val="bg1"/>
                </a:solidFill>
                <a:latin typeface="+mn-ea"/>
                <a:cs typeface="Times New Roman" panose="02020603050405020304" pitchFamily="18" charset="0"/>
              </a:rPr>
              <a:t>（店舗・</a:t>
            </a:r>
            <a:r>
              <a:rPr lang="en-US" altLang="ja-JP" sz="900" b="1" dirty="0">
                <a:solidFill>
                  <a:schemeClr val="bg1"/>
                </a:solidFill>
                <a:latin typeface="+mn-ea"/>
                <a:cs typeface="Times New Roman" panose="02020603050405020304" pitchFamily="18" charset="0"/>
              </a:rPr>
              <a:t>ATM</a:t>
            </a:r>
            <a:r>
              <a:rPr lang="ja-JP" altLang="en-US" sz="900" b="1" dirty="0">
                <a:solidFill>
                  <a:schemeClr val="bg1"/>
                </a:solidFill>
                <a:latin typeface="+mn-ea"/>
                <a:cs typeface="Times New Roman" panose="02020603050405020304" pitchFamily="18" charset="0"/>
              </a:rPr>
              <a:t>検索）</a:t>
            </a:r>
            <a:endParaRPr lang="en-US" altLang="ja-JP" sz="900" b="1" dirty="0">
              <a:solidFill>
                <a:schemeClr val="bg1"/>
              </a:solidFill>
              <a:latin typeface="+mn-ea"/>
              <a:cs typeface="Times New Roman" panose="02020603050405020304" pitchFamily="18" charset="0"/>
            </a:endParaRPr>
          </a:p>
        </p:txBody>
      </p:sp>
      <p:sp>
        <p:nvSpPr>
          <p:cNvPr id="15" name="Text Box 189">
            <a:extLst>
              <a:ext uri="{FF2B5EF4-FFF2-40B4-BE49-F238E27FC236}">
                <a16:creationId xmlns:a16="http://schemas.microsoft.com/office/drawing/2014/main" id="{6ACE7635-B855-4B2B-9F24-C2AD6DE94A34}"/>
              </a:ext>
            </a:extLst>
          </p:cNvPr>
          <p:cNvSpPr txBox="1">
            <a:spLocks noChangeArrowheads="1"/>
          </p:cNvSpPr>
          <p:nvPr/>
        </p:nvSpPr>
        <p:spPr bwMode="auto">
          <a:xfrm>
            <a:off x="4570070" y="2531998"/>
            <a:ext cx="20012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21942" fontAlgn="auto">
              <a:spcBef>
                <a:spcPts val="0"/>
              </a:spcBef>
              <a:spcAft>
                <a:spcPts val="0"/>
              </a:spcAft>
            </a:pPr>
            <a:r>
              <a:rPr lang="en-US" altLang="ja-JP" sz="9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https://resona-map.jp/</a:t>
            </a:r>
          </a:p>
        </p:txBody>
      </p:sp>
      <p:pic>
        <p:nvPicPr>
          <p:cNvPr id="16" name="図 15">
            <a:extLst>
              <a:ext uri="{FF2B5EF4-FFF2-40B4-BE49-F238E27FC236}">
                <a16:creationId xmlns:a16="http://schemas.microsoft.com/office/drawing/2014/main" id="{29BBE950-95D7-4E53-A1DC-4AED46460DCB}"/>
              </a:ext>
            </a:extLst>
          </p:cNvPr>
          <p:cNvPicPr>
            <a:picLocks noChangeAspect="1"/>
          </p:cNvPicPr>
          <p:nvPr/>
        </p:nvPicPr>
        <p:blipFill rotWithShape="1">
          <a:blip r:embed="rId3"/>
          <a:srcRect l="31772" t="15313" r="31680" b="20189"/>
          <a:stretch/>
        </p:blipFill>
        <p:spPr>
          <a:xfrm>
            <a:off x="4824755" y="1386663"/>
            <a:ext cx="1119197" cy="1099581"/>
          </a:xfrm>
          <a:prstGeom prst="rect">
            <a:avLst/>
          </a:prstGeom>
          <a:ln w="38100">
            <a:solidFill>
              <a:srgbClr val="00B050"/>
            </a:solidFill>
          </a:ln>
        </p:spPr>
      </p:pic>
    </p:spTree>
    <p:extLst>
      <p:ext uri="{BB962C8B-B14F-4D97-AF65-F5344CB8AC3E}">
        <p14:creationId xmlns:p14="http://schemas.microsoft.com/office/powerpoint/2010/main" val="28777782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1377</TotalTime>
  <Words>603</Words>
  <Application>Microsoft Office PowerPoint</Application>
  <PresentationFormat>A4 210 x 297 mm</PresentationFormat>
  <Paragraphs>74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HGPｺﾞｼｯｸM</vt:lpstr>
      <vt:lpstr>HGP創英角ｺﾞｼｯｸUB</vt:lpstr>
      <vt:lpstr>Meiryo UI</vt:lpstr>
      <vt:lpstr>ＭＳ 明朝</vt:lpstr>
      <vt:lpstr>UD デジタル 教科書体 NP-R</vt:lpstr>
      <vt:lpstr>Yu Gothic UI</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加渡主恩</dc:creator>
  <cp:lastModifiedBy>原 葵衣（防犯・交通安全課）</cp:lastModifiedBy>
  <cp:revision>109</cp:revision>
  <cp:lastPrinted>2024-08-30T01:37:34Z</cp:lastPrinted>
  <dcterms:created xsi:type="dcterms:W3CDTF">2020-09-08T01:24:58Z</dcterms:created>
  <dcterms:modified xsi:type="dcterms:W3CDTF">2025-09-05T06:59:09Z</dcterms:modified>
</cp:coreProperties>
</file>